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6" r:id="rId1"/>
    <p:sldMasterId id="2147483732" r:id="rId2"/>
    <p:sldMasterId id="2147483758" r:id="rId3"/>
  </p:sldMasterIdLst>
  <p:notesMasterIdLst>
    <p:notesMasterId r:id="rId21"/>
  </p:notesMasterIdLst>
  <p:sldIdLst>
    <p:sldId id="256" r:id="rId4"/>
    <p:sldId id="258" r:id="rId5"/>
    <p:sldId id="312" r:id="rId6"/>
    <p:sldId id="311" r:id="rId7"/>
    <p:sldId id="375" r:id="rId8"/>
    <p:sldId id="278" r:id="rId9"/>
    <p:sldId id="376" r:id="rId10"/>
    <p:sldId id="382" r:id="rId11"/>
    <p:sldId id="381" r:id="rId12"/>
    <p:sldId id="380" r:id="rId13"/>
    <p:sldId id="316" r:id="rId14"/>
    <p:sldId id="314" r:id="rId15"/>
    <p:sldId id="297" r:id="rId16"/>
    <p:sldId id="384" r:id="rId17"/>
    <p:sldId id="374" r:id="rId18"/>
    <p:sldId id="285" r:id="rId19"/>
    <p:sldId id="366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5144DC-6E6E-4E83-8FD0-9E9FD838A678}">
  <a:tblStyle styleId="{F45144DC-6E6E-4E83-8FD0-9E9FD838A6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8" autoAdjust="0"/>
    <p:restoredTop sz="92802" autoAdjust="0"/>
  </p:normalViewPr>
  <p:slideViewPr>
    <p:cSldViewPr snapToGrid="0">
      <p:cViewPr varScale="1">
        <p:scale>
          <a:sx n="84" d="100"/>
          <a:sy n="84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428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39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/>
              <a:t>Giáo</a:t>
            </a:r>
            <a:r>
              <a:rPr lang="vi-VN" altLang="zh-CN" baseline="0" dirty="0"/>
              <a:t> án của Thảo Nguyên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6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/>
              <a:t>Giáo</a:t>
            </a:r>
            <a:r>
              <a:rPr lang="vi-VN" altLang="zh-CN" baseline="0" dirty="0"/>
              <a:t> án của Thảo Nguyên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18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019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gdef2b6d5f1_0_2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9" name="Google Shape;2029;gdef2b6d5f1_0_2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9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1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35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/>
              <a:t>Giáo</a:t>
            </a:r>
            <a:r>
              <a:rPr lang="vi-VN" altLang="zh-CN" baseline="0" dirty="0"/>
              <a:t> án của Thảo Nguyên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92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43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/>
              <a:t>Giáo</a:t>
            </a:r>
            <a:r>
              <a:rPr lang="vi-VN" altLang="zh-CN" baseline="0" dirty="0"/>
              <a:t> án của Thảo Nguyên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00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/>
              <a:t>Giáo</a:t>
            </a:r>
            <a:r>
              <a:rPr lang="vi-VN" altLang="zh-CN" baseline="0" dirty="0"/>
              <a:t> án của Thảo Nguyên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76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03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dirty="0"/>
              <a:t>Giáo</a:t>
            </a:r>
            <a:r>
              <a:rPr lang="vi-VN" altLang="zh-CN" baseline="0" dirty="0"/>
              <a:t> án của Thảo Nguyên 0979818956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9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91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59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61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67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512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836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1004700" y="1529250"/>
            <a:ext cx="4045200" cy="13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913150" y="3065825"/>
            <a:ext cx="41367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527583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 hasCustomPrompt="1"/>
          </p:nvPr>
        </p:nvSpPr>
        <p:spPr>
          <a:xfrm>
            <a:off x="846150" y="15482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2"/>
          </p:nvPr>
        </p:nvSpPr>
        <p:spPr>
          <a:xfrm>
            <a:off x="1745925" y="1432400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3"/>
          </p:nvPr>
        </p:nvSpPr>
        <p:spPr>
          <a:xfrm>
            <a:off x="1745925" y="20856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4" hasCustomPrompt="1"/>
          </p:nvPr>
        </p:nvSpPr>
        <p:spPr>
          <a:xfrm>
            <a:off x="4568075" y="15482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5"/>
          </p:nvPr>
        </p:nvSpPr>
        <p:spPr>
          <a:xfrm>
            <a:off x="5467800" y="1432400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6"/>
          </p:nvPr>
        </p:nvSpPr>
        <p:spPr>
          <a:xfrm>
            <a:off x="5467800" y="20856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7" hasCustomPrompt="1"/>
          </p:nvPr>
        </p:nvSpPr>
        <p:spPr>
          <a:xfrm>
            <a:off x="846150" y="30617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8"/>
          </p:nvPr>
        </p:nvSpPr>
        <p:spPr>
          <a:xfrm>
            <a:off x="1745925" y="2945875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9"/>
          </p:nvPr>
        </p:nvSpPr>
        <p:spPr>
          <a:xfrm>
            <a:off x="1745925" y="35991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568075" y="30617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14"/>
          </p:nvPr>
        </p:nvSpPr>
        <p:spPr>
          <a:xfrm>
            <a:off x="5467800" y="2945875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title" idx="15"/>
          </p:nvPr>
        </p:nvSpPr>
        <p:spPr>
          <a:xfrm>
            <a:off x="5467800" y="35991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16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86162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 idx="2"/>
          </p:nvPr>
        </p:nvSpPr>
        <p:spPr>
          <a:xfrm>
            <a:off x="5354209" y="1443146"/>
            <a:ext cx="2518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title" idx="3"/>
          </p:nvPr>
        </p:nvSpPr>
        <p:spPr>
          <a:xfrm>
            <a:off x="5064696" y="1898558"/>
            <a:ext cx="30978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title" idx="4"/>
          </p:nvPr>
        </p:nvSpPr>
        <p:spPr>
          <a:xfrm>
            <a:off x="5354059" y="3067673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 idx="5"/>
          </p:nvPr>
        </p:nvSpPr>
        <p:spPr>
          <a:xfrm>
            <a:off x="5064446" y="3523083"/>
            <a:ext cx="30981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939773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02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306739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1713175" y="1233100"/>
            <a:ext cx="2600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1713131" y="1645828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1713175" y="2377798"/>
            <a:ext cx="266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1713131" y="2790520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1713175" y="3522476"/>
            <a:ext cx="266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1713131" y="3935212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304295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 userDrawn="1"/>
        </p:nvSpPr>
        <p:spPr>
          <a:xfrm>
            <a:off x="265338" y="237286"/>
            <a:ext cx="8613322" cy="4722587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4" name="图片 3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92867"/>
            <a:ext cx="4307205" cy="1250633"/>
          </a:xfrm>
          <a:prstGeom prst="rect">
            <a:avLst/>
          </a:prstGeom>
        </p:spPr>
      </p:pic>
      <p:pic>
        <p:nvPicPr>
          <p:cNvPr id="5" name="图片 4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737259" y="3970972"/>
            <a:ext cx="4406741" cy="11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7186"/>
      </p:ext>
    </p:extLst>
  </p:cSld>
  <p:clrMapOvr>
    <a:masterClrMapping/>
  </p:clrMapOvr>
  <p:transition spd="slow" advClick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23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618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659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30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9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151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20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591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37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90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52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172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362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551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016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425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678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1004700" y="1529250"/>
            <a:ext cx="4045200" cy="13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913150" y="3065825"/>
            <a:ext cx="41367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803955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044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831150" y="3482850"/>
            <a:ext cx="50520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367261"/>
      </p:ext>
    </p:extLst>
  </p:cSld>
  <p:clrMapOvr>
    <a:masterClrMapping/>
  </p:clrMapOvr>
  <p:transition spd="slow" advClick="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 hasCustomPrompt="1"/>
          </p:nvPr>
        </p:nvSpPr>
        <p:spPr>
          <a:xfrm>
            <a:off x="846150" y="15482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2"/>
          </p:nvPr>
        </p:nvSpPr>
        <p:spPr>
          <a:xfrm>
            <a:off x="1745925" y="1432400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3"/>
          </p:nvPr>
        </p:nvSpPr>
        <p:spPr>
          <a:xfrm>
            <a:off x="1745925" y="20856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4" hasCustomPrompt="1"/>
          </p:nvPr>
        </p:nvSpPr>
        <p:spPr>
          <a:xfrm>
            <a:off x="4568075" y="15482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5"/>
          </p:nvPr>
        </p:nvSpPr>
        <p:spPr>
          <a:xfrm>
            <a:off x="5467800" y="1432400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6"/>
          </p:nvPr>
        </p:nvSpPr>
        <p:spPr>
          <a:xfrm>
            <a:off x="5467800" y="20856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7" hasCustomPrompt="1"/>
          </p:nvPr>
        </p:nvSpPr>
        <p:spPr>
          <a:xfrm>
            <a:off x="846150" y="30617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8"/>
          </p:nvPr>
        </p:nvSpPr>
        <p:spPr>
          <a:xfrm>
            <a:off x="1745925" y="2945875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9"/>
          </p:nvPr>
        </p:nvSpPr>
        <p:spPr>
          <a:xfrm>
            <a:off x="1745925" y="35991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568075" y="3061725"/>
            <a:ext cx="899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14"/>
          </p:nvPr>
        </p:nvSpPr>
        <p:spPr>
          <a:xfrm>
            <a:off x="5467800" y="2945875"/>
            <a:ext cx="2757300" cy="7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title" idx="15"/>
          </p:nvPr>
        </p:nvSpPr>
        <p:spPr>
          <a:xfrm>
            <a:off x="5467800" y="3599190"/>
            <a:ext cx="25899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16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715295"/>
      </p:ext>
    </p:extLst>
  </p:cSld>
  <p:clrMapOvr>
    <a:masterClrMapping/>
  </p:clrMapOvr>
  <p:transition spd="slow" advClick="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1692450" y="2100913"/>
            <a:ext cx="57591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674000" y="3857650"/>
            <a:ext cx="37959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46" y="1009450"/>
            <a:ext cx="1650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36905748"/>
      </p:ext>
    </p:extLst>
  </p:cSld>
  <p:clrMapOvr>
    <a:masterClrMapping/>
  </p:clrMapOvr>
  <p:transition spd="slow" advClick="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 idx="2"/>
          </p:nvPr>
        </p:nvSpPr>
        <p:spPr>
          <a:xfrm>
            <a:off x="5354209" y="1443146"/>
            <a:ext cx="2518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title" idx="3"/>
          </p:nvPr>
        </p:nvSpPr>
        <p:spPr>
          <a:xfrm>
            <a:off x="5064696" y="1898558"/>
            <a:ext cx="30978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title" idx="4"/>
          </p:nvPr>
        </p:nvSpPr>
        <p:spPr>
          <a:xfrm>
            <a:off x="5354059" y="3067673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 idx="5"/>
          </p:nvPr>
        </p:nvSpPr>
        <p:spPr>
          <a:xfrm>
            <a:off x="5064446" y="3523083"/>
            <a:ext cx="30981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303782"/>
      </p:ext>
    </p:extLst>
  </p:cSld>
  <p:clrMapOvr>
    <a:masterClrMapping/>
  </p:clrMapOvr>
  <p:transition spd="slow" advClick="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>
            <a:spLocks noGrp="1"/>
          </p:cNvSpPr>
          <p:nvPr>
            <p:ph type="title"/>
          </p:nvPr>
        </p:nvSpPr>
        <p:spPr>
          <a:xfrm>
            <a:off x="2549400" y="1121610"/>
            <a:ext cx="40452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6" name="Google Shape;406;p21"/>
          <p:cNvSpPr txBox="1">
            <a:spLocks noGrp="1"/>
          </p:cNvSpPr>
          <p:nvPr>
            <p:ph type="subTitle" idx="1"/>
          </p:nvPr>
        </p:nvSpPr>
        <p:spPr>
          <a:xfrm>
            <a:off x="2233150" y="2159487"/>
            <a:ext cx="46776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697722"/>
      </p:ext>
    </p:extLst>
  </p:cSld>
  <p:clrMapOvr>
    <a:masterClrMapping/>
  </p:clrMapOvr>
  <p:transition spd="slow" advClick="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773529"/>
      </p:ext>
    </p:extLst>
  </p:cSld>
  <p:clrMapOvr>
    <a:masterClrMapping/>
  </p:clrMapOvr>
  <p:transition spd="slow" advClick="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1713175" y="1233100"/>
            <a:ext cx="2600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1713131" y="1645828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1713175" y="2377798"/>
            <a:ext cx="266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1713131" y="2790520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1713175" y="3522476"/>
            <a:ext cx="266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1713131" y="3935212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005707"/>
      </p:ext>
    </p:extLst>
  </p:cSld>
  <p:clrMapOvr>
    <a:masterClrMapping/>
  </p:clrMapOvr>
  <p:transition spd="slow" advClick="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 userDrawn="1"/>
        </p:nvSpPr>
        <p:spPr>
          <a:xfrm>
            <a:off x="265338" y="237286"/>
            <a:ext cx="8613322" cy="4722587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4" name="图片 3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92867"/>
            <a:ext cx="4307205" cy="1250633"/>
          </a:xfrm>
          <a:prstGeom prst="rect">
            <a:avLst/>
          </a:prstGeom>
        </p:spPr>
      </p:pic>
      <p:pic>
        <p:nvPicPr>
          <p:cNvPr id="5" name="图片 4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737259" y="3970972"/>
            <a:ext cx="4406741" cy="11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7934"/>
      </p:ext>
    </p:extLst>
  </p:cSld>
  <p:clrMapOvr>
    <a:masterClrMapping/>
  </p:clrMapOvr>
  <p:transition spd="slow" advClick="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5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8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178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6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4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615396" y="4823344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68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2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6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8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6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912552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11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04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85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35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15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5" r:id="rId18"/>
    <p:sldLayoutId id="2147483727" r:id="rId19"/>
    <p:sldLayoutId id="2147483729" r:id="rId20"/>
    <p:sldLayoutId id="2147483730" r:id="rId21"/>
    <p:sldLayoutId id="2147483731" r:id="rId22"/>
  </p:sldLayoutIdLst>
  <p:transition spd="slow">
    <p:push dir="u"/>
  </p:transition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08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</p:sldLayoutIdLst>
  <p:transition spd="slow">
    <p:push dir="u"/>
  </p:transition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>
            <a:off x="277951" y="1207247"/>
            <a:ext cx="8703733" cy="1980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 txBox="1">
            <a:spLocks noGrp="1"/>
          </p:cNvSpPr>
          <p:nvPr>
            <p:ph type="ctrTitle"/>
          </p:nvPr>
        </p:nvSpPr>
        <p:spPr>
          <a:xfrm>
            <a:off x="426841" y="1623047"/>
            <a:ext cx="8405951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ĐỜI SỐNG 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(ĐƯỢC GỢI RA TỪ MỘT NHÂN VẬT VĂN HỌC)</a:t>
            </a:r>
          </a:p>
        </p:txBody>
      </p:sp>
      <p:sp>
        <p:nvSpPr>
          <p:cNvPr id="797" name="Google Shape;797;p40"/>
          <p:cNvSpPr txBox="1">
            <a:spLocks noGrp="1"/>
          </p:cNvSpPr>
          <p:nvPr>
            <p:ph type="subTitle" idx="1"/>
          </p:nvPr>
        </p:nvSpPr>
        <p:spPr>
          <a:xfrm>
            <a:off x="2103121" y="16320"/>
            <a:ext cx="4514850" cy="1148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" grpId="0" animBg="1"/>
      <p:bldP spid="796" grpId="0"/>
      <p:bldP spid="79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399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8" name="同侧圆角矩形 7"/>
          <p:cNvSpPr/>
          <p:nvPr/>
        </p:nvSpPr>
        <p:spPr>
          <a:xfrm rot="10800000">
            <a:off x="3091218" y="342900"/>
            <a:ext cx="2804615" cy="455295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8" name="TextBox 17"/>
          <p:cNvSpPr txBox="1"/>
          <p:nvPr/>
        </p:nvSpPr>
        <p:spPr>
          <a:xfrm>
            <a:off x="3158830" y="293549"/>
            <a:ext cx="2750711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TRƯỚC KHI NÓI</a:t>
            </a:r>
          </a:p>
        </p:txBody>
      </p:sp>
      <p:cxnSp>
        <p:nvCxnSpPr>
          <p:cNvPr id="19" name="直接连接符 3"/>
          <p:cNvCxnSpPr/>
          <p:nvPr/>
        </p:nvCxnSpPr>
        <p:spPr>
          <a:xfrm>
            <a:off x="2472792" y="513160"/>
            <a:ext cx="0" cy="83984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菱形 4"/>
          <p:cNvSpPr/>
          <p:nvPr/>
        </p:nvSpPr>
        <p:spPr>
          <a:xfrm>
            <a:off x="1896042" y="1504636"/>
            <a:ext cx="1142837" cy="1047222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339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b="1" dirty="0"/>
          </a:p>
        </p:txBody>
      </p:sp>
      <p:cxnSp>
        <p:nvCxnSpPr>
          <p:cNvPr id="21" name="直接连接符 18"/>
          <p:cNvCxnSpPr/>
          <p:nvPr/>
        </p:nvCxnSpPr>
        <p:spPr>
          <a:xfrm>
            <a:off x="2472792" y="2757463"/>
            <a:ext cx="0" cy="37872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菱形 19"/>
          <p:cNvSpPr/>
          <p:nvPr/>
        </p:nvSpPr>
        <p:spPr>
          <a:xfrm>
            <a:off x="1937011" y="3225486"/>
            <a:ext cx="1071563" cy="1071563"/>
          </a:xfrm>
          <a:prstGeom prst="diamond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339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b="1" dirty="0"/>
          </a:p>
        </p:txBody>
      </p:sp>
      <p:cxnSp>
        <p:nvCxnSpPr>
          <p:cNvPr id="23" name="直接连接符 11"/>
          <p:cNvCxnSpPr/>
          <p:nvPr/>
        </p:nvCxnSpPr>
        <p:spPr>
          <a:xfrm>
            <a:off x="2472792" y="4436490"/>
            <a:ext cx="0" cy="25262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636" y="1008568"/>
            <a:ext cx="13750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3391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NÓI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543" y="3332990"/>
            <a:ext cx="13750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3391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en-US" sz="2100" b="1" dirty="0">
                <a:solidFill>
                  <a:srgbClr val="3391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LUYỆN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9895" y="2413641"/>
            <a:ext cx="55346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8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62"/>
          <p:cNvSpPr/>
          <p:nvPr/>
        </p:nvSpPr>
        <p:spPr>
          <a:xfrm>
            <a:off x="2696075" y="321761"/>
            <a:ext cx="3997449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2755942" y="301994"/>
            <a:ext cx="386984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矩形 34">
            <a:extLst>
              <a:ext uri="{FF2B5EF4-FFF2-40B4-BE49-F238E27FC236}">
                <a16:creationId xmlns:a16="http://schemas.microsoft.com/office/drawing/2014/main" id="{81FD964F-E0AA-4144-86E1-80D7F9312B1D}"/>
              </a:ext>
            </a:extLst>
          </p:cNvPr>
          <p:cNvSpPr/>
          <p:nvPr/>
        </p:nvSpPr>
        <p:spPr>
          <a:xfrm>
            <a:off x="2810662" y="1218966"/>
            <a:ext cx="3311954" cy="910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pPr algn="just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矩形 37">
            <a:extLst>
              <a:ext uri="{FF2B5EF4-FFF2-40B4-BE49-F238E27FC236}">
                <a16:creationId xmlns:a16="http://schemas.microsoft.com/office/drawing/2014/main" id="{2FA85175-5956-4C77-90AF-98AE43B89571}"/>
              </a:ext>
            </a:extLst>
          </p:cNvPr>
          <p:cNvSpPr/>
          <p:nvPr/>
        </p:nvSpPr>
        <p:spPr>
          <a:xfrm>
            <a:off x="2810663" y="2178550"/>
            <a:ext cx="3311954" cy="1037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3">
            <a:extLst>
              <a:ext uri="{FF2B5EF4-FFF2-40B4-BE49-F238E27FC236}">
                <a16:creationId xmlns:a16="http://schemas.microsoft.com/office/drawing/2014/main" id="{9CE115D8-D0B4-3A76-9A42-3F5DF111FFB1}"/>
              </a:ext>
            </a:extLst>
          </p:cNvPr>
          <p:cNvSpPr txBox="1"/>
          <p:nvPr/>
        </p:nvSpPr>
        <p:spPr>
          <a:xfrm>
            <a:off x="2671152" y="3218089"/>
            <a:ext cx="4251573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7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0" grpId="0"/>
      <p:bldP spid="130" grpId="0" animBg="1"/>
      <p:bldP spid="13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prstClr val="white"/>
              </a:solidFill>
            </a:endParaRPr>
          </a:p>
        </p:txBody>
      </p:sp>
      <p:sp>
        <p:nvSpPr>
          <p:cNvPr id="8" name="同侧圆角矩形 7"/>
          <p:cNvSpPr/>
          <p:nvPr/>
        </p:nvSpPr>
        <p:spPr>
          <a:xfrm rot="10800000">
            <a:off x="2794378" y="342900"/>
            <a:ext cx="3500651" cy="455295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4348" y="293549"/>
            <a:ext cx="3238559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TRÌNH BÀY BÀI NÓI</a:t>
            </a:r>
          </a:p>
        </p:txBody>
      </p:sp>
      <p:cxnSp>
        <p:nvCxnSpPr>
          <p:cNvPr id="15" name="Straight Connector 74"/>
          <p:cNvCxnSpPr/>
          <p:nvPr/>
        </p:nvCxnSpPr>
        <p:spPr>
          <a:xfrm>
            <a:off x="1002606" y="847547"/>
            <a:ext cx="0" cy="38686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5"/>
          <p:cNvSpPr/>
          <p:nvPr/>
        </p:nvSpPr>
        <p:spPr>
          <a:xfrm>
            <a:off x="858541" y="1075564"/>
            <a:ext cx="288131" cy="288131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>
                <a:solidFill>
                  <a:prstClr val="white"/>
                </a:solidFill>
                <a:latin typeface="Calibri Light" panose="020F0302020204030204" charset="0"/>
              </a:rPr>
              <a:t>1</a:t>
            </a:r>
          </a:p>
        </p:txBody>
      </p:sp>
      <p:sp>
        <p:nvSpPr>
          <p:cNvPr id="24" name="Oval 77"/>
          <p:cNvSpPr/>
          <p:nvPr/>
        </p:nvSpPr>
        <p:spPr>
          <a:xfrm>
            <a:off x="858541" y="2616390"/>
            <a:ext cx="288131" cy="288131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>
                <a:solidFill>
                  <a:prstClr val="white"/>
                </a:solidFill>
                <a:latin typeface="Calibri Light" panose="020F0302020204030204" charset="0"/>
              </a:rPr>
              <a:t>2</a:t>
            </a:r>
          </a:p>
        </p:txBody>
      </p:sp>
      <p:sp>
        <p:nvSpPr>
          <p:cNvPr id="25" name="Oval 78"/>
          <p:cNvSpPr/>
          <p:nvPr/>
        </p:nvSpPr>
        <p:spPr>
          <a:xfrm>
            <a:off x="858541" y="4247211"/>
            <a:ext cx="288131" cy="288131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>
                <a:solidFill>
                  <a:prstClr val="white"/>
                </a:solidFill>
                <a:latin typeface="Calibri Light" panose="020F030202020403020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93118" y="1013026"/>
            <a:ext cx="1320926" cy="415498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91218" y="817741"/>
            <a:ext cx="5250976" cy="738664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6792" y="2248121"/>
            <a:ext cx="1320926" cy="1061829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1218" y="1615208"/>
            <a:ext cx="5250976" cy="738664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91218" y="2433669"/>
            <a:ext cx="5250976" cy="738664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1218" y="3269442"/>
            <a:ext cx="5250976" cy="738664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86792" y="4059550"/>
            <a:ext cx="1320926" cy="738664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91218" y="4192418"/>
            <a:ext cx="5250976" cy="415498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1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26" idx="3"/>
            <a:endCxn id="27" idx="1"/>
          </p:cNvCxnSpPr>
          <p:nvPr/>
        </p:nvCxnSpPr>
        <p:spPr>
          <a:xfrm flipV="1">
            <a:off x="2614044" y="1187073"/>
            <a:ext cx="477174" cy="33702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9" idx="3"/>
          </p:cNvCxnSpPr>
          <p:nvPr/>
        </p:nvCxnSpPr>
        <p:spPr>
          <a:xfrm flipV="1">
            <a:off x="2607718" y="1930705"/>
            <a:ext cx="483500" cy="848331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31" idx="1"/>
          </p:cNvCxnSpPr>
          <p:nvPr/>
        </p:nvCxnSpPr>
        <p:spPr>
          <a:xfrm>
            <a:off x="2614044" y="2767494"/>
            <a:ext cx="477174" cy="35507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07718" y="2760455"/>
            <a:ext cx="483500" cy="687883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1"/>
          </p:cNvCxnSpPr>
          <p:nvPr/>
        </p:nvCxnSpPr>
        <p:spPr>
          <a:xfrm>
            <a:off x="2614044" y="4388626"/>
            <a:ext cx="477174" cy="11541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5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prstClr val="white"/>
              </a:solidFill>
            </a:endParaRPr>
          </a:p>
        </p:txBody>
      </p:sp>
      <p:sp>
        <p:nvSpPr>
          <p:cNvPr id="33" name="矩形 1"/>
          <p:cNvSpPr/>
          <p:nvPr/>
        </p:nvSpPr>
        <p:spPr>
          <a:xfrm>
            <a:off x="943843" y="1013153"/>
            <a:ext cx="2291298" cy="3138053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4" name="矩形 7"/>
          <p:cNvSpPr/>
          <p:nvPr/>
        </p:nvSpPr>
        <p:spPr>
          <a:xfrm>
            <a:off x="2890166" y="1140726"/>
            <a:ext cx="255147" cy="255147"/>
          </a:xfrm>
          <a:prstGeom prst="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BB9D8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38" y="1435510"/>
            <a:ext cx="2271920" cy="2580989"/>
          </a:xfrm>
          <a:prstGeom prst="rect">
            <a:avLst/>
          </a:prstGeom>
        </p:spPr>
      </p:pic>
      <p:sp>
        <p:nvSpPr>
          <p:cNvPr id="35" name="圆角矩形 32"/>
          <p:cNvSpPr/>
          <p:nvPr/>
        </p:nvSpPr>
        <p:spPr>
          <a:xfrm>
            <a:off x="3775600" y="1306151"/>
            <a:ext cx="398162" cy="417249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39" name="图片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3502025" y="1226890"/>
            <a:ext cx="583953" cy="451070"/>
          </a:xfrm>
          <a:prstGeom prst="rect">
            <a:avLst/>
          </a:prstGeom>
        </p:spPr>
      </p:pic>
      <p:sp>
        <p:nvSpPr>
          <p:cNvPr id="40" name="圆角矩形 32"/>
          <p:cNvSpPr/>
          <p:nvPr/>
        </p:nvSpPr>
        <p:spPr>
          <a:xfrm>
            <a:off x="3775601" y="2107622"/>
            <a:ext cx="398162" cy="417249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41" name="图片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3502026" y="2028360"/>
            <a:ext cx="583953" cy="451070"/>
          </a:xfrm>
          <a:prstGeom prst="rect">
            <a:avLst/>
          </a:prstGeom>
        </p:spPr>
      </p:pic>
      <p:sp>
        <p:nvSpPr>
          <p:cNvPr id="42" name="圆角矩形 32"/>
          <p:cNvSpPr/>
          <p:nvPr/>
        </p:nvSpPr>
        <p:spPr>
          <a:xfrm>
            <a:off x="3775685" y="2864154"/>
            <a:ext cx="398162" cy="417249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43" name="图片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3502110" y="2784892"/>
            <a:ext cx="583953" cy="451070"/>
          </a:xfrm>
          <a:prstGeom prst="rect">
            <a:avLst/>
          </a:prstGeom>
        </p:spPr>
      </p:pic>
      <p:sp>
        <p:nvSpPr>
          <p:cNvPr id="45" name="圆角矩形 32"/>
          <p:cNvSpPr/>
          <p:nvPr/>
        </p:nvSpPr>
        <p:spPr>
          <a:xfrm>
            <a:off x="3775686" y="3665624"/>
            <a:ext cx="398162" cy="417249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46" name="图片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3502111" y="3586363"/>
            <a:ext cx="583953" cy="45107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295787" y="1136509"/>
            <a:ext cx="4156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2865" y="1937980"/>
            <a:ext cx="4156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2865" y="2739450"/>
            <a:ext cx="4156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52864" y="3540920"/>
            <a:ext cx="41561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0" grpId="0" animBg="1"/>
      <p:bldP spid="42" grpId="0" animBg="1"/>
      <p:bldP spid="45" grpId="0" animBg="1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prstClr val="white"/>
              </a:solidFill>
            </a:endParaRPr>
          </a:p>
        </p:txBody>
      </p:sp>
      <p:sp>
        <p:nvSpPr>
          <p:cNvPr id="8" name="同侧圆角矩形 7"/>
          <p:cNvSpPr/>
          <p:nvPr/>
        </p:nvSpPr>
        <p:spPr>
          <a:xfrm rot="10800000">
            <a:off x="2794378" y="342900"/>
            <a:ext cx="3500651" cy="455295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4348" y="293549"/>
            <a:ext cx="3238559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SAU KHI NÓI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" y="1115705"/>
          <a:ext cx="9144000" cy="35775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41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615"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nghe</a:t>
                      </a:r>
                      <a:endParaRPr lang="vi-VN" sz="21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14288" marB="1428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nói</a:t>
                      </a:r>
                      <a:endParaRPr lang="vi-VN" sz="21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14288" marB="1428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975">
                <a:tc>
                  <a:txBody>
                    <a:bodyPr/>
                    <a:lstStyle/>
                    <a:p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 đổi về bài nói với tinh thần xây dựng và tôn trọng. Có thể trao đổi một số nội dung như:</a:t>
                      </a:r>
                    </a:p>
                    <a:p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Những nội dung (hoặc những điểm) còn chưa rõ trong bài trình bày.</a:t>
                      </a:r>
                    </a:p>
                    <a:p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Đóng góp chính của người nói trên vấn đề đang trao đổi.</a:t>
                      </a:r>
                    </a:p>
                    <a:p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Lí lẽ và bằng chứng mà người nói sử dụng.</a:t>
                      </a:r>
                      <a:endParaRPr lang="vi-VN" sz="21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14288" marB="14288" anchor="ctr"/>
                </a:tc>
                <a:tc>
                  <a:txBody>
                    <a:bodyPr/>
                    <a:lstStyle/>
                    <a:p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 nghe, phản hồi những ý kiến của người nghe với tinh thần cầu thị:</a:t>
                      </a:r>
                    </a:p>
                    <a:p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Giải thích thêm những chỗ người nghe chưa rõ.</a:t>
                      </a:r>
                    </a:p>
                    <a:p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Tiếp thu những ý kiến góp ý mà em cho là xác đáng.</a:t>
                      </a:r>
                    </a:p>
                    <a:p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Bổ sung lí lẽ, bằng chứng để bảo vệ ý kiến của mình nếu nhận thấy ý kiến đó đúng.</a:t>
                      </a:r>
                      <a:endParaRPr lang="vi-VN" sz="21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14288" marB="1428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3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88034"/>
              </p:ext>
            </p:extLst>
          </p:nvPr>
        </p:nvGraphicFramePr>
        <p:xfrm>
          <a:off x="33866" y="535626"/>
          <a:ext cx="9025467" cy="4483101"/>
        </p:xfrm>
        <a:graphic>
          <a:graphicData uri="http://schemas.openxmlformats.org/drawingml/2006/table">
            <a:tbl>
              <a:tblPr firstRow="1" firstCol="1" bandRow="1">
                <a:tableStyleId>{F45144DC-6E6E-4E83-8FD0-9E9FD838A678}</a:tableStyleId>
              </a:tblPr>
              <a:tblGrid>
                <a:gridCol w="724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Đạt/chưa đạt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trình bày cỏ đủ các phần giới thiệu, nội dung và kết thúc.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và kết thúc ấn tượng, thu hút.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kiến, lí lẽ, bằng chứng để thuyết phục người nghe.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nói rõ ràng, rành mạch và đúng thời gian quy định.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tự tin, nhìn vào người nghe khi nói, sử dụng giọng điệu và điệu bộ hợp lí.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ghi nhận và phàn hồi thỏa đáng những câu hỏi, lí lẽ phản biện của khán giả.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 trình bày ý kiến về một vấn để trong cuộc sốn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3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69"/>
          <p:cNvSpPr/>
          <p:nvPr/>
        </p:nvSpPr>
        <p:spPr>
          <a:xfrm>
            <a:off x="2698044" y="471178"/>
            <a:ext cx="3657600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" name="组合 7">
            <a:extLst>
              <a:ext uri="{FF2B5EF4-FFF2-40B4-BE49-F238E27FC236}">
                <a16:creationId xmlns:a16="http://schemas.microsoft.com/office/drawing/2014/main" id="{2AB6836F-26A8-41FD-9C4C-AFCC9E0EE408}"/>
              </a:ext>
            </a:extLst>
          </p:cNvPr>
          <p:cNvGrpSpPr/>
          <p:nvPr/>
        </p:nvGrpSpPr>
        <p:grpSpPr>
          <a:xfrm>
            <a:off x="2407514" y="1864265"/>
            <a:ext cx="4242054" cy="1784290"/>
            <a:chOff x="6096000" y="1433502"/>
            <a:chExt cx="3638550" cy="4610100"/>
          </a:xfrm>
        </p:grpSpPr>
        <p:sp>
          <p:nvSpPr>
            <p:cNvPr id="250" name="矩形: 圆角 5">
              <a:extLst>
                <a:ext uri="{FF2B5EF4-FFF2-40B4-BE49-F238E27FC236}">
                  <a16:creationId xmlns:a16="http://schemas.microsoft.com/office/drawing/2014/main" id="{646F46C1-5E1B-4A8F-BEE2-0104959AA4CF}"/>
                </a:ext>
              </a:extLst>
            </p:cNvPr>
            <p:cNvSpPr/>
            <p:nvPr/>
          </p:nvSpPr>
          <p:spPr>
            <a:xfrm>
              <a:off x="6096000" y="1433502"/>
              <a:ext cx="363855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1" name="矩形: 圆角 6">
              <a:extLst>
                <a:ext uri="{FF2B5EF4-FFF2-40B4-BE49-F238E27FC236}">
                  <a16:creationId xmlns:a16="http://schemas.microsoft.com/office/drawing/2014/main" id="{6C838DD0-0E62-4242-82DA-1C7990BA43F2}"/>
                </a:ext>
              </a:extLst>
            </p:cNvPr>
            <p:cNvSpPr/>
            <p:nvPr/>
          </p:nvSpPr>
          <p:spPr>
            <a:xfrm>
              <a:off x="6297101" y="1688301"/>
              <a:ext cx="3236347" cy="4100502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916857B-F930-4D3B-9A36-4B03F27277A0}"/>
              </a:ext>
            </a:extLst>
          </p:cNvPr>
          <p:cNvSpPr/>
          <p:nvPr/>
        </p:nvSpPr>
        <p:spPr>
          <a:xfrm>
            <a:off x="2561453" y="2340912"/>
            <a:ext cx="3640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2">
            <a:extLst>
              <a:ext uri="{FF2B5EF4-FFF2-40B4-BE49-F238E27FC236}">
                <a16:creationId xmlns:a16="http://schemas.microsoft.com/office/drawing/2014/main" id="{09C67C45-FD91-45CC-8315-1CC9A7E773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7036" y="622221"/>
            <a:ext cx="1127117" cy="28645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0722268-7D84-4889-8CAD-53CDA30BF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2" y="226648"/>
            <a:ext cx="7767608" cy="40486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E52B7B0-7D87-4079-9C95-8DFD66F51EAB}"/>
              </a:ext>
            </a:extLst>
          </p:cNvPr>
          <p:cNvSpPr txBox="1"/>
          <p:nvPr/>
        </p:nvSpPr>
        <p:spPr>
          <a:xfrm>
            <a:off x="1271764" y="1541703"/>
            <a:ext cx="616916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6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3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3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3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3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36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en-US" sz="36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2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2"/>
          <p:cNvSpPr/>
          <p:nvPr/>
        </p:nvSpPr>
        <p:spPr>
          <a:xfrm>
            <a:off x="2387600" y="471177"/>
            <a:ext cx="4318000" cy="607929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2"/>
          <p:cNvSpPr txBox="1">
            <a:spLocks noGrp="1"/>
          </p:cNvSpPr>
          <p:nvPr>
            <p:ph type="title"/>
          </p:nvPr>
        </p:nvSpPr>
        <p:spPr>
          <a:xfrm>
            <a:off x="2624308" y="471178"/>
            <a:ext cx="3895183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15879A63-297F-478E-91CC-725C012828C6}"/>
              </a:ext>
            </a:extLst>
          </p:cNvPr>
          <p:cNvSpPr txBox="1">
            <a:spLocks/>
          </p:cNvSpPr>
          <p:nvPr/>
        </p:nvSpPr>
        <p:spPr>
          <a:xfrm>
            <a:off x="406064" y="1522971"/>
            <a:ext cx="7693154" cy="2991491"/>
          </a:xfrm>
          <a:prstGeom prst="rect">
            <a:avLst/>
          </a:prstGeom>
        </p:spPr>
        <p:txBody>
          <a:bodyPr vert="horz" wrap="square" lIns="480000" tIns="0" rIns="0" bIns="0" anchor="ctr" anchorCtr="0">
            <a:no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endParaRPr lang="zh-CN" altLang="en-US" sz="40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98"/>
          <p:cNvPicPr/>
          <p:nvPr/>
        </p:nvPicPr>
        <p:blipFill>
          <a:blip r:embed="rId2"/>
          <a:stretch/>
        </p:blipFill>
        <p:spPr>
          <a:xfrm>
            <a:off x="0" y="0"/>
            <a:ext cx="4370705" cy="2743200"/>
          </a:xfrm>
          <a:prstGeom prst="rect">
            <a:avLst/>
          </a:prstGeom>
        </p:spPr>
      </p:pic>
      <p:pic>
        <p:nvPicPr>
          <p:cNvPr id="3" name="Shape 485"/>
          <p:cNvPicPr/>
          <p:nvPr/>
        </p:nvPicPr>
        <p:blipFill>
          <a:blip r:embed="rId3"/>
          <a:stretch/>
        </p:blipFill>
        <p:spPr>
          <a:xfrm>
            <a:off x="4370705" y="1341120"/>
            <a:ext cx="4740139" cy="2722880"/>
          </a:xfrm>
          <a:prstGeom prst="rect">
            <a:avLst/>
          </a:prstGeom>
        </p:spPr>
      </p:pic>
      <p:pic>
        <p:nvPicPr>
          <p:cNvPr id="4" name="Picutre 533"/>
          <p:cNvPicPr/>
          <p:nvPr/>
        </p:nvPicPr>
        <p:blipFill>
          <a:blip r:embed="rId4"/>
          <a:stretch/>
        </p:blipFill>
        <p:spPr>
          <a:xfrm>
            <a:off x="0" y="3101294"/>
            <a:ext cx="4758736" cy="20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6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3"/>
          <p:cNvSpPr/>
          <p:nvPr/>
        </p:nvSpPr>
        <p:spPr>
          <a:xfrm>
            <a:off x="2188823" y="1274495"/>
            <a:ext cx="4776785" cy="1298004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3"/>
          <p:cNvSpPr txBox="1">
            <a:spLocks noGrp="1"/>
          </p:cNvSpPr>
          <p:nvPr>
            <p:ph type="title"/>
          </p:nvPr>
        </p:nvSpPr>
        <p:spPr>
          <a:xfrm>
            <a:off x="2436320" y="1690404"/>
            <a:ext cx="4281793" cy="5271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9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8637" y="476726"/>
            <a:ext cx="8107204" cy="4190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8" name="同侧圆角矩形 7"/>
          <p:cNvSpPr/>
          <p:nvPr/>
        </p:nvSpPr>
        <p:spPr>
          <a:xfrm rot="10800000">
            <a:off x="3407310" y="444501"/>
            <a:ext cx="2804615" cy="455295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6522" y="383861"/>
            <a:ext cx="2750711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I. TRƯỚC KHI NÓI</a:t>
            </a:r>
          </a:p>
        </p:txBody>
      </p:sp>
      <p:cxnSp>
        <p:nvCxnSpPr>
          <p:cNvPr id="19" name="直接连接符 3"/>
          <p:cNvCxnSpPr/>
          <p:nvPr/>
        </p:nvCxnSpPr>
        <p:spPr>
          <a:xfrm>
            <a:off x="2472792" y="513160"/>
            <a:ext cx="0" cy="83984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菱形 4"/>
          <p:cNvSpPr/>
          <p:nvPr/>
        </p:nvSpPr>
        <p:spPr>
          <a:xfrm>
            <a:off x="1886041" y="1486221"/>
            <a:ext cx="1142837" cy="1047222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339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636" y="1008568"/>
            <a:ext cx="13750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391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1. CHUẨN BỊ NỘI DUNG NÓI</a:t>
            </a:r>
          </a:p>
        </p:txBody>
      </p:sp>
      <p:sp>
        <p:nvSpPr>
          <p:cNvPr id="6" name="Google Shape;1470;p62">
            <a:extLst>
              <a:ext uri="{FF2B5EF4-FFF2-40B4-BE49-F238E27FC236}">
                <a16:creationId xmlns:a16="http://schemas.microsoft.com/office/drawing/2014/main" id="{28783F2E-2B57-BCAE-E2A5-ADEC825BEED5}"/>
              </a:ext>
            </a:extLst>
          </p:cNvPr>
          <p:cNvSpPr txBox="1">
            <a:spLocks/>
          </p:cNvSpPr>
          <p:nvPr/>
        </p:nvSpPr>
        <p:spPr>
          <a:xfrm>
            <a:off x="3335867" y="932022"/>
            <a:ext cx="2985911" cy="470730"/>
          </a:xfrm>
          <a:prstGeom prst="rect">
            <a:avLst/>
          </a:prstGeom>
          <a:solidFill>
            <a:srgbClr val="E6B91E"/>
          </a:solidFill>
          <a:ln w="19050" cap="rnd" cmpd="sng" algn="ctr">
            <a:solidFill>
              <a:srgbClr val="E6B91E">
                <a:shade val="50000"/>
              </a:srgbClr>
            </a:solidFill>
            <a:prstDash val="solid"/>
          </a:ln>
          <a:effectLst/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6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B8FC50-D27C-D58B-7A16-589722E9C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04631"/>
              </p:ext>
            </p:extLst>
          </p:nvPr>
        </p:nvGraphicFramePr>
        <p:xfrm>
          <a:off x="2856455" y="1432090"/>
          <a:ext cx="5768904" cy="3024786"/>
        </p:xfrm>
        <a:graphic>
          <a:graphicData uri="http://schemas.openxmlformats.org/drawingml/2006/table">
            <a:tbl>
              <a:tblPr firstRow="1" firstCol="1" bandRow="1"/>
              <a:tblGrid>
                <a:gridCol w="188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1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1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6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Google Shape;1470;p62">
            <a:extLst>
              <a:ext uri="{FF2B5EF4-FFF2-40B4-BE49-F238E27FC236}">
                <a16:creationId xmlns:a16="http://schemas.microsoft.com/office/drawing/2014/main" id="{707C073A-3F3E-CFA3-5A38-B6269E3C78A3}"/>
              </a:ext>
            </a:extLst>
          </p:cNvPr>
          <p:cNvSpPr txBox="1">
            <a:spLocks/>
          </p:cNvSpPr>
          <p:nvPr/>
        </p:nvSpPr>
        <p:spPr>
          <a:xfrm>
            <a:off x="794726" y="2976065"/>
            <a:ext cx="1881103" cy="8685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tx2"/>
                </a:solidFill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tx2"/>
                </a:solidFill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tx2"/>
                </a:solidFill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tx2"/>
                </a:solidFill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tx2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tx2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tx2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tx2"/>
                </a:solidFill>
              </a:defRPr>
            </a:lvl9pPr>
          </a:lstStyle>
          <a:p>
            <a:pPr algn="just">
              <a:buClrTx/>
              <a:buFontTx/>
            </a:pPr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Xác định mục đích nói và người nghe</a:t>
            </a:r>
          </a:p>
        </p:txBody>
      </p:sp>
    </p:spTree>
    <p:extLst>
      <p:ext uri="{BB962C8B-B14F-4D97-AF65-F5344CB8AC3E}">
        <p14:creationId xmlns:p14="http://schemas.microsoft.com/office/powerpoint/2010/main" val="33210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0" grpId="0" animBg="1"/>
      <p:bldP spid="28" grpId="0"/>
      <p:bldP spid="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62"/>
          <p:cNvSpPr/>
          <p:nvPr/>
        </p:nvSpPr>
        <p:spPr>
          <a:xfrm>
            <a:off x="713400" y="471177"/>
            <a:ext cx="7717200" cy="84356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975350" y="446224"/>
            <a:ext cx="7193100" cy="8685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329;p62">
            <a:extLst>
              <a:ext uri="{FF2B5EF4-FFF2-40B4-BE49-F238E27FC236}">
                <a16:creationId xmlns:a16="http://schemas.microsoft.com/office/drawing/2014/main" id="{87E78A4A-DF0D-4E56-A1E9-83A94BA8FC6D}"/>
              </a:ext>
            </a:extLst>
          </p:cNvPr>
          <p:cNvSpPr/>
          <p:nvPr/>
        </p:nvSpPr>
        <p:spPr>
          <a:xfrm>
            <a:off x="842188" y="2378968"/>
            <a:ext cx="2518200" cy="521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333;p62">
            <a:extLst>
              <a:ext uri="{FF2B5EF4-FFF2-40B4-BE49-F238E27FC236}">
                <a16:creationId xmlns:a16="http://schemas.microsoft.com/office/drawing/2014/main" id="{8680A3D0-AF61-4DAD-9AD3-073B025AEA35}"/>
              </a:ext>
            </a:extLst>
          </p:cNvPr>
          <p:cNvSpPr txBox="1"/>
          <p:nvPr/>
        </p:nvSpPr>
        <p:spPr>
          <a:xfrm>
            <a:off x="1081825" y="2378968"/>
            <a:ext cx="2039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Mục đích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sp>
        <p:nvSpPr>
          <p:cNvPr id="128" name="Google Shape;1334;p62">
            <a:extLst>
              <a:ext uri="{FF2B5EF4-FFF2-40B4-BE49-F238E27FC236}">
                <a16:creationId xmlns:a16="http://schemas.microsoft.com/office/drawing/2014/main" id="{C8CF14A2-4CD3-44DA-A6A7-996291158FE2}"/>
              </a:ext>
            </a:extLst>
          </p:cNvPr>
          <p:cNvSpPr/>
          <p:nvPr/>
        </p:nvSpPr>
        <p:spPr>
          <a:xfrm>
            <a:off x="5782263" y="2378968"/>
            <a:ext cx="2518200" cy="521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38;p62">
            <a:extLst>
              <a:ext uri="{FF2B5EF4-FFF2-40B4-BE49-F238E27FC236}">
                <a16:creationId xmlns:a16="http://schemas.microsoft.com/office/drawing/2014/main" id="{B114F40B-2D28-48F4-8EC4-4EBC86789AFC}"/>
              </a:ext>
            </a:extLst>
          </p:cNvPr>
          <p:cNvSpPr txBox="1"/>
          <p:nvPr/>
        </p:nvSpPr>
        <p:spPr>
          <a:xfrm>
            <a:off x="6021900" y="2378968"/>
            <a:ext cx="2039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Ng</a:t>
            </a: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ư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ời nghe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sp>
        <p:nvSpPr>
          <p:cNvPr id="145" name="Google Shape;1355;p62">
            <a:extLst>
              <a:ext uri="{FF2B5EF4-FFF2-40B4-BE49-F238E27FC236}">
                <a16:creationId xmlns:a16="http://schemas.microsoft.com/office/drawing/2014/main" id="{85D0EE38-5A3A-4F9C-96BD-7E8512B5C8F2}"/>
              </a:ext>
            </a:extLst>
          </p:cNvPr>
          <p:cNvSpPr/>
          <p:nvPr/>
        </p:nvSpPr>
        <p:spPr>
          <a:xfrm>
            <a:off x="417915" y="2827277"/>
            <a:ext cx="3412325" cy="1887279"/>
          </a:xfrm>
          <a:prstGeom prst="rect">
            <a:avLst/>
          </a:prstGeom>
          <a:solidFill>
            <a:srgbClr val="FFF8F0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359;p62">
            <a:extLst>
              <a:ext uri="{FF2B5EF4-FFF2-40B4-BE49-F238E27FC236}">
                <a16:creationId xmlns:a16="http://schemas.microsoft.com/office/drawing/2014/main" id="{7ED63BCE-7274-4DDD-8638-2EF40B8B58C2}"/>
              </a:ext>
            </a:extLst>
          </p:cNvPr>
          <p:cNvSpPr txBox="1"/>
          <p:nvPr/>
        </p:nvSpPr>
        <p:spPr>
          <a:xfrm>
            <a:off x="577391" y="2914361"/>
            <a:ext cx="2883117" cy="15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rút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50" name="Google Shape;1360;p62">
            <a:extLst>
              <a:ext uri="{FF2B5EF4-FFF2-40B4-BE49-F238E27FC236}">
                <a16:creationId xmlns:a16="http://schemas.microsoft.com/office/drawing/2014/main" id="{EA804B61-C50C-470F-9718-DE63139A0A5D}"/>
              </a:ext>
            </a:extLst>
          </p:cNvPr>
          <p:cNvSpPr/>
          <p:nvPr/>
        </p:nvSpPr>
        <p:spPr>
          <a:xfrm>
            <a:off x="5517079" y="2920554"/>
            <a:ext cx="3051187" cy="1794002"/>
          </a:xfrm>
          <a:prstGeom prst="rect">
            <a:avLst/>
          </a:prstGeom>
          <a:solidFill>
            <a:srgbClr val="FFF8F0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4" name="Google Shape;1364;p62">
            <a:extLst>
              <a:ext uri="{FF2B5EF4-FFF2-40B4-BE49-F238E27FC236}">
                <a16:creationId xmlns:a16="http://schemas.microsoft.com/office/drawing/2014/main" id="{36EEE325-9840-47CD-988B-D1524678E516}"/>
              </a:ext>
            </a:extLst>
          </p:cNvPr>
          <p:cNvSpPr txBox="1"/>
          <p:nvPr/>
        </p:nvSpPr>
        <p:spPr>
          <a:xfrm>
            <a:off x="5763035" y="3055947"/>
            <a:ext cx="2618131" cy="146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71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" grpId="0" animBg="1"/>
      <p:bldP spid="123" grpId="0" animBg="1"/>
      <p:bldP spid="127" grpId="0"/>
      <p:bldP spid="128" grpId="0" animBg="1"/>
      <p:bldP spid="132" grpId="0"/>
      <p:bldP spid="145" grpId="0" animBg="1"/>
      <p:bldP spid="149" grpId="0"/>
      <p:bldP spid="150" grpId="0" animBg="1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8637" y="476726"/>
            <a:ext cx="8107204" cy="4190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8" name="同侧圆角矩形 7"/>
          <p:cNvSpPr/>
          <p:nvPr/>
        </p:nvSpPr>
        <p:spPr>
          <a:xfrm rot="10800000">
            <a:off x="3407310" y="444501"/>
            <a:ext cx="2804615" cy="455295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6522" y="383861"/>
            <a:ext cx="2750711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I. TRƯỚC KHI NÓI</a:t>
            </a:r>
          </a:p>
        </p:txBody>
      </p:sp>
      <p:cxnSp>
        <p:nvCxnSpPr>
          <p:cNvPr id="19" name="直接连接符 3"/>
          <p:cNvCxnSpPr/>
          <p:nvPr/>
        </p:nvCxnSpPr>
        <p:spPr>
          <a:xfrm>
            <a:off x="2472792" y="513160"/>
            <a:ext cx="0" cy="83984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菱形 4"/>
          <p:cNvSpPr/>
          <p:nvPr/>
        </p:nvSpPr>
        <p:spPr>
          <a:xfrm>
            <a:off x="1886041" y="1486221"/>
            <a:ext cx="1142837" cy="1047222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339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636" y="737634"/>
            <a:ext cx="13750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391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1. CHUẨN BỊ NỘI DUNG NÓI</a:t>
            </a:r>
          </a:p>
        </p:txBody>
      </p:sp>
      <p:sp>
        <p:nvSpPr>
          <p:cNvPr id="2" name="Google Shape;974;p46">
            <a:extLst>
              <a:ext uri="{FF2B5EF4-FFF2-40B4-BE49-F238E27FC236}">
                <a16:creationId xmlns:a16="http://schemas.microsoft.com/office/drawing/2014/main" id="{EE6280CD-8129-5B0C-3697-63F6E6A9717C}"/>
              </a:ext>
            </a:extLst>
          </p:cNvPr>
          <p:cNvSpPr txBox="1">
            <a:spLocks/>
          </p:cNvSpPr>
          <p:nvPr/>
        </p:nvSpPr>
        <p:spPr>
          <a:xfrm>
            <a:off x="461714" y="2448345"/>
            <a:ext cx="1954633" cy="6896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ctr" rtl="0" eaLnBrk="1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tx2"/>
                </a:solidFill>
              </a:defRPr>
            </a:lvl2pPr>
            <a:lvl3pPr lvl="2" algn="ctr" rtl="0" eaLnBrk="1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tx2"/>
                </a:solidFill>
              </a:defRPr>
            </a:lvl3pPr>
            <a:lvl4pPr lvl="3" algn="ctr" rtl="0" eaLnBrk="1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tx2"/>
                </a:solidFill>
              </a:defRPr>
            </a:lvl4pPr>
            <a:lvl5pPr lvl="4" algn="ctr" rtl="0" eaLnBrk="1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tx2"/>
                </a:solidFill>
              </a:defRPr>
            </a:lvl5pPr>
            <a:lvl6pPr lvl="5" algn="ctr" rtl="0" eaLnBrk="1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tx2"/>
                </a:solidFill>
              </a:defRPr>
            </a:lvl6pPr>
            <a:lvl7pPr lvl="6" algn="ctr" rtl="0" eaLnBrk="1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tx2"/>
                </a:solidFill>
              </a:defRPr>
            </a:lvl7pPr>
            <a:lvl8pPr lvl="7" algn="ctr" rtl="0" eaLnBrk="1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tx2"/>
                </a:solidFill>
              </a:defRPr>
            </a:lvl8pPr>
            <a:lvl9pPr lvl="8" algn="ctr" rtl="0" eaLnBrk="1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tx2"/>
                </a:solidFill>
              </a:defRPr>
            </a:lvl9pPr>
          </a:lstStyle>
          <a:p>
            <a:pPr algn="ctr">
              <a:buClrTx/>
              <a:buFontTx/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2983E-2E44-4BEB-B5AC-ECA551013D04}"/>
              </a:ext>
            </a:extLst>
          </p:cNvPr>
          <p:cNvSpPr txBox="1"/>
          <p:nvPr/>
        </p:nvSpPr>
        <p:spPr>
          <a:xfrm>
            <a:off x="3085801" y="949910"/>
            <a:ext cx="5444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655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0" grpId="0" animBg="1"/>
      <p:bldP spid="28" grpId="0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DCBE82-5D16-95C6-CC63-88B3CECB6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38599"/>
              </p:ext>
            </p:extLst>
          </p:nvPr>
        </p:nvGraphicFramePr>
        <p:xfrm>
          <a:off x="82062" y="418267"/>
          <a:ext cx="8979876" cy="4617174"/>
        </p:xfrm>
        <a:graphic>
          <a:graphicData uri="http://schemas.openxmlformats.org/drawingml/2006/table">
            <a:tbl>
              <a:tblPr firstRow="1" firstCol="1" bandRow="1">
                <a:tableStyleId>{F45144DC-6E6E-4E83-8FD0-9E9FD838A678}</a:tableStyleId>
              </a:tblPr>
              <a:tblGrid>
                <a:gridCol w="3328270">
                  <a:extLst>
                    <a:ext uri="{9D8B030D-6E8A-4147-A177-3AD203B41FA5}">
                      <a16:colId xmlns:a16="http://schemas.microsoft.com/office/drawing/2014/main" val="3328251644"/>
                    </a:ext>
                  </a:extLst>
                </a:gridCol>
                <a:gridCol w="5651606">
                  <a:extLst>
                    <a:ext uri="{9D8B030D-6E8A-4147-A177-3AD203B41FA5}">
                      <a16:colId xmlns:a16="http://schemas.microsoft.com/office/drawing/2014/main" val="359740692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kern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:………………………………………………………..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859309"/>
                  </a:ext>
                </a:extLst>
              </a:tr>
              <a:tr h="560683"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extLst>
                  <a:ext uri="{0D108BD9-81ED-4DB2-BD59-A6C34878D82A}">
                    <a16:rowId xmlns:a16="http://schemas.microsoft.com/office/drawing/2014/main" val="2788800021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Chi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extLst>
                  <a:ext uri="{0D108BD9-81ED-4DB2-BD59-A6C34878D82A}">
                    <a16:rowId xmlns:a16="http://schemas.microsoft.com/office/drawing/2014/main" val="1242910921"/>
                  </a:ext>
                </a:extLst>
              </a:tr>
              <a:tr h="897095">
                <a:tc>
                  <a:txBody>
                    <a:bodyPr/>
                    <a:lstStyle/>
                    <a:p>
                      <a:pPr algn="just"/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Ý kiến của em về vấn đề đó: Em đồng ý hay không đồng ý? Vì sao?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extLst>
                  <a:ext uri="{0D108BD9-81ED-4DB2-BD59-A6C34878D82A}">
                    <a16:rowId xmlns:a16="http://schemas.microsoft.com/office/drawing/2014/main" val="3423112778"/>
                  </a:ext>
                </a:extLst>
              </a:tr>
              <a:tr h="1009231">
                <a:tc>
                  <a:txBody>
                    <a:bodyPr/>
                    <a:lstStyle/>
                    <a:p>
                      <a:pPr algn="just"/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Bằng chứng từ chính trải nghiệm của mình hoặc qua sách báo về vấn đề đang bàn luận.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extLst>
                  <a:ext uri="{0D108BD9-81ED-4DB2-BD59-A6C34878D82A}">
                    <a16:rowId xmlns:a16="http://schemas.microsoft.com/office/drawing/2014/main" val="2374983523"/>
                  </a:ext>
                </a:extLst>
              </a:tr>
              <a:tr h="336410">
                <a:tc>
                  <a:txBody>
                    <a:bodyPr/>
                    <a:lstStyle/>
                    <a:p>
                      <a:pPr algn="just"/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Bài học em rút ra từ vấn đề đó là gì?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extLst>
                  <a:ext uri="{0D108BD9-81ED-4DB2-BD59-A6C34878D82A}">
                    <a16:rowId xmlns:a16="http://schemas.microsoft.com/office/drawing/2014/main" val="109743626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CCA4CCE-D13A-C4EE-BC5B-7ED44C6C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51405" y="1400175"/>
            <a:ext cx="589034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Google Shape;1166;p58">
            <a:extLst>
              <a:ext uri="{FF2B5EF4-FFF2-40B4-BE49-F238E27FC236}">
                <a16:creationId xmlns:a16="http://schemas.microsoft.com/office/drawing/2014/main" id="{857935F6-D23C-8AA0-88D5-5DDC30BB50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2178" y="108059"/>
            <a:ext cx="2641600" cy="2757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9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DCBE82-5D16-95C6-CC63-88B3CECB6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58865"/>
              </p:ext>
            </p:extLst>
          </p:nvPr>
        </p:nvGraphicFramePr>
        <p:xfrm>
          <a:off x="128954" y="461108"/>
          <a:ext cx="8979876" cy="4617174"/>
        </p:xfrm>
        <a:graphic>
          <a:graphicData uri="http://schemas.openxmlformats.org/drawingml/2006/table">
            <a:tbl>
              <a:tblPr firstRow="1" firstCol="1" bandRow="1">
                <a:tableStyleId>{F45144DC-6E6E-4E83-8FD0-9E9FD838A678}</a:tableStyleId>
              </a:tblPr>
              <a:tblGrid>
                <a:gridCol w="3328270">
                  <a:extLst>
                    <a:ext uri="{9D8B030D-6E8A-4147-A177-3AD203B41FA5}">
                      <a16:colId xmlns:a16="http://schemas.microsoft.com/office/drawing/2014/main" val="3328251644"/>
                    </a:ext>
                  </a:extLst>
                </a:gridCol>
                <a:gridCol w="5651606">
                  <a:extLst>
                    <a:ext uri="{9D8B030D-6E8A-4147-A177-3AD203B41FA5}">
                      <a16:colId xmlns:a16="http://schemas.microsoft.com/office/drawing/2014/main" val="359740692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kern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Gióc-ba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bay)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859309"/>
                  </a:ext>
                </a:extLst>
              </a:tr>
              <a:tr h="560683"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trân trọng lời hứa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extLst>
                  <a:ext uri="{0D108BD9-81ED-4DB2-BD59-A6C34878D82A}">
                    <a16:rowId xmlns:a16="http://schemas.microsoft.com/office/drawing/2014/main" val="2788800021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Chi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Gióc-ba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chửng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Gióc-ba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bay.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Gióc-ba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extLst>
                  <a:ext uri="{0D108BD9-81ED-4DB2-BD59-A6C34878D82A}">
                    <a16:rowId xmlns:a16="http://schemas.microsoft.com/office/drawing/2014/main" val="1242910921"/>
                  </a:ext>
                </a:extLst>
              </a:tr>
              <a:tr h="897095">
                <a:tc>
                  <a:txBody>
                    <a:bodyPr/>
                    <a:lstStyle/>
                    <a:p>
                      <a:pPr algn="just"/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Ý kiến của em về vấn đề đó: Em đồng ý hay không đồng ý? Vì sao?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Em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ý.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extLst>
                  <a:ext uri="{0D108BD9-81ED-4DB2-BD59-A6C34878D82A}">
                    <a16:rowId xmlns:a16="http://schemas.microsoft.com/office/drawing/2014/main" val="3423112778"/>
                  </a:ext>
                </a:extLst>
              </a:tr>
              <a:tr h="1009231">
                <a:tc>
                  <a:txBody>
                    <a:bodyPr/>
                    <a:lstStyle/>
                    <a:p>
                      <a:pPr algn="just"/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Bằng chứng từ chính trải nghiệm của mình hoặc qua sách báo về vấn đề đang bàn luận.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(HS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extLst>
                  <a:ext uri="{0D108BD9-81ED-4DB2-BD59-A6C34878D82A}">
                    <a16:rowId xmlns:a16="http://schemas.microsoft.com/office/drawing/2014/main" val="2374983523"/>
                  </a:ext>
                </a:extLst>
              </a:tr>
              <a:tr h="336410">
                <a:tc>
                  <a:txBody>
                    <a:bodyPr/>
                    <a:lstStyle/>
                    <a:p>
                      <a:pPr algn="just"/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Bài học em rút ra từ vấn đề đó là gì?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(HS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0" marR="22270" marT="0" marB="0"/>
                </a:tc>
                <a:extLst>
                  <a:ext uri="{0D108BD9-81ED-4DB2-BD59-A6C34878D82A}">
                    <a16:rowId xmlns:a16="http://schemas.microsoft.com/office/drawing/2014/main" val="109743626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CCA4CCE-D13A-C4EE-BC5B-7ED44C6C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51405" y="1400175"/>
            <a:ext cx="589034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Google Shape;1166;p58">
            <a:extLst>
              <a:ext uri="{FF2B5EF4-FFF2-40B4-BE49-F238E27FC236}">
                <a16:creationId xmlns:a16="http://schemas.microsoft.com/office/drawing/2014/main" id="{857935F6-D23C-8AA0-88D5-5DDC30BB50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2178" y="108059"/>
            <a:ext cx="2641600" cy="2757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1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</TotalTime>
  <Words>1320</Words>
  <Application>Microsoft Office PowerPoint</Application>
  <PresentationFormat>On-screen Show (16:9)</PresentationFormat>
  <Paragraphs>129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Nunito</vt:lpstr>
      <vt:lpstr>Raleway</vt:lpstr>
      <vt:lpstr>Times New Roman</vt:lpstr>
      <vt:lpstr>Trebuchet MS</vt:lpstr>
      <vt:lpstr>Wingdings 3</vt:lpstr>
      <vt:lpstr>Facet</vt:lpstr>
      <vt:lpstr>1_Facet</vt:lpstr>
      <vt:lpstr>第一PPT，www.1ppt.com</vt:lpstr>
      <vt:lpstr>TRÌNH BÀY Ý KIẾN VỀ MỘT VẤN ĐỀ ĐỜI SỐNG  (ĐƯỢC GỢI RA TỪ MỘT NHÂN VẬT VĂN HỌC)</vt:lpstr>
      <vt:lpstr>Hoạt động khởi động</vt:lpstr>
      <vt:lpstr>PowerPoint Presentation</vt:lpstr>
      <vt:lpstr>Hình thành kiến thức</vt:lpstr>
      <vt:lpstr>PowerPoint Presentation</vt:lpstr>
      <vt:lpstr>a. Xác định mục đích nói và người nghe</vt:lpstr>
      <vt:lpstr>PowerPoint Presentation</vt:lpstr>
      <vt:lpstr>Phiếu học tập số 2</vt:lpstr>
      <vt:lpstr>Phiếu học tập số 2</vt:lpstr>
      <vt:lpstr>PowerPoint Presentation</vt:lpstr>
      <vt:lpstr>II. Trình bày bài nói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Thảo luận về giải pháp khắc phục nạn ô nhiễm môi trường</dc:title>
  <cp:lastModifiedBy>Minh</cp:lastModifiedBy>
  <cp:revision>36</cp:revision>
  <dcterms:modified xsi:type="dcterms:W3CDTF">2023-10-08T13:00:46Z</dcterms:modified>
</cp:coreProperties>
</file>