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1" r:id="rId2"/>
    <p:sldId id="333" r:id="rId3"/>
    <p:sldId id="292" r:id="rId4"/>
    <p:sldId id="275" r:id="rId5"/>
    <p:sldId id="293" r:id="rId6"/>
    <p:sldId id="295" r:id="rId7"/>
    <p:sldId id="323" r:id="rId8"/>
    <p:sldId id="324" r:id="rId9"/>
    <p:sldId id="297" r:id="rId10"/>
    <p:sldId id="298" r:id="rId11"/>
    <p:sldId id="299" r:id="rId12"/>
    <p:sldId id="325" r:id="rId13"/>
    <p:sldId id="326" r:id="rId14"/>
    <p:sldId id="327" r:id="rId15"/>
    <p:sldId id="328" r:id="rId16"/>
    <p:sldId id="329" r:id="rId17"/>
    <p:sldId id="330" r:id="rId18"/>
    <p:sldId id="331" r:id="rId19"/>
    <p:sldId id="33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FA"/>
    <a:srgbClr val="FEC407"/>
    <a:srgbClr val="FDC308"/>
    <a:srgbClr val="E4B3CC"/>
    <a:srgbClr val="168836"/>
    <a:srgbClr val="C43D70"/>
    <a:srgbClr val="F37121"/>
    <a:srgbClr val="DFBE70"/>
    <a:srgbClr val="EA1D18"/>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4/19/2024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1295400" y="1490840"/>
            <a:ext cx="5943600" cy="1690778"/>
          </a:xfrm>
          <a:prstGeom prst="rect">
            <a:avLst/>
          </a:prstGeom>
        </p:spPr>
        <p:txBody>
          <a:bodyPr wrap="none" fromWordArt="1">
            <a:prstTxWarp prst="textPlain">
              <a:avLst>
                <a:gd name="adj" fmla="val 50000"/>
              </a:avLst>
            </a:prstTxWarp>
          </a:bodyPr>
          <a:lstStyle/>
          <a:p>
            <a:pPr algn="ctr"/>
            <a:r>
              <a:rPr lang="en-US" sz="3600" kern="1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 </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23</a:t>
            </a:r>
          </a:p>
          <a:p>
            <a:pPr algn="ct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9</a:t>
            </a: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THỜI TRANG</a:t>
            </a:r>
            <a:endPar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3" name="Rectangle 2"/>
          <p:cNvSpPr/>
          <p:nvPr/>
        </p:nvSpPr>
        <p:spPr>
          <a:xfrm>
            <a:off x="434239" y="1286019"/>
            <a:ext cx="6256209" cy="2646878"/>
          </a:xfrm>
          <a:prstGeom prst="rect">
            <a:avLst/>
          </a:prstGeom>
        </p:spPr>
        <p:txBody>
          <a:bodyPr wrap="square">
            <a:spAutoFit/>
          </a:bodyPr>
          <a:lstStyle/>
          <a:p>
            <a:r>
              <a:rPr lang="vi-VN" sz="2400" dirty="0" smtClean="0">
                <a:solidFill>
                  <a:srgbClr val="00B050"/>
                </a:solidFill>
                <a:latin typeface="Times New Roman" panose="02020603050405020304" pitchFamily="18" charset="0"/>
                <a:cs typeface="Times New Roman" panose="02020603050405020304" pitchFamily="18" charset="0"/>
              </a:rPr>
              <a:t>Phong </a:t>
            </a:r>
            <a:r>
              <a:rPr lang="vi-VN" sz="2400" dirty="0">
                <a:solidFill>
                  <a:srgbClr val="00B050"/>
                </a:solidFill>
                <a:latin typeface="Times New Roman" panose="02020603050405020304" pitchFamily="18" charset="0"/>
                <a:cs typeface="Times New Roman" panose="02020603050405020304" pitchFamily="18" charset="0"/>
              </a:rPr>
              <a:t>cách thời trang </a:t>
            </a:r>
            <a:r>
              <a:rPr lang="vi-VN" sz="2400" dirty="0">
                <a:solidFill>
                  <a:srgbClr val="0070C0"/>
                </a:solidFill>
                <a:latin typeface="Times New Roman" panose="02020603050405020304" pitchFamily="18" charset="0"/>
                <a:cs typeface="Times New Roman" panose="02020603050405020304" pitchFamily="18" charset="0"/>
              </a:rPr>
              <a:t>là cách mặc trang phục tạo nên vẻ đẹp nét độc đáo riêng cho từng cá nhân và được lựa chọn </a:t>
            </a:r>
            <a:r>
              <a:rPr lang="en-US" sz="2400" dirty="0" smtClean="0">
                <a:solidFill>
                  <a:srgbClr val="0070C0"/>
                </a:solidFill>
                <a:latin typeface="Times New Roman" panose="02020603050405020304" pitchFamily="18" charset="0"/>
                <a:cs typeface="Times New Roman" panose="02020603050405020304" pitchFamily="18" charset="0"/>
              </a:rPr>
              <a:t>b</a:t>
            </a:r>
            <a:r>
              <a:rPr lang="vi-VN" sz="2400" dirty="0" smtClean="0">
                <a:solidFill>
                  <a:srgbClr val="0070C0"/>
                </a:solidFill>
                <a:latin typeface="Times New Roman" panose="02020603050405020304" pitchFamily="18" charset="0"/>
                <a:cs typeface="Times New Roman" panose="02020603050405020304" pitchFamily="18" charset="0"/>
              </a:rPr>
              <a:t>ởi </a:t>
            </a:r>
            <a:r>
              <a:rPr lang="vi-VN" sz="2400" dirty="0">
                <a:solidFill>
                  <a:srgbClr val="0070C0"/>
                </a:solidFill>
                <a:latin typeface="Times New Roman" panose="02020603050405020304" pitchFamily="18" charset="0"/>
                <a:cs typeface="Times New Roman" panose="02020603050405020304" pitchFamily="18" charset="0"/>
              </a:rPr>
              <a:t>tính cách sở thích của người mặc</a:t>
            </a:r>
          </a:p>
          <a:p>
            <a:r>
              <a:rPr lang="vi-VN" sz="2400" dirty="0"/>
              <a:t/>
            </a:r>
            <a:br>
              <a:rPr lang="vi-VN" sz="2400"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388198" y="2340258"/>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8835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628996" y="762912"/>
            <a:ext cx="6000404" cy="2092881"/>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ghiêm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túc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lịch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sự</a:t>
            </a:r>
            <a:r>
              <a:rPr lang="en-US" sz="2800" dirty="0" smtClean="0">
                <a:solidFill>
                  <a:srgbClr val="0070C0"/>
                </a:solidFill>
                <a:latin typeface="Times New Roman" panose="02020603050405020304" pitchFamily="18" charset="0"/>
                <a:cs typeface="Times New Roman" panose="02020603050405020304" pitchFamily="18" charset="0"/>
              </a:rPr>
              <a:t>.</a:t>
            </a:r>
            <a:r>
              <a:rPr lang="en-US" dirty="0"/>
              <a:t/>
            </a:r>
            <a:br>
              <a:rPr lang="en-US" dirty="0"/>
            </a:br>
            <a:r>
              <a:rPr lang="en-US" dirty="0"/>
              <a:t> </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579552" y="2354733"/>
            <a:ext cx="4114799" cy="3385311"/>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231654"/>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thể thao là cách mặc trang phục có thiết kế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nét tạo cảm giác mạnh </a:t>
            </a:r>
            <a:r>
              <a:rPr lang="vi-VN" sz="2800" dirty="0" smtClean="0">
                <a:solidFill>
                  <a:srgbClr val="0070C0"/>
                </a:solidFill>
                <a:latin typeface="Times New Roman" panose="02020603050405020304" pitchFamily="18" charset="0"/>
                <a:cs typeface="Times New Roman" panose="02020603050405020304" pitchFamily="18" charset="0"/>
              </a:rPr>
              <a:t>mẽ</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khỏe </a:t>
            </a:r>
            <a:r>
              <a:rPr lang="vi-VN" sz="2800" dirty="0" smtClean="0">
                <a:solidFill>
                  <a:srgbClr val="0070C0"/>
                </a:solidFill>
                <a:latin typeface="Times New Roman" panose="02020603050405020304" pitchFamily="18" charset="0"/>
                <a:cs typeface="Times New Roman" panose="02020603050405020304" pitchFamily="18" charset="0"/>
              </a:rPr>
              <a:t>khoắn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thoải mái khi vận động</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62600" y="1658072"/>
            <a:ext cx="3276600" cy="3228553"/>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endParaRPr lang="en-US" altLang="vi-VN" sz="2800" b="1" u="sng" dirty="0">
              <a:solidFill>
                <a:srgbClr val="339966"/>
              </a:solidFill>
            </a:endParaRPr>
          </a:p>
        </p:txBody>
      </p:sp>
    </p:spTree>
    <p:extLst>
      <p:ext uri="{BB962C8B-B14F-4D97-AF65-F5344CB8AC3E}">
        <p14:creationId xmlns:p14="http://schemas.microsoft.com/office/powerpoint/2010/main" val="60825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50865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dân gian là cách mặc trang phục có nét đặc trưng của trang phục dân tộc của  </a:t>
            </a:r>
            <a:r>
              <a:rPr lang="vi-VN" sz="2800" dirty="0" smtClean="0">
                <a:solidFill>
                  <a:srgbClr val="0070C0"/>
                </a:solidFill>
                <a:latin typeface="Times New Roman" panose="02020603050405020304" pitchFamily="18" charset="0"/>
                <a:cs typeface="Times New Roman" panose="02020603050405020304" pitchFamily="18" charset="0"/>
              </a:rPr>
              <a:t>hoa</a:t>
            </a:r>
            <a:r>
              <a:rPr lang="en-US" sz="2800" dirty="0" smtClean="0">
                <a:solidFill>
                  <a:srgbClr val="0070C0"/>
                </a:solidFill>
                <a:latin typeface="Times New Roman" panose="02020603050405020304" pitchFamily="18" charset="0"/>
                <a:cs typeface="Times New Roman" panose="02020603050405020304" pitchFamily="18" charset="0"/>
              </a:rPr>
              <a:t> v</a:t>
            </a:r>
            <a:r>
              <a:rPr lang="vi-VN" sz="2800" dirty="0" smtClean="0">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c</a:t>
            </a:r>
            <a:r>
              <a:rPr lang="vi-VN" sz="2800" dirty="0" smtClean="0">
                <a:solidFill>
                  <a:srgbClr val="0070C0"/>
                </a:solidFill>
                <a:latin typeface="Times New Roman" panose="02020603050405020304" pitchFamily="18" charset="0"/>
                <a:cs typeface="Times New Roman" panose="02020603050405020304" pitchFamily="18" charset="0"/>
              </a:rPr>
              <a:t>hất liệu</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kiểu  dáng</a:t>
            </a:r>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85883" y="1748392"/>
            <a:ext cx="3314700" cy="2891622"/>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201778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785652"/>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lãng mạn và cách mặc trang phục thể hiện sự nhẹ nhàng mềm mại thông qua các đường </a:t>
            </a:r>
            <a:r>
              <a:rPr lang="vi-VN" sz="2800" dirty="0" smtClean="0">
                <a:solidFill>
                  <a:srgbClr val="0070C0"/>
                </a:solidFill>
                <a:latin typeface="Times New Roman" panose="02020603050405020304" pitchFamily="18" charset="0"/>
                <a:cs typeface="Times New Roman" panose="02020603050405020304" pitchFamily="18" charset="0"/>
              </a:rPr>
              <a:t>cong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uốn lượn</a:t>
            </a:r>
          </a:p>
          <a:p>
            <a:r>
              <a:rPr lang="vi-VN" dirty="0"/>
              <a:t/>
            </a:r>
            <a:br>
              <a:rPr lang="vi-VN"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410518" y="1399960"/>
            <a:ext cx="3295650" cy="3486666"/>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02932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9.2 </a:t>
            </a:r>
            <a:r>
              <a:rPr lang="en-US" sz="2800" b="1" dirty="0" err="1">
                <a:solidFill>
                  <a:srgbClr val="339966"/>
                </a:solidFill>
              </a:rPr>
              <a:t>thể</a:t>
            </a:r>
            <a:r>
              <a:rPr lang="en-US" sz="2800" b="1" dirty="0">
                <a:solidFill>
                  <a:srgbClr val="339966"/>
                </a:solidFill>
              </a:rPr>
              <a:t> </a:t>
            </a:r>
            <a:r>
              <a:rPr lang="en-US" sz="2800" b="1" dirty="0" err="1">
                <a:solidFill>
                  <a:srgbClr val="339966"/>
                </a:solidFill>
              </a:rPr>
              <a:t>hiện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a:t>
            </a:r>
            <a:endParaRPr lang="en-US" sz="2800" b="1" dirty="0">
              <a:solidFill>
                <a:srgbClr val="339966"/>
              </a:solidFill>
            </a:endParaRPr>
          </a:p>
        </p:txBody>
      </p:sp>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backgroundRemoval t="0" b="92287" l="1985" r="19603"/>
                    </a14:imgEffect>
                  </a14:imgLayer>
                </a14:imgProps>
              </a:ext>
              <a:ext uri="{28A0092B-C50C-407E-A947-70E740481C1C}">
                <a14:useLocalDpi xmlns:a14="http://schemas.microsoft.com/office/drawing/2010/main" val="0"/>
              </a:ext>
            </a:extLst>
          </a:blip>
          <a:srcRect r="78087" b="11155"/>
          <a:stretch/>
        </p:blipFill>
        <p:spPr>
          <a:xfrm>
            <a:off x="596435" y="2142124"/>
            <a:ext cx="1682493" cy="3182351"/>
          </a:xfrm>
          <a:prstGeom prst="rect">
            <a:avLst/>
          </a:prstGeom>
        </p:spPr>
      </p:pic>
      <p:pic>
        <p:nvPicPr>
          <p:cNvPr id="11" name="Picture 10" descr="Screen Clipping"/>
          <p:cNvPicPr>
            <a:picLocks noChangeAspect="1"/>
          </p:cNvPicPr>
          <p:nvPr/>
        </p:nvPicPr>
        <p:blipFill rotWithShape="1">
          <a:blip r:embed="rId6">
            <a:extLst>
              <a:ext uri="{BEBA8EAE-BF5A-486C-A8C5-ECC9F3942E4B}">
                <a14:imgProps xmlns:a14="http://schemas.microsoft.com/office/drawing/2010/main">
                  <a14:imgLayer r:embed="rId5">
                    <a14:imgEffect>
                      <a14:backgroundRemoval t="0" b="91755" l="30645" r="47519"/>
                    </a14:imgEffect>
                  </a14:imgLayer>
                </a14:imgProps>
              </a:ext>
              <a:ext uri="{28A0092B-C50C-407E-A947-70E740481C1C}">
                <a14:useLocalDpi xmlns:a14="http://schemas.microsoft.com/office/drawing/2010/main" val="0"/>
              </a:ext>
            </a:extLst>
          </a:blip>
          <a:srcRect l="28780" t="-828" r="50312" b="11983"/>
          <a:stretch/>
        </p:blipFill>
        <p:spPr>
          <a:xfrm>
            <a:off x="2823619" y="2195021"/>
            <a:ext cx="1605324" cy="3187155"/>
          </a:xfrm>
          <a:prstGeom prst="rect">
            <a:avLst/>
          </a:prstGeom>
        </p:spPr>
      </p:pic>
      <p:pic>
        <p:nvPicPr>
          <p:cNvPr id="12" name="Picture 11" descr="Screen Clipping"/>
          <p:cNvPicPr>
            <a:picLocks noChangeAspect="1"/>
          </p:cNvPicPr>
          <p:nvPr/>
        </p:nvPicPr>
        <p:blipFill rotWithShape="1">
          <a:blip r:embed="rId7">
            <a:extLst>
              <a:ext uri="{BEBA8EAE-BF5A-486C-A8C5-ECC9F3942E4B}">
                <a14:imgProps xmlns:a14="http://schemas.microsoft.com/office/drawing/2010/main">
                  <a14:imgLayer r:embed="rId5">
                    <a14:imgEffect>
                      <a14:backgroundRemoval t="0" b="94415" l="53846" r="74318"/>
                    </a14:imgEffect>
                  </a14:imgLayer>
                </a14:imgProps>
              </a:ext>
              <a:ext uri="{28A0092B-C50C-407E-A947-70E740481C1C}">
                <a14:useLocalDpi xmlns:a14="http://schemas.microsoft.com/office/drawing/2010/main" val="0"/>
              </a:ext>
            </a:extLst>
          </a:blip>
          <a:srcRect l="57536" t="-2020" r="26585" b="8104"/>
          <a:stretch/>
        </p:blipFill>
        <p:spPr>
          <a:xfrm>
            <a:off x="4724399" y="2195021"/>
            <a:ext cx="1219201" cy="3369057"/>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0" b="89949" l="84444" r="98254"/>
                    </a14:imgEffect>
                  </a14:imgLayer>
                </a14:imgProps>
              </a:ext>
            </a:extLst>
          </a:blip>
          <a:srcRect l="82735"/>
          <a:stretch/>
        </p:blipFill>
        <p:spPr>
          <a:xfrm>
            <a:off x="6428032" y="2397449"/>
            <a:ext cx="1326213" cy="3578662"/>
          </a:xfrm>
          <a:prstGeom prst="rect">
            <a:avLst/>
          </a:prstGeom>
        </p:spPr>
      </p:pic>
      <p:sp>
        <p:nvSpPr>
          <p:cNvPr id="3" name="TextBox 2"/>
          <p:cNvSpPr txBox="1"/>
          <p:nvPr/>
        </p:nvSpPr>
        <p:spPr>
          <a:xfrm>
            <a:off x="1017057" y="5388562"/>
            <a:ext cx="841247" cy="369332"/>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2991249" y="5507184"/>
            <a:ext cx="841247" cy="369332"/>
          </a:xfrm>
          <a:prstGeom prst="rect">
            <a:avLst/>
          </a:prstGeom>
          <a:noFill/>
        </p:spPr>
        <p:txBody>
          <a:bodyPr wrap="square" rtlCol="0">
            <a:spAutoFit/>
          </a:bodyPr>
          <a:lstStyle/>
          <a:p>
            <a:r>
              <a:rPr lang="en-US" dirty="0" smtClean="0"/>
              <a:t>b</a:t>
            </a:r>
            <a:endParaRPr lang="en-US" dirty="0"/>
          </a:p>
        </p:txBody>
      </p:sp>
      <p:sp>
        <p:nvSpPr>
          <p:cNvPr id="17" name="TextBox 16"/>
          <p:cNvSpPr txBox="1"/>
          <p:nvPr/>
        </p:nvSpPr>
        <p:spPr>
          <a:xfrm>
            <a:off x="5005557" y="5606779"/>
            <a:ext cx="841247" cy="369332"/>
          </a:xfrm>
          <a:prstGeom prst="rect">
            <a:avLst/>
          </a:prstGeom>
          <a:noFill/>
        </p:spPr>
        <p:txBody>
          <a:bodyPr wrap="square" rtlCol="0">
            <a:spAutoFit/>
          </a:bodyPr>
          <a:lstStyle/>
          <a:p>
            <a:r>
              <a:rPr lang="en-US" dirty="0" smtClean="0"/>
              <a:t>c</a:t>
            </a:r>
            <a:endParaRPr lang="en-US" dirty="0"/>
          </a:p>
        </p:txBody>
      </p:sp>
      <p:sp>
        <p:nvSpPr>
          <p:cNvPr id="18" name="TextBox 17"/>
          <p:cNvSpPr txBox="1"/>
          <p:nvPr/>
        </p:nvSpPr>
        <p:spPr>
          <a:xfrm>
            <a:off x="6898481" y="5635354"/>
            <a:ext cx="841247" cy="369332"/>
          </a:xfrm>
          <a:prstGeom prst="rect">
            <a:avLst/>
          </a:prstGeom>
          <a:noFill/>
        </p:spPr>
        <p:txBody>
          <a:bodyPr wrap="square" rtlCol="0">
            <a:spAutoFit/>
          </a:bodyPr>
          <a:lstStyle/>
          <a:p>
            <a:r>
              <a:rPr lang="en-US" dirty="0" smtClean="0"/>
              <a:t>d</a:t>
            </a:r>
            <a:endParaRPr lang="en-US" dirty="0"/>
          </a:p>
        </p:txBody>
      </p:sp>
    </p:spTree>
    <p:extLst>
      <p:ext uri="{BB962C8B-B14F-4D97-AF65-F5344CB8AC3E}">
        <p14:creationId xmlns:p14="http://schemas.microsoft.com/office/powerpoint/2010/main" val="10560091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phổ</a:t>
            </a:r>
            <a:r>
              <a:rPr lang="en-US" sz="2800" b="1" dirty="0">
                <a:solidFill>
                  <a:srgbClr val="339966"/>
                </a:solidFill>
              </a:rPr>
              <a:t> </a:t>
            </a:r>
            <a:r>
              <a:rPr lang="en-US" sz="2800" b="1" dirty="0" err="1">
                <a:solidFill>
                  <a:srgbClr val="339966"/>
                </a:solidFill>
              </a:rPr>
              <a:t>biến</a:t>
            </a:r>
            <a:r>
              <a:rPr lang="en-US" sz="2800" b="1" dirty="0">
                <a:solidFill>
                  <a:srgbClr val="339966"/>
                </a:solidFill>
              </a:rPr>
              <a:t> </a:t>
            </a:r>
            <a:r>
              <a:rPr lang="en-US" sz="2800" b="1" dirty="0" err="1">
                <a:solidFill>
                  <a:srgbClr val="339966"/>
                </a:solidFill>
              </a:rPr>
              <a:t>hiện</a:t>
            </a:r>
            <a:r>
              <a:rPr lang="en-US" sz="2800" b="1" dirty="0">
                <a:solidFill>
                  <a:srgbClr val="339966"/>
                </a:solidFill>
              </a:rPr>
              <a:t> nay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mà</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yêu</a:t>
            </a:r>
            <a:r>
              <a:rPr lang="en-US" sz="2800" b="1" dirty="0">
                <a:solidFill>
                  <a:srgbClr val="339966"/>
                </a:solidFill>
              </a:rPr>
              <a:t> </a:t>
            </a:r>
            <a:r>
              <a:rPr lang="en-US" sz="2800" b="1" dirty="0" err="1" smtClean="0">
                <a:solidFill>
                  <a:srgbClr val="339966"/>
                </a:solidFill>
              </a:rPr>
              <a:t>thích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8353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Nhà thiết kế thời trang thiết kế quần</a:t>
            </a:r>
            <a:r>
              <a:rPr lang="en-US" sz="2800" dirty="0" smtClean="0">
                <a:solidFill>
                  <a:schemeClr val="bg1"/>
                </a:solidFill>
                <a:latin typeface="+mj-lt"/>
              </a:rPr>
              <a:t>,</a:t>
            </a:r>
            <a:r>
              <a:rPr lang="vi-VN" sz="2800" dirty="0" smtClean="0">
                <a:solidFill>
                  <a:schemeClr val="bg1"/>
                </a:solidFill>
                <a:latin typeface="+mj-lt"/>
              </a:rPr>
              <a:t> áo</a:t>
            </a:r>
            <a:r>
              <a:rPr lang="en-US" sz="2800" dirty="0" smtClean="0">
                <a:solidFill>
                  <a:schemeClr val="bg1"/>
                </a:solidFill>
                <a:latin typeface="+mj-lt"/>
              </a:rPr>
              <a:t>,</a:t>
            </a:r>
            <a:r>
              <a:rPr lang="vi-VN" sz="2800" dirty="0" smtClean="0">
                <a:solidFill>
                  <a:schemeClr val="bg1"/>
                </a:solidFill>
                <a:latin typeface="+mj-lt"/>
              </a:rPr>
              <a:t> phụ kiện </a:t>
            </a:r>
            <a:r>
              <a:rPr lang="en-US" sz="2800" dirty="0" smtClean="0">
                <a:solidFill>
                  <a:schemeClr val="bg1"/>
                </a:solidFill>
                <a:latin typeface="+mj-lt"/>
              </a:rPr>
              <a:t>,</a:t>
            </a:r>
            <a:r>
              <a:rPr lang="vi-VN" sz="2800" dirty="0" smtClean="0">
                <a:solidFill>
                  <a:schemeClr val="bg1"/>
                </a:solidFill>
                <a:latin typeface="+mj-lt"/>
              </a:rPr>
              <a:t>giày </a:t>
            </a:r>
            <a:r>
              <a:rPr lang="en-US" sz="2800" dirty="0" smtClean="0">
                <a:solidFill>
                  <a:schemeClr val="bg1"/>
                </a:solidFill>
                <a:latin typeface="+mj-lt"/>
              </a:rPr>
              <a:t>,</a:t>
            </a:r>
            <a:r>
              <a:rPr lang="vi-VN" sz="2800" dirty="0" smtClean="0">
                <a:solidFill>
                  <a:schemeClr val="bg1"/>
                </a:solidFill>
                <a:latin typeface="+mj-lt"/>
              </a:rPr>
              <a:t>dép và tạo ra những bộ sưu tập dòng sản phẩm thời trang  Họ sẽ phát hành lựa chọn chất liệu và hoa văn chỉ dẫn cách sản xuất sản phẩm theo thiết kế</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869950" y="1548154"/>
            <a:ext cx="2847975" cy="3761691"/>
          </a:xfrm>
          <a:prstGeom prst="rect">
            <a:avLst/>
          </a:prstGeom>
        </p:spPr>
      </p:pic>
    </p:spTree>
    <p:extLst>
      <p:ext uri="{BB962C8B-B14F-4D97-AF65-F5344CB8AC3E}">
        <p14:creationId xmlns:p14="http://schemas.microsoft.com/office/powerpoint/2010/main" val="80442813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C</a:t>
            </a:r>
            <a:r>
              <a:rPr lang="en-US" sz="2800" b="1" dirty="0" smtClean="0">
                <a:solidFill>
                  <a:srgbClr val="339966"/>
                </a:solidFill>
                <a:latin typeface="Times New Roman" panose="02020603050405020304" pitchFamily="18" charset="0"/>
              </a:rPr>
              <a:t>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thời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là</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gì</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nào</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nhất</a:t>
            </a:r>
            <a:r>
              <a:rPr lang="en-US" sz="2800" b="1" dirty="0" smtClean="0">
                <a:solidFill>
                  <a:srgbClr val="339966"/>
                </a:solidFill>
                <a:latin typeface="Times New Roman" panose="02020603050405020304" pitchFamily="18" charset="0"/>
              </a:rPr>
              <a:t>?</a:t>
            </a:r>
            <a:endParaRPr lang="en-US" sz="2800" b="1" dirty="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99605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2709472"/>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4572000"/>
            <a:ext cx="952500" cy="9525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604905" y="4572000"/>
            <a:ext cx="952500" cy="9525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553200" y="4419600"/>
            <a:ext cx="952500" cy="9525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068291" y="5069763"/>
            <a:ext cx="952500" cy="952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301346" y="5372100"/>
            <a:ext cx="952500" cy="9525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3684510" y="5489864"/>
            <a:ext cx="952500" cy="9525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947305" y="5489864"/>
            <a:ext cx="952500" cy="9525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219200" y="3584864"/>
            <a:ext cx="952500" cy="9525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3584864"/>
            <a:ext cx="952500" cy="9525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71055" y="1447800"/>
            <a:ext cx="952500" cy="9525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021032" y="688440"/>
            <a:ext cx="952500" cy="9525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48992" y="535308"/>
            <a:ext cx="952500" cy="9525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867400" y="606314"/>
            <a:ext cx="952500" cy="9525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24452" y="1456314"/>
            <a:ext cx="952500" cy="9525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973532" y="1739654"/>
            <a:ext cx="952500" cy="9525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483302" y="1982701"/>
            <a:ext cx="952500" cy="9525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793990" y="1836637"/>
            <a:ext cx="952500" cy="9525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777596" y="3242918"/>
            <a:ext cx="952500" cy="9525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81600" y="3529853"/>
            <a:ext cx="952500" cy="9525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38600" y="3467100"/>
            <a:ext cx="952500" cy="952500"/>
          </a:xfrm>
          <a:prstGeom prst="rect">
            <a:avLst/>
          </a:prstGeom>
        </p:spPr>
      </p:pic>
    </p:spTree>
    <p:extLst>
      <p:ext uri="{BB962C8B-B14F-4D97-AF65-F5344CB8AC3E}">
        <p14:creationId xmlns:p14="http://schemas.microsoft.com/office/powerpoint/2010/main" val="13571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repeatCount="indefinite"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par>
                                <p:cTn id="32" presetID="6" presetClass="entr" presetSubtype="32" repeatCount="indefinite"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6" presetClass="entr" presetSubtype="32"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par>
                                <p:cTn id="38" presetID="6" presetClass="entr" presetSubtype="32" repeatCount="indefinite"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par>
                                <p:cTn id="41" presetID="6" presetClass="entr" presetSubtype="32" repeatCount="indefinite"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par>
                                <p:cTn id="44" presetID="6" presetClass="entr" presetSubtype="32" repeatCount="indefinite"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par>
                                <p:cTn id="47" presetID="6" presetClass="entr" presetSubtype="32" repeatCount="indefinite"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2000"/>
                                        <p:tgtEl>
                                          <p:spTgt spid="15"/>
                                        </p:tgtEl>
                                      </p:cBhvr>
                                    </p:animEffect>
                                  </p:childTnLst>
                                </p:cTn>
                              </p:par>
                              <p:par>
                                <p:cTn id="50" presetID="6" presetClass="entr" presetSubtype="32" repeatCount="indefinite"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out)">
                                      <p:cBhvr>
                                        <p:cTn id="52" dur="2000"/>
                                        <p:tgtEl>
                                          <p:spTgt spid="16"/>
                                        </p:tgtEl>
                                      </p:cBhvr>
                                    </p:animEffect>
                                  </p:childTnLst>
                                </p:cTn>
                              </p:par>
                              <p:par>
                                <p:cTn id="53" presetID="6" presetClass="entr" presetSubtype="32" repeatCount="indefinite"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par>
                                <p:cTn id="56" presetID="6" presetClass="entr" presetSubtype="32" repeatCount="indefinite"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out)">
                                      <p:cBhvr>
                                        <p:cTn id="58" dur="2000"/>
                                        <p:tgtEl>
                                          <p:spTgt spid="18"/>
                                        </p:tgtEl>
                                      </p:cBhvr>
                                    </p:animEffect>
                                  </p:childTnLst>
                                </p:cTn>
                              </p:par>
                              <p:par>
                                <p:cTn id="59" presetID="6" presetClass="entr" presetSubtype="32" repeatCount="indefinite"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out)">
                                      <p:cBhvr>
                                        <p:cTn id="61" dur="2000"/>
                                        <p:tgtEl>
                                          <p:spTgt spid="19"/>
                                        </p:tgtEl>
                                      </p:cBhvr>
                                    </p:animEffect>
                                  </p:childTnLst>
                                </p:cTn>
                              </p:par>
                              <p:par>
                                <p:cTn id="62" presetID="6" presetClass="entr" presetSubtype="32" repeatCount="indefinite"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out)">
                                      <p:cBhvr>
                                        <p:cTn id="64" dur="2000"/>
                                        <p:tgtEl>
                                          <p:spTgt spid="20"/>
                                        </p:tgtEl>
                                      </p:cBhvr>
                                    </p:animEffect>
                                  </p:childTnLst>
                                </p:cTn>
                              </p:par>
                              <p:par>
                                <p:cTn id="65" presetID="6" presetClass="entr" presetSubtype="32" repeatCount="indefinite"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par>
                                <p:cTn id="68" presetID="6" presetClass="entr" presetSubtype="32" repeatCount="indefinite"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323999" y="4343376"/>
            <a:ext cx="222678" cy="152396"/>
          </a:xfrm>
          <a:prstGeom prst="rect">
            <a:avLst/>
          </a:prstGeom>
          <a:pattFill prst="wdUpDiag">
            <a:fgClr>
              <a:srgbClr val="FFC000"/>
            </a:fgClr>
            <a:bgClr>
              <a:srgbClr val="000099"/>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35" name="Elbow Connector 34"/>
          <p:cNvCxnSpPr/>
          <p:nvPr/>
        </p:nvCxnSpPr>
        <p:spPr bwMode="auto">
          <a:xfrm>
            <a:off x="1538781" y="4419574"/>
            <a:ext cx="2499833" cy="808669"/>
          </a:xfrm>
          <a:prstGeom prst="bentConnector2">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endCxn id="48" idx="3"/>
          </p:cNvCxnSpPr>
          <p:nvPr/>
        </p:nvCxnSpPr>
        <p:spPr bwMode="auto">
          <a:xfrm>
            <a:off x="1284309" y="3642036"/>
            <a:ext cx="4978870" cy="1244656"/>
          </a:xfrm>
          <a:prstGeom prst="bentConnector3">
            <a:avLst>
              <a:gd name="adj1" fmla="val 98569"/>
            </a:avLst>
          </a:prstGeom>
          <a:solidFill>
            <a:schemeClr val="accent1"/>
          </a:solidFill>
          <a:ln w="9525" cap="flat" cmpd="sng" algn="ctr">
            <a:solidFill>
              <a:srgbClr val="B147B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flipV="1">
            <a:off x="3676175" y="735077"/>
            <a:ext cx="1355816" cy="1525380"/>
            <a:chOff x="5949194" y="2940578"/>
            <a:chExt cx="1864248" cy="2776936"/>
          </a:xfrm>
        </p:grpSpPr>
        <p:sp>
          <p:nvSpPr>
            <p:cNvPr id="68" name="Oval 67"/>
            <p:cNvSpPr/>
            <p:nvPr/>
          </p:nvSpPr>
          <p:spPr bwMode="auto">
            <a:xfrm>
              <a:off x="6299587" y="4000485"/>
              <a:ext cx="1192902" cy="228594"/>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5949194" y="2940578"/>
              <a:ext cx="1864248" cy="2776936"/>
              <a:chOff x="5949194" y="2940578"/>
              <a:chExt cx="1864248" cy="2776936"/>
            </a:xfrm>
          </p:grpSpPr>
          <p:grpSp>
            <p:nvGrpSpPr>
              <p:cNvPr id="70" name="Group 69"/>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72" name="Freeform 71"/>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73" name="Rectangle 72"/>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71" name="dèn 0"/>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grpSp>
      <p:sp>
        <p:nvSpPr>
          <p:cNvPr id="5" name="Rounded Rectangle 4"/>
          <p:cNvSpPr/>
          <p:nvPr/>
        </p:nvSpPr>
        <p:spPr bwMode="auto">
          <a:xfrm>
            <a:off x="731078" y="1901302"/>
            <a:ext cx="533386" cy="2895524"/>
          </a:xfrm>
          <a:prstGeom prst="roundRect">
            <a:avLst/>
          </a:prstGeom>
          <a:solidFill>
            <a:schemeClr val="bg1">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7" name="3"/>
          <p:cNvSpPr/>
          <p:nvPr/>
        </p:nvSpPr>
        <p:spPr bwMode="auto">
          <a:xfrm>
            <a:off x="930117" y="4241435"/>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FFC00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65" name="4"/>
          <p:cNvSpPr/>
          <p:nvPr/>
        </p:nvSpPr>
        <p:spPr bwMode="auto">
          <a:xfrm>
            <a:off x="903666" y="3511662"/>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B147B9"/>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1" name="1"/>
          <p:cNvSpPr/>
          <p:nvPr/>
        </p:nvSpPr>
        <p:spPr bwMode="auto">
          <a:xfrm>
            <a:off x="903667" y="2112554"/>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B05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2" name="0"/>
          <p:cNvSpPr/>
          <p:nvPr/>
        </p:nvSpPr>
        <p:spPr bwMode="auto">
          <a:xfrm>
            <a:off x="930119" y="2784420"/>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66FF"/>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85" name="Elbow Connector 84"/>
          <p:cNvCxnSpPr/>
          <p:nvPr/>
        </p:nvCxnSpPr>
        <p:spPr bwMode="auto">
          <a:xfrm flipV="1">
            <a:off x="1590587" y="2286998"/>
            <a:ext cx="2763496" cy="677359"/>
          </a:xfrm>
          <a:prstGeom prst="bentConnector3">
            <a:avLst>
              <a:gd name="adj1" fmla="val 101531"/>
            </a:avLst>
          </a:prstGeom>
          <a:solidFill>
            <a:schemeClr val="accent1"/>
          </a:solidFill>
          <a:ln w="9525" cap="flat" cmpd="sng" algn="ctr">
            <a:solidFill>
              <a:srgbClr val="00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Elbow Connector 89"/>
          <p:cNvCxnSpPr>
            <a:stCxn id="81" idx="4"/>
          </p:cNvCxnSpPr>
          <p:nvPr/>
        </p:nvCxnSpPr>
        <p:spPr bwMode="auto">
          <a:xfrm flipV="1">
            <a:off x="1612046" y="2305643"/>
            <a:ext cx="4548554" cy="73604"/>
          </a:xfrm>
          <a:prstGeom prst="bentConnector3">
            <a:avLst>
              <a:gd name="adj1" fmla="val 50000"/>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07" name="Group 106"/>
          <p:cNvGrpSpPr/>
          <p:nvPr/>
        </p:nvGrpSpPr>
        <p:grpSpPr>
          <a:xfrm flipV="1">
            <a:off x="5579013" y="779833"/>
            <a:ext cx="1355816" cy="1525380"/>
            <a:chOff x="5949194" y="2940578"/>
            <a:chExt cx="1864248" cy="2776936"/>
          </a:xfrm>
        </p:grpSpPr>
        <p:grpSp>
          <p:nvGrpSpPr>
            <p:cNvPr id="108" name="Group 107"/>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10" name="Freeform 10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1" name="Rectangle 11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09" name="dèn 1"/>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18" name="Group 117"/>
          <p:cNvGrpSpPr/>
          <p:nvPr/>
        </p:nvGrpSpPr>
        <p:grpSpPr>
          <a:xfrm rot="10800000" flipV="1">
            <a:off x="5791024" y="4871289"/>
            <a:ext cx="883357" cy="627837"/>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20" name="Freeform 11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1" name="Rectangle 12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9" name="dèn4"/>
          <p:cNvSpPr/>
          <p:nvPr/>
        </p:nvSpPr>
        <p:spPr bwMode="auto">
          <a:xfrm rot="10800000" flipV="1">
            <a:off x="5573396" y="5499126"/>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dirty="0" smtClean="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27" name="Group 126"/>
          <p:cNvGrpSpPr/>
          <p:nvPr/>
        </p:nvGrpSpPr>
        <p:grpSpPr>
          <a:xfrm rot="10800000" flipV="1">
            <a:off x="3590709" y="4816377"/>
            <a:ext cx="883357" cy="627837"/>
            <a:chOff x="6288730" y="2971812"/>
            <a:chExt cx="1214617" cy="1142969"/>
          </a:xfrm>
          <a:solidFill>
            <a:schemeClr val="tx1">
              <a:lumMod val="95000"/>
              <a:lumOff val="5000"/>
            </a:schemeClr>
          </a:solidFill>
          <a:effectLst>
            <a:outerShdw blurRad="431800" dist="38100" dir="16200000" rotWithShape="0">
              <a:prstClr val="black">
                <a:alpha val="40000"/>
              </a:prstClr>
            </a:outerShdw>
          </a:effectLst>
        </p:grpSpPr>
        <p:sp>
          <p:nvSpPr>
            <p:cNvPr id="129" name="Freeform 128"/>
            <p:cNvSpPr/>
            <p:nvPr/>
          </p:nvSpPr>
          <p:spPr bwMode="auto">
            <a:xfrm rot="10800000">
              <a:off x="6288730" y="3124208"/>
              <a:ext cx="1214617" cy="990573"/>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0" name="Rectangle 129"/>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28" name="dend+ 3"/>
          <p:cNvSpPr/>
          <p:nvPr/>
        </p:nvSpPr>
        <p:spPr bwMode="auto">
          <a:xfrm rot="10800000" flipV="1">
            <a:off x="3373081" y="5444214"/>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365963" y="596105"/>
            <a:ext cx="2905540" cy="483704"/>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 23</a:t>
            </a:r>
          </a:p>
          <a:p>
            <a:pPr algn="ct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9</a:t>
            </a: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THỜI TRANG</a:t>
            </a:r>
            <a:endPar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34" name="Rectangle 133"/>
          <p:cNvSpPr/>
          <p:nvPr/>
        </p:nvSpPr>
        <p:spPr>
          <a:xfrm>
            <a:off x="3664332" y="5731709"/>
            <a:ext cx="793807"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THỜI </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5" name="Rectangle 134"/>
          <p:cNvSpPr/>
          <p:nvPr/>
        </p:nvSpPr>
        <p:spPr>
          <a:xfrm>
            <a:off x="5764538" y="5733772"/>
            <a:ext cx="979755"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TRANG</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9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fade">
                                      <p:cBhvr>
                                        <p:cTn id="28" dur="500"/>
                                        <p:tgtEl>
                                          <p:spTgt spid="134"/>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down)">
                                      <p:cBhvr>
                                        <p:cTn id="32" dur="500"/>
                                        <p:tgtEl>
                                          <p:spTgt spid="128"/>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wipe(down)">
                                      <p:cBhvr>
                                        <p:cTn id="36" dur="500"/>
                                        <p:tgtEl>
                                          <p:spTgt spid="135"/>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down)">
                                      <p:cBhvr>
                                        <p:cTn id="4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8" grpId="0" animBg="1"/>
      <p:bldP spid="131" grpId="0"/>
      <p:bldP spid="134" grpId="0"/>
      <p:bldP spid="1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1371184"/>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endParaRPr lang="en-US" dirty="0">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sz="2800" dirty="0" err="1" smtClean="0">
                <a:solidFill>
                  <a:srgbClr val="0000FF"/>
                </a:solidFill>
                <a:cs typeface="Times New Roman" panose="02020603050405020304" pitchFamily="18" charset="0"/>
              </a:rPr>
              <a:t>Nhận</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ra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bước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đầu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thành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phong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thời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trang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của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thân</a:t>
            </a:r>
            <a:endParaRPr lang="en-US" altLang="vi-VN" sz="28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en-US" dirty="0"/>
              <a:t> </a:t>
            </a:r>
            <a:r>
              <a:rPr lang="vi-VN" sz="3200" dirty="0">
                <a:solidFill>
                  <a:srgbClr val="0070C0"/>
                </a:solidFill>
              </a:rPr>
              <a:t>Thế nào là mặc hợp thời </a:t>
            </a:r>
            <a:r>
              <a:rPr lang="vi-VN" sz="3200" dirty="0" smtClean="0">
                <a:solidFill>
                  <a:srgbClr val="0070C0"/>
                </a:solidFill>
              </a:rPr>
              <a:t>trang</a:t>
            </a:r>
            <a:r>
              <a:rPr lang="en-US" sz="3200" dirty="0" smtClean="0">
                <a:solidFill>
                  <a:srgbClr val="0070C0"/>
                </a:solidFill>
              </a:rPr>
              <a:t>?</a:t>
            </a:r>
            <a:r>
              <a:rPr lang="vi-VN" sz="3200" dirty="0" smtClean="0">
                <a:solidFill>
                  <a:srgbClr val="0070C0"/>
                </a:solidFill>
              </a:rPr>
              <a:t> </a:t>
            </a:r>
            <a:r>
              <a:rPr lang="en-US" sz="3200" dirty="0" smtClean="0">
                <a:solidFill>
                  <a:srgbClr val="0070C0"/>
                </a:solidFill>
              </a:rPr>
              <a:t>P</a:t>
            </a:r>
            <a:r>
              <a:rPr lang="vi-VN" sz="3200" dirty="0" smtClean="0">
                <a:solidFill>
                  <a:srgbClr val="0070C0"/>
                </a:solidFill>
              </a:rPr>
              <a:t>hong </a:t>
            </a:r>
            <a:r>
              <a:rPr lang="vi-VN" sz="3200" dirty="0">
                <a:solidFill>
                  <a:srgbClr val="0070C0"/>
                </a:solidFill>
              </a:rPr>
              <a:t>cách thời trang là gì và có những phong cách thời trang nào thường thấy trong cuộc </a:t>
            </a:r>
            <a:r>
              <a:rPr lang="vi-VN" sz="3200" dirty="0" smtClean="0">
                <a:solidFill>
                  <a:srgbClr val="0070C0"/>
                </a:solidFill>
              </a:rPr>
              <a:t>sống?</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6468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THỜI TRANG TRONG CUỘC SỐNG</a:t>
            </a:r>
            <a:endParaRPr lang="en-US" altLang="vi-VN" sz="2800" b="1" u="sng" dirty="0">
              <a:solidFill>
                <a:srgbClr val="339966"/>
              </a:solidFill>
            </a:endParaRPr>
          </a:p>
        </p:txBody>
      </p:sp>
      <p:sp>
        <p:nvSpPr>
          <p:cNvPr id="14" name="Rectangle 13"/>
          <p:cNvSpPr/>
          <p:nvPr/>
        </p:nvSpPr>
        <p:spPr>
          <a:xfrm>
            <a:off x="838518" y="1430753"/>
            <a:ext cx="67814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Thời </a:t>
            </a:r>
            <a:r>
              <a:rPr lang="vi-VN" sz="2800" dirty="0">
                <a:solidFill>
                  <a:srgbClr val="0070C0"/>
                </a:solidFill>
                <a:latin typeface="Times New Roman" panose="02020603050405020304" pitchFamily="18" charset="0"/>
                <a:cs typeface="Times New Roman" panose="02020603050405020304" pitchFamily="18" charset="0"/>
              </a:rPr>
              <a:t>trang là những kiểu trang phục được sử dụng phổ biến trong xã hội vào một khoảng thời gian nhất định</a:t>
            </a:r>
            <a:endParaRPr lang="en-US"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547003" y="3215857"/>
            <a:ext cx="5891213" cy="332833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2339102"/>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biệt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về</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nữ</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Việt</a:t>
            </a:r>
            <a:r>
              <a:rPr lang="en-US" sz="3200" dirty="0">
                <a:solidFill>
                  <a:srgbClr val="0070C0"/>
                </a:solidFill>
                <a:latin typeface="Times New Roman" panose="02020603050405020304" pitchFamily="18" charset="0"/>
                <a:ea typeface="+mj-ea"/>
                <a:cs typeface="Times New Roman" panose="02020603050405020304" pitchFamily="18" charset="0"/>
              </a:rPr>
              <a:t> Nam </a:t>
            </a:r>
            <a:r>
              <a:rPr lang="en-US" sz="3200" dirty="0" err="1">
                <a:solidFill>
                  <a:srgbClr val="0070C0"/>
                </a:solidFill>
                <a:latin typeface="Times New Roman" panose="02020603050405020304" pitchFamily="18" charset="0"/>
                <a:ea typeface="+mj-ea"/>
                <a:cs typeface="Times New Roman" panose="02020603050405020304" pitchFamily="18" charset="0"/>
              </a:rPr>
              <a:t>giữa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hai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nhau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9.1?</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4506" b="85465" l="4087" r="42668"/>
                    </a14:imgEffect>
                  </a14:imgLayer>
                </a14:imgProps>
              </a:ext>
            </a:extLst>
          </a:blip>
          <a:srcRect r="58247" b="13356"/>
          <a:stretch/>
        </p:blipFill>
        <p:spPr>
          <a:xfrm>
            <a:off x="341313" y="2767012"/>
            <a:ext cx="3086100" cy="3634186"/>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ackgroundRemoval t="3634" b="86337" l="66106" r="96274"/>
                    </a14:imgEffect>
                  </a14:imgLayer>
                </a14:imgProps>
              </a:ext>
            </a:extLst>
          </a:blip>
          <a:srcRect l="65572" b="13356"/>
          <a:stretch/>
        </p:blipFill>
        <p:spPr>
          <a:xfrm>
            <a:off x="4594425" y="2568241"/>
            <a:ext cx="2544730" cy="3634186"/>
          </a:xfrm>
          <a:prstGeom prst="rect">
            <a:avLst/>
          </a:prstGeom>
        </p:spPr>
      </p:pic>
      <p:sp>
        <p:nvSpPr>
          <p:cNvPr id="5" name="TextBox 4"/>
          <p:cNvSpPr txBox="1"/>
          <p:nvPr/>
        </p:nvSpPr>
        <p:spPr>
          <a:xfrm>
            <a:off x="2209800" y="2339560"/>
            <a:ext cx="340637"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5646941" y="2307820"/>
            <a:ext cx="340637"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673150"/>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Mốt </a:t>
            </a:r>
            <a:r>
              <a:rPr lang="vi-VN" sz="3200" dirty="0">
                <a:solidFill>
                  <a:srgbClr val="0070C0"/>
                </a:solidFill>
                <a:latin typeface="Times New Roman" panose="02020603050405020304" pitchFamily="18" charset="0"/>
                <a:ea typeface="+mj-ea"/>
                <a:cs typeface="Times New Roman" panose="02020603050405020304" pitchFamily="18" charset="0"/>
              </a:rPr>
              <a:t>thời trang sự thay đổi các kiểu  </a:t>
            </a:r>
            <a:r>
              <a:rPr lang="vi-VN" sz="3200" dirty="0" smtClean="0">
                <a:solidFill>
                  <a:srgbClr val="0070C0"/>
                </a:solidFill>
                <a:latin typeface="Times New Roman" panose="02020603050405020304" pitchFamily="18" charset="0"/>
                <a:ea typeface="+mj-ea"/>
                <a:cs typeface="Times New Roman" panose="02020603050405020304" pitchFamily="18" charset="0"/>
              </a:rPr>
              <a:t>áo quần</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cách mặc được số đông  ưa chuộng trong mỗi thời kỳ </a:t>
            </a:r>
            <a:r>
              <a:rPr lang="en-US" sz="3200" dirty="0">
                <a:solidFill>
                  <a:srgbClr val="0070C0"/>
                </a:solidFill>
                <a:latin typeface="Times New Roman" panose="02020603050405020304" pitchFamily="18" charset="0"/>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3"/>
          <a:stretch>
            <a:fillRect/>
          </a:stretch>
        </p:blipFill>
        <p:spPr>
          <a:xfrm>
            <a:off x="1524000" y="3526631"/>
            <a:ext cx="6324600" cy="3129494"/>
          </a:xfrm>
          <a:prstGeom prst="rect">
            <a:avLst/>
          </a:prstGeom>
        </p:spPr>
      </p:pic>
    </p:spTree>
    <p:extLst>
      <p:ext uri="{BB962C8B-B14F-4D97-AF65-F5344CB8AC3E}">
        <p14:creationId xmlns:p14="http://schemas.microsoft.com/office/powerpoint/2010/main" val="3882960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527" y="1963200"/>
            <a:ext cx="7772400" cy="2554545"/>
          </a:xfrm>
          <a:prstGeom prst="rect">
            <a:avLst/>
          </a:prstGeom>
        </p:spPr>
        <p:txBody>
          <a:bodyPr wrap="square">
            <a:spAutoFit/>
          </a:bodyPr>
          <a:lstStyle/>
          <a:p>
            <a:r>
              <a:rPr lang="vi-VN" sz="3200" dirty="0">
                <a:solidFill>
                  <a:srgbClr val="0070C0"/>
                </a:solidFill>
                <a:latin typeface="Times New Roman" panose="02020603050405020304" pitchFamily="18" charset="0"/>
                <a:ea typeface="+mj-ea"/>
                <a:cs typeface="Times New Roman" panose="02020603050405020304" pitchFamily="18" charset="0"/>
              </a:rPr>
              <a:t>Ngành công nghiệp thời trang bao gồm các lĩnh vực như thiết kế sản </a:t>
            </a:r>
            <a:r>
              <a:rPr lang="vi-VN" sz="3200" dirty="0" smtClean="0">
                <a:solidFill>
                  <a:srgbClr val="0070C0"/>
                </a:solidFill>
                <a:latin typeface="Times New Roman" panose="02020603050405020304" pitchFamily="18" charset="0"/>
                <a:ea typeface="+mj-ea"/>
                <a:cs typeface="Times New Roman" panose="02020603050405020304" pitchFamily="18" charset="0"/>
              </a:rPr>
              <a:t>phẩm</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phân </a:t>
            </a:r>
            <a:r>
              <a:rPr lang="vi-VN" sz="3200" dirty="0" smtClean="0">
                <a:solidFill>
                  <a:srgbClr val="0070C0"/>
                </a:solidFill>
                <a:latin typeface="Times New Roman" panose="02020603050405020304" pitchFamily="18" charset="0"/>
                <a:ea typeface="+mj-ea"/>
                <a:cs typeface="Times New Roman" panose="02020603050405020304" pitchFamily="18" charset="0"/>
              </a:rPr>
              <a:t>phối</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quảng bá tiêu </a:t>
            </a:r>
            <a:r>
              <a:rPr lang="vi-VN" sz="3200" dirty="0" smtClean="0">
                <a:solidFill>
                  <a:srgbClr val="0070C0"/>
                </a:solidFill>
                <a:latin typeface="Times New Roman" panose="02020603050405020304" pitchFamily="18" charset="0"/>
                <a:ea typeface="+mj-ea"/>
                <a:cs typeface="Times New Roman" panose="02020603050405020304" pitchFamily="18" charset="0"/>
              </a:rPr>
              <a:t>thụ</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trang </a:t>
            </a:r>
            <a:r>
              <a:rPr lang="vi-VN" sz="3200" dirty="0" smtClean="0">
                <a:solidFill>
                  <a:srgbClr val="0070C0"/>
                </a:solidFill>
                <a:latin typeface="Times New Roman" panose="02020603050405020304" pitchFamily="18" charset="0"/>
                <a:ea typeface="+mj-ea"/>
                <a:cs typeface="Times New Roman" panose="02020603050405020304" pitchFamily="18" charset="0"/>
              </a:rPr>
              <a:t>phục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N</a:t>
            </a:r>
            <a:r>
              <a:rPr lang="vi-VN" sz="3200" dirty="0" smtClean="0">
                <a:solidFill>
                  <a:srgbClr val="0070C0"/>
                </a:solidFill>
                <a:latin typeface="Times New Roman" panose="02020603050405020304" pitchFamily="18" charset="0"/>
                <a:ea typeface="+mj-ea"/>
                <a:cs typeface="Times New Roman" panose="02020603050405020304" pitchFamily="18" charset="0"/>
              </a:rPr>
              <a:t>gành </a:t>
            </a:r>
            <a:r>
              <a:rPr lang="en-US" sz="3200" dirty="0" err="1" smtClean="0">
                <a:solidFill>
                  <a:srgbClr val="0070C0"/>
                </a:solidFill>
                <a:latin typeface="Times New Roman" panose="02020603050405020304" pitchFamily="18" charset="0"/>
                <a:ea typeface="+mj-ea"/>
                <a:cs typeface="Times New Roman" panose="02020603050405020304" pitchFamily="18" charset="0"/>
              </a:rPr>
              <a:t>này</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đã mang lại nhiều việc cho làm người lao động</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4853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616</TotalTime>
  <Words>453</Words>
  <Application>Microsoft Office PowerPoint</Application>
  <PresentationFormat>On-screen Show (4:3)</PresentationFormat>
  <Paragraphs>52</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#9Slide04 AdrianeSwash</vt:lpstr>
      <vt:lpstr>#9Slide04 HLT Aquus</vt:lpstr>
      <vt:lpstr>#9Slide05 Garris</vt:lpstr>
      <vt:lpstr>#9Slide05 Habano</vt:lpstr>
      <vt:lpstr>.VnAristote</vt:lpstr>
      <vt:lpstr>Arial</vt:lpstr>
      <vt:lpstr>Calibri</vt:lpstr>
      <vt:lpstr>Lato Light</vt:lpstr>
      <vt:lpstr>Times New Roman</vt:lpstr>
      <vt:lpstr>UVN Ke Chuyen1</vt:lpstr>
      <vt:lpstr>Wingdings</vt:lpstr>
      <vt:lpstr>Office Theme</vt:lpstr>
      <vt:lpstr>PowerPoint Presentation</vt:lpstr>
      <vt:lpstr>PowerPoint Presentation</vt:lpstr>
      <vt:lpstr>PowerPoint Presentation</vt:lpstr>
      <vt:lpstr> Thế nào là mặc hợp thời trang? Phong cách thời trang là gì và có những phong cách thời trang nào thường thấy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PHAM THANH HAI</cp:lastModifiedBy>
  <cp:revision>72</cp:revision>
  <dcterms:created xsi:type="dcterms:W3CDTF">2013-08-28T08:21:51Z</dcterms:created>
  <dcterms:modified xsi:type="dcterms:W3CDTF">2024-04-19T15:40:35Z</dcterms:modified>
</cp:coreProperties>
</file>