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4"/>
  </p:notesMasterIdLst>
  <p:sldIdLst>
    <p:sldId id="296" r:id="rId2"/>
    <p:sldId id="261" r:id="rId3"/>
    <p:sldId id="262" r:id="rId4"/>
    <p:sldId id="295" r:id="rId5"/>
    <p:sldId id="292" r:id="rId6"/>
    <p:sldId id="260" r:id="rId7"/>
    <p:sldId id="263" r:id="rId8"/>
    <p:sldId id="265" r:id="rId9"/>
    <p:sldId id="266" r:id="rId10"/>
    <p:sldId id="267" r:id="rId11"/>
    <p:sldId id="268" r:id="rId12"/>
    <p:sldId id="270" r:id="rId13"/>
    <p:sldId id="269" r:id="rId14"/>
    <p:sldId id="271" r:id="rId15"/>
    <p:sldId id="272" r:id="rId16"/>
    <p:sldId id="298" r:id="rId17"/>
    <p:sldId id="274" r:id="rId18"/>
    <p:sldId id="275" r:id="rId19"/>
    <p:sldId id="276" r:id="rId20"/>
    <p:sldId id="277" r:id="rId21"/>
    <p:sldId id="278" r:id="rId22"/>
    <p:sldId id="279" r:id="rId23"/>
    <p:sldId id="280" r:id="rId24"/>
    <p:sldId id="281" r:id="rId25"/>
    <p:sldId id="282" r:id="rId26"/>
    <p:sldId id="284" r:id="rId27"/>
    <p:sldId id="287" r:id="rId28"/>
    <p:sldId id="288" r:id="rId29"/>
    <p:sldId id="289" r:id="rId30"/>
    <p:sldId id="290" r:id="rId31"/>
    <p:sldId id="291" r:id="rId32"/>
    <p:sldId id="297" r:id="rId33"/>
  </p:sldIdLst>
  <p:sldSz cx="9144000" cy="5143500" type="screen16x9"/>
  <p:notesSz cx="6858000" cy="9144000"/>
  <p:embeddedFontLst>
    <p:embeddedFont>
      <p:font typeface="Poppins Black" panose="020B0604020202020204" charset="0"/>
      <p:bold r:id="rId35"/>
      <p:boldItalic r:id="rId36"/>
    </p:embeddedFont>
    <p:embeddedFont>
      <p:font typeface="Barlow Medium"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Open Sans" panose="020B0604020202020204" charset="0"/>
      <p:regular r:id="rId45"/>
      <p:bold r:id="rId46"/>
      <p:italic r:id="rId47"/>
      <p:boldItalic r:id="rId48"/>
    </p:embeddedFont>
    <p:embeddedFont>
      <p:font typeface="Darker Grotesque Black" panose="020B0604020202020204" charset="0"/>
      <p:bold r:id="rId49"/>
    </p:embeddedFont>
    <p:embeddedFont>
      <p:font typeface="Darker Grotesque" panose="020B060402020202020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538786"/>
    <a:srgbClr val="FFFFAF"/>
    <a:srgbClr val="A65A19"/>
    <a:srgbClr val="32797E"/>
    <a:srgbClr val="568988"/>
    <a:srgbClr val="339966"/>
    <a:srgbClr val="CCCCFF"/>
    <a:srgbClr val="7030A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B65429-4B54-4E2A-BC9B-EB12E1C419E8}">
  <a:tblStyle styleId="{EFB65429-4B54-4E2A-BC9B-EB12E1C419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776601F-DBDD-42F5-8EFB-9F9359933A1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55" d="100"/>
          <a:sy n="55" d="100"/>
        </p:scale>
        <p:origin x="9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43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37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282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0384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32500" y="183725"/>
            <a:ext cx="8679000" cy="4776000"/>
            <a:chOff x="232500" y="183725"/>
            <a:chExt cx="8679000" cy="4776000"/>
          </a:xfrm>
        </p:grpSpPr>
        <p:sp>
          <p:nvSpPr>
            <p:cNvPr id="10" name="Google Shape;10;p2"/>
            <p:cNvSpPr/>
            <p:nvPr/>
          </p:nvSpPr>
          <p:spPr>
            <a:xfrm>
              <a:off x="232500" y="183725"/>
              <a:ext cx="8679000" cy="4776000"/>
            </a:xfrm>
            <a:prstGeom prst="roundRect">
              <a:avLst>
                <a:gd name="adj" fmla="val 3848"/>
              </a:avLst>
            </a:prstGeom>
            <a:solidFill>
              <a:schemeClr val="dk2"/>
            </a:solidFill>
            <a:ln w="19050" cap="flat" cmpd="sng">
              <a:solidFill>
                <a:schemeClr val="accent4"/>
              </a:solidFill>
              <a:prstDash val="solid"/>
              <a:round/>
              <a:headEnd type="none" w="sm" len="sm"/>
              <a:tailEnd type="none" w="sm" len="sm"/>
            </a:ln>
            <a:effectLst>
              <a:outerShdw blurRad="185738" dist="47625" dir="3000000" algn="bl" rotWithShape="0">
                <a:schemeClr val="dk1">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1" name="Google Shape;11;p2"/>
            <p:cNvSpPr/>
            <p:nvPr/>
          </p:nvSpPr>
          <p:spPr>
            <a:xfrm>
              <a:off x="232500" y="183725"/>
              <a:ext cx="8679000" cy="289500"/>
            </a:xfrm>
            <a:prstGeom prst="round2SameRect">
              <a:avLst>
                <a:gd name="adj1" fmla="val 50000"/>
                <a:gd name="adj2" fmla="val 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2" name="Google Shape;12;p2"/>
            <p:cNvSpPr/>
            <p:nvPr/>
          </p:nvSpPr>
          <p:spPr>
            <a:xfrm>
              <a:off x="7928375" y="274025"/>
              <a:ext cx="116400" cy="116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3" name="Google Shape;13;p2"/>
            <p:cNvSpPr/>
            <p:nvPr/>
          </p:nvSpPr>
          <p:spPr>
            <a:xfrm>
              <a:off x="8172199" y="274025"/>
              <a:ext cx="116400" cy="116400"/>
            </a:xfrm>
            <a:prstGeom prst="ellipse">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4" name="Google Shape;14;p2"/>
            <p:cNvSpPr/>
            <p:nvPr/>
          </p:nvSpPr>
          <p:spPr>
            <a:xfrm>
              <a:off x="8416024" y="274025"/>
              <a:ext cx="116400" cy="1164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
        <p:nvSpPr>
          <p:cNvPr id="15" name="Google Shape;15;p2"/>
          <p:cNvSpPr txBox="1">
            <a:spLocks noGrp="1"/>
          </p:cNvSpPr>
          <p:nvPr>
            <p:ph type="ctrTitle"/>
          </p:nvPr>
        </p:nvSpPr>
        <p:spPr>
          <a:xfrm>
            <a:off x="1738925" y="1235288"/>
            <a:ext cx="5666100" cy="21057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7200">
                <a:latin typeface="Arial" panose="020B0604020202020204" pitchFamily="34" charset="0"/>
                <a:cs typeface="Arial" panose="020B0604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6" name="Google Shape;16;p2"/>
          <p:cNvSpPr txBox="1">
            <a:spLocks noGrp="1"/>
          </p:cNvSpPr>
          <p:nvPr>
            <p:ph type="subTitle" idx="1"/>
          </p:nvPr>
        </p:nvSpPr>
        <p:spPr>
          <a:xfrm>
            <a:off x="1739019" y="3432363"/>
            <a:ext cx="56661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solidFill>
                  <a:schemeClr val="dk1"/>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grpSp>
        <p:nvGrpSpPr>
          <p:cNvPr id="18" name="Google Shape;18;p3"/>
          <p:cNvGrpSpPr/>
          <p:nvPr/>
        </p:nvGrpSpPr>
        <p:grpSpPr>
          <a:xfrm>
            <a:off x="232500" y="183725"/>
            <a:ext cx="8679000" cy="4776000"/>
            <a:chOff x="232500" y="183725"/>
            <a:chExt cx="8679000" cy="4776000"/>
          </a:xfrm>
        </p:grpSpPr>
        <p:sp>
          <p:nvSpPr>
            <p:cNvPr id="19" name="Google Shape;19;p3"/>
            <p:cNvSpPr/>
            <p:nvPr/>
          </p:nvSpPr>
          <p:spPr>
            <a:xfrm>
              <a:off x="232500" y="183725"/>
              <a:ext cx="8679000" cy="4776000"/>
            </a:xfrm>
            <a:prstGeom prst="roundRect">
              <a:avLst>
                <a:gd name="adj" fmla="val 3848"/>
              </a:avLst>
            </a:prstGeom>
            <a:solidFill>
              <a:schemeClr val="dk2"/>
            </a:solidFill>
            <a:ln w="19050" cap="flat" cmpd="sng">
              <a:solidFill>
                <a:schemeClr val="accent4"/>
              </a:solidFill>
              <a:prstDash val="solid"/>
              <a:round/>
              <a:headEnd type="none" w="sm" len="sm"/>
              <a:tailEnd type="none" w="sm" len="sm"/>
            </a:ln>
            <a:effectLst>
              <a:outerShdw blurRad="185738" dist="47625" dir="3000000" algn="bl" rotWithShape="0">
                <a:schemeClr val="dk1">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0" name="Google Shape;20;p3"/>
            <p:cNvSpPr/>
            <p:nvPr/>
          </p:nvSpPr>
          <p:spPr>
            <a:xfrm>
              <a:off x="232500" y="183725"/>
              <a:ext cx="8679000" cy="289500"/>
            </a:xfrm>
            <a:prstGeom prst="round2SameRect">
              <a:avLst>
                <a:gd name="adj1" fmla="val 50000"/>
                <a:gd name="adj2" fmla="val 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 name="Google Shape;21;p3"/>
            <p:cNvSpPr/>
            <p:nvPr/>
          </p:nvSpPr>
          <p:spPr>
            <a:xfrm>
              <a:off x="7928375" y="274025"/>
              <a:ext cx="116400" cy="116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 name="Google Shape;22;p3"/>
            <p:cNvSpPr/>
            <p:nvPr/>
          </p:nvSpPr>
          <p:spPr>
            <a:xfrm>
              <a:off x="8172199" y="274025"/>
              <a:ext cx="116400" cy="116400"/>
            </a:xfrm>
            <a:prstGeom prst="ellipse">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 name="Google Shape;23;p3"/>
            <p:cNvSpPr/>
            <p:nvPr/>
          </p:nvSpPr>
          <p:spPr>
            <a:xfrm>
              <a:off x="8416024" y="274025"/>
              <a:ext cx="116400" cy="1164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
        <p:nvSpPr>
          <p:cNvPr id="24" name="Google Shape;24;p3"/>
          <p:cNvSpPr txBox="1">
            <a:spLocks noGrp="1"/>
          </p:cNvSpPr>
          <p:nvPr>
            <p:ph type="title"/>
          </p:nvPr>
        </p:nvSpPr>
        <p:spPr>
          <a:xfrm>
            <a:off x="4047175" y="2775800"/>
            <a:ext cx="43836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5" name="Google Shape;25;p3"/>
          <p:cNvSpPr txBox="1">
            <a:spLocks noGrp="1"/>
          </p:cNvSpPr>
          <p:nvPr>
            <p:ph type="title" idx="2" hasCustomPrompt="1"/>
          </p:nvPr>
        </p:nvSpPr>
        <p:spPr>
          <a:xfrm>
            <a:off x="4047175" y="1525800"/>
            <a:ext cx="1731600" cy="10140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 name="Google Shape;26;p3"/>
          <p:cNvSpPr>
            <a:spLocks noGrp="1"/>
          </p:cNvSpPr>
          <p:nvPr>
            <p:ph type="pic" idx="3"/>
          </p:nvPr>
        </p:nvSpPr>
        <p:spPr>
          <a:xfrm>
            <a:off x="713225" y="1200862"/>
            <a:ext cx="2760600" cy="2741700"/>
          </a:xfrm>
          <a:prstGeom prst="roundRect">
            <a:avLst>
              <a:gd name="adj" fmla="val 16667"/>
            </a:avLst>
          </a:prstGeom>
          <a:noFill/>
          <a:ln w="19050" cap="flat" cmpd="sng">
            <a:solidFill>
              <a:schemeClr val="accent4"/>
            </a:solidFill>
            <a:prstDash val="solid"/>
            <a:round/>
            <a:headEnd type="none" w="sm" len="sm"/>
            <a:tailEnd type="none" w="sm" len="sm"/>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6"/>
        <p:cNvGrpSpPr/>
        <p:nvPr/>
      </p:nvGrpSpPr>
      <p:grpSpPr>
        <a:xfrm>
          <a:off x="0" y="0"/>
          <a:ext cx="0" cy="0"/>
          <a:chOff x="0" y="0"/>
          <a:chExt cx="0" cy="0"/>
        </a:xfrm>
      </p:grpSpPr>
      <p:grpSp>
        <p:nvGrpSpPr>
          <p:cNvPr id="67" name="Google Shape;67;p8"/>
          <p:cNvGrpSpPr/>
          <p:nvPr/>
        </p:nvGrpSpPr>
        <p:grpSpPr>
          <a:xfrm>
            <a:off x="232500" y="183725"/>
            <a:ext cx="8679000" cy="4776000"/>
            <a:chOff x="232500" y="183725"/>
            <a:chExt cx="8679000" cy="4776000"/>
          </a:xfrm>
        </p:grpSpPr>
        <p:sp>
          <p:nvSpPr>
            <p:cNvPr id="68" name="Google Shape;68;p8"/>
            <p:cNvSpPr/>
            <p:nvPr/>
          </p:nvSpPr>
          <p:spPr>
            <a:xfrm>
              <a:off x="232500" y="183725"/>
              <a:ext cx="8679000" cy="4776000"/>
            </a:xfrm>
            <a:prstGeom prst="roundRect">
              <a:avLst>
                <a:gd name="adj" fmla="val 3848"/>
              </a:avLst>
            </a:prstGeom>
            <a:solidFill>
              <a:schemeClr val="dk2"/>
            </a:solidFill>
            <a:ln w="19050" cap="flat" cmpd="sng">
              <a:solidFill>
                <a:schemeClr val="accent4"/>
              </a:solidFill>
              <a:prstDash val="solid"/>
              <a:round/>
              <a:headEnd type="none" w="sm" len="sm"/>
              <a:tailEnd type="none" w="sm" len="sm"/>
            </a:ln>
            <a:effectLst>
              <a:outerShdw blurRad="185738" dist="47625" dir="3000000" algn="bl" rotWithShape="0">
                <a:schemeClr val="dk1">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69" name="Google Shape;69;p8"/>
            <p:cNvSpPr/>
            <p:nvPr/>
          </p:nvSpPr>
          <p:spPr>
            <a:xfrm>
              <a:off x="232500" y="183725"/>
              <a:ext cx="8679000" cy="289500"/>
            </a:xfrm>
            <a:prstGeom prst="round2SameRect">
              <a:avLst>
                <a:gd name="adj1" fmla="val 50000"/>
                <a:gd name="adj2" fmla="val 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70" name="Google Shape;70;p8"/>
            <p:cNvSpPr/>
            <p:nvPr/>
          </p:nvSpPr>
          <p:spPr>
            <a:xfrm>
              <a:off x="7928375" y="274025"/>
              <a:ext cx="116400" cy="116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71" name="Google Shape;71;p8"/>
            <p:cNvSpPr/>
            <p:nvPr/>
          </p:nvSpPr>
          <p:spPr>
            <a:xfrm>
              <a:off x="8172199" y="274025"/>
              <a:ext cx="116400" cy="116400"/>
            </a:xfrm>
            <a:prstGeom prst="ellipse">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72" name="Google Shape;72;p8"/>
            <p:cNvSpPr/>
            <p:nvPr/>
          </p:nvSpPr>
          <p:spPr>
            <a:xfrm>
              <a:off x="8416024" y="274025"/>
              <a:ext cx="116400" cy="1164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
        <p:nvSpPr>
          <p:cNvPr id="73" name="Google Shape;73;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4"/>
        <p:cNvGrpSpPr/>
        <p:nvPr/>
      </p:nvGrpSpPr>
      <p:grpSpPr>
        <a:xfrm>
          <a:off x="0" y="0"/>
          <a:ext cx="0" cy="0"/>
          <a:chOff x="0" y="0"/>
          <a:chExt cx="0" cy="0"/>
        </a:xfrm>
      </p:grpSpPr>
      <p:grpSp>
        <p:nvGrpSpPr>
          <p:cNvPr id="75" name="Google Shape;75;p9"/>
          <p:cNvGrpSpPr/>
          <p:nvPr/>
        </p:nvGrpSpPr>
        <p:grpSpPr>
          <a:xfrm>
            <a:off x="232500" y="183725"/>
            <a:ext cx="8679000" cy="4776000"/>
            <a:chOff x="232500" y="183725"/>
            <a:chExt cx="8679000" cy="4776000"/>
          </a:xfrm>
        </p:grpSpPr>
        <p:sp>
          <p:nvSpPr>
            <p:cNvPr id="76" name="Google Shape;76;p9"/>
            <p:cNvSpPr/>
            <p:nvPr/>
          </p:nvSpPr>
          <p:spPr>
            <a:xfrm>
              <a:off x="232500" y="183725"/>
              <a:ext cx="8679000" cy="4776000"/>
            </a:xfrm>
            <a:prstGeom prst="roundRect">
              <a:avLst>
                <a:gd name="adj" fmla="val 3848"/>
              </a:avLst>
            </a:prstGeom>
            <a:solidFill>
              <a:schemeClr val="dk2"/>
            </a:solidFill>
            <a:ln w="19050" cap="flat" cmpd="sng">
              <a:solidFill>
                <a:schemeClr val="accent4"/>
              </a:solidFill>
              <a:prstDash val="solid"/>
              <a:round/>
              <a:headEnd type="none" w="sm" len="sm"/>
              <a:tailEnd type="none" w="sm" len="sm"/>
            </a:ln>
            <a:effectLst>
              <a:outerShdw blurRad="185738" dist="47625" dir="3000000" algn="bl" rotWithShape="0">
                <a:schemeClr val="dk1">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77" name="Google Shape;77;p9"/>
            <p:cNvSpPr/>
            <p:nvPr/>
          </p:nvSpPr>
          <p:spPr>
            <a:xfrm>
              <a:off x="232500" y="183725"/>
              <a:ext cx="8679000" cy="289500"/>
            </a:xfrm>
            <a:prstGeom prst="round2SameRect">
              <a:avLst>
                <a:gd name="adj1" fmla="val 50000"/>
                <a:gd name="adj2" fmla="val 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78" name="Google Shape;78;p9"/>
            <p:cNvSpPr/>
            <p:nvPr/>
          </p:nvSpPr>
          <p:spPr>
            <a:xfrm>
              <a:off x="7928375" y="274025"/>
              <a:ext cx="116400" cy="116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79" name="Google Shape;79;p9"/>
            <p:cNvSpPr/>
            <p:nvPr/>
          </p:nvSpPr>
          <p:spPr>
            <a:xfrm>
              <a:off x="8172199" y="274025"/>
              <a:ext cx="116400" cy="116400"/>
            </a:xfrm>
            <a:prstGeom prst="ellipse">
              <a:avLst/>
            </a:pr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80" name="Google Shape;80;p9"/>
            <p:cNvSpPr/>
            <p:nvPr/>
          </p:nvSpPr>
          <p:spPr>
            <a:xfrm>
              <a:off x="8416024" y="274025"/>
              <a:ext cx="116400" cy="1164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
        <p:nvSpPr>
          <p:cNvPr id="81" name="Google Shape;81;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atin typeface="Arial" panose="020B0604020202020204" pitchFamily="34" charset="0"/>
                <a:cs typeface="Arial" panose="020B0604020202020204" pitchFamily="34"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2" name="Google Shape;82;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10"/>
          <p:cNvSpPr>
            <a:spLocks noGrp="1"/>
          </p:cNvSpPr>
          <p:nvPr>
            <p:ph type="pic" idx="2"/>
          </p:nvPr>
        </p:nvSpPr>
        <p:spPr>
          <a:xfrm>
            <a:off x="-22325" y="-21050"/>
            <a:ext cx="9201900" cy="5164500"/>
          </a:xfrm>
          <a:prstGeom prst="rect">
            <a:avLst/>
          </a:prstGeom>
          <a:noFill/>
          <a:ln>
            <a:noFill/>
          </a:ln>
        </p:spPr>
      </p:sp>
      <p:sp>
        <p:nvSpPr>
          <p:cNvPr id="85" name="Google Shape;85;p10"/>
          <p:cNvSpPr txBox="1">
            <a:spLocks noGrp="1"/>
          </p:cNvSpPr>
          <p:nvPr>
            <p:ph type="title"/>
          </p:nvPr>
        </p:nvSpPr>
        <p:spPr>
          <a:xfrm>
            <a:off x="720000" y="4014450"/>
            <a:ext cx="7704000" cy="572700"/>
          </a:xfrm>
          <a:prstGeom prst="rect">
            <a:avLst/>
          </a:prstGeom>
          <a:solidFill>
            <a:schemeClr val="dk2"/>
          </a:solidFill>
        </p:spPr>
        <p:txBody>
          <a:bodyPr spcFirstLastPara="1" wrap="square" lIns="91425" tIns="91425" rIns="91425" bIns="91425" anchor="t" anchorCtr="0">
            <a:noAutofit/>
          </a:bodyPr>
          <a:lstStyle>
            <a:lvl1pPr lvl="0" algn="ctr" rtl="0">
              <a:spcBef>
                <a:spcPts val="0"/>
              </a:spcBef>
              <a:spcAft>
                <a:spcPts val="0"/>
              </a:spcAft>
              <a:buSzPts val="3000"/>
              <a:buNone/>
              <a:defRPr>
                <a:latin typeface="Arial" panose="020B0604020202020204" pitchFamily="34" charset="0"/>
                <a:cs typeface="Arial" panose="020B0604020202020204" pitchFamily="34"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89"/>
        <p:cNvGrpSpPr/>
        <p:nvPr/>
      </p:nvGrpSpPr>
      <p:grpSpPr>
        <a:xfrm>
          <a:off x="0" y="0"/>
          <a:ext cx="0" cy="0"/>
          <a:chOff x="0" y="0"/>
          <a:chExt cx="0" cy="0"/>
        </a:xfrm>
      </p:grpSpPr>
      <p:grpSp>
        <p:nvGrpSpPr>
          <p:cNvPr id="190" name="Google Shape;190;p19"/>
          <p:cNvGrpSpPr/>
          <p:nvPr/>
        </p:nvGrpSpPr>
        <p:grpSpPr>
          <a:xfrm>
            <a:off x="232500" y="183725"/>
            <a:ext cx="8679000" cy="4776000"/>
            <a:chOff x="232500" y="183725"/>
            <a:chExt cx="8679000" cy="4776000"/>
          </a:xfrm>
        </p:grpSpPr>
        <p:sp>
          <p:nvSpPr>
            <p:cNvPr id="191" name="Google Shape;191;p19"/>
            <p:cNvSpPr/>
            <p:nvPr/>
          </p:nvSpPr>
          <p:spPr>
            <a:xfrm>
              <a:off x="232500" y="183725"/>
              <a:ext cx="8679000" cy="4776000"/>
            </a:xfrm>
            <a:prstGeom prst="roundRect">
              <a:avLst>
                <a:gd name="adj" fmla="val 3848"/>
              </a:avLst>
            </a:prstGeom>
            <a:solidFill>
              <a:schemeClr val="dk2"/>
            </a:solidFill>
            <a:ln w="19050" cap="flat" cmpd="sng">
              <a:solidFill>
                <a:schemeClr val="accent2"/>
              </a:solidFill>
              <a:prstDash val="solid"/>
              <a:round/>
              <a:headEnd type="none" w="sm" len="sm"/>
              <a:tailEnd type="none" w="sm" len="sm"/>
            </a:ln>
            <a:effectLst>
              <a:outerShdw blurRad="185738" dist="47625" dir="3000000" algn="bl" rotWithShape="0">
                <a:schemeClr val="dk1">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92" name="Google Shape;192;p19"/>
            <p:cNvSpPr/>
            <p:nvPr/>
          </p:nvSpPr>
          <p:spPr>
            <a:xfrm>
              <a:off x="232500" y="183725"/>
              <a:ext cx="8679000" cy="2895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93" name="Google Shape;193;p19"/>
            <p:cNvSpPr/>
            <p:nvPr/>
          </p:nvSpPr>
          <p:spPr>
            <a:xfrm>
              <a:off x="7928375" y="274025"/>
              <a:ext cx="116400" cy="116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94" name="Google Shape;194;p19"/>
            <p:cNvSpPr/>
            <p:nvPr/>
          </p:nvSpPr>
          <p:spPr>
            <a:xfrm>
              <a:off x="8172199" y="274025"/>
              <a:ext cx="116400" cy="1164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95" name="Google Shape;195;p19"/>
            <p:cNvSpPr/>
            <p:nvPr/>
          </p:nvSpPr>
          <p:spPr>
            <a:xfrm>
              <a:off x="8416024" y="274025"/>
              <a:ext cx="116400" cy="1164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96"/>
        <p:cNvGrpSpPr/>
        <p:nvPr/>
      </p:nvGrpSpPr>
      <p:grpSpPr>
        <a:xfrm>
          <a:off x="0" y="0"/>
          <a:ext cx="0" cy="0"/>
          <a:chOff x="0" y="0"/>
          <a:chExt cx="0" cy="0"/>
        </a:xfrm>
      </p:grpSpPr>
      <p:grpSp>
        <p:nvGrpSpPr>
          <p:cNvPr id="197" name="Google Shape;197;p20"/>
          <p:cNvGrpSpPr/>
          <p:nvPr/>
        </p:nvGrpSpPr>
        <p:grpSpPr>
          <a:xfrm>
            <a:off x="232500" y="183725"/>
            <a:ext cx="8679000" cy="4776000"/>
            <a:chOff x="232500" y="183725"/>
            <a:chExt cx="8679000" cy="4776000"/>
          </a:xfrm>
        </p:grpSpPr>
        <p:sp>
          <p:nvSpPr>
            <p:cNvPr id="198" name="Google Shape;198;p20"/>
            <p:cNvSpPr/>
            <p:nvPr/>
          </p:nvSpPr>
          <p:spPr>
            <a:xfrm>
              <a:off x="232500" y="183725"/>
              <a:ext cx="8679000" cy="4776000"/>
            </a:xfrm>
            <a:prstGeom prst="roundRect">
              <a:avLst>
                <a:gd name="adj" fmla="val 3848"/>
              </a:avLst>
            </a:prstGeom>
            <a:solidFill>
              <a:schemeClr val="dk2"/>
            </a:solidFill>
            <a:ln w="19050" cap="flat" cmpd="sng">
              <a:solidFill>
                <a:schemeClr val="lt2"/>
              </a:solidFill>
              <a:prstDash val="solid"/>
              <a:round/>
              <a:headEnd type="none" w="sm" len="sm"/>
              <a:tailEnd type="none" w="sm" len="sm"/>
            </a:ln>
            <a:effectLst>
              <a:outerShdw blurRad="185738" dist="47625" dir="3000000" algn="bl" rotWithShape="0">
                <a:schemeClr val="dk1">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199" name="Google Shape;199;p20"/>
            <p:cNvSpPr/>
            <p:nvPr/>
          </p:nvSpPr>
          <p:spPr>
            <a:xfrm>
              <a:off x="232500" y="183725"/>
              <a:ext cx="8679000" cy="2895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00" name="Google Shape;200;p20"/>
            <p:cNvSpPr/>
            <p:nvPr/>
          </p:nvSpPr>
          <p:spPr>
            <a:xfrm>
              <a:off x="7928375" y="274025"/>
              <a:ext cx="116400" cy="116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01" name="Google Shape;201;p20"/>
            <p:cNvSpPr/>
            <p:nvPr/>
          </p:nvSpPr>
          <p:spPr>
            <a:xfrm>
              <a:off x="8172199" y="274025"/>
              <a:ext cx="116400" cy="1164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02" name="Google Shape;202;p20"/>
            <p:cNvSpPr/>
            <p:nvPr/>
          </p:nvSpPr>
          <p:spPr>
            <a:xfrm>
              <a:off x="8416024" y="274025"/>
              <a:ext cx="116400" cy="116400"/>
            </a:xfrm>
            <a:prstGeom prst="ellipse">
              <a:avLst/>
            </a:prstGeom>
            <a:solidFill>
              <a:schemeClr val="accen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212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Darker Grotesque Black"/>
              <a:buNone/>
              <a:defRPr sz="3000">
                <a:solidFill>
                  <a:schemeClr val="dk1"/>
                </a:solidFill>
                <a:latin typeface="Darker Grotesque Black"/>
                <a:ea typeface="Darker Grotesque Black"/>
                <a:cs typeface="Darker Grotesque Black"/>
                <a:sym typeface="Darker Grotesque Black"/>
              </a:defRPr>
            </a:lvl1pPr>
            <a:lvl2pPr lvl="1" rtl="0">
              <a:spcBef>
                <a:spcPts val="0"/>
              </a:spcBef>
              <a:spcAft>
                <a:spcPts val="0"/>
              </a:spcAft>
              <a:buClr>
                <a:schemeClr val="dk1"/>
              </a:buClr>
              <a:buSzPts val="3000"/>
              <a:buFont typeface="Darker Grotesque"/>
              <a:buNone/>
              <a:defRPr sz="3000" b="1">
                <a:solidFill>
                  <a:schemeClr val="dk1"/>
                </a:solidFill>
                <a:latin typeface="Darker Grotesque"/>
                <a:ea typeface="Darker Grotesque"/>
                <a:cs typeface="Darker Grotesque"/>
                <a:sym typeface="Darker Grotesque"/>
              </a:defRPr>
            </a:lvl2pPr>
            <a:lvl3pPr lvl="2" rtl="0">
              <a:spcBef>
                <a:spcPts val="0"/>
              </a:spcBef>
              <a:spcAft>
                <a:spcPts val="0"/>
              </a:spcAft>
              <a:buClr>
                <a:schemeClr val="dk1"/>
              </a:buClr>
              <a:buSzPts val="3000"/>
              <a:buFont typeface="Darker Grotesque"/>
              <a:buNone/>
              <a:defRPr sz="3000" b="1">
                <a:solidFill>
                  <a:schemeClr val="dk1"/>
                </a:solidFill>
                <a:latin typeface="Darker Grotesque"/>
                <a:ea typeface="Darker Grotesque"/>
                <a:cs typeface="Darker Grotesque"/>
                <a:sym typeface="Darker Grotesque"/>
              </a:defRPr>
            </a:lvl3pPr>
            <a:lvl4pPr lvl="3" rtl="0">
              <a:spcBef>
                <a:spcPts val="0"/>
              </a:spcBef>
              <a:spcAft>
                <a:spcPts val="0"/>
              </a:spcAft>
              <a:buClr>
                <a:schemeClr val="dk1"/>
              </a:buClr>
              <a:buSzPts val="3000"/>
              <a:buFont typeface="Darker Grotesque"/>
              <a:buNone/>
              <a:defRPr sz="3000" b="1">
                <a:solidFill>
                  <a:schemeClr val="dk1"/>
                </a:solidFill>
                <a:latin typeface="Darker Grotesque"/>
                <a:ea typeface="Darker Grotesque"/>
                <a:cs typeface="Darker Grotesque"/>
                <a:sym typeface="Darker Grotesque"/>
              </a:defRPr>
            </a:lvl4pPr>
            <a:lvl5pPr lvl="4" rtl="0">
              <a:spcBef>
                <a:spcPts val="0"/>
              </a:spcBef>
              <a:spcAft>
                <a:spcPts val="0"/>
              </a:spcAft>
              <a:buClr>
                <a:schemeClr val="dk1"/>
              </a:buClr>
              <a:buSzPts val="3000"/>
              <a:buFont typeface="Darker Grotesque"/>
              <a:buNone/>
              <a:defRPr sz="3000" b="1">
                <a:solidFill>
                  <a:schemeClr val="dk1"/>
                </a:solidFill>
                <a:latin typeface="Darker Grotesque"/>
                <a:ea typeface="Darker Grotesque"/>
                <a:cs typeface="Darker Grotesque"/>
                <a:sym typeface="Darker Grotesque"/>
              </a:defRPr>
            </a:lvl5pPr>
            <a:lvl6pPr lvl="5" rtl="0">
              <a:spcBef>
                <a:spcPts val="0"/>
              </a:spcBef>
              <a:spcAft>
                <a:spcPts val="0"/>
              </a:spcAft>
              <a:buClr>
                <a:schemeClr val="dk1"/>
              </a:buClr>
              <a:buSzPts val="3000"/>
              <a:buFont typeface="Darker Grotesque"/>
              <a:buNone/>
              <a:defRPr sz="3000" b="1">
                <a:solidFill>
                  <a:schemeClr val="dk1"/>
                </a:solidFill>
                <a:latin typeface="Darker Grotesque"/>
                <a:ea typeface="Darker Grotesque"/>
                <a:cs typeface="Darker Grotesque"/>
                <a:sym typeface="Darker Grotesque"/>
              </a:defRPr>
            </a:lvl6pPr>
            <a:lvl7pPr lvl="6" rtl="0">
              <a:spcBef>
                <a:spcPts val="0"/>
              </a:spcBef>
              <a:spcAft>
                <a:spcPts val="0"/>
              </a:spcAft>
              <a:buClr>
                <a:schemeClr val="dk1"/>
              </a:buClr>
              <a:buSzPts val="3000"/>
              <a:buFont typeface="Darker Grotesque"/>
              <a:buNone/>
              <a:defRPr sz="3000" b="1">
                <a:solidFill>
                  <a:schemeClr val="dk1"/>
                </a:solidFill>
                <a:latin typeface="Darker Grotesque"/>
                <a:ea typeface="Darker Grotesque"/>
                <a:cs typeface="Darker Grotesque"/>
                <a:sym typeface="Darker Grotesque"/>
              </a:defRPr>
            </a:lvl7pPr>
            <a:lvl8pPr lvl="7" rtl="0">
              <a:spcBef>
                <a:spcPts val="0"/>
              </a:spcBef>
              <a:spcAft>
                <a:spcPts val="0"/>
              </a:spcAft>
              <a:buClr>
                <a:schemeClr val="dk1"/>
              </a:buClr>
              <a:buSzPts val="3000"/>
              <a:buFont typeface="Darker Grotesque"/>
              <a:buNone/>
              <a:defRPr sz="3000" b="1">
                <a:solidFill>
                  <a:schemeClr val="dk1"/>
                </a:solidFill>
                <a:latin typeface="Darker Grotesque"/>
                <a:ea typeface="Darker Grotesque"/>
                <a:cs typeface="Darker Grotesque"/>
                <a:sym typeface="Darker Grotesque"/>
              </a:defRPr>
            </a:lvl8pPr>
            <a:lvl9pPr lvl="8" rtl="0">
              <a:spcBef>
                <a:spcPts val="0"/>
              </a:spcBef>
              <a:spcAft>
                <a:spcPts val="0"/>
              </a:spcAft>
              <a:buClr>
                <a:schemeClr val="dk1"/>
              </a:buClr>
              <a:buSzPts val="3000"/>
              <a:buFont typeface="Darker Grotesque"/>
              <a:buNone/>
              <a:defRPr sz="3000" b="1">
                <a:solidFill>
                  <a:schemeClr val="dk1"/>
                </a:solidFill>
                <a:latin typeface="Darker Grotesque"/>
                <a:ea typeface="Darker Grotesque"/>
                <a:cs typeface="Darker Grotesque"/>
                <a:sym typeface="Darker Grotesq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1pPr>
            <a:lvl2pPr marL="914400" lvl="1"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2pPr>
            <a:lvl3pPr marL="1371600" lvl="2"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3pPr>
            <a:lvl4pPr marL="1828800" lvl="3"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4pPr>
            <a:lvl5pPr marL="2286000" lvl="4"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5pPr>
            <a:lvl6pPr marL="2743200" lvl="5"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6pPr>
            <a:lvl7pPr marL="3200400" lvl="6"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7pPr>
            <a:lvl8pPr marL="3657600" lvl="7"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8pPr>
            <a:lvl9pPr marL="4114800" lvl="8" indent="-304800">
              <a:lnSpc>
                <a:spcPct val="100000"/>
              </a:lnSpc>
              <a:spcBef>
                <a:spcPts val="0"/>
              </a:spcBef>
              <a:spcAft>
                <a:spcPts val="0"/>
              </a:spcAft>
              <a:buClr>
                <a:schemeClr val="dk1"/>
              </a:buClr>
              <a:buSzPts val="1200"/>
              <a:buFont typeface="Barlow Medium"/>
              <a:buChar char="■"/>
              <a:defRPr sz="1200">
                <a:solidFill>
                  <a:schemeClr val="dk1"/>
                </a:solidFill>
                <a:latin typeface="Barlow Medium"/>
                <a:ea typeface="Barlow Medium"/>
                <a:cs typeface="Barlow Medium"/>
                <a:sym typeface="Barlow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8" r:id="rId6"/>
    <p:sldLayoutId id="2147483665" r:id="rId7"/>
    <p:sldLayoutId id="214748366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3.xml"/><Relationship Id="rId18" Type="http://schemas.openxmlformats.org/officeDocument/2006/relationships/slide" Target="slide17.xml"/><Relationship Id="rId3" Type="http://schemas.openxmlformats.org/officeDocument/2006/relationships/slide" Target="slide1.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8.xml"/><Relationship Id="rId2" Type="http://schemas.openxmlformats.org/officeDocument/2006/relationships/notesSlide" Target="../notesSlides/notesSlide1.xml"/><Relationship Id="rId16" Type="http://schemas.openxmlformats.org/officeDocument/2006/relationships/slide" Target="slide15.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10.xml"/><Relationship Id="rId5" Type="http://schemas.openxmlformats.org/officeDocument/2006/relationships/slide" Target="slide3.xml"/><Relationship Id="rId15" Type="http://schemas.openxmlformats.org/officeDocument/2006/relationships/slide" Target="slide14.xml"/><Relationship Id="rId10" Type="http://schemas.openxmlformats.org/officeDocument/2006/relationships/slide" Target="slide8.xml"/><Relationship Id="rId19" Type="http://schemas.openxmlformats.org/officeDocument/2006/relationships/image" Target="../media/image1.png"/><Relationship Id="rId4" Type="http://schemas.openxmlformats.org/officeDocument/2006/relationships/slide" Target="slide2.xml"/><Relationship Id="rId9" Type="http://schemas.openxmlformats.org/officeDocument/2006/relationships/slide" Target="slide9.xml"/><Relationship Id="rId14" Type="http://schemas.openxmlformats.org/officeDocument/2006/relationships/slide" Target="slide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2.xml"/><Relationship Id="rId18" Type="http://schemas.openxmlformats.org/officeDocument/2006/relationships/slide" Target="slide1.xml"/><Relationship Id="rId3" Type="http://schemas.openxmlformats.org/officeDocument/2006/relationships/slide" Target="slide2.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7.xml"/><Relationship Id="rId2" Type="http://schemas.openxmlformats.org/officeDocument/2006/relationships/notesSlide" Target="../notesSlides/notesSlide4.xml"/><Relationship Id="rId16"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4.xml"/><Relationship Id="rId15" Type="http://schemas.openxmlformats.org/officeDocument/2006/relationships/slide" Target="slide15.xml"/><Relationship Id="rId10" Type="http://schemas.openxmlformats.org/officeDocument/2006/relationships/slide" Target="slide10.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3.xml"/><Relationship Id="rId18" Type="http://schemas.openxmlformats.org/officeDocument/2006/relationships/slide" Target="slide17.xml"/><Relationship Id="rId3" Type="http://schemas.openxmlformats.org/officeDocument/2006/relationships/slide" Target="slide1.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8.xml"/><Relationship Id="rId2" Type="http://schemas.openxmlformats.org/officeDocument/2006/relationships/notesSlide" Target="../notesSlides/notesSlide5.xml"/><Relationship Id="rId16" Type="http://schemas.openxmlformats.org/officeDocument/2006/relationships/slide" Target="slide15.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10.xml"/><Relationship Id="rId5" Type="http://schemas.openxmlformats.org/officeDocument/2006/relationships/slide" Target="slide3.xml"/><Relationship Id="rId15" Type="http://schemas.openxmlformats.org/officeDocument/2006/relationships/slide" Target="slide14.xml"/><Relationship Id="rId10" Type="http://schemas.openxmlformats.org/officeDocument/2006/relationships/slide" Target="slide8.xml"/><Relationship Id="rId19" Type="http://schemas.openxmlformats.org/officeDocument/2006/relationships/image" Target="../media/image1.png"/><Relationship Id="rId4" Type="http://schemas.openxmlformats.org/officeDocument/2006/relationships/slide" Target="slide2.xml"/><Relationship Id="rId9" Type="http://schemas.openxmlformats.org/officeDocument/2006/relationships/slide" Target="slide9.xml"/><Relationship Id="rId14" Type="http://schemas.openxmlformats.org/officeDocument/2006/relationships/slide" Target="slide12.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3.xml"/><Relationship Id="rId18" Type="http://schemas.openxmlformats.org/officeDocument/2006/relationships/slide" Target="slide17.xml"/><Relationship Id="rId3" Type="http://schemas.openxmlformats.org/officeDocument/2006/relationships/slide" Target="slide1.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8.xml"/><Relationship Id="rId2" Type="http://schemas.openxmlformats.org/officeDocument/2006/relationships/notesSlide" Target="../notesSlides/notesSlide2.xml"/><Relationship Id="rId16"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10.xml"/><Relationship Id="rId5" Type="http://schemas.openxmlformats.org/officeDocument/2006/relationships/slide" Target="slide3.xml"/><Relationship Id="rId15" Type="http://schemas.openxmlformats.org/officeDocument/2006/relationships/slide" Target="slide14.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9.xml"/><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2.xml"/><Relationship Id="rId18" Type="http://schemas.openxmlformats.org/officeDocument/2006/relationships/slide" Target="slide1.xml"/><Relationship Id="rId3" Type="http://schemas.openxmlformats.org/officeDocument/2006/relationships/slide" Target="slide2.xml"/><Relationship Id="rId7" Type="http://schemas.openxmlformats.org/officeDocument/2006/relationships/slide" Target="slide7.xml"/><Relationship Id="rId12" Type="http://schemas.openxmlformats.org/officeDocument/2006/relationships/slide" Target="slide13.xml"/><Relationship Id="rId17" Type="http://schemas.openxmlformats.org/officeDocument/2006/relationships/slide" Target="slide17.xml"/><Relationship Id="rId2" Type="http://schemas.openxmlformats.org/officeDocument/2006/relationships/notesSlide" Target="../notesSlides/notesSlide3.xml"/><Relationship Id="rId16"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4.xml"/><Relationship Id="rId15" Type="http://schemas.openxmlformats.org/officeDocument/2006/relationships/slide" Target="slide15.xml"/><Relationship Id="rId10" Type="http://schemas.openxmlformats.org/officeDocument/2006/relationships/slide" Target="slide10.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4.xml"/></Relationships>
</file>

<file path=ppt/slides/_rels/slide7.xml.rels><?xml version="1.0" encoding="UTF-8" standalone="yes"?>
<Relationships xmlns="http://schemas.openxmlformats.org/package/2006/relationships"><Relationship Id="rId76" Type="http://schemas.openxmlformats.org/officeDocument/2006/relationships/image" Target="../media/image9.png"/><Relationship Id="rId2" Type="http://schemas.openxmlformats.org/officeDocument/2006/relationships/image" Target="../media/image7.png"/><Relationship Id="rId62" Type="http://schemas.openxmlformats.org/officeDocument/2006/relationships/image" Target="../media/image8.png"/><Relationship Id="rId75" Type="http://schemas.openxmlformats.org/officeDocument/2006/relationships/image" Target="../media/image372.svg"/><Relationship Id="rId1" Type="http://schemas.openxmlformats.org/officeDocument/2006/relationships/slideLayout" Target="../slideLayouts/slideLayout4.xml"/><Relationship Id="rId61" Type="http://schemas.openxmlformats.org/officeDocument/2006/relationships/image" Target="../media/image358.svg"/><Relationship Id="rId49" Type="http://schemas.openxmlformats.org/officeDocument/2006/relationships/image" Target="../media/image346.svg"/><Relationship Id="rId43" Type="http://schemas.openxmlformats.org/officeDocument/2006/relationships/image" Target="../media/image340.svg"/><Relationship Id="rId77"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24"/>
          <p:cNvGrpSpPr/>
          <p:nvPr/>
        </p:nvGrpSpPr>
        <p:grpSpPr>
          <a:xfrm>
            <a:off x="1738925" y="4718600"/>
            <a:ext cx="5666144" cy="116400"/>
            <a:chOff x="1738925" y="4718600"/>
            <a:chExt cx="5666144" cy="116400"/>
          </a:xfrm>
        </p:grpSpPr>
        <p:sp>
          <p:nvSpPr>
            <p:cNvPr id="214" name="Google Shape;214;p24">
              <a:hlinkClick r:id="rId3" action="ppaction://hlinksldjump"/>
            </p:cNvPr>
            <p:cNvSpPr/>
            <p:nvPr/>
          </p:nvSpPr>
          <p:spPr>
            <a:xfrm>
              <a:off x="1738925" y="4718600"/>
              <a:ext cx="116400" cy="116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5" name="Google Shape;215;p24">
              <a:hlinkClick r:id="rId4" action="ppaction://hlinksldjump"/>
            </p:cNvPr>
            <p:cNvSpPr/>
            <p:nvPr/>
          </p:nvSpPr>
          <p:spPr>
            <a:xfrm>
              <a:off x="203101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6" name="Google Shape;216;p24">
              <a:hlinkClick r:id="rId5" action="ppaction://hlinksldjump"/>
            </p:cNvPr>
            <p:cNvSpPr/>
            <p:nvPr/>
          </p:nvSpPr>
          <p:spPr>
            <a:xfrm>
              <a:off x="232310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7" name="Google Shape;217;p24">
              <a:hlinkClick r:id="rId6" action="ppaction://hlinksldjump"/>
            </p:cNvPr>
            <p:cNvSpPr/>
            <p:nvPr/>
          </p:nvSpPr>
          <p:spPr>
            <a:xfrm>
              <a:off x="261520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8" name="Google Shape;218;p24">
              <a:hlinkClick r:id="rId7" action="ppaction://hlinksldjump"/>
            </p:cNvPr>
            <p:cNvSpPr/>
            <p:nvPr/>
          </p:nvSpPr>
          <p:spPr>
            <a:xfrm>
              <a:off x="2907292"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9" name="Google Shape;219;p24">
              <a:hlinkClick r:id="rId4" action="ppaction://hlinksldjump"/>
            </p:cNvPr>
            <p:cNvSpPr/>
            <p:nvPr/>
          </p:nvSpPr>
          <p:spPr>
            <a:xfrm>
              <a:off x="319938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0" name="Google Shape;220;p24">
              <a:hlinkClick r:id="rId5" action="ppaction://hlinksldjump"/>
            </p:cNvPr>
            <p:cNvSpPr/>
            <p:nvPr/>
          </p:nvSpPr>
          <p:spPr>
            <a:xfrm>
              <a:off x="349147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1" name="Google Shape;221;p24">
              <a:hlinkClick r:id="rId8" action="ppaction://hlinksldjump"/>
            </p:cNvPr>
            <p:cNvSpPr/>
            <p:nvPr/>
          </p:nvSpPr>
          <p:spPr>
            <a:xfrm>
              <a:off x="378356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2" name="Google Shape;222;p24">
              <a:hlinkClick r:id="rId9" action="ppaction://hlinksldjump"/>
            </p:cNvPr>
            <p:cNvSpPr/>
            <p:nvPr/>
          </p:nvSpPr>
          <p:spPr>
            <a:xfrm>
              <a:off x="407565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3" name="Google Shape;223;p24">
              <a:hlinkClick r:id="rId10" action="ppaction://hlinksldjump"/>
            </p:cNvPr>
            <p:cNvSpPr/>
            <p:nvPr/>
          </p:nvSpPr>
          <p:spPr>
            <a:xfrm>
              <a:off x="4367751"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4" name="Google Shape;224;p24">
              <a:hlinkClick r:id="rId9" action="ppaction://hlinksldjump"/>
            </p:cNvPr>
            <p:cNvSpPr/>
            <p:nvPr/>
          </p:nvSpPr>
          <p:spPr>
            <a:xfrm>
              <a:off x="465984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5" name="Google Shape;225;p24">
              <a:hlinkClick r:id="rId11" action="ppaction://hlinksldjump"/>
            </p:cNvPr>
            <p:cNvSpPr/>
            <p:nvPr/>
          </p:nvSpPr>
          <p:spPr>
            <a:xfrm>
              <a:off x="495193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6" name="Google Shape;226;p24">
              <a:hlinkClick r:id="rId12" action="ppaction://hlinksldjump"/>
            </p:cNvPr>
            <p:cNvSpPr/>
            <p:nvPr/>
          </p:nvSpPr>
          <p:spPr>
            <a:xfrm>
              <a:off x="524402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7" name="Google Shape;227;p24">
              <a:hlinkClick r:id="rId13" action="ppaction://hlinksldjump"/>
            </p:cNvPr>
            <p:cNvSpPr/>
            <p:nvPr/>
          </p:nvSpPr>
          <p:spPr>
            <a:xfrm>
              <a:off x="5536118"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8" name="Google Shape;228;p24">
              <a:hlinkClick r:id="rId14" action="ppaction://hlinksldjump"/>
            </p:cNvPr>
            <p:cNvSpPr/>
            <p:nvPr/>
          </p:nvSpPr>
          <p:spPr>
            <a:xfrm>
              <a:off x="582821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9" name="Google Shape;229;p24">
              <a:hlinkClick r:id="rId15" action="ppaction://hlinksldjump"/>
            </p:cNvPr>
            <p:cNvSpPr/>
            <p:nvPr/>
          </p:nvSpPr>
          <p:spPr>
            <a:xfrm>
              <a:off x="6120302"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0" name="Google Shape;230;p24">
              <a:hlinkClick r:id="rId16" action="ppaction://hlinksldjump"/>
            </p:cNvPr>
            <p:cNvSpPr/>
            <p:nvPr/>
          </p:nvSpPr>
          <p:spPr>
            <a:xfrm>
              <a:off x="641239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1" name="Google Shape;231;p24">
              <a:hlinkClick r:id="rId17" action="ppaction://hlinksldjump"/>
            </p:cNvPr>
            <p:cNvSpPr/>
            <p:nvPr/>
          </p:nvSpPr>
          <p:spPr>
            <a:xfrm>
              <a:off x="6704485"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2" name="Google Shape;232;p24">
              <a:hlinkClick r:id="rId18" action="ppaction://hlinksldjump"/>
            </p:cNvPr>
            <p:cNvSpPr/>
            <p:nvPr/>
          </p:nvSpPr>
          <p:spPr>
            <a:xfrm>
              <a:off x="699657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3" name="Google Shape;233;p24">
              <a:hlinkClick r:id="rId17" action="ppaction://hlinksldjump"/>
            </p:cNvPr>
            <p:cNvSpPr/>
            <p:nvPr/>
          </p:nvSpPr>
          <p:spPr>
            <a:xfrm>
              <a:off x="728866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
        <p:nvSpPr>
          <p:cNvPr id="28" name="Google Shape;520;p36"/>
          <p:cNvSpPr txBox="1">
            <a:spLocks/>
          </p:cNvSpPr>
          <p:nvPr/>
        </p:nvSpPr>
        <p:spPr>
          <a:xfrm>
            <a:off x="0" y="1456267"/>
            <a:ext cx="9144000" cy="1828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600" b="1">
                <a:solidFill>
                  <a:srgbClr val="1E3229"/>
                </a:solidFill>
                <a:latin typeface="Arial" panose="020B0604020202020204" pitchFamily="34" charset="0"/>
                <a:cs typeface="Arial" panose="020B0604020202020204" pitchFamily="34" charset="0"/>
              </a:rPr>
              <a:t>VUI MỪNG CHÀO ĐÓN CÁC EM </a:t>
            </a:r>
          </a:p>
          <a:p>
            <a:pPr algn="ctr">
              <a:lnSpc>
                <a:spcPct val="150000"/>
              </a:lnSpc>
            </a:pPr>
            <a:r>
              <a:rPr lang="vi-VN" sz="3600" b="1">
                <a:solidFill>
                  <a:srgbClr val="1E3229"/>
                </a:solidFill>
                <a:latin typeface="Arial" panose="020B0604020202020204" pitchFamily="34" charset="0"/>
                <a:cs typeface="Arial" panose="020B0604020202020204" pitchFamily="34" charset="0"/>
              </a:rPr>
              <a:t>TỚI BUỔI HỌC NGÀY HÔM NAY!</a:t>
            </a:r>
          </a:p>
        </p:txBody>
      </p:sp>
      <p:pic>
        <p:nvPicPr>
          <p:cNvPr id="24" name="Picture 23"/>
          <p:cNvPicPr>
            <a:picLocks noChangeAspect="1"/>
          </p:cNvPicPr>
          <p:nvPr/>
        </p:nvPicPr>
        <p:blipFill>
          <a:blip r:embed="rId19"/>
          <a:stretch>
            <a:fillRect/>
          </a:stretch>
        </p:blipFill>
        <p:spPr>
          <a:xfrm>
            <a:off x="7112977" y="3206045"/>
            <a:ext cx="1548395" cy="1301578"/>
          </a:xfrm>
          <a:prstGeom prst="rect">
            <a:avLst/>
          </a:prstGeom>
        </p:spPr>
      </p:pic>
      <p:pic>
        <p:nvPicPr>
          <p:cNvPr id="25" name="Picture 24"/>
          <p:cNvPicPr>
            <a:picLocks noChangeAspect="1"/>
          </p:cNvPicPr>
          <p:nvPr/>
        </p:nvPicPr>
        <p:blipFill>
          <a:blip r:embed="rId20"/>
          <a:stretch>
            <a:fillRect/>
          </a:stretch>
        </p:blipFill>
        <p:spPr>
          <a:xfrm flipH="1">
            <a:off x="408250" y="598333"/>
            <a:ext cx="1039549" cy="1086801"/>
          </a:xfrm>
          <a:prstGeom prst="rect">
            <a:avLst/>
          </a:prstGeom>
        </p:spPr>
      </p:pic>
    </p:spTree>
    <p:extLst>
      <p:ext uri="{BB962C8B-B14F-4D97-AF65-F5344CB8AC3E}">
        <p14:creationId xmlns:p14="http://schemas.microsoft.com/office/powerpoint/2010/main" val="1496731306"/>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entagon 21"/>
          <p:cNvSpPr/>
          <p:nvPr/>
        </p:nvSpPr>
        <p:spPr>
          <a:xfrm>
            <a:off x="0" y="579654"/>
            <a:ext cx="3327400"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2000" b="1">
                <a:solidFill>
                  <a:schemeClr val="accent6"/>
                </a:solidFill>
              </a:rPr>
              <a:t> Khai thác thông tin SGK</a:t>
            </a:r>
          </a:p>
        </p:txBody>
      </p:sp>
      <p:grpSp>
        <p:nvGrpSpPr>
          <p:cNvPr id="3" name="Group 2"/>
          <p:cNvGrpSpPr/>
          <p:nvPr/>
        </p:nvGrpSpPr>
        <p:grpSpPr>
          <a:xfrm>
            <a:off x="565405" y="1083294"/>
            <a:ext cx="3116257" cy="553998"/>
            <a:chOff x="565405" y="1083294"/>
            <a:chExt cx="3116257" cy="553998"/>
          </a:xfrm>
        </p:grpSpPr>
        <p:sp>
          <p:nvSpPr>
            <p:cNvPr id="12" name="TextBox 9"/>
            <p:cNvSpPr txBox="1"/>
            <p:nvPr/>
          </p:nvSpPr>
          <p:spPr>
            <a:xfrm>
              <a:off x="927099" y="1083294"/>
              <a:ext cx="2754563"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b="1">
                  <a:solidFill>
                    <a:schemeClr val="accent2">
                      <a:lumMod val="75000"/>
                    </a:schemeClr>
                  </a:solidFill>
                  <a:latin typeface="Arial" panose="020B0604020202020204" pitchFamily="34" charset="0"/>
                  <a:cs typeface="Arial" panose="020B0604020202020204" pitchFamily="34" charset="0"/>
                </a:rPr>
                <a:t>b) Cấu trúc rẽ nhánh</a:t>
              </a:r>
              <a:endParaRPr lang="vi-VN" sz="2000" b="1">
                <a:solidFill>
                  <a:schemeClr val="accent2">
                    <a:lumMod val="75000"/>
                  </a:schemeClr>
                </a:solidFill>
                <a:latin typeface="Arial" panose="020B0604020202020204" pitchFamily="34" charset="0"/>
                <a:cs typeface="Arial" panose="020B0604020202020204" pitchFamily="34" charset="0"/>
              </a:endParaRPr>
            </a:p>
          </p:txBody>
        </p:sp>
        <p:pic>
          <p:nvPicPr>
            <p:cNvPr id="16" name="Picture 4" descr="https://cdn-icons-png.flaticon.com/512/3296/32961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405" y="1184331"/>
              <a:ext cx="361695" cy="36169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9"/>
          <p:cNvSpPr txBox="1"/>
          <p:nvPr/>
        </p:nvSpPr>
        <p:spPr>
          <a:xfrm>
            <a:off x="433137" y="1604600"/>
            <a:ext cx="8277726"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mn-lt"/>
                <a:cs typeface="Arial" panose="020B0604020202020204" pitchFamily="34" charset="0"/>
              </a:rPr>
              <a:t>Đ</a:t>
            </a:r>
            <a:r>
              <a:rPr lang="vi-VN" sz="2000" smtClean="0">
                <a:latin typeface="+mn-lt"/>
                <a:cs typeface="Arial" panose="020B0604020202020204" pitchFamily="34" charset="0"/>
              </a:rPr>
              <a:t>ược </a:t>
            </a:r>
            <a:r>
              <a:rPr lang="vi-VN" sz="2000">
                <a:latin typeface="+mn-lt"/>
                <a:cs typeface="Arial" panose="020B0604020202020204" pitchFamily="34" charset="0"/>
              </a:rPr>
              <a:t>thể hiện bằng khối lệnh </a:t>
            </a:r>
            <a:r>
              <a:rPr lang="vi-VN" sz="2000" smtClean="0">
                <a:latin typeface="+mn-lt"/>
                <a:cs typeface="Arial" panose="020B0604020202020204" pitchFamily="34" charset="0"/>
              </a:rPr>
              <a:t>ch</a:t>
            </a:r>
            <a:r>
              <a:rPr lang="en-US" sz="2000">
                <a:latin typeface="+mn-lt"/>
                <a:cs typeface="Arial" panose="020B0604020202020204" pitchFamily="34" charset="0"/>
              </a:rPr>
              <a:t>ứ</a:t>
            </a:r>
            <a:r>
              <a:rPr lang="vi-VN" sz="2000" smtClean="0">
                <a:latin typeface="+mn-lt"/>
                <a:cs typeface="Arial" panose="020B0604020202020204" pitchFamily="34" charset="0"/>
              </a:rPr>
              <a:t>a </a:t>
            </a:r>
            <a:r>
              <a:rPr lang="vi-VN" sz="2000">
                <a:latin typeface="+mn-lt"/>
                <a:cs typeface="Arial" panose="020B0604020202020204" pitchFamily="34" charset="0"/>
              </a:rPr>
              <a:t>một điều kiện hay một biểu thức lôgic, tùy tình huống điều kiện này nhận giá trị đúng hay sai, chương trình sẽ định hướng đến khối lệnh tiếp theo để máy tính thực hiện</a:t>
            </a:r>
            <a:r>
              <a:rPr lang="vi-VN" sz="2000" smtClean="0">
                <a:latin typeface="+mn-lt"/>
                <a:cs typeface="Arial" panose="020B0604020202020204" pitchFamily="34" charset="0"/>
              </a:rPr>
              <a:t>.</a:t>
            </a:r>
            <a:endParaRPr lang="en-US" sz="2000" smtClean="0">
              <a:latin typeface="+mn-lt"/>
              <a:cs typeface="Arial" panose="020B0604020202020204" pitchFamily="34" charset="0"/>
            </a:endParaRPr>
          </a:p>
        </p:txBody>
      </p:sp>
      <p:pic>
        <p:nvPicPr>
          <p:cNvPr id="9" name="image176.png"/>
          <p:cNvPicPr/>
          <p:nvPr/>
        </p:nvPicPr>
        <p:blipFill>
          <a:blip r:embed="rId3"/>
          <a:srcRect/>
          <a:stretch>
            <a:fillRect/>
          </a:stretch>
        </p:blipFill>
        <p:spPr>
          <a:xfrm>
            <a:off x="2540251" y="3328941"/>
            <a:ext cx="1574298" cy="1192251"/>
          </a:xfrm>
          <a:prstGeom prst="rect">
            <a:avLst/>
          </a:prstGeom>
          <a:ln/>
        </p:spPr>
      </p:pic>
      <p:pic>
        <p:nvPicPr>
          <p:cNvPr id="10" name="image225.png"/>
          <p:cNvPicPr/>
          <p:nvPr/>
        </p:nvPicPr>
        <p:blipFill>
          <a:blip r:embed="rId4"/>
          <a:srcRect/>
          <a:stretch>
            <a:fillRect/>
          </a:stretch>
        </p:blipFill>
        <p:spPr>
          <a:xfrm>
            <a:off x="4759647" y="3081928"/>
            <a:ext cx="1626994" cy="1686277"/>
          </a:xfrm>
          <a:prstGeom prst="rect">
            <a:avLst/>
          </a:prstGeom>
          <a:ln/>
        </p:spPr>
      </p:pic>
      <p:sp>
        <p:nvSpPr>
          <p:cNvPr id="13" name="Rounded Rectangular Callout 12"/>
          <p:cNvSpPr/>
          <p:nvPr/>
        </p:nvSpPr>
        <p:spPr>
          <a:xfrm>
            <a:off x="433137" y="3328941"/>
            <a:ext cx="1853533" cy="1089191"/>
          </a:xfrm>
          <a:prstGeom prst="wedgeRoundRectCallout">
            <a:avLst>
              <a:gd name="adj1" fmla="val 76698"/>
              <a:gd name="adj2" fmla="val 8587"/>
              <a:gd name="adj3" fmla="val 16667"/>
            </a:avLst>
          </a:prstGeom>
          <a:solidFill>
            <a:schemeClr val="accent6"/>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a:solidFill>
                  <a:srgbClr val="000000"/>
                </a:solidFill>
              </a:rPr>
              <a:t>Cấu trúc rẽ nhánh khuyết</a:t>
            </a:r>
          </a:p>
        </p:txBody>
      </p:sp>
      <p:sp>
        <p:nvSpPr>
          <p:cNvPr id="14" name="Rounded Rectangular Callout 13"/>
          <p:cNvSpPr/>
          <p:nvPr/>
        </p:nvSpPr>
        <p:spPr>
          <a:xfrm>
            <a:off x="6587526" y="3162343"/>
            <a:ext cx="2088878" cy="1089191"/>
          </a:xfrm>
          <a:prstGeom prst="wedgeRoundRectCallout">
            <a:avLst>
              <a:gd name="adj1" fmla="val -78194"/>
              <a:gd name="adj2" fmla="val 50563"/>
              <a:gd name="adj3" fmla="val 16667"/>
            </a:avLst>
          </a:prstGeom>
          <a:solidFill>
            <a:schemeClr val="accent6"/>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a:solidFill>
                  <a:srgbClr val="000000"/>
                </a:solidFill>
              </a:rPr>
              <a:t>Cấu trúc rẽ nhánh đầy đủ</a:t>
            </a:r>
          </a:p>
        </p:txBody>
      </p:sp>
    </p:spTree>
    <p:extLst>
      <p:ext uri="{BB962C8B-B14F-4D97-AF65-F5344CB8AC3E}">
        <p14:creationId xmlns:p14="http://schemas.microsoft.com/office/powerpoint/2010/main" val="33558793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entagon 21"/>
          <p:cNvSpPr/>
          <p:nvPr/>
        </p:nvSpPr>
        <p:spPr>
          <a:xfrm>
            <a:off x="0" y="579654"/>
            <a:ext cx="3327400"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2000" b="1">
                <a:solidFill>
                  <a:schemeClr val="accent6"/>
                </a:solidFill>
              </a:rPr>
              <a:t> Khai thác thông tin SGK</a:t>
            </a:r>
          </a:p>
        </p:txBody>
      </p:sp>
      <p:grpSp>
        <p:nvGrpSpPr>
          <p:cNvPr id="3" name="Group 2"/>
          <p:cNvGrpSpPr/>
          <p:nvPr/>
        </p:nvGrpSpPr>
        <p:grpSpPr>
          <a:xfrm>
            <a:off x="565405" y="1083294"/>
            <a:ext cx="3116257" cy="553998"/>
            <a:chOff x="565405" y="1083294"/>
            <a:chExt cx="3116257" cy="553998"/>
          </a:xfrm>
        </p:grpSpPr>
        <p:sp>
          <p:nvSpPr>
            <p:cNvPr id="12" name="TextBox 9"/>
            <p:cNvSpPr txBox="1"/>
            <p:nvPr/>
          </p:nvSpPr>
          <p:spPr>
            <a:xfrm>
              <a:off x="927099" y="1083294"/>
              <a:ext cx="2754563"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b="1">
                  <a:solidFill>
                    <a:schemeClr val="accent2">
                      <a:lumMod val="75000"/>
                    </a:schemeClr>
                  </a:solidFill>
                  <a:latin typeface="Arial" panose="020B0604020202020204" pitchFamily="34" charset="0"/>
                  <a:cs typeface="Arial" panose="020B0604020202020204" pitchFamily="34" charset="0"/>
                </a:rPr>
                <a:t>b) Cấu trúc rẽ nhánh</a:t>
              </a:r>
              <a:endParaRPr lang="vi-VN" sz="2000" b="1">
                <a:solidFill>
                  <a:schemeClr val="accent2">
                    <a:lumMod val="75000"/>
                  </a:schemeClr>
                </a:solidFill>
                <a:latin typeface="Arial" panose="020B0604020202020204" pitchFamily="34" charset="0"/>
                <a:cs typeface="Arial" panose="020B0604020202020204" pitchFamily="34" charset="0"/>
              </a:endParaRPr>
            </a:p>
          </p:txBody>
        </p:sp>
        <p:pic>
          <p:nvPicPr>
            <p:cNvPr id="16" name="Picture 4" descr="https://cdn-icons-png.flaticon.com/512/3296/32961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405" y="1184331"/>
              <a:ext cx="361695" cy="36169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9"/>
          <p:cNvSpPr txBox="1"/>
          <p:nvPr/>
        </p:nvSpPr>
        <p:spPr>
          <a:xfrm>
            <a:off x="433137" y="1604600"/>
            <a:ext cx="8277726"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mn-lt"/>
                <a:cs typeface="Arial" panose="020B0604020202020204" pitchFamily="34" charset="0"/>
              </a:rPr>
              <a:t>Đ</a:t>
            </a:r>
            <a:r>
              <a:rPr lang="vi-VN" sz="2000" smtClean="0">
                <a:latin typeface="+mn-lt"/>
                <a:cs typeface="Arial" panose="020B0604020202020204" pitchFamily="34" charset="0"/>
              </a:rPr>
              <a:t>ược </a:t>
            </a:r>
            <a:r>
              <a:rPr lang="vi-VN" sz="2000">
                <a:latin typeface="+mn-lt"/>
                <a:cs typeface="Arial" panose="020B0604020202020204" pitchFamily="34" charset="0"/>
              </a:rPr>
              <a:t>thể hiện bằng khối lệnh chưa một điều kiện hay một biểu thức lôgic, tùy tình huống điều kiện này nhận giá trị đúng hay sai, chương trình sẽ định hướng đến khối lệnh tiếp theo để máy tính thực hiện</a:t>
            </a:r>
            <a:r>
              <a:rPr lang="vi-VN" sz="2000" smtClean="0">
                <a:latin typeface="+mn-lt"/>
                <a:cs typeface="Arial" panose="020B0604020202020204" pitchFamily="34" charset="0"/>
              </a:rPr>
              <a:t>.</a:t>
            </a:r>
            <a:endParaRPr lang="en-US" sz="2000" smtClean="0">
              <a:latin typeface="+mn-lt"/>
              <a:cs typeface="Arial" panose="020B0604020202020204" pitchFamily="34" charset="0"/>
            </a:endParaRPr>
          </a:p>
        </p:txBody>
      </p:sp>
      <p:pic>
        <p:nvPicPr>
          <p:cNvPr id="5" name="Picture 4"/>
          <p:cNvPicPr>
            <a:picLocks noChangeAspect="1"/>
          </p:cNvPicPr>
          <p:nvPr/>
        </p:nvPicPr>
        <p:blipFill>
          <a:blip r:embed="rId3"/>
          <a:stretch>
            <a:fillRect/>
          </a:stretch>
        </p:blipFill>
        <p:spPr>
          <a:xfrm>
            <a:off x="854760" y="3081928"/>
            <a:ext cx="2017108" cy="1785451"/>
          </a:xfrm>
          <a:prstGeom prst="rect">
            <a:avLst/>
          </a:prstGeom>
        </p:spPr>
      </p:pic>
      <p:pic>
        <p:nvPicPr>
          <p:cNvPr id="19" name="image111.png"/>
          <p:cNvPicPr/>
          <p:nvPr/>
        </p:nvPicPr>
        <p:blipFill rotWithShape="1">
          <a:blip r:embed="rId4"/>
          <a:srcRect t="2600"/>
          <a:stretch/>
        </p:blipFill>
        <p:spPr>
          <a:xfrm>
            <a:off x="6508609" y="3038475"/>
            <a:ext cx="1352683" cy="1586669"/>
          </a:xfrm>
          <a:prstGeom prst="rect">
            <a:avLst/>
          </a:prstGeom>
          <a:ln/>
        </p:spPr>
      </p:pic>
      <p:pic>
        <p:nvPicPr>
          <p:cNvPr id="6" name="Picture 5"/>
          <p:cNvPicPr>
            <a:picLocks noChangeAspect="1"/>
          </p:cNvPicPr>
          <p:nvPr/>
        </p:nvPicPr>
        <p:blipFill>
          <a:blip r:embed="rId5"/>
          <a:stretch>
            <a:fillRect/>
          </a:stretch>
        </p:blipFill>
        <p:spPr>
          <a:xfrm>
            <a:off x="3327400" y="3081928"/>
            <a:ext cx="2502558" cy="1785451"/>
          </a:xfrm>
          <a:prstGeom prst="rect">
            <a:avLst/>
          </a:prstGeom>
        </p:spPr>
      </p:pic>
      <p:sp>
        <p:nvSpPr>
          <p:cNvPr id="20" name="TextBox 9"/>
          <p:cNvSpPr txBox="1"/>
          <p:nvPr/>
        </p:nvSpPr>
        <p:spPr>
          <a:xfrm>
            <a:off x="5909604" y="4505048"/>
            <a:ext cx="2550695" cy="507831"/>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1800" i="1">
                <a:latin typeface="+mn-lt"/>
                <a:cs typeface="Arial" panose="020B0604020202020204" pitchFamily="34" charset="0"/>
              </a:rPr>
              <a:t>c) So sánh và trả lời</a:t>
            </a:r>
          </a:p>
        </p:txBody>
      </p:sp>
    </p:spTree>
    <p:extLst>
      <p:ext uri="{BB962C8B-B14F-4D97-AF65-F5344CB8AC3E}">
        <p14:creationId xmlns:p14="http://schemas.microsoft.com/office/powerpoint/2010/main" val="7983915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entagon 21"/>
          <p:cNvSpPr/>
          <p:nvPr/>
        </p:nvSpPr>
        <p:spPr>
          <a:xfrm>
            <a:off x="0" y="579654"/>
            <a:ext cx="3327400"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2000" b="1">
                <a:solidFill>
                  <a:schemeClr val="accent6"/>
                </a:solidFill>
              </a:rPr>
              <a:t> Khai thác thông tin SGK</a:t>
            </a:r>
          </a:p>
        </p:txBody>
      </p:sp>
      <p:grpSp>
        <p:nvGrpSpPr>
          <p:cNvPr id="3" name="Group 2"/>
          <p:cNvGrpSpPr/>
          <p:nvPr/>
        </p:nvGrpSpPr>
        <p:grpSpPr>
          <a:xfrm>
            <a:off x="565405" y="1083294"/>
            <a:ext cx="3116257" cy="496996"/>
            <a:chOff x="565405" y="1083294"/>
            <a:chExt cx="3116257" cy="496996"/>
          </a:xfrm>
        </p:grpSpPr>
        <p:sp>
          <p:nvSpPr>
            <p:cNvPr id="12" name="TextBox 9"/>
            <p:cNvSpPr txBox="1"/>
            <p:nvPr/>
          </p:nvSpPr>
          <p:spPr>
            <a:xfrm>
              <a:off x="927099" y="1083294"/>
              <a:ext cx="2754563"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b="1">
                  <a:solidFill>
                    <a:schemeClr val="accent2">
                      <a:lumMod val="75000"/>
                    </a:schemeClr>
                  </a:solidFill>
                  <a:latin typeface="Arial" panose="020B0604020202020204" pitchFamily="34" charset="0"/>
                  <a:cs typeface="Arial" panose="020B0604020202020204" pitchFamily="34" charset="0"/>
                </a:rPr>
                <a:t>c) Cấu trúc lặp</a:t>
              </a:r>
              <a:endParaRPr lang="vi-VN" sz="2000" b="1">
                <a:solidFill>
                  <a:schemeClr val="accent2">
                    <a:lumMod val="75000"/>
                  </a:schemeClr>
                </a:solidFill>
                <a:latin typeface="Arial" panose="020B0604020202020204" pitchFamily="34" charset="0"/>
                <a:cs typeface="Arial" panose="020B0604020202020204" pitchFamily="34" charset="0"/>
              </a:endParaRPr>
            </a:p>
          </p:txBody>
        </p:sp>
        <p:pic>
          <p:nvPicPr>
            <p:cNvPr id="16" name="Picture 4" descr="https://cdn-icons-png.flaticon.com/512/3296/32961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405" y="1184331"/>
              <a:ext cx="361695" cy="36169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9"/>
          <p:cNvSpPr txBox="1"/>
          <p:nvPr/>
        </p:nvSpPr>
        <p:spPr>
          <a:xfrm>
            <a:off x="439152" y="1516637"/>
            <a:ext cx="5910848"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i="1" smtClean="0">
                <a:latin typeface="+mn-lt"/>
                <a:cs typeface="Arial" panose="020B0604020202020204" pitchFamily="34" charset="0"/>
              </a:rPr>
              <a:t>Ba thành phần của một vòng lặp:</a:t>
            </a:r>
          </a:p>
        </p:txBody>
      </p:sp>
      <p:pic>
        <p:nvPicPr>
          <p:cNvPr id="5" name="Picture 4"/>
          <p:cNvPicPr>
            <a:picLocks noChangeAspect="1"/>
          </p:cNvPicPr>
          <p:nvPr/>
        </p:nvPicPr>
        <p:blipFill>
          <a:blip r:embed="rId3"/>
          <a:stretch>
            <a:fillRect/>
          </a:stretch>
        </p:blipFill>
        <p:spPr>
          <a:xfrm>
            <a:off x="6405869" y="1580290"/>
            <a:ext cx="2300983" cy="3118093"/>
          </a:xfrm>
          <a:prstGeom prst="rect">
            <a:avLst/>
          </a:prstGeom>
        </p:spPr>
      </p:pic>
      <p:sp>
        <p:nvSpPr>
          <p:cNvPr id="17" name="Rounded Rectangle 16"/>
          <p:cNvSpPr/>
          <p:nvPr/>
        </p:nvSpPr>
        <p:spPr>
          <a:xfrm>
            <a:off x="444499" y="2013633"/>
            <a:ext cx="5905501" cy="2813666"/>
          </a:xfrm>
          <a:prstGeom prst="roundRect">
            <a:avLst>
              <a:gd name="adj" fmla="val 0"/>
            </a:avLst>
          </a:prstGeom>
          <a:noFill/>
          <a:ln w="28575">
            <a:no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a:solidFill>
                  <a:srgbClr val="000000"/>
                </a:solidFill>
                <a:latin typeface="Arial (Body)"/>
              </a:rPr>
              <a:t>1) Các giá trị được gắn một lần trước khi thực hiện vòng lặp, còn được gọi là các </a:t>
            </a:r>
            <a:r>
              <a:rPr lang="en-US" sz="2000" smtClean="0">
                <a:solidFill>
                  <a:srgbClr val="000000"/>
                </a:solidFill>
                <a:latin typeface="Arial (Body)"/>
              </a:rPr>
              <a:t>gi</a:t>
            </a:r>
            <a:r>
              <a:rPr lang="vi-VN" sz="2000" smtClean="0">
                <a:solidFill>
                  <a:srgbClr val="000000"/>
                </a:solidFill>
                <a:latin typeface="Arial (Body)"/>
              </a:rPr>
              <a:t>á </a:t>
            </a:r>
            <a:r>
              <a:rPr lang="vi-VN" sz="2000">
                <a:solidFill>
                  <a:srgbClr val="000000"/>
                </a:solidFill>
                <a:latin typeface="Arial (Body)"/>
              </a:rPr>
              <a:t>trị khởi đầu.</a:t>
            </a:r>
          </a:p>
          <a:p>
            <a:pPr algn="just">
              <a:lnSpc>
                <a:spcPct val="150000"/>
              </a:lnSpc>
            </a:pPr>
            <a:r>
              <a:rPr lang="vi-VN" sz="2000">
                <a:solidFill>
                  <a:srgbClr val="000000"/>
                </a:solidFill>
                <a:latin typeface="Arial (Body)"/>
              </a:rPr>
              <a:t>2) Điều kiện tiếp tục hay kết thúc vòng lặp, được kiểm tra trước hoặc sau mỗi bước lặp.</a:t>
            </a:r>
          </a:p>
          <a:p>
            <a:pPr algn="just">
              <a:lnSpc>
                <a:spcPct val="150000"/>
              </a:lnSpc>
            </a:pPr>
            <a:r>
              <a:rPr lang="vi-VN" sz="2000">
                <a:solidFill>
                  <a:srgbClr val="000000"/>
                </a:solidFill>
                <a:latin typeface="Arial (Body)"/>
              </a:rPr>
              <a:t>3) Các khối lệnh được thực hiện trong mỗi bước lặp, còn được gọi là thân lặp.</a:t>
            </a:r>
          </a:p>
        </p:txBody>
      </p:sp>
    </p:spTree>
    <p:extLst>
      <p:ext uri="{BB962C8B-B14F-4D97-AF65-F5344CB8AC3E}">
        <p14:creationId xmlns:p14="http://schemas.microsoft.com/office/powerpoint/2010/main" val="33635590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entagon 21"/>
          <p:cNvSpPr/>
          <p:nvPr/>
        </p:nvSpPr>
        <p:spPr>
          <a:xfrm>
            <a:off x="0" y="579654"/>
            <a:ext cx="3327400"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2000" b="1">
                <a:solidFill>
                  <a:schemeClr val="accent6"/>
                </a:solidFill>
              </a:rPr>
              <a:t> Khai thác thông tin SGK</a:t>
            </a:r>
          </a:p>
        </p:txBody>
      </p:sp>
      <p:grpSp>
        <p:nvGrpSpPr>
          <p:cNvPr id="3" name="Group 2"/>
          <p:cNvGrpSpPr/>
          <p:nvPr/>
        </p:nvGrpSpPr>
        <p:grpSpPr>
          <a:xfrm>
            <a:off x="565405" y="1083294"/>
            <a:ext cx="3116257" cy="496996"/>
            <a:chOff x="565405" y="1083294"/>
            <a:chExt cx="3116257" cy="496996"/>
          </a:xfrm>
        </p:grpSpPr>
        <p:sp>
          <p:nvSpPr>
            <p:cNvPr id="12" name="TextBox 9"/>
            <p:cNvSpPr txBox="1"/>
            <p:nvPr/>
          </p:nvSpPr>
          <p:spPr>
            <a:xfrm>
              <a:off x="927099" y="1083294"/>
              <a:ext cx="2754563"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b="1">
                  <a:solidFill>
                    <a:schemeClr val="accent2">
                      <a:lumMod val="75000"/>
                    </a:schemeClr>
                  </a:solidFill>
                  <a:latin typeface="Arial" panose="020B0604020202020204" pitchFamily="34" charset="0"/>
                  <a:cs typeface="Arial" panose="020B0604020202020204" pitchFamily="34" charset="0"/>
                </a:rPr>
                <a:t>c) Cấu trúc lặp</a:t>
              </a:r>
              <a:endParaRPr lang="vi-VN" sz="2000" b="1">
                <a:solidFill>
                  <a:schemeClr val="accent2">
                    <a:lumMod val="75000"/>
                  </a:schemeClr>
                </a:solidFill>
                <a:latin typeface="Arial" panose="020B0604020202020204" pitchFamily="34" charset="0"/>
                <a:cs typeface="Arial" panose="020B0604020202020204" pitchFamily="34" charset="0"/>
              </a:endParaRPr>
            </a:p>
          </p:txBody>
        </p:sp>
        <p:pic>
          <p:nvPicPr>
            <p:cNvPr id="16" name="Picture 4" descr="https://cdn-icons-png.flaticon.com/512/3296/32961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405" y="1184331"/>
              <a:ext cx="361695" cy="36169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9"/>
          <p:cNvSpPr txBox="1"/>
          <p:nvPr/>
        </p:nvSpPr>
        <p:spPr>
          <a:xfrm>
            <a:off x="444499" y="1658089"/>
            <a:ext cx="2298701"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b="1" i="1" smtClean="0">
                <a:latin typeface="+mn-lt"/>
                <a:cs typeface="Arial" panose="020B0604020202020204" pitchFamily="34" charset="0"/>
              </a:rPr>
              <a:t>Các dạng lặp:</a:t>
            </a:r>
          </a:p>
        </p:txBody>
      </p:sp>
      <p:pic>
        <p:nvPicPr>
          <p:cNvPr id="2" name="Picture 1"/>
          <p:cNvPicPr>
            <a:picLocks noChangeAspect="1"/>
          </p:cNvPicPr>
          <p:nvPr/>
        </p:nvPicPr>
        <p:blipFill>
          <a:blip r:embed="rId3"/>
          <a:stretch>
            <a:fillRect/>
          </a:stretch>
        </p:blipFill>
        <p:spPr>
          <a:xfrm>
            <a:off x="4061629" y="1282701"/>
            <a:ext cx="2052619" cy="1448908"/>
          </a:xfrm>
          <a:prstGeom prst="rect">
            <a:avLst/>
          </a:prstGeom>
        </p:spPr>
      </p:pic>
      <p:pic>
        <p:nvPicPr>
          <p:cNvPr id="4" name="Picture 3"/>
          <p:cNvPicPr>
            <a:picLocks noChangeAspect="1"/>
          </p:cNvPicPr>
          <p:nvPr/>
        </p:nvPicPr>
        <p:blipFill>
          <a:blip r:embed="rId4"/>
          <a:stretch>
            <a:fillRect/>
          </a:stretch>
        </p:blipFill>
        <p:spPr>
          <a:xfrm>
            <a:off x="6384071" y="1282701"/>
            <a:ext cx="2069668" cy="1451147"/>
          </a:xfrm>
          <a:prstGeom prst="rect">
            <a:avLst/>
          </a:prstGeom>
        </p:spPr>
      </p:pic>
      <p:pic>
        <p:nvPicPr>
          <p:cNvPr id="7" name="Picture 6"/>
          <p:cNvPicPr>
            <a:picLocks noChangeAspect="1"/>
          </p:cNvPicPr>
          <p:nvPr/>
        </p:nvPicPr>
        <p:blipFill>
          <a:blip r:embed="rId5"/>
          <a:stretch>
            <a:fillRect/>
          </a:stretch>
        </p:blipFill>
        <p:spPr>
          <a:xfrm>
            <a:off x="4061629" y="3068127"/>
            <a:ext cx="4392110" cy="1445592"/>
          </a:xfrm>
          <a:prstGeom prst="rect">
            <a:avLst/>
          </a:prstGeom>
        </p:spPr>
      </p:pic>
      <p:grpSp>
        <p:nvGrpSpPr>
          <p:cNvPr id="43" name="Group 42"/>
          <p:cNvGrpSpPr/>
          <p:nvPr/>
        </p:nvGrpSpPr>
        <p:grpSpPr>
          <a:xfrm>
            <a:off x="444499" y="2007155"/>
            <a:ext cx="3617130" cy="766788"/>
            <a:chOff x="444499" y="2007155"/>
            <a:chExt cx="3617130" cy="766788"/>
          </a:xfrm>
        </p:grpSpPr>
        <p:sp>
          <p:nvSpPr>
            <p:cNvPr id="11" name="TextBox 9"/>
            <p:cNvSpPr txBox="1"/>
            <p:nvPr/>
          </p:nvSpPr>
          <p:spPr>
            <a:xfrm>
              <a:off x="444499" y="2212087"/>
              <a:ext cx="2904793" cy="561856"/>
            </a:xfrm>
            <a:prstGeom prst="roundRect">
              <a:avLst/>
            </a:prstGeom>
            <a:solidFill>
              <a:schemeClr val="accent6"/>
            </a:solidFill>
            <a:ln w="12700">
              <a:solidFill>
                <a:srgbClr val="7030A0"/>
              </a:solid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1800" smtClean="0">
                  <a:latin typeface="+mn-lt"/>
                  <a:cs typeface="Arial" panose="020B0604020202020204" pitchFamily="34" charset="0"/>
                </a:rPr>
                <a:t>L</a:t>
              </a:r>
              <a:r>
                <a:rPr lang="vi-VN" sz="1800" smtClean="0">
                  <a:latin typeface="+mn-lt"/>
                  <a:cs typeface="Arial" panose="020B0604020202020204" pitchFamily="34" charset="0"/>
                </a:rPr>
                <a:t>ặp </a:t>
              </a:r>
              <a:r>
                <a:rPr lang="vi-VN" sz="1800">
                  <a:latin typeface="+mn-lt"/>
                  <a:cs typeface="Arial" panose="020B0604020202020204" pitchFamily="34" charset="0"/>
                </a:rPr>
                <a:t>với số lần định trước</a:t>
              </a:r>
              <a:endParaRPr lang="en-US" sz="1800">
                <a:latin typeface="+mn-lt"/>
                <a:cs typeface="Arial" panose="020B0604020202020204" pitchFamily="34" charset="0"/>
              </a:endParaRPr>
            </a:p>
          </p:txBody>
        </p:sp>
        <p:cxnSp>
          <p:nvCxnSpPr>
            <p:cNvPr id="9" name="Elbow Connector 8"/>
            <p:cNvCxnSpPr>
              <a:stCxn id="11" idx="3"/>
              <a:endCxn id="2" idx="1"/>
            </p:cNvCxnSpPr>
            <p:nvPr/>
          </p:nvCxnSpPr>
          <p:spPr>
            <a:xfrm flipV="1">
              <a:off x="3349292" y="2007155"/>
              <a:ext cx="712337" cy="485860"/>
            </a:xfrm>
            <a:prstGeom prst="bentConnector3">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444499" y="2733848"/>
            <a:ext cx="6974406" cy="718956"/>
            <a:chOff x="444499" y="2733848"/>
            <a:chExt cx="6974406" cy="718956"/>
          </a:xfrm>
        </p:grpSpPr>
        <p:sp>
          <p:nvSpPr>
            <p:cNvPr id="13" name="TextBox 9"/>
            <p:cNvSpPr txBox="1"/>
            <p:nvPr/>
          </p:nvSpPr>
          <p:spPr>
            <a:xfrm>
              <a:off x="444499" y="2890948"/>
              <a:ext cx="1826632" cy="561856"/>
            </a:xfrm>
            <a:prstGeom prst="roundRect">
              <a:avLst/>
            </a:prstGeom>
            <a:solidFill>
              <a:schemeClr val="accent6"/>
            </a:solidFill>
            <a:ln w="12700">
              <a:solidFill>
                <a:srgbClr val="7030A0"/>
              </a:solid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1800" smtClean="0">
                  <a:latin typeface="+mn-lt"/>
                  <a:cs typeface="Arial" panose="020B0604020202020204" pitchFamily="34" charset="0"/>
                </a:rPr>
                <a:t>Lặp vô hạn</a:t>
              </a:r>
              <a:endParaRPr lang="en-US" sz="1800">
                <a:latin typeface="+mn-lt"/>
                <a:cs typeface="Arial" panose="020B0604020202020204" pitchFamily="34" charset="0"/>
              </a:endParaRPr>
            </a:p>
          </p:txBody>
        </p:sp>
        <p:cxnSp>
          <p:nvCxnSpPr>
            <p:cNvPr id="21" name="Elbow Connector 20"/>
            <p:cNvCxnSpPr>
              <a:endCxn id="4" idx="2"/>
            </p:cNvCxnSpPr>
            <p:nvPr/>
          </p:nvCxnSpPr>
          <p:spPr>
            <a:xfrm flipV="1">
              <a:off x="2271130" y="2733848"/>
              <a:ext cx="5147775" cy="369099"/>
            </a:xfrm>
            <a:prstGeom prst="bentConnector2">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36571" y="3569809"/>
            <a:ext cx="3630305" cy="561856"/>
            <a:chOff x="436571" y="3569809"/>
            <a:chExt cx="3630305" cy="561856"/>
          </a:xfrm>
        </p:grpSpPr>
        <p:sp>
          <p:nvSpPr>
            <p:cNvPr id="14" name="TextBox 9"/>
            <p:cNvSpPr txBox="1"/>
            <p:nvPr/>
          </p:nvSpPr>
          <p:spPr>
            <a:xfrm>
              <a:off x="436571" y="3569809"/>
              <a:ext cx="3058100" cy="561856"/>
            </a:xfrm>
            <a:prstGeom prst="roundRect">
              <a:avLst/>
            </a:prstGeom>
            <a:solidFill>
              <a:schemeClr val="accent6"/>
            </a:solidFill>
            <a:ln w="12700">
              <a:solidFill>
                <a:srgbClr val="7030A0"/>
              </a:solid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1800" smtClean="0">
                  <a:latin typeface="+mn-lt"/>
                  <a:cs typeface="Arial" panose="020B0604020202020204" pitchFamily="34" charset="0"/>
                </a:rPr>
                <a:t>Lặp </a:t>
              </a:r>
              <a:r>
                <a:rPr lang="en-US" sz="1800">
                  <a:latin typeface="+mn-lt"/>
                  <a:cs typeface="Arial" panose="020B0604020202020204" pitchFamily="34" charset="0"/>
                </a:rPr>
                <a:t>có điều kiện kết thúc</a:t>
              </a:r>
            </a:p>
          </p:txBody>
        </p:sp>
        <p:cxnSp>
          <p:nvCxnSpPr>
            <p:cNvPr id="31" name="Straight Arrow Connector 30"/>
            <p:cNvCxnSpPr>
              <a:stCxn id="14" idx="3"/>
            </p:cNvCxnSpPr>
            <p:nvPr/>
          </p:nvCxnSpPr>
          <p:spPr>
            <a:xfrm>
              <a:off x="3494671" y="3850737"/>
              <a:ext cx="572205" cy="212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5953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entagon 21"/>
          <p:cNvSpPr/>
          <p:nvPr/>
        </p:nvSpPr>
        <p:spPr>
          <a:xfrm>
            <a:off x="0" y="579654"/>
            <a:ext cx="1447800" cy="503640"/>
          </a:xfrm>
          <a:prstGeom prst="homePlate">
            <a:avLst>
              <a:gd name="adj" fmla="val 4490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2000" b="1" smtClean="0">
                <a:solidFill>
                  <a:schemeClr val="accent6"/>
                </a:solidFill>
              </a:rPr>
              <a:t> Ghi nhớ</a:t>
            </a:r>
            <a:endParaRPr lang="nn-NO" sz="2000" b="1">
              <a:solidFill>
                <a:schemeClr val="accent6"/>
              </a:solidFill>
            </a:endParaRPr>
          </a:p>
        </p:txBody>
      </p:sp>
      <p:sp>
        <p:nvSpPr>
          <p:cNvPr id="17" name="Horizontal Scroll 16"/>
          <p:cNvSpPr/>
          <p:nvPr/>
        </p:nvSpPr>
        <p:spPr>
          <a:xfrm>
            <a:off x="787399" y="1183173"/>
            <a:ext cx="7527471" cy="3362583"/>
          </a:xfrm>
          <a:prstGeom prst="horizontalScroll">
            <a:avLst>
              <a:gd name="adj" fmla="val 9561"/>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b="1" smtClean="0">
                <a:solidFill>
                  <a:schemeClr val="tx1"/>
                </a:solidFill>
              </a:rPr>
              <a:t>Cấu trúc điều khiển trong ngôn ngữ lập trình trực quan:</a:t>
            </a:r>
          </a:p>
          <a:p>
            <a:pPr marL="285750" indent="-285750" algn="just">
              <a:lnSpc>
                <a:spcPct val="150000"/>
              </a:lnSpc>
              <a:buFont typeface="Arial" panose="020B0604020202020204" pitchFamily="34" charset="0"/>
              <a:buChar char="•"/>
            </a:pPr>
            <a:r>
              <a:rPr lang="en-US" sz="1800" b="1" i="1" smtClean="0">
                <a:solidFill>
                  <a:schemeClr val="tx1"/>
                </a:solidFill>
              </a:rPr>
              <a:t>Cấu trúc tuần tự </a:t>
            </a:r>
            <a:r>
              <a:rPr lang="en-US" sz="1800" smtClean="0">
                <a:solidFill>
                  <a:schemeClr val="tx1"/>
                </a:solidFill>
              </a:rPr>
              <a:t>được thể hiện bằng cách lắp ghép các khối lệnh theo trình tự của các hoạt động, từ trên xuống dưới.</a:t>
            </a:r>
          </a:p>
          <a:p>
            <a:pPr marL="285750" indent="-285750" algn="just">
              <a:lnSpc>
                <a:spcPct val="150000"/>
              </a:lnSpc>
              <a:buFont typeface="Arial" panose="020B0604020202020204" pitchFamily="34" charset="0"/>
              <a:buChar char="•"/>
            </a:pPr>
            <a:r>
              <a:rPr lang="en-US" sz="1800" b="1" i="1" smtClean="0">
                <a:solidFill>
                  <a:schemeClr val="tx1"/>
                </a:solidFill>
              </a:rPr>
              <a:t>Cấu trúc rẽ nhánh </a:t>
            </a:r>
            <a:r>
              <a:rPr lang="en-US" sz="1800" smtClean="0">
                <a:solidFill>
                  <a:schemeClr val="tx1"/>
                </a:solidFill>
              </a:rPr>
              <a:t>có hai dạng, dạng khuyết và dạng đầy đủ.</a:t>
            </a:r>
          </a:p>
          <a:p>
            <a:pPr marL="285750" indent="-285750" algn="just">
              <a:lnSpc>
                <a:spcPct val="150000"/>
              </a:lnSpc>
              <a:buFont typeface="Arial" panose="020B0604020202020204" pitchFamily="34" charset="0"/>
              <a:buChar char="•"/>
            </a:pPr>
            <a:r>
              <a:rPr lang="en-US" sz="1800" b="1" i="1" smtClean="0">
                <a:solidFill>
                  <a:schemeClr val="tx1"/>
                </a:solidFill>
              </a:rPr>
              <a:t>Cấu trúc lặp </a:t>
            </a:r>
            <a:r>
              <a:rPr lang="en-US" sz="1800" smtClean="0">
                <a:solidFill>
                  <a:schemeClr val="tx1"/>
                </a:solidFill>
              </a:rPr>
              <a:t>có ba dạng: lặp với số lần định trước, lặp vô hạn và lặp có điều kiện kết thúc.</a:t>
            </a:r>
            <a:endParaRPr lang="vi-VN" sz="1800">
              <a:solidFill>
                <a:schemeClr val="tx1"/>
              </a:solidFill>
            </a:endParaRPr>
          </a:p>
        </p:txBody>
      </p:sp>
      <p:grpSp>
        <p:nvGrpSpPr>
          <p:cNvPr id="18" name="Group 17"/>
          <p:cNvGrpSpPr/>
          <p:nvPr/>
        </p:nvGrpSpPr>
        <p:grpSpPr>
          <a:xfrm>
            <a:off x="3340190" y="751692"/>
            <a:ext cx="2421888" cy="482281"/>
            <a:chOff x="3318512" y="882537"/>
            <a:chExt cx="2421888" cy="482281"/>
          </a:xfrm>
        </p:grpSpPr>
        <p:sp>
          <p:nvSpPr>
            <p:cNvPr id="19" name="Rounded Rectangle 18"/>
            <p:cNvSpPr/>
            <p:nvPr/>
          </p:nvSpPr>
          <p:spPr>
            <a:xfrm>
              <a:off x="3548743" y="882537"/>
              <a:ext cx="2191657" cy="47241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smtClean="0">
                  <a:solidFill>
                    <a:srgbClr val="002060"/>
                  </a:solidFill>
                </a:rPr>
                <a:t>Hộp kiến thức</a:t>
              </a:r>
              <a:endParaRPr lang="en-US" sz="2000" b="1">
                <a:solidFill>
                  <a:srgbClr val="002060"/>
                </a:solidFill>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512" y="928173"/>
              <a:ext cx="460462" cy="436645"/>
            </a:xfrm>
            <a:prstGeom prst="rect">
              <a:avLst/>
            </a:prstGeom>
          </p:spPr>
        </p:pic>
      </p:grpSp>
      <p:pic>
        <p:nvPicPr>
          <p:cNvPr id="24" name="Picture 23"/>
          <p:cNvPicPr>
            <a:picLocks noChangeAspect="1"/>
          </p:cNvPicPr>
          <p:nvPr/>
        </p:nvPicPr>
        <p:blipFill>
          <a:blip r:embed="rId3"/>
          <a:stretch>
            <a:fillRect/>
          </a:stretch>
        </p:blipFill>
        <p:spPr>
          <a:xfrm>
            <a:off x="7237174" y="3750128"/>
            <a:ext cx="1481418" cy="1057671"/>
          </a:xfrm>
          <a:prstGeom prst="rect">
            <a:avLst/>
          </a:prstGeom>
        </p:spPr>
      </p:pic>
      <p:pic>
        <p:nvPicPr>
          <p:cNvPr id="26" name="Picture 25"/>
          <p:cNvPicPr>
            <a:picLocks noChangeAspect="1"/>
          </p:cNvPicPr>
          <p:nvPr/>
        </p:nvPicPr>
        <p:blipFill>
          <a:blip r:embed="rId4"/>
          <a:stretch>
            <a:fillRect/>
          </a:stretch>
        </p:blipFill>
        <p:spPr>
          <a:xfrm>
            <a:off x="96237" y="1804434"/>
            <a:ext cx="1382323" cy="1196120"/>
          </a:xfrm>
          <a:prstGeom prst="rect">
            <a:avLst/>
          </a:prstGeom>
        </p:spPr>
      </p:pic>
    </p:spTree>
    <p:extLst>
      <p:ext uri="{BB962C8B-B14F-4D97-AF65-F5344CB8AC3E}">
        <p14:creationId xmlns:p14="http://schemas.microsoft.com/office/powerpoint/2010/main" val="18816239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14"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randombar(horizont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entagon 21"/>
          <p:cNvSpPr/>
          <p:nvPr/>
        </p:nvSpPr>
        <p:spPr>
          <a:xfrm>
            <a:off x="0" y="579654"/>
            <a:ext cx="2686756" cy="503640"/>
          </a:xfrm>
          <a:prstGeom prst="homePlate">
            <a:avLst>
              <a:gd name="adj" fmla="val 44901"/>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2000" b="1" smtClean="0">
                <a:solidFill>
                  <a:schemeClr val="accent6"/>
                </a:solidFill>
              </a:rPr>
              <a:t> Củng cố kiến thức</a:t>
            </a:r>
            <a:endParaRPr lang="nn-NO" sz="2000" b="1">
              <a:solidFill>
                <a:schemeClr val="accent6"/>
              </a:solidFill>
            </a:endParaRPr>
          </a:p>
        </p:txBody>
      </p:sp>
      <p:sp>
        <p:nvSpPr>
          <p:cNvPr id="9" name="TextBox 8">
            <a:extLst>
              <a:ext uri="{FF2B5EF4-FFF2-40B4-BE49-F238E27FC236}">
                <a16:creationId xmlns:a16="http://schemas.microsoft.com/office/drawing/2014/main" id="{3A06DEAF-8EBD-BB2C-86E3-F9D0B9856831}"/>
              </a:ext>
            </a:extLst>
          </p:cNvPr>
          <p:cNvSpPr txBox="1"/>
          <p:nvPr/>
        </p:nvSpPr>
        <p:spPr>
          <a:xfrm>
            <a:off x="1088571" y="480970"/>
            <a:ext cx="9144000" cy="958660"/>
          </a:xfrm>
          <a:prstGeom prst="rect">
            <a:avLst/>
          </a:prstGeom>
          <a:noFill/>
        </p:spPr>
        <p:txBody>
          <a:bodyPr wrap="square">
            <a:spAutoFit/>
          </a:bodyPr>
          <a:lstStyle/>
          <a:p>
            <a:pPr algn="ctr">
              <a:lnSpc>
                <a:spcPct val="150000"/>
              </a:lnSpc>
            </a:pPr>
            <a:r>
              <a:rPr lang="vi-VN" sz="2000"/>
              <a:t>Cấu trúc lặp nào sau đây </a:t>
            </a:r>
            <a:r>
              <a:rPr lang="vi-VN" sz="2000" b="1"/>
              <a:t>không</a:t>
            </a:r>
            <a:r>
              <a:rPr lang="vi-VN" sz="2000"/>
              <a:t> được cho trước </a:t>
            </a:r>
            <a:endParaRPr lang="en-US" sz="2000" smtClean="0"/>
          </a:p>
          <a:p>
            <a:pPr algn="ctr">
              <a:lnSpc>
                <a:spcPct val="150000"/>
              </a:lnSpc>
            </a:pPr>
            <a:r>
              <a:rPr lang="vi-VN" sz="2000" smtClean="0"/>
              <a:t>trong </a:t>
            </a:r>
            <a:r>
              <a:rPr lang="vi-VN" sz="2000"/>
              <a:t>các nhóm lệnh của </a:t>
            </a:r>
            <a:r>
              <a:rPr lang="vi-VN" sz="2000" b="1"/>
              <a:t>Scratch</a:t>
            </a:r>
            <a:r>
              <a:rPr lang="vi-VN" sz="2000"/>
              <a:t>?</a:t>
            </a:r>
            <a:endParaRPr lang="en-US" sz="2000"/>
          </a:p>
        </p:txBody>
      </p:sp>
      <p:sp>
        <p:nvSpPr>
          <p:cNvPr id="10" name="Rounded Rectangle 9">
            <a:extLst>
              <a:ext uri="{FF2B5EF4-FFF2-40B4-BE49-F238E27FC236}">
                <a16:creationId xmlns:a16="http://schemas.microsoft.com/office/drawing/2014/main" id="{F8F2F0A6-F1CF-0111-C5BD-F8733B7B5351}"/>
              </a:ext>
            </a:extLst>
          </p:cNvPr>
          <p:cNvSpPr/>
          <p:nvPr/>
        </p:nvSpPr>
        <p:spPr>
          <a:xfrm>
            <a:off x="549990" y="1600567"/>
            <a:ext cx="8044020" cy="675166"/>
          </a:xfrm>
          <a:prstGeom prst="roundRect">
            <a:avLst/>
          </a:prstGeom>
          <a:solidFill>
            <a:schemeClr val="accent6"/>
          </a:solidFill>
          <a:ln w="28575">
            <a:solidFill>
              <a:srgbClr val="339966"/>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tx1"/>
                </a:solidFill>
              </a:rPr>
              <a:t>A. Lặp một khối lệnh với số lần định trước.</a:t>
            </a:r>
            <a:endParaRPr lang="en-US" sz="2000">
              <a:solidFill>
                <a:schemeClr val="tx1"/>
              </a:solidFill>
            </a:endParaRPr>
          </a:p>
        </p:txBody>
      </p:sp>
      <p:sp>
        <p:nvSpPr>
          <p:cNvPr id="11" name="Rounded Rectangle 10">
            <a:extLst>
              <a:ext uri="{FF2B5EF4-FFF2-40B4-BE49-F238E27FC236}">
                <a16:creationId xmlns:a16="http://schemas.microsoft.com/office/drawing/2014/main" id="{0EB8EB02-8EFF-91C0-A975-61E68A9234DE}"/>
              </a:ext>
            </a:extLst>
          </p:cNvPr>
          <p:cNvSpPr/>
          <p:nvPr/>
        </p:nvSpPr>
        <p:spPr>
          <a:xfrm>
            <a:off x="549990" y="2424992"/>
            <a:ext cx="8044020" cy="675166"/>
          </a:xfrm>
          <a:prstGeom prst="roundRect">
            <a:avLst/>
          </a:prstGeom>
          <a:solidFill>
            <a:schemeClr val="accent6"/>
          </a:solidFill>
          <a:ln w="28575">
            <a:solidFill>
              <a:srgbClr val="339966"/>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tx1"/>
                </a:solidFill>
              </a:rPr>
              <a:t>B. Lặp một khối lệnh vô hạn lần.</a:t>
            </a:r>
            <a:endParaRPr lang="en-US" sz="2000">
              <a:solidFill>
                <a:schemeClr val="tx1"/>
              </a:solidFill>
            </a:endParaRPr>
          </a:p>
        </p:txBody>
      </p:sp>
      <p:sp>
        <p:nvSpPr>
          <p:cNvPr id="12" name="Rounded Rectangle 11">
            <a:extLst>
              <a:ext uri="{FF2B5EF4-FFF2-40B4-BE49-F238E27FC236}">
                <a16:creationId xmlns:a16="http://schemas.microsoft.com/office/drawing/2014/main" id="{D4F02CC3-CDDD-9E0B-5AF7-4E3A2AD06CA5}"/>
              </a:ext>
            </a:extLst>
          </p:cNvPr>
          <p:cNvSpPr/>
          <p:nvPr/>
        </p:nvSpPr>
        <p:spPr>
          <a:xfrm>
            <a:off x="549990" y="3249417"/>
            <a:ext cx="8044020" cy="675166"/>
          </a:xfrm>
          <a:prstGeom prst="roundRect">
            <a:avLst/>
          </a:prstGeom>
          <a:solidFill>
            <a:schemeClr val="accent6"/>
          </a:solidFill>
          <a:ln w="28575">
            <a:solidFill>
              <a:srgbClr val="339966"/>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tx1"/>
                </a:solidFill>
              </a:rPr>
              <a:t>C. Lặp với điều kiện được kiểm tra trước khi thực hiện khối lệnh.</a:t>
            </a:r>
            <a:endParaRPr lang="en-US" sz="2000">
              <a:solidFill>
                <a:schemeClr val="tx1"/>
              </a:solidFill>
            </a:endParaRPr>
          </a:p>
        </p:txBody>
      </p:sp>
      <p:sp>
        <p:nvSpPr>
          <p:cNvPr id="13" name="Rounded Rectangle 12">
            <a:extLst>
              <a:ext uri="{FF2B5EF4-FFF2-40B4-BE49-F238E27FC236}">
                <a16:creationId xmlns:a16="http://schemas.microsoft.com/office/drawing/2014/main" id="{15BF237F-1D39-26EB-8C52-BA1687F3CDFC}"/>
              </a:ext>
            </a:extLst>
          </p:cNvPr>
          <p:cNvSpPr/>
          <p:nvPr/>
        </p:nvSpPr>
        <p:spPr>
          <a:xfrm>
            <a:off x="549990" y="4085626"/>
            <a:ext cx="8044020" cy="675166"/>
          </a:xfrm>
          <a:prstGeom prst="roundRect">
            <a:avLst/>
          </a:prstGeom>
          <a:solidFill>
            <a:schemeClr val="accent6"/>
          </a:solidFill>
          <a:ln w="28575">
            <a:solidFill>
              <a:srgbClr val="339966"/>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tx1"/>
                </a:solidFill>
              </a:rPr>
              <a:t>D. Lặp với điều kiện được kiểm tra sau khi thực hiện khối lệnh.</a:t>
            </a:r>
            <a:endParaRPr lang="en-US" sz="2000">
              <a:solidFill>
                <a:schemeClr val="tx1"/>
              </a:solidFill>
            </a:endParaRPr>
          </a:p>
        </p:txBody>
      </p:sp>
      <p:sp>
        <p:nvSpPr>
          <p:cNvPr id="14" name="Rounded Rectangle 13">
            <a:extLst>
              <a:ext uri="{FF2B5EF4-FFF2-40B4-BE49-F238E27FC236}">
                <a16:creationId xmlns:a16="http://schemas.microsoft.com/office/drawing/2014/main" id="{7CE7A210-918B-CD89-B9AB-4209CCA249B2}"/>
              </a:ext>
            </a:extLst>
          </p:cNvPr>
          <p:cNvSpPr/>
          <p:nvPr/>
        </p:nvSpPr>
        <p:spPr>
          <a:xfrm>
            <a:off x="549990" y="4097410"/>
            <a:ext cx="8044020" cy="663382"/>
          </a:xfrm>
          <a:prstGeom prst="roundRect">
            <a:avLst/>
          </a:prstGeom>
          <a:solidFill>
            <a:srgbClr val="339966"/>
          </a:solidFill>
          <a:ln w="28575">
            <a:solidFill>
              <a:srgbClr val="339966"/>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accent6"/>
                </a:solidFill>
              </a:rPr>
              <a:t>D. Lặp với điều kiện được kiểm tra sau khi thực hiện khối lệnh.</a:t>
            </a:r>
          </a:p>
        </p:txBody>
      </p:sp>
    </p:spTree>
    <p:extLst>
      <p:ext uri="{BB962C8B-B14F-4D97-AF65-F5344CB8AC3E}">
        <p14:creationId xmlns:p14="http://schemas.microsoft.com/office/powerpoint/2010/main" val="26956737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8"/>
          <p:cNvSpPr txBox="1">
            <a:spLocks noGrp="1"/>
          </p:cNvSpPr>
          <p:nvPr>
            <p:ph type="title"/>
          </p:nvPr>
        </p:nvSpPr>
        <p:spPr>
          <a:xfrm>
            <a:off x="1" y="2572600"/>
            <a:ext cx="9143999" cy="841800"/>
          </a:xfrm>
          <a:prstGeom prst="rect">
            <a:avLst/>
          </a:prstGeom>
        </p:spPr>
        <p:txBody>
          <a:bodyPr spcFirstLastPara="1" wrap="square" lIns="91425" tIns="91425" rIns="91425" bIns="91425" anchor="t" anchorCtr="0">
            <a:noAutofit/>
          </a:bodyPr>
          <a:lstStyle/>
          <a:p>
            <a:pPr lvl="0" algn="ctr"/>
            <a:r>
              <a:rPr lang="vi-VN" sz="3500" b="1"/>
              <a:t>Thực hành: Xây dựng trò chơi Đoán số</a:t>
            </a:r>
          </a:p>
        </p:txBody>
      </p:sp>
      <p:sp>
        <p:nvSpPr>
          <p:cNvPr id="337" name="Google Shape;337;p28"/>
          <p:cNvSpPr txBox="1">
            <a:spLocks noGrp="1"/>
          </p:cNvSpPr>
          <p:nvPr>
            <p:ph type="title" idx="2"/>
          </p:nvPr>
        </p:nvSpPr>
        <p:spPr>
          <a:xfrm>
            <a:off x="3706199" y="1311311"/>
            <a:ext cx="1731600" cy="1014000"/>
          </a:xfrm>
          <a:prstGeom prst="rect">
            <a:avLst/>
          </a:prstGeom>
          <a:solidFill>
            <a:srgbClr val="538786"/>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b="1" smtClean="0">
                <a:solidFill>
                  <a:schemeClr val="accent6"/>
                </a:solidFill>
              </a:rPr>
              <a:t>02</a:t>
            </a:r>
            <a:endParaRPr b="1">
              <a:solidFill>
                <a:schemeClr val="accent6"/>
              </a:solidFill>
            </a:endParaRPr>
          </a:p>
        </p:txBody>
      </p:sp>
      <p:grpSp>
        <p:nvGrpSpPr>
          <p:cNvPr id="339" name="Google Shape;339;p28"/>
          <p:cNvGrpSpPr/>
          <p:nvPr/>
        </p:nvGrpSpPr>
        <p:grpSpPr>
          <a:xfrm>
            <a:off x="1738925" y="4718600"/>
            <a:ext cx="5666144" cy="116400"/>
            <a:chOff x="1738925" y="4718600"/>
            <a:chExt cx="5666144" cy="116400"/>
          </a:xfrm>
        </p:grpSpPr>
        <p:sp>
          <p:nvSpPr>
            <p:cNvPr id="340" name="Google Shape;340;p28">
              <a:hlinkClick r:id="rId3" action="ppaction://hlinksldjump"/>
            </p:cNvPr>
            <p:cNvSpPr/>
            <p:nvPr/>
          </p:nvSpPr>
          <p:spPr>
            <a:xfrm>
              <a:off x="203101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1" name="Google Shape;341;p28">
              <a:hlinkClick r:id="rId4" action="ppaction://hlinksldjump"/>
            </p:cNvPr>
            <p:cNvSpPr/>
            <p:nvPr/>
          </p:nvSpPr>
          <p:spPr>
            <a:xfrm>
              <a:off x="232310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2" name="Google Shape;342;p28">
              <a:hlinkClick r:id="rId5" action="ppaction://hlinksldjump"/>
            </p:cNvPr>
            <p:cNvSpPr/>
            <p:nvPr/>
          </p:nvSpPr>
          <p:spPr>
            <a:xfrm>
              <a:off x="261520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3" name="Google Shape;343;p28">
              <a:hlinkClick r:id="rId6" action="ppaction://hlinksldjump"/>
            </p:cNvPr>
            <p:cNvSpPr/>
            <p:nvPr/>
          </p:nvSpPr>
          <p:spPr>
            <a:xfrm>
              <a:off x="2907292" y="4718600"/>
              <a:ext cx="116400" cy="116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4" name="Google Shape;344;p28">
              <a:hlinkClick r:id="rId3" action="ppaction://hlinksldjump"/>
            </p:cNvPr>
            <p:cNvSpPr/>
            <p:nvPr/>
          </p:nvSpPr>
          <p:spPr>
            <a:xfrm>
              <a:off x="319938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5" name="Google Shape;345;p28">
              <a:hlinkClick r:id="rId4" action="ppaction://hlinksldjump"/>
            </p:cNvPr>
            <p:cNvSpPr/>
            <p:nvPr/>
          </p:nvSpPr>
          <p:spPr>
            <a:xfrm>
              <a:off x="349147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6" name="Google Shape;346;p28">
              <a:hlinkClick r:id="rId7" action="ppaction://hlinksldjump"/>
            </p:cNvPr>
            <p:cNvSpPr/>
            <p:nvPr/>
          </p:nvSpPr>
          <p:spPr>
            <a:xfrm>
              <a:off x="378356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7" name="Google Shape;347;p28">
              <a:hlinkClick r:id="rId8" action="ppaction://hlinksldjump"/>
            </p:cNvPr>
            <p:cNvSpPr/>
            <p:nvPr/>
          </p:nvSpPr>
          <p:spPr>
            <a:xfrm>
              <a:off x="407565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8" name="Google Shape;348;p28">
              <a:hlinkClick r:id="rId9" action="ppaction://hlinksldjump"/>
            </p:cNvPr>
            <p:cNvSpPr/>
            <p:nvPr/>
          </p:nvSpPr>
          <p:spPr>
            <a:xfrm>
              <a:off x="4367751"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9" name="Google Shape;349;p28">
              <a:hlinkClick r:id="rId8" action="ppaction://hlinksldjump"/>
            </p:cNvPr>
            <p:cNvSpPr/>
            <p:nvPr/>
          </p:nvSpPr>
          <p:spPr>
            <a:xfrm>
              <a:off x="465984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0" name="Google Shape;350;p28">
              <a:hlinkClick r:id="rId10" action="ppaction://hlinksldjump"/>
            </p:cNvPr>
            <p:cNvSpPr/>
            <p:nvPr/>
          </p:nvSpPr>
          <p:spPr>
            <a:xfrm>
              <a:off x="495193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1" name="Google Shape;351;p28">
              <a:hlinkClick r:id="rId11" action="ppaction://hlinksldjump"/>
            </p:cNvPr>
            <p:cNvSpPr/>
            <p:nvPr/>
          </p:nvSpPr>
          <p:spPr>
            <a:xfrm>
              <a:off x="524402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2" name="Google Shape;352;p28">
              <a:hlinkClick r:id="rId12" action="ppaction://hlinksldjump"/>
            </p:cNvPr>
            <p:cNvSpPr/>
            <p:nvPr/>
          </p:nvSpPr>
          <p:spPr>
            <a:xfrm>
              <a:off x="5536118"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3" name="Google Shape;353;p28">
              <a:hlinkClick r:id="rId13" action="ppaction://hlinksldjump"/>
            </p:cNvPr>
            <p:cNvSpPr/>
            <p:nvPr/>
          </p:nvSpPr>
          <p:spPr>
            <a:xfrm>
              <a:off x="582821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4" name="Google Shape;354;p28">
              <a:hlinkClick r:id="rId14" action="ppaction://hlinksldjump"/>
            </p:cNvPr>
            <p:cNvSpPr/>
            <p:nvPr/>
          </p:nvSpPr>
          <p:spPr>
            <a:xfrm>
              <a:off x="6120302"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5" name="Google Shape;355;p28">
              <a:hlinkClick r:id="rId15" action="ppaction://hlinksldjump"/>
            </p:cNvPr>
            <p:cNvSpPr/>
            <p:nvPr/>
          </p:nvSpPr>
          <p:spPr>
            <a:xfrm>
              <a:off x="641239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6" name="Google Shape;356;p28">
              <a:hlinkClick r:id="rId16" action="ppaction://hlinksldjump"/>
            </p:cNvPr>
            <p:cNvSpPr/>
            <p:nvPr/>
          </p:nvSpPr>
          <p:spPr>
            <a:xfrm>
              <a:off x="6704485"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7" name="Google Shape;357;p28">
              <a:hlinkClick r:id="rId17" action="ppaction://hlinksldjump"/>
            </p:cNvPr>
            <p:cNvSpPr/>
            <p:nvPr/>
          </p:nvSpPr>
          <p:spPr>
            <a:xfrm>
              <a:off x="699657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8" name="Google Shape;358;p28">
              <a:hlinkClick r:id="rId16" action="ppaction://hlinksldjump"/>
            </p:cNvPr>
            <p:cNvSpPr/>
            <p:nvPr/>
          </p:nvSpPr>
          <p:spPr>
            <a:xfrm>
              <a:off x="728866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9" name="Google Shape;359;p28">
              <a:hlinkClick r:id="rId18" action="ppaction://hlinksldjump"/>
            </p:cNvPr>
            <p:cNvSpPr/>
            <p:nvPr/>
          </p:nvSpPr>
          <p:spPr>
            <a:xfrm>
              <a:off x="1738925"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Tree>
    <p:extLst>
      <p:ext uri="{BB962C8B-B14F-4D97-AF65-F5344CB8AC3E}">
        <p14:creationId xmlns:p14="http://schemas.microsoft.com/office/powerpoint/2010/main" val="3130505687"/>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randombar(horizontal)">
                                      <p:cBhvr>
                                        <p:cTn id="7" dur="500"/>
                                        <p:tgtEl>
                                          <p:spTgt spid="33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37"/>
                                        </p:tgtEl>
                                        <p:attrNameLst>
                                          <p:attrName>style.visibility</p:attrName>
                                        </p:attrNameLst>
                                      </p:cBhvr>
                                      <p:to>
                                        <p:strVal val="visible"/>
                                      </p:to>
                                    </p:set>
                                    <p:animEffect transition="in" filter="randombar(horizontal)">
                                      <p:cBhvr>
                                        <p:cTn id="10" dur="5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3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0" y="579654"/>
            <a:ext cx="1683657" cy="503640"/>
          </a:xfrm>
          <a:prstGeom prst="homePlate">
            <a:avLst>
              <a:gd name="adj" fmla="val 4490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2000" b="1" smtClean="0">
                <a:solidFill>
                  <a:schemeClr val="accent6"/>
                </a:solidFill>
              </a:rPr>
              <a:t> Nhiệm vụ</a:t>
            </a:r>
            <a:endParaRPr lang="nn-NO" sz="2000" b="1">
              <a:solidFill>
                <a:schemeClr val="accent6"/>
              </a:solidFill>
            </a:endParaRPr>
          </a:p>
        </p:txBody>
      </p:sp>
      <p:sp>
        <p:nvSpPr>
          <p:cNvPr id="8" name="Rounded Rectangle 7"/>
          <p:cNvSpPr/>
          <p:nvPr/>
        </p:nvSpPr>
        <p:spPr>
          <a:xfrm>
            <a:off x="246743" y="1121559"/>
            <a:ext cx="8665027" cy="605641"/>
          </a:xfrm>
          <a:prstGeom prst="roundRect">
            <a:avLst>
              <a:gd name="adj" fmla="val 0"/>
            </a:avLst>
          </a:prstGeom>
          <a:noFill/>
          <a:ln w="28575">
            <a:noFill/>
            <a:prstDash val="sysDash"/>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2000">
                <a:solidFill>
                  <a:srgbClr val="000000"/>
                </a:solidFill>
                <a:latin typeface="Arial (Body)"/>
              </a:rPr>
              <a:t>Lập chương trình trò chơi Đoán số như đã được mô tả trong Hoạt động 1.</a:t>
            </a:r>
          </a:p>
        </p:txBody>
      </p:sp>
      <p:sp>
        <p:nvSpPr>
          <p:cNvPr id="9" name="Rounded Rectangle 8"/>
          <p:cNvSpPr/>
          <p:nvPr/>
        </p:nvSpPr>
        <p:spPr>
          <a:xfrm>
            <a:off x="495753" y="2440720"/>
            <a:ext cx="6253390" cy="1944445"/>
          </a:xfrm>
          <a:prstGeom prst="roundRect">
            <a:avLst>
              <a:gd name="adj" fmla="val 0"/>
            </a:avLst>
          </a:prstGeom>
          <a:noFill/>
          <a:ln w="28575">
            <a:no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b="1" i="1">
                <a:solidFill>
                  <a:srgbClr val="000000"/>
                </a:solidFill>
                <a:latin typeface="Arial (Body)"/>
              </a:rPr>
              <a:t>Bước 1. Tạo các </a:t>
            </a:r>
            <a:r>
              <a:rPr lang="vi-VN" sz="2000" b="1" i="1" smtClean="0">
                <a:solidFill>
                  <a:srgbClr val="000000"/>
                </a:solidFill>
                <a:latin typeface="Arial (Body)"/>
              </a:rPr>
              <a:t>biến</a:t>
            </a:r>
            <a:endParaRPr lang="en-US" sz="2000" b="1" i="1" smtClean="0">
              <a:solidFill>
                <a:srgbClr val="000000"/>
              </a:solidFill>
              <a:latin typeface="Arial (Body)"/>
            </a:endParaRPr>
          </a:p>
          <a:p>
            <a:pPr marL="342900" indent="-342900" algn="just">
              <a:lnSpc>
                <a:spcPct val="150000"/>
              </a:lnSpc>
              <a:buFont typeface="Arial" panose="020B0604020202020204" pitchFamily="34" charset="0"/>
              <a:buChar char="•"/>
            </a:pPr>
            <a:r>
              <a:rPr lang="vi-VN" sz="2000" smtClean="0">
                <a:solidFill>
                  <a:srgbClr val="000000"/>
                </a:solidFill>
                <a:latin typeface="Arial (Body)"/>
              </a:rPr>
              <a:t>Tạo </a:t>
            </a:r>
            <a:r>
              <a:rPr lang="vi-VN" sz="2000">
                <a:solidFill>
                  <a:srgbClr val="000000"/>
                </a:solidFill>
                <a:latin typeface="Arial (Body)"/>
              </a:rPr>
              <a:t>biến số bí </a:t>
            </a:r>
            <a:r>
              <a:rPr lang="vi-VN" sz="2000" smtClean="0">
                <a:solidFill>
                  <a:srgbClr val="000000"/>
                </a:solidFill>
                <a:latin typeface="Arial (Body)"/>
              </a:rPr>
              <a:t>mật</a:t>
            </a:r>
            <a:r>
              <a:rPr lang="en-US" sz="2000" smtClean="0">
                <a:solidFill>
                  <a:srgbClr val="000000"/>
                </a:solidFill>
                <a:latin typeface="Arial (Body)"/>
              </a:rPr>
              <a:t>: </a:t>
            </a:r>
            <a:r>
              <a:rPr lang="en-US" sz="2000">
                <a:solidFill>
                  <a:srgbClr val="000000"/>
                </a:solidFill>
                <a:latin typeface="Arial (Body)"/>
              </a:rPr>
              <a:t>C</a:t>
            </a:r>
            <a:r>
              <a:rPr lang="vi-VN" sz="2000" smtClean="0">
                <a:solidFill>
                  <a:srgbClr val="000000"/>
                </a:solidFill>
                <a:latin typeface="Arial (Body)"/>
              </a:rPr>
              <a:t>ó </a:t>
            </a:r>
            <a:r>
              <a:rPr lang="vi-VN" sz="2000">
                <a:solidFill>
                  <a:srgbClr val="000000"/>
                </a:solidFill>
                <a:latin typeface="Arial (Body)"/>
              </a:rPr>
              <a:t>thể tạo biến mới hoặc đổi tên biến có sẵn “my variable” thành “số bí mật</a:t>
            </a:r>
            <a:r>
              <a:rPr lang="vi-VN" sz="2000" smtClean="0">
                <a:solidFill>
                  <a:srgbClr val="000000"/>
                </a:solidFill>
                <a:latin typeface="Arial (Body)"/>
              </a:rPr>
              <a:t>”</a:t>
            </a:r>
            <a:r>
              <a:rPr lang="en-US" sz="2000" smtClean="0">
                <a:solidFill>
                  <a:srgbClr val="000000"/>
                </a:solidFill>
                <a:latin typeface="Arial (Body)"/>
              </a:rPr>
              <a:t>.</a:t>
            </a:r>
            <a:endParaRPr lang="vi-VN" sz="2000">
              <a:solidFill>
                <a:srgbClr val="000000"/>
              </a:solidFill>
              <a:latin typeface="Arial (Body)"/>
            </a:endParaRPr>
          </a:p>
          <a:p>
            <a:pPr marL="342900" indent="-342900" algn="just">
              <a:lnSpc>
                <a:spcPct val="150000"/>
              </a:lnSpc>
              <a:buFont typeface="Arial" panose="020B0604020202020204" pitchFamily="34" charset="0"/>
              <a:buChar char="•"/>
            </a:pPr>
            <a:r>
              <a:rPr lang="vi-VN" sz="2000" smtClean="0">
                <a:solidFill>
                  <a:srgbClr val="000000"/>
                </a:solidFill>
                <a:latin typeface="Arial (Body)"/>
              </a:rPr>
              <a:t>Biến </a:t>
            </a:r>
            <a:r>
              <a:rPr lang="vi-VN" sz="2000">
                <a:solidFill>
                  <a:srgbClr val="000000"/>
                </a:solidFill>
                <a:latin typeface="Arial (Body)"/>
              </a:rPr>
              <a:t>trả lời đã có sẵn trong nhóm lệnh “Cảm biến”.</a:t>
            </a:r>
          </a:p>
        </p:txBody>
      </p:sp>
      <p:pic>
        <p:nvPicPr>
          <p:cNvPr id="11" name="Picture 35"/>
          <p:cNvPicPr>
            <a:picLocks noChangeAspect="1"/>
          </p:cNvPicPr>
          <p:nvPr/>
        </p:nvPicPr>
        <p:blipFill>
          <a:blip r:embed="rId2"/>
          <a:srcRect/>
          <a:stretch>
            <a:fillRect/>
          </a:stretch>
        </p:blipFill>
        <p:spPr>
          <a:xfrm>
            <a:off x="4234927" y="725622"/>
            <a:ext cx="687117" cy="538241"/>
          </a:xfrm>
          <a:prstGeom prst="rect">
            <a:avLst/>
          </a:prstGeom>
        </p:spPr>
      </p:pic>
      <p:sp>
        <p:nvSpPr>
          <p:cNvPr id="12" name="Rounded Rectangle 11"/>
          <p:cNvSpPr/>
          <p:nvPr/>
        </p:nvSpPr>
        <p:spPr>
          <a:xfrm>
            <a:off x="495753" y="1832140"/>
            <a:ext cx="1807029" cy="503640"/>
          </a:xfrm>
          <a:prstGeom prst="roundRect">
            <a:avLst>
              <a:gd name="adj" fmla="val 2120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000" b="1" smtClean="0">
                <a:solidFill>
                  <a:schemeClr val="accent6"/>
                </a:solidFill>
              </a:rPr>
              <a:t>Hướng dẫn</a:t>
            </a:r>
            <a:endParaRPr lang="nn-NO" sz="2000" b="1">
              <a:solidFill>
                <a:schemeClr val="accent6"/>
              </a:solidFill>
            </a:endParaRPr>
          </a:p>
        </p:txBody>
      </p:sp>
      <p:pic>
        <p:nvPicPr>
          <p:cNvPr id="13" name="Picture 18">
            <a:extLst>
              <a:ext uri="{FF2B5EF4-FFF2-40B4-BE49-F238E27FC236}">
                <a16:creationId xmlns:a16="http://schemas.microsoft.com/office/drawing/2014/main" id="{43D8C1CC-1BD2-7F00-48E1-80DDE99E3453}"/>
              </a:ext>
            </a:extLst>
          </p:cNvPr>
          <p:cNvPicPr>
            <a:picLocks noChangeAspect="1"/>
          </p:cNvPicPr>
          <p:nvPr/>
        </p:nvPicPr>
        <p:blipFill>
          <a:blip r:embed="rId3"/>
          <a:srcRect/>
          <a:stretch>
            <a:fillRect/>
          </a:stretch>
        </p:blipFill>
        <p:spPr>
          <a:xfrm>
            <a:off x="6749143" y="2827299"/>
            <a:ext cx="1964870" cy="1946859"/>
          </a:xfrm>
          <a:prstGeom prst="rect">
            <a:avLst/>
          </a:prstGeom>
        </p:spPr>
      </p:pic>
    </p:spTree>
    <p:extLst>
      <p:ext uri="{BB962C8B-B14F-4D97-AF65-F5344CB8AC3E}">
        <p14:creationId xmlns:p14="http://schemas.microsoft.com/office/powerpoint/2010/main" val="8456665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95752" y="1361220"/>
            <a:ext cx="5041448" cy="2804380"/>
          </a:xfrm>
          <a:prstGeom prst="roundRect">
            <a:avLst>
              <a:gd name="adj" fmla="val 0"/>
            </a:avLst>
          </a:prstGeom>
          <a:noFill/>
          <a:ln w="28575">
            <a:no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b="1" i="1">
                <a:solidFill>
                  <a:srgbClr val="000000"/>
                </a:solidFill>
                <a:latin typeface="Arial (Body)"/>
              </a:rPr>
              <a:t>Bước 2. Tạo khung chương </a:t>
            </a:r>
            <a:r>
              <a:rPr lang="vi-VN" sz="2000" b="1" i="1" smtClean="0">
                <a:solidFill>
                  <a:srgbClr val="000000"/>
                </a:solidFill>
                <a:latin typeface="Arial (Body)"/>
              </a:rPr>
              <a:t>trình</a:t>
            </a:r>
            <a:endParaRPr lang="en-US" sz="2000" b="1" i="1" smtClean="0">
              <a:solidFill>
                <a:srgbClr val="000000"/>
              </a:solidFill>
              <a:latin typeface="Arial (Body)"/>
            </a:endParaRPr>
          </a:p>
          <a:p>
            <a:pPr algn="just">
              <a:lnSpc>
                <a:spcPct val="150000"/>
              </a:lnSpc>
            </a:pPr>
            <a:r>
              <a:rPr lang="vi-VN" sz="2000">
                <a:solidFill>
                  <a:srgbClr val="000000"/>
                </a:solidFill>
                <a:latin typeface="Arial (Body)"/>
              </a:rPr>
              <a:t>Tạo khung chương trình gồm 6 khối lệnh lắp ghép với nhau theo cấu trúc tuần tự, từ trên xuống dưới. Mỗi khối lệnh được kéo từ các nhóm tương ứng như được chỉ dẫn trong Hình 14.5, thả vào vùng kịch bản.</a:t>
            </a:r>
          </a:p>
        </p:txBody>
      </p:sp>
      <p:sp>
        <p:nvSpPr>
          <p:cNvPr id="10" name="Rounded Rectangle 9"/>
          <p:cNvSpPr/>
          <p:nvPr/>
        </p:nvSpPr>
        <p:spPr>
          <a:xfrm>
            <a:off x="495752" y="717880"/>
            <a:ext cx="1807029" cy="503640"/>
          </a:xfrm>
          <a:prstGeom prst="roundRect">
            <a:avLst>
              <a:gd name="adj" fmla="val 2120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000" b="1" smtClean="0">
                <a:solidFill>
                  <a:schemeClr val="accent6"/>
                </a:solidFill>
              </a:rPr>
              <a:t>Hướng dẫn</a:t>
            </a:r>
            <a:endParaRPr lang="nn-NO" sz="2000" b="1">
              <a:solidFill>
                <a:schemeClr val="accent6"/>
              </a:solidFill>
            </a:endParaRPr>
          </a:p>
        </p:txBody>
      </p:sp>
      <p:pic>
        <p:nvPicPr>
          <p:cNvPr id="14" name="image214.png"/>
          <p:cNvPicPr/>
          <p:nvPr/>
        </p:nvPicPr>
        <p:blipFill>
          <a:blip r:embed="rId2"/>
          <a:srcRect/>
          <a:stretch>
            <a:fillRect/>
          </a:stretch>
        </p:blipFill>
        <p:spPr>
          <a:xfrm>
            <a:off x="5748655" y="1271270"/>
            <a:ext cx="2675890" cy="2894330"/>
          </a:xfrm>
          <a:prstGeom prst="rect">
            <a:avLst/>
          </a:prstGeom>
          <a:ln/>
        </p:spPr>
      </p:pic>
      <p:sp>
        <p:nvSpPr>
          <p:cNvPr id="15" name="TextBox 9"/>
          <p:cNvSpPr txBox="1"/>
          <p:nvPr/>
        </p:nvSpPr>
        <p:spPr>
          <a:xfrm>
            <a:off x="5393202" y="4305300"/>
            <a:ext cx="3386796" cy="507831"/>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1800" i="1" smtClean="0">
                <a:latin typeface="+mn-lt"/>
                <a:cs typeface="Arial" panose="020B0604020202020204" pitchFamily="34" charset="0"/>
              </a:rPr>
              <a:t>H14.5 </a:t>
            </a:r>
            <a:r>
              <a:rPr lang="vi-VN" sz="1800" i="1">
                <a:latin typeface="+mn-lt"/>
                <a:cs typeface="Arial" panose="020B0604020202020204" pitchFamily="34" charset="0"/>
              </a:rPr>
              <a:t>Khung chương trình</a:t>
            </a:r>
            <a:endParaRPr lang="en-US" sz="1800" i="1">
              <a:latin typeface="+mn-lt"/>
              <a:cs typeface="Arial" panose="020B0604020202020204" pitchFamily="34" charset="0"/>
            </a:endParaRPr>
          </a:p>
        </p:txBody>
      </p:sp>
    </p:spTree>
    <p:extLst>
      <p:ext uri="{BB962C8B-B14F-4D97-AF65-F5344CB8AC3E}">
        <p14:creationId xmlns:p14="http://schemas.microsoft.com/office/powerpoint/2010/main" val="11458580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95752" y="1346115"/>
            <a:ext cx="8191048" cy="1193885"/>
          </a:xfrm>
          <a:prstGeom prst="roundRect">
            <a:avLst>
              <a:gd name="adj" fmla="val 0"/>
            </a:avLst>
          </a:prstGeom>
          <a:noFill/>
          <a:ln w="28575">
            <a:no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b="1" i="1">
                <a:solidFill>
                  <a:srgbClr val="000000"/>
                </a:solidFill>
                <a:latin typeface="Arial (Body)"/>
              </a:rPr>
              <a:t>Bước 3. Tạo biểu </a:t>
            </a:r>
            <a:r>
              <a:rPr lang="vi-VN" sz="2000" b="1" i="1" smtClean="0">
                <a:solidFill>
                  <a:srgbClr val="000000"/>
                </a:solidFill>
                <a:latin typeface="Arial (Body)"/>
              </a:rPr>
              <a:t>thức</a:t>
            </a:r>
            <a:endParaRPr lang="en-US" sz="2000" b="1" i="1" smtClean="0">
              <a:solidFill>
                <a:srgbClr val="000000"/>
              </a:solidFill>
              <a:latin typeface="Arial (Body)"/>
            </a:endParaRPr>
          </a:p>
          <a:p>
            <a:pPr algn="just">
              <a:lnSpc>
                <a:spcPct val="150000"/>
              </a:lnSpc>
            </a:pPr>
            <a:r>
              <a:rPr lang="vi-VN" sz="2000" smtClean="0">
                <a:solidFill>
                  <a:srgbClr val="000000"/>
                </a:solidFill>
                <a:latin typeface="Arial (Body)"/>
              </a:rPr>
              <a:t>•</a:t>
            </a:r>
            <a:r>
              <a:rPr lang="en-US" sz="2000" smtClean="0">
                <a:solidFill>
                  <a:srgbClr val="000000"/>
                </a:solidFill>
                <a:latin typeface="Arial (Body)"/>
              </a:rPr>
              <a:t>  </a:t>
            </a:r>
            <a:r>
              <a:rPr lang="vi-VN" sz="2000" smtClean="0">
                <a:solidFill>
                  <a:srgbClr val="000000"/>
                </a:solidFill>
                <a:latin typeface="Arial (Body)"/>
              </a:rPr>
              <a:t>Chọn </a:t>
            </a:r>
            <a:r>
              <a:rPr lang="vi-VN" sz="2000">
                <a:solidFill>
                  <a:srgbClr val="000000"/>
                </a:solidFill>
                <a:latin typeface="Arial (Body)"/>
              </a:rPr>
              <a:t>phép toán và điền các giá trị tương ứng để có biểu thức “lấy ngẫu nhiên từ 1 đến 100</a:t>
            </a:r>
            <a:r>
              <a:rPr lang="vi-VN" sz="2000" smtClean="0">
                <a:solidFill>
                  <a:srgbClr val="000000"/>
                </a:solidFill>
                <a:latin typeface="Arial (Body)"/>
              </a:rPr>
              <a:t>”.</a:t>
            </a:r>
            <a:endParaRPr lang="vi-VN" sz="2000">
              <a:solidFill>
                <a:srgbClr val="000000"/>
              </a:solidFill>
              <a:latin typeface="Arial (Body)"/>
            </a:endParaRPr>
          </a:p>
        </p:txBody>
      </p:sp>
      <p:sp>
        <p:nvSpPr>
          <p:cNvPr id="10" name="Rounded Rectangle 9"/>
          <p:cNvSpPr/>
          <p:nvPr/>
        </p:nvSpPr>
        <p:spPr>
          <a:xfrm>
            <a:off x="495752" y="717880"/>
            <a:ext cx="1807029" cy="503640"/>
          </a:xfrm>
          <a:prstGeom prst="roundRect">
            <a:avLst>
              <a:gd name="adj" fmla="val 2120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000" b="1" smtClean="0">
                <a:solidFill>
                  <a:schemeClr val="accent6"/>
                </a:solidFill>
              </a:rPr>
              <a:t>Hướng dẫn</a:t>
            </a:r>
            <a:endParaRPr lang="nn-NO" sz="2000" b="1">
              <a:solidFill>
                <a:schemeClr val="accent6"/>
              </a:solidFill>
            </a:endParaRPr>
          </a:p>
        </p:txBody>
      </p:sp>
      <p:sp>
        <p:nvSpPr>
          <p:cNvPr id="15" name="TextBox 9"/>
          <p:cNvSpPr txBox="1"/>
          <p:nvPr/>
        </p:nvSpPr>
        <p:spPr>
          <a:xfrm>
            <a:off x="5059827" y="4440529"/>
            <a:ext cx="3626973" cy="507831"/>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1800" i="1" smtClean="0">
                <a:latin typeface="+mn-lt"/>
                <a:cs typeface="Arial" panose="020B0604020202020204" pitchFamily="34" charset="0"/>
              </a:rPr>
              <a:t>H14.6a</a:t>
            </a:r>
            <a:r>
              <a:rPr lang="vi-VN" sz="1800" i="1">
                <a:latin typeface="+mn-lt"/>
                <a:cs typeface="Arial" panose="020B0604020202020204" pitchFamily="34" charset="0"/>
              </a:rPr>
              <a:t>. Biểu thức trong khối lệnh</a:t>
            </a:r>
            <a:endParaRPr lang="en-US" sz="1800" i="1">
              <a:latin typeface="+mn-lt"/>
              <a:cs typeface="Arial" panose="020B0604020202020204" pitchFamily="34" charset="0"/>
            </a:endParaRPr>
          </a:p>
        </p:txBody>
      </p:sp>
      <p:pic>
        <p:nvPicPr>
          <p:cNvPr id="6" name="image144.png"/>
          <p:cNvPicPr/>
          <p:nvPr/>
        </p:nvPicPr>
        <p:blipFill rotWithShape="1">
          <a:blip r:embed="rId2"/>
          <a:srcRect t="3364" r="1756"/>
          <a:stretch/>
        </p:blipFill>
        <p:spPr>
          <a:xfrm>
            <a:off x="5393482" y="2235200"/>
            <a:ext cx="2953031" cy="2205329"/>
          </a:xfrm>
          <a:prstGeom prst="rect">
            <a:avLst/>
          </a:prstGeom>
          <a:ln/>
        </p:spPr>
      </p:pic>
      <p:sp>
        <p:nvSpPr>
          <p:cNvPr id="7" name="Rounded Rectangle 6"/>
          <p:cNvSpPr/>
          <p:nvPr/>
        </p:nvSpPr>
        <p:spPr>
          <a:xfrm>
            <a:off x="495752" y="2664595"/>
            <a:ext cx="4546148" cy="2156765"/>
          </a:xfrm>
          <a:prstGeom prst="roundRect">
            <a:avLst>
              <a:gd name="adj" fmla="val 0"/>
            </a:avLst>
          </a:prstGeom>
          <a:noFill/>
          <a:ln w="28575">
            <a:no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smtClean="0">
                <a:solidFill>
                  <a:srgbClr val="000000"/>
                </a:solidFill>
                <a:latin typeface="Arial (Body)"/>
              </a:rPr>
              <a:t>•</a:t>
            </a:r>
            <a:r>
              <a:rPr lang="en-US" sz="2000" smtClean="0">
                <a:solidFill>
                  <a:srgbClr val="000000"/>
                </a:solidFill>
                <a:latin typeface="Arial (Body)"/>
              </a:rPr>
              <a:t>  </a:t>
            </a:r>
            <a:r>
              <a:rPr lang="vi-VN" sz="2000" smtClean="0">
                <a:solidFill>
                  <a:srgbClr val="000000"/>
                </a:solidFill>
                <a:latin typeface="Arial (Body)"/>
              </a:rPr>
              <a:t>Chọn </a:t>
            </a:r>
            <a:r>
              <a:rPr lang="vi-VN" sz="2000">
                <a:solidFill>
                  <a:srgbClr val="000000"/>
                </a:solidFill>
                <a:latin typeface="Arial (Body)"/>
              </a:rPr>
              <a:t>phép so sánh “=” và lắp các biến vào chỗ trống để có biểu thức lôgic “trả lời = số bí mật”.</a:t>
            </a:r>
          </a:p>
          <a:p>
            <a:pPr algn="just">
              <a:lnSpc>
                <a:spcPct val="150000"/>
              </a:lnSpc>
            </a:pPr>
            <a:r>
              <a:rPr lang="vi-VN" sz="2000">
                <a:solidFill>
                  <a:srgbClr val="000000"/>
                </a:solidFill>
                <a:latin typeface="Arial (Body)"/>
              </a:rPr>
              <a:t>•</a:t>
            </a:r>
            <a:r>
              <a:rPr lang="en-US" sz="2000">
                <a:solidFill>
                  <a:srgbClr val="000000"/>
                </a:solidFill>
                <a:latin typeface="Arial (Body)"/>
              </a:rPr>
              <a:t> </a:t>
            </a:r>
            <a:r>
              <a:rPr lang="en-US" sz="2000" smtClean="0">
                <a:solidFill>
                  <a:srgbClr val="000000"/>
                </a:solidFill>
                <a:latin typeface="Arial (Body)"/>
              </a:rPr>
              <a:t> </a:t>
            </a:r>
            <a:r>
              <a:rPr lang="vi-VN" sz="2000" smtClean="0">
                <a:solidFill>
                  <a:srgbClr val="000000"/>
                </a:solidFill>
                <a:latin typeface="Arial (Body)"/>
              </a:rPr>
              <a:t>Lắp </a:t>
            </a:r>
            <a:r>
              <a:rPr lang="vi-VN" sz="2000">
                <a:solidFill>
                  <a:srgbClr val="000000"/>
                </a:solidFill>
                <a:latin typeface="Arial (Body)"/>
              </a:rPr>
              <a:t>ghép các biểu thức trên vào vị trí phù hợp trong khung chương trình.</a:t>
            </a:r>
          </a:p>
        </p:txBody>
      </p:sp>
    </p:spTree>
    <p:extLst>
      <p:ext uri="{BB962C8B-B14F-4D97-AF65-F5344CB8AC3E}">
        <p14:creationId xmlns:p14="http://schemas.microsoft.com/office/powerpoint/2010/main" val="3647825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504;p31"/>
          <p:cNvSpPr txBox="1">
            <a:spLocks noGrp="1"/>
          </p:cNvSpPr>
          <p:nvPr>
            <p:ph type="title" idx="4294967295"/>
          </p:nvPr>
        </p:nvSpPr>
        <p:spPr>
          <a:xfrm>
            <a:off x="0" y="482144"/>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latin typeface="+mj-lt"/>
              </a:rPr>
              <a:t>KHỞI ĐỘNG</a:t>
            </a:r>
            <a:endParaRPr sz="3400" b="1">
              <a:latin typeface="+mj-lt"/>
            </a:endParaRPr>
          </a:p>
        </p:txBody>
      </p:sp>
      <p:sp>
        <p:nvSpPr>
          <p:cNvPr id="12" name="TextBox 9"/>
          <p:cNvSpPr txBox="1"/>
          <p:nvPr/>
        </p:nvSpPr>
        <p:spPr>
          <a:xfrm>
            <a:off x="1272967" y="1657796"/>
            <a:ext cx="6598064"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Đọc hội thoại của An và Khoa trong phần Khởi động SGK tr. 80 và giúp Khoa trả lời câu hỏi của An. </a:t>
            </a:r>
            <a:endParaRPr lang="vi-VN" sz="200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4155183" y="1205433"/>
            <a:ext cx="833633" cy="452363"/>
          </a:xfrm>
          <a:prstGeom prst="rect">
            <a:avLst/>
          </a:prstGeom>
        </p:spPr>
      </p:pic>
      <p:pic>
        <p:nvPicPr>
          <p:cNvPr id="14" name="Picture 2" descr="https://static.vecteezy.com/system/resources/previews/012/576/754/original/illustration-of-boy-and-girl-student-talking-in-class-vector.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4520"/>
          <a:stretch/>
        </p:blipFill>
        <p:spPr bwMode="auto">
          <a:xfrm>
            <a:off x="5859304" y="2893781"/>
            <a:ext cx="2357610" cy="1902238"/>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4"/>
          <p:cNvSpPr/>
          <p:nvPr/>
        </p:nvSpPr>
        <p:spPr>
          <a:xfrm>
            <a:off x="581892" y="2893781"/>
            <a:ext cx="4890653" cy="1660506"/>
          </a:xfrm>
          <a:prstGeom prst="wedgeRoundRectCallout">
            <a:avLst>
              <a:gd name="adj1" fmla="val 59821"/>
              <a:gd name="adj2" fmla="val -12401"/>
              <a:gd name="adj3" fmla="val 16667"/>
            </a:avLst>
          </a:prstGeom>
          <a:solidFill>
            <a:schemeClr val="accent6"/>
          </a:solidFill>
          <a:ln w="28575">
            <a:solidFill>
              <a:srgbClr val="538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rPr>
              <a:t>Bạn có thể giới thiệu cho tớ cách biểu diễn các cấu trúc tuần tự, rẽ nhánh và lặp trong</a:t>
            </a:r>
            <a:r>
              <a:rPr lang="vi-VN" sz="2000" b="1">
                <a:solidFill>
                  <a:srgbClr val="000000"/>
                </a:solidFill>
              </a:rPr>
              <a:t> Scratch </a:t>
            </a:r>
            <a:r>
              <a:rPr lang="vi-VN" sz="2000">
                <a:solidFill>
                  <a:srgbClr val="000000"/>
                </a:solidFill>
              </a:rPr>
              <a:t>không?</a:t>
            </a:r>
          </a:p>
        </p:txBody>
      </p:sp>
    </p:spTree>
    <p:extLst>
      <p:ext uri="{BB962C8B-B14F-4D97-AF65-F5344CB8AC3E}">
        <p14:creationId xmlns:p14="http://schemas.microsoft.com/office/powerpoint/2010/main" val="114215504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95752" y="1252411"/>
            <a:ext cx="4025448" cy="3416385"/>
          </a:xfrm>
          <a:prstGeom prst="roundRect">
            <a:avLst>
              <a:gd name="adj" fmla="val 0"/>
            </a:avLst>
          </a:prstGeom>
          <a:noFill/>
          <a:ln w="28575">
            <a:no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b="1" i="1">
                <a:solidFill>
                  <a:srgbClr val="000000"/>
                </a:solidFill>
                <a:latin typeface="Arial (Body)"/>
              </a:rPr>
              <a:t>Bước 4. Tạo khối lệnh rẽ </a:t>
            </a:r>
            <a:r>
              <a:rPr lang="vi-VN" sz="2000" b="1" i="1" smtClean="0">
                <a:solidFill>
                  <a:srgbClr val="000000"/>
                </a:solidFill>
                <a:latin typeface="Arial (Body)"/>
              </a:rPr>
              <a:t>nhánh</a:t>
            </a:r>
            <a:endParaRPr lang="en-US" sz="2000" b="1" i="1" smtClean="0">
              <a:solidFill>
                <a:srgbClr val="000000"/>
              </a:solidFill>
              <a:latin typeface="Arial (Body)"/>
            </a:endParaRPr>
          </a:p>
          <a:p>
            <a:pPr algn="just">
              <a:lnSpc>
                <a:spcPct val="150000"/>
              </a:lnSpc>
            </a:pPr>
            <a:r>
              <a:rPr lang="vi-VN" sz="2000" smtClean="0">
                <a:solidFill>
                  <a:srgbClr val="000000"/>
                </a:solidFill>
                <a:latin typeface="Arial (Body)"/>
              </a:rPr>
              <a:t>•</a:t>
            </a:r>
            <a:r>
              <a:rPr lang="en-US" sz="2000">
                <a:solidFill>
                  <a:srgbClr val="000000"/>
                </a:solidFill>
                <a:latin typeface="Arial (Body)"/>
              </a:rPr>
              <a:t> </a:t>
            </a:r>
            <a:r>
              <a:rPr lang="en-US" sz="2000" smtClean="0">
                <a:solidFill>
                  <a:srgbClr val="000000"/>
                </a:solidFill>
                <a:latin typeface="Arial (Body)"/>
              </a:rPr>
              <a:t> </a:t>
            </a:r>
            <a:r>
              <a:rPr lang="vi-VN" sz="2000" smtClean="0">
                <a:solidFill>
                  <a:srgbClr val="000000"/>
                </a:solidFill>
                <a:latin typeface="Arial (Body)"/>
              </a:rPr>
              <a:t>Tương </a:t>
            </a:r>
            <a:r>
              <a:rPr lang="vi-VN" sz="2000">
                <a:solidFill>
                  <a:srgbClr val="000000"/>
                </a:solidFill>
                <a:latin typeface="Arial (Body)"/>
              </a:rPr>
              <a:t>tự như bước 2 và bước 3 để tạo khối lệnh rẽ nhánh với điều kiện “trả lời &lt; số bí mật”.</a:t>
            </a:r>
          </a:p>
          <a:p>
            <a:pPr algn="just">
              <a:lnSpc>
                <a:spcPct val="150000"/>
              </a:lnSpc>
            </a:pPr>
            <a:r>
              <a:rPr lang="vi-VN" sz="2000">
                <a:solidFill>
                  <a:srgbClr val="000000"/>
                </a:solidFill>
                <a:latin typeface="Arial (Body)"/>
              </a:rPr>
              <a:t>•</a:t>
            </a:r>
            <a:r>
              <a:rPr lang="en-US" sz="2000">
                <a:solidFill>
                  <a:srgbClr val="000000"/>
                </a:solidFill>
                <a:latin typeface="Arial (Body)"/>
              </a:rPr>
              <a:t> </a:t>
            </a:r>
            <a:r>
              <a:rPr lang="en-US" sz="2000" smtClean="0">
                <a:solidFill>
                  <a:srgbClr val="000000"/>
                </a:solidFill>
                <a:latin typeface="Arial (Body)"/>
              </a:rPr>
              <a:t> </a:t>
            </a:r>
            <a:r>
              <a:rPr lang="vi-VN" sz="2000" smtClean="0">
                <a:solidFill>
                  <a:srgbClr val="000000"/>
                </a:solidFill>
                <a:latin typeface="Arial (Body)"/>
              </a:rPr>
              <a:t>Chọn </a:t>
            </a:r>
            <a:r>
              <a:rPr lang="vi-VN" sz="2000">
                <a:solidFill>
                  <a:srgbClr val="000000"/>
                </a:solidFill>
                <a:latin typeface="Arial (Body)"/>
              </a:rPr>
              <a:t>từ nhóm “Cảm biến” các khối lệnh “hỏi” và lắp vào vị trí phù hợp như Hình 14.6b.</a:t>
            </a:r>
          </a:p>
        </p:txBody>
      </p:sp>
      <p:sp>
        <p:nvSpPr>
          <p:cNvPr id="10" name="Rounded Rectangle 9"/>
          <p:cNvSpPr/>
          <p:nvPr/>
        </p:nvSpPr>
        <p:spPr>
          <a:xfrm>
            <a:off x="495752" y="717880"/>
            <a:ext cx="1807029" cy="503640"/>
          </a:xfrm>
          <a:prstGeom prst="roundRect">
            <a:avLst>
              <a:gd name="adj" fmla="val 2120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000" b="1" smtClean="0">
                <a:solidFill>
                  <a:schemeClr val="accent6"/>
                </a:solidFill>
              </a:rPr>
              <a:t>Hướng dẫn</a:t>
            </a:r>
            <a:endParaRPr lang="nn-NO" sz="2000" b="1">
              <a:solidFill>
                <a:schemeClr val="accent6"/>
              </a:solidFill>
            </a:endParaRPr>
          </a:p>
        </p:txBody>
      </p:sp>
      <p:pic>
        <p:nvPicPr>
          <p:cNvPr id="8" name="image183.png"/>
          <p:cNvPicPr/>
          <p:nvPr/>
        </p:nvPicPr>
        <p:blipFill>
          <a:blip r:embed="rId2"/>
          <a:srcRect/>
          <a:stretch>
            <a:fillRect/>
          </a:stretch>
        </p:blipFill>
        <p:spPr>
          <a:xfrm>
            <a:off x="4743447" y="1221520"/>
            <a:ext cx="3828875" cy="2989389"/>
          </a:xfrm>
          <a:prstGeom prst="rect">
            <a:avLst/>
          </a:prstGeom>
          <a:ln/>
        </p:spPr>
      </p:pic>
      <p:sp>
        <p:nvSpPr>
          <p:cNvPr id="11" name="TextBox 9"/>
          <p:cNvSpPr txBox="1"/>
          <p:nvPr/>
        </p:nvSpPr>
        <p:spPr>
          <a:xfrm>
            <a:off x="4844399" y="4241799"/>
            <a:ext cx="3626973" cy="456535"/>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1800" i="1" smtClean="0">
                <a:latin typeface="+mn-lt"/>
                <a:cs typeface="Arial" panose="020B0604020202020204" pitchFamily="34" charset="0"/>
              </a:rPr>
              <a:t>H14.6b</a:t>
            </a:r>
            <a:r>
              <a:rPr lang="vi-VN" sz="1800" i="1">
                <a:latin typeface="+mn-lt"/>
                <a:cs typeface="Arial" panose="020B0604020202020204" pitchFamily="34" charset="0"/>
              </a:rPr>
              <a:t>. Khối lệnh rẽ nhánh</a:t>
            </a:r>
            <a:endParaRPr lang="en-US" sz="1800" i="1">
              <a:latin typeface="+mn-lt"/>
              <a:cs typeface="Arial" panose="020B0604020202020204" pitchFamily="34" charset="0"/>
            </a:endParaRPr>
          </a:p>
        </p:txBody>
      </p:sp>
    </p:spTree>
    <p:extLst>
      <p:ext uri="{BB962C8B-B14F-4D97-AF65-F5344CB8AC3E}">
        <p14:creationId xmlns:p14="http://schemas.microsoft.com/office/powerpoint/2010/main" val="22867287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21530" y="1320800"/>
            <a:ext cx="4293962" cy="3330714"/>
          </a:xfrm>
          <a:prstGeom prst="roundRect">
            <a:avLst>
              <a:gd name="adj" fmla="val 0"/>
            </a:avLst>
          </a:prstGeom>
          <a:noFill/>
          <a:ln w="28575">
            <a:no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b="1" i="1">
                <a:solidFill>
                  <a:srgbClr val="000000"/>
                </a:solidFill>
                <a:latin typeface="Arial (Body)"/>
              </a:rPr>
              <a:t>Bước 5. Hoàn thành chương </a:t>
            </a:r>
            <a:r>
              <a:rPr lang="vi-VN" sz="2000" b="1" i="1" smtClean="0">
                <a:solidFill>
                  <a:srgbClr val="000000"/>
                </a:solidFill>
                <a:latin typeface="Arial (Body)"/>
              </a:rPr>
              <a:t>trình</a:t>
            </a:r>
            <a:endParaRPr lang="en-US" sz="2000" b="1" i="1" smtClean="0">
              <a:solidFill>
                <a:srgbClr val="000000"/>
              </a:solidFill>
              <a:latin typeface="Arial (Body)"/>
            </a:endParaRPr>
          </a:p>
          <a:p>
            <a:pPr algn="just">
              <a:lnSpc>
                <a:spcPct val="150000"/>
              </a:lnSpc>
            </a:pPr>
            <a:r>
              <a:rPr lang="vi-VN" sz="2000" smtClean="0">
                <a:solidFill>
                  <a:srgbClr val="000000"/>
                </a:solidFill>
                <a:latin typeface="Arial (Body)"/>
              </a:rPr>
              <a:t>•</a:t>
            </a:r>
            <a:r>
              <a:rPr lang="en-US" sz="2000" smtClean="0">
                <a:solidFill>
                  <a:srgbClr val="000000"/>
                </a:solidFill>
                <a:latin typeface="Arial (Body)"/>
              </a:rPr>
              <a:t>  </a:t>
            </a:r>
            <a:r>
              <a:rPr lang="vi-VN" sz="2000" smtClean="0">
                <a:solidFill>
                  <a:srgbClr val="000000"/>
                </a:solidFill>
                <a:latin typeface="Arial (Body)"/>
              </a:rPr>
              <a:t>Lắp </a:t>
            </a:r>
            <a:r>
              <a:rPr lang="vi-VN" sz="2000">
                <a:solidFill>
                  <a:srgbClr val="000000"/>
                </a:solidFill>
                <a:latin typeface="Arial (Body)"/>
              </a:rPr>
              <a:t>khối lệnh rẽ nhánh vào khung chương trình để được chương trình hoàn chỉnh.</a:t>
            </a:r>
          </a:p>
          <a:p>
            <a:pPr algn="just">
              <a:lnSpc>
                <a:spcPct val="150000"/>
              </a:lnSpc>
            </a:pPr>
            <a:r>
              <a:rPr lang="vi-VN" sz="2000">
                <a:solidFill>
                  <a:srgbClr val="000000"/>
                </a:solidFill>
                <a:latin typeface="Arial (Body)"/>
              </a:rPr>
              <a:t>•</a:t>
            </a:r>
            <a:r>
              <a:rPr lang="en-US" sz="2000">
                <a:solidFill>
                  <a:srgbClr val="000000"/>
                </a:solidFill>
                <a:latin typeface="Arial (Body)"/>
              </a:rPr>
              <a:t> </a:t>
            </a:r>
            <a:r>
              <a:rPr lang="en-US" sz="2000" smtClean="0">
                <a:solidFill>
                  <a:srgbClr val="000000"/>
                </a:solidFill>
                <a:latin typeface="Arial (Body)"/>
              </a:rPr>
              <a:t> </a:t>
            </a:r>
            <a:r>
              <a:rPr lang="vi-VN" sz="2000" smtClean="0">
                <a:solidFill>
                  <a:srgbClr val="000000"/>
                </a:solidFill>
                <a:latin typeface="Arial (Body)"/>
              </a:rPr>
              <a:t>Đối </a:t>
            </a:r>
            <a:r>
              <a:rPr lang="vi-VN" sz="2000">
                <a:solidFill>
                  <a:srgbClr val="000000"/>
                </a:solidFill>
                <a:latin typeface="Arial (Body)"/>
              </a:rPr>
              <a:t>sánh thuật toán được mô tả dưới dạng sơ đồ với chương trình hoàn chỉnh ở Hình 14.7.</a:t>
            </a:r>
          </a:p>
        </p:txBody>
      </p:sp>
      <p:sp>
        <p:nvSpPr>
          <p:cNvPr id="10" name="Rounded Rectangle 9"/>
          <p:cNvSpPr/>
          <p:nvPr/>
        </p:nvSpPr>
        <p:spPr>
          <a:xfrm>
            <a:off x="495752" y="717880"/>
            <a:ext cx="1807029" cy="503640"/>
          </a:xfrm>
          <a:prstGeom prst="roundRect">
            <a:avLst>
              <a:gd name="adj" fmla="val 2120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000" b="1" smtClean="0">
                <a:solidFill>
                  <a:schemeClr val="accent6"/>
                </a:solidFill>
              </a:rPr>
              <a:t>Hướng dẫn</a:t>
            </a:r>
            <a:endParaRPr lang="nn-NO" sz="2000" b="1">
              <a:solidFill>
                <a:schemeClr val="accent6"/>
              </a:solidFill>
            </a:endParaRPr>
          </a:p>
        </p:txBody>
      </p:sp>
      <p:pic>
        <p:nvPicPr>
          <p:cNvPr id="2" name="Picture 1"/>
          <p:cNvPicPr>
            <a:picLocks noChangeAspect="1"/>
          </p:cNvPicPr>
          <p:nvPr/>
        </p:nvPicPr>
        <p:blipFill>
          <a:blip r:embed="rId2"/>
          <a:stretch>
            <a:fillRect/>
          </a:stretch>
        </p:blipFill>
        <p:spPr>
          <a:xfrm>
            <a:off x="5267072" y="615097"/>
            <a:ext cx="2991556" cy="4174463"/>
          </a:xfrm>
          <a:prstGeom prst="rect">
            <a:avLst/>
          </a:prstGeom>
        </p:spPr>
      </p:pic>
    </p:spTree>
    <p:extLst>
      <p:ext uri="{BB962C8B-B14F-4D97-AF65-F5344CB8AC3E}">
        <p14:creationId xmlns:p14="http://schemas.microsoft.com/office/powerpoint/2010/main" val="38433369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04;p31"/>
          <p:cNvSpPr txBox="1">
            <a:spLocks noGrp="1"/>
          </p:cNvSpPr>
          <p:nvPr>
            <p:ph type="title" idx="4294967295"/>
          </p:nvPr>
        </p:nvSpPr>
        <p:spPr>
          <a:xfrm>
            <a:off x="0" y="457200"/>
            <a:ext cx="9144000" cy="6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latin typeface="+mj-lt"/>
              </a:rPr>
              <a:t>LUYỆN TẬP</a:t>
            </a:r>
            <a:endParaRPr sz="3400" b="1">
              <a:latin typeface="+mj-lt"/>
            </a:endParaRPr>
          </a:p>
        </p:txBody>
      </p:sp>
      <p:sp>
        <p:nvSpPr>
          <p:cNvPr id="6" name="TextBox 5">
            <a:extLst>
              <a:ext uri="{FF2B5EF4-FFF2-40B4-BE49-F238E27FC236}">
                <a16:creationId xmlns:a16="http://schemas.microsoft.com/office/drawing/2014/main" id="{126B4565-CBF5-CE30-D63A-8DCCD48ED114}"/>
              </a:ext>
            </a:extLst>
          </p:cNvPr>
          <p:cNvSpPr txBox="1"/>
          <p:nvPr/>
        </p:nvSpPr>
        <p:spPr>
          <a:xfrm>
            <a:off x="0" y="1173934"/>
            <a:ext cx="9143999" cy="400110"/>
          </a:xfrm>
          <a:prstGeom prst="rect">
            <a:avLst/>
          </a:prstGeom>
          <a:noFill/>
        </p:spPr>
        <p:txBody>
          <a:bodyPr wrap="square">
            <a:spAutoFit/>
          </a:bodyPr>
          <a:lstStyle/>
          <a:p>
            <a:pPr algn="ctr"/>
            <a:r>
              <a:rPr lang="en-US" sz="2000" b="1" smtClean="0">
                <a:solidFill>
                  <a:srgbClr val="32797E"/>
                </a:solidFill>
              </a:rPr>
              <a:t>Trò chơi trắc nghiệm</a:t>
            </a:r>
            <a:endParaRPr lang="en-US" sz="2000" b="1">
              <a:solidFill>
                <a:srgbClr val="32797E"/>
              </a:solidFill>
            </a:endParaRPr>
          </a:p>
        </p:txBody>
      </p:sp>
      <p:sp>
        <p:nvSpPr>
          <p:cNvPr id="7" name="Pentagon 6"/>
          <p:cNvSpPr/>
          <p:nvPr/>
        </p:nvSpPr>
        <p:spPr>
          <a:xfrm>
            <a:off x="0" y="1042195"/>
            <a:ext cx="1872343" cy="503640"/>
          </a:xfrm>
          <a:prstGeom prst="homePlate">
            <a:avLst>
              <a:gd name="adj" fmla="val 44901"/>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8" name="TextBox 7">
            <a:extLst>
              <a:ext uri="{FF2B5EF4-FFF2-40B4-BE49-F238E27FC236}">
                <a16:creationId xmlns:a16="http://schemas.microsoft.com/office/drawing/2014/main" id="{3A06DEAF-8EBD-BB2C-86E3-F9D0B9856831}"/>
              </a:ext>
            </a:extLst>
          </p:cNvPr>
          <p:cNvSpPr txBox="1"/>
          <p:nvPr/>
        </p:nvSpPr>
        <p:spPr>
          <a:xfrm>
            <a:off x="0" y="1626914"/>
            <a:ext cx="9144000" cy="1015663"/>
          </a:xfrm>
          <a:prstGeom prst="rect">
            <a:avLst/>
          </a:prstGeom>
          <a:noFill/>
        </p:spPr>
        <p:txBody>
          <a:bodyPr wrap="square">
            <a:spAutoFit/>
          </a:bodyPr>
          <a:lstStyle/>
          <a:p>
            <a:pPr algn="ctr">
              <a:lnSpc>
                <a:spcPct val="150000"/>
              </a:lnSpc>
            </a:pPr>
            <a:r>
              <a:rPr lang="vi-VN" sz="2000" b="1"/>
              <a:t>Câu 1: </a:t>
            </a:r>
            <a:r>
              <a:rPr lang="vi-VN" sz="2000"/>
              <a:t>Có bao nhiêu cấu trúc điều khiển cơ bản </a:t>
            </a:r>
            <a:endParaRPr lang="en-US" sz="2000" smtClean="0"/>
          </a:p>
          <a:p>
            <a:pPr algn="ctr">
              <a:lnSpc>
                <a:spcPct val="150000"/>
              </a:lnSpc>
            </a:pPr>
            <a:r>
              <a:rPr lang="vi-VN" sz="2000" smtClean="0"/>
              <a:t>trong </a:t>
            </a:r>
            <a:r>
              <a:rPr lang="vi-VN" sz="2000"/>
              <a:t>ngôn ngữ lập trình </a:t>
            </a:r>
            <a:r>
              <a:rPr lang="vi-VN" sz="2000" b="1"/>
              <a:t>Scratch</a:t>
            </a:r>
            <a:r>
              <a:rPr lang="vi-VN" sz="2000"/>
              <a:t>?</a:t>
            </a:r>
            <a:endParaRPr lang="en-US" sz="2000"/>
          </a:p>
        </p:txBody>
      </p:sp>
      <p:sp>
        <p:nvSpPr>
          <p:cNvPr id="9" name="Rounded Rectangle 8">
            <a:extLst>
              <a:ext uri="{FF2B5EF4-FFF2-40B4-BE49-F238E27FC236}">
                <a16:creationId xmlns:a16="http://schemas.microsoft.com/office/drawing/2014/main" id="{F8F2F0A6-F1CF-0111-C5BD-F8733B7B5351}"/>
              </a:ext>
            </a:extLst>
          </p:cNvPr>
          <p:cNvSpPr/>
          <p:nvPr/>
        </p:nvSpPr>
        <p:spPr>
          <a:xfrm>
            <a:off x="446837" y="2792705"/>
            <a:ext cx="4038077" cy="860961"/>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a:t>
            </a:r>
            <a:r>
              <a:rPr lang="en-US" sz="2000" smtClean="0">
                <a:solidFill>
                  <a:schemeClr val="tx1"/>
                </a:solidFill>
              </a:rPr>
              <a:t>1.</a:t>
            </a:r>
            <a:endParaRPr lang="en-US" sz="2000">
              <a:solidFill>
                <a:schemeClr val="tx1"/>
              </a:solidFill>
            </a:endParaRPr>
          </a:p>
        </p:txBody>
      </p:sp>
      <p:sp>
        <p:nvSpPr>
          <p:cNvPr id="10" name="Rounded Rectangle 9">
            <a:extLst>
              <a:ext uri="{FF2B5EF4-FFF2-40B4-BE49-F238E27FC236}">
                <a16:creationId xmlns:a16="http://schemas.microsoft.com/office/drawing/2014/main" id="{0EB8EB02-8EFF-91C0-A975-61E68A9234DE}"/>
              </a:ext>
            </a:extLst>
          </p:cNvPr>
          <p:cNvSpPr/>
          <p:nvPr/>
        </p:nvSpPr>
        <p:spPr>
          <a:xfrm>
            <a:off x="4691984" y="2792705"/>
            <a:ext cx="4038077" cy="860961"/>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a:t>
            </a:r>
            <a:r>
              <a:rPr lang="en-US" sz="2000" smtClean="0">
                <a:solidFill>
                  <a:schemeClr val="tx1"/>
                </a:solidFill>
              </a:rPr>
              <a:t>2.</a:t>
            </a:r>
            <a:endParaRPr lang="en-US" sz="2000">
              <a:solidFill>
                <a:schemeClr val="tx1"/>
              </a:solidFill>
            </a:endParaRPr>
          </a:p>
        </p:txBody>
      </p:sp>
      <p:sp>
        <p:nvSpPr>
          <p:cNvPr id="11" name="Rounded Rectangle 10">
            <a:extLst>
              <a:ext uri="{FF2B5EF4-FFF2-40B4-BE49-F238E27FC236}">
                <a16:creationId xmlns:a16="http://schemas.microsoft.com/office/drawing/2014/main" id="{D4F02CC3-CDDD-9E0B-5AF7-4E3A2AD06CA5}"/>
              </a:ext>
            </a:extLst>
          </p:cNvPr>
          <p:cNvSpPr/>
          <p:nvPr/>
        </p:nvSpPr>
        <p:spPr>
          <a:xfrm>
            <a:off x="446837" y="3832444"/>
            <a:ext cx="4038077" cy="860961"/>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a:t>
            </a:r>
            <a:r>
              <a:rPr lang="en-US" sz="2000">
                <a:solidFill>
                  <a:schemeClr val="tx1"/>
                </a:solidFill>
              </a:rPr>
              <a:t>3</a:t>
            </a:r>
            <a:r>
              <a:rPr lang="en-US" sz="2000" smtClean="0">
                <a:solidFill>
                  <a:schemeClr val="tx1"/>
                </a:solidFill>
              </a:rPr>
              <a:t>.</a:t>
            </a:r>
            <a:endParaRPr lang="en-US" sz="2000">
              <a:solidFill>
                <a:schemeClr val="tx1"/>
              </a:solidFill>
            </a:endParaRPr>
          </a:p>
        </p:txBody>
      </p:sp>
      <p:sp>
        <p:nvSpPr>
          <p:cNvPr id="12" name="Rounded Rectangle 11">
            <a:extLst>
              <a:ext uri="{FF2B5EF4-FFF2-40B4-BE49-F238E27FC236}">
                <a16:creationId xmlns:a16="http://schemas.microsoft.com/office/drawing/2014/main" id="{15BF237F-1D39-26EB-8C52-BA1687F3CDFC}"/>
              </a:ext>
            </a:extLst>
          </p:cNvPr>
          <p:cNvSpPr/>
          <p:nvPr/>
        </p:nvSpPr>
        <p:spPr>
          <a:xfrm>
            <a:off x="4691984" y="3832444"/>
            <a:ext cx="4038077" cy="860961"/>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a:t>
            </a:r>
            <a:r>
              <a:rPr lang="en-US" sz="2000" smtClean="0">
                <a:solidFill>
                  <a:schemeClr val="tx1"/>
                </a:solidFill>
              </a:rPr>
              <a:t>4.</a:t>
            </a:r>
            <a:endParaRPr lang="en-US" sz="2000">
              <a:solidFill>
                <a:schemeClr val="tx1"/>
              </a:solidFill>
            </a:endParaRPr>
          </a:p>
        </p:txBody>
      </p:sp>
      <p:sp>
        <p:nvSpPr>
          <p:cNvPr id="13" name="Rounded Rectangle 12">
            <a:extLst>
              <a:ext uri="{FF2B5EF4-FFF2-40B4-BE49-F238E27FC236}">
                <a16:creationId xmlns:a16="http://schemas.microsoft.com/office/drawing/2014/main" id="{7CE7A210-918B-CD89-B9AB-4209CCA249B2}"/>
              </a:ext>
            </a:extLst>
          </p:cNvPr>
          <p:cNvSpPr/>
          <p:nvPr/>
        </p:nvSpPr>
        <p:spPr>
          <a:xfrm>
            <a:off x="446836" y="3832444"/>
            <a:ext cx="4038077" cy="860961"/>
          </a:xfrm>
          <a:prstGeom prst="roundRect">
            <a:avLst/>
          </a:prstGeom>
          <a:solidFill>
            <a:srgbClr val="32797E"/>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C. 3.</a:t>
            </a:r>
          </a:p>
        </p:txBody>
      </p:sp>
    </p:spTree>
    <p:extLst>
      <p:ext uri="{BB962C8B-B14F-4D97-AF65-F5344CB8AC3E}">
        <p14:creationId xmlns:p14="http://schemas.microsoft.com/office/powerpoint/2010/main" val="24825979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6B4565-CBF5-CE30-D63A-8DCCD48ED114}"/>
              </a:ext>
            </a:extLst>
          </p:cNvPr>
          <p:cNvSpPr txBox="1"/>
          <p:nvPr/>
        </p:nvSpPr>
        <p:spPr>
          <a:xfrm>
            <a:off x="1" y="598796"/>
            <a:ext cx="9143999" cy="400110"/>
          </a:xfrm>
          <a:prstGeom prst="rect">
            <a:avLst/>
          </a:prstGeom>
          <a:noFill/>
        </p:spPr>
        <p:txBody>
          <a:bodyPr wrap="square">
            <a:spAutoFit/>
          </a:bodyPr>
          <a:lstStyle/>
          <a:p>
            <a:pPr algn="ctr"/>
            <a:r>
              <a:rPr lang="en-US" sz="2000" b="1" smtClean="0">
                <a:solidFill>
                  <a:srgbClr val="32797E"/>
                </a:solidFill>
              </a:rPr>
              <a:t>Trò chơi trắc nghiệm</a:t>
            </a:r>
            <a:endParaRPr lang="en-US" sz="2000" b="1">
              <a:solidFill>
                <a:srgbClr val="32797E"/>
              </a:solidFill>
            </a:endParaRPr>
          </a:p>
        </p:txBody>
      </p:sp>
      <p:sp>
        <p:nvSpPr>
          <p:cNvPr id="7" name="Pentagon 6"/>
          <p:cNvSpPr/>
          <p:nvPr/>
        </p:nvSpPr>
        <p:spPr>
          <a:xfrm>
            <a:off x="1" y="546895"/>
            <a:ext cx="1872343" cy="503640"/>
          </a:xfrm>
          <a:prstGeom prst="homePlate">
            <a:avLst>
              <a:gd name="adj" fmla="val 44901"/>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9" name="Rounded Rectangle 8">
            <a:extLst>
              <a:ext uri="{FF2B5EF4-FFF2-40B4-BE49-F238E27FC236}">
                <a16:creationId xmlns:a16="http://schemas.microsoft.com/office/drawing/2014/main" id="{F8F2F0A6-F1CF-0111-C5BD-F8733B7B5351}"/>
              </a:ext>
            </a:extLst>
          </p:cNvPr>
          <p:cNvSpPr/>
          <p:nvPr/>
        </p:nvSpPr>
        <p:spPr>
          <a:xfrm>
            <a:off x="446837" y="2792705"/>
            <a:ext cx="4569663" cy="860961"/>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Cấu trúc rẽ nhánh khuyết.</a:t>
            </a:r>
          </a:p>
        </p:txBody>
      </p:sp>
      <p:sp>
        <p:nvSpPr>
          <p:cNvPr id="10" name="Rounded Rectangle 9">
            <a:extLst>
              <a:ext uri="{FF2B5EF4-FFF2-40B4-BE49-F238E27FC236}">
                <a16:creationId xmlns:a16="http://schemas.microsoft.com/office/drawing/2014/main" id="{0EB8EB02-8EFF-91C0-A975-61E68A9234DE}"/>
              </a:ext>
            </a:extLst>
          </p:cNvPr>
          <p:cNvSpPr/>
          <p:nvPr/>
        </p:nvSpPr>
        <p:spPr>
          <a:xfrm>
            <a:off x="5156200" y="2792705"/>
            <a:ext cx="3573861" cy="860961"/>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Cấu trúc tuần tự.</a:t>
            </a:r>
            <a:endParaRPr lang="en-US" sz="2000">
              <a:solidFill>
                <a:schemeClr val="tx1"/>
              </a:solidFill>
            </a:endParaRPr>
          </a:p>
        </p:txBody>
      </p:sp>
      <p:sp>
        <p:nvSpPr>
          <p:cNvPr id="11" name="Rounded Rectangle 10">
            <a:extLst>
              <a:ext uri="{FF2B5EF4-FFF2-40B4-BE49-F238E27FC236}">
                <a16:creationId xmlns:a16="http://schemas.microsoft.com/office/drawing/2014/main" id="{D4F02CC3-CDDD-9E0B-5AF7-4E3A2AD06CA5}"/>
              </a:ext>
            </a:extLst>
          </p:cNvPr>
          <p:cNvSpPr/>
          <p:nvPr/>
        </p:nvSpPr>
        <p:spPr>
          <a:xfrm>
            <a:off x="446837" y="3832444"/>
            <a:ext cx="4569663" cy="860961"/>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Cấu trúc lặp có điều kiện kết thúc.</a:t>
            </a:r>
            <a:endParaRPr lang="en-US" sz="2000">
              <a:solidFill>
                <a:schemeClr val="tx1"/>
              </a:solidFill>
            </a:endParaRPr>
          </a:p>
        </p:txBody>
      </p:sp>
      <p:sp>
        <p:nvSpPr>
          <p:cNvPr id="12" name="Rounded Rectangle 11">
            <a:extLst>
              <a:ext uri="{FF2B5EF4-FFF2-40B4-BE49-F238E27FC236}">
                <a16:creationId xmlns:a16="http://schemas.microsoft.com/office/drawing/2014/main" id="{15BF237F-1D39-26EB-8C52-BA1687F3CDFC}"/>
              </a:ext>
            </a:extLst>
          </p:cNvPr>
          <p:cNvSpPr/>
          <p:nvPr/>
        </p:nvSpPr>
        <p:spPr>
          <a:xfrm>
            <a:off x="5156200" y="3832444"/>
            <a:ext cx="3573861" cy="860961"/>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smtClean="0">
                <a:solidFill>
                  <a:schemeClr val="tx1"/>
                </a:solidFill>
              </a:rPr>
              <a:t>D</a:t>
            </a:r>
            <a:r>
              <a:rPr lang="vi-VN" sz="2000" smtClean="0">
                <a:solidFill>
                  <a:schemeClr val="tx1"/>
                </a:solidFill>
              </a:rPr>
              <a:t>. </a:t>
            </a:r>
            <a:r>
              <a:rPr lang="vi-VN" sz="2000">
                <a:solidFill>
                  <a:schemeClr val="tx1"/>
                </a:solidFill>
              </a:rPr>
              <a:t>Cấu trúc rẽ nhánh đầy đủ.</a:t>
            </a:r>
            <a:endParaRPr lang="en-US" sz="2000">
              <a:solidFill>
                <a:schemeClr val="tx1"/>
              </a:solidFill>
            </a:endParaRPr>
          </a:p>
        </p:txBody>
      </p:sp>
      <p:sp>
        <p:nvSpPr>
          <p:cNvPr id="13" name="Rounded Rectangle 12">
            <a:extLst>
              <a:ext uri="{FF2B5EF4-FFF2-40B4-BE49-F238E27FC236}">
                <a16:creationId xmlns:a16="http://schemas.microsoft.com/office/drawing/2014/main" id="{7CE7A210-918B-CD89-B9AB-4209CCA249B2}"/>
              </a:ext>
            </a:extLst>
          </p:cNvPr>
          <p:cNvSpPr/>
          <p:nvPr/>
        </p:nvSpPr>
        <p:spPr>
          <a:xfrm>
            <a:off x="446837" y="2792705"/>
            <a:ext cx="4569663" cy="860961"/>
          </a:xfrm>
          <a:prstGeom prst="roundRect">
            <a:avLst/>
          </a:prstGeom>
          <a:solidFill>
            <a:srgbClr val="32797E"/>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A. Cấu trúc rẽ nhánh khuyết.</a:t>
            </a:r>
          </a:p>
        </p:txBody>
      </p:sp>
      <p:grpSp>
        <p:nvGrpSpPr>
          <p:cNvPr id="2" name="Group 1"/>
          <p:cNvGrpSpPr/>
          <p:nvPr/>
        </p:nvGrpSpPr>
        <p:grpSpPr>
          <a:xfrm>
            <a:off x="1762193" y="1050535"/>
            <a:ext cx="5072359" cy="1563392"/>
            <a:chOff x="1762193" y="1050535"/>
            <a:chExt cx="5072359" cy="1563392"/>
          </a:xfrm>
        </p:grpSpPr>
        <p:sp>
          <p:nvSpPr>
            <p:cNvPr id="8" name="TextBox 7">
              <a:extLst>
                <a:ext uri="{FF2B5EF4-FFF2-40B4-BE49-F238E27FC236}">
                  <a16:creationId xmlns:a16="http://schemas.microsoft.com/office/drawing/2014/main" id="{3A06DEAF-8EBD-BB2C-86E3-F9D0B9856831}"/>
                </a:ext>
              </a:extLst>
            </p:cNvPr>
            <p:cNvSpPr txBox="1"/>
            <p:nvPr/>
          </p:nvSpPr>
          <p:spPr>
            <a:xfrm>
              <a:off x="1762193" y="1385348"/>
              <a:ext cx="2804363" cy="1015663"/>
            </a:xfrm>
            <a:prstGeom prst="rect">
              <a:avLst/>
            </a:prstGeom>
            <a:noFill/>
          </p:spPr>
          <p:txBody>
            <a:bodyPr wrap="square">
              <a:spAutoFit/>
            </a:bodyPr>
            <a:lstStyle/>
            <a:p>
              <a:pPr algn="just">
                <a:lnSpc>
                  <a:spcPct val="150000"/>
                </a:lnSpc>
              </a:pPr>
              <a:r>
                <a:rPr lang="vi-VN" sz="2000" b="1"/>
                <a:t>Câu 2: </a:t>
              </a:r>
              <a:r>
                <a:rPr lang="vi-VN" sz="2000"/>
                <a:t>Hình </a:t>
              </a:r>
              <a:r>
                <a:rPr lang="en-US" sz="2000" smtClean="0"/>
                <a:t>bên phải </a:t>
              </a:r>
              <a:r>
                <a:rPr lang="vi-VN" sz="2000" smtClean="0"/>
                <a:t>là </a:t>
              </a:r>
              <a:r>
                <a:rPr lang="vi-VN" sz="2000"/>
                <a:t>cấu trúc dạng:</a:t>
              </a:r>
              <a:endParaRPr lang="en-US" sz="2000"/>
            </a:p>
          </p:txBody>
        </p:sp>
        <p:pic>
          <p:nvPicPr>
            <p:cNvPr id="14" name="image176.png"/>
            <p:cNvPicPr/>
            <p:nvPr/>
          </p:nvPicPr>
          <p:blipFill>
            <a:blip r:embed="rId2"/>
            <a:srcRect/>
            <a:stretch>
              <a:fillRect/>
            </a:stretch>
          </p:blipFill>
          <p:spPr>
            <a:xfrm>
              <a:off x="4775199" y="1050535"/>
              <a:ext cx="2059353" cy="1563392"/>
            </a:xfrm>
            <a:prstGeom prst="rect">
              <a:avLst/>
            </a:prstGeom>
            <a:ln/>
          </p:spPr>
        </p:pic>
      </p:grpSp>
    </p:spTree>
    <p:extLst>
      <p:ext uri="{BB962C8B-B14F-4D97-AF65-F5344CB8AC3E}">
        <p14:creationId xmlns:p14="http://schemas.microsoft.com/office/powerpoint/2010/main" val="21581792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6B4565-CBF5-CE30-D63A-8DCCD48ED114}"/>
              </a:ext>
            </a:extLst>
          </p:cNvPr>
          <p:cNvSpPr txBox="1"/>
          <p:nvPr/>
        </p:nvSpPr>
        <p:spPr>
          <a:xfrm>
            <a:off x="1" y="598796"/>
            <a:ext cx="9143999" cy="400110"/>
          </a:xfrm>
          <a:prstGeom prst="rect">
            <a:avLst/>
          </a:prstGeom>
          <a:noFill/>
        </p:spPr>
        <p:txBody>
          <a:bodyPr wrap="square">
            <a:spAutoFit/>
          </a:bodyPr>
          <a:lstStyle/>
          <a:p>
            <a:pPr algn="ctr"/>
            <a:r>
              <a:rPr lang="en-US" sz="2000" b="1" smtClean="0">
                <a:solidFill>
                  <a:srgbClr val="32797E"/>
                </a:solidFill>
              </a:rPr>
              <a:t>Trò chơi trắc nghiệm</a:t>
            </a:r>
            <a:endParaRPr lang="en-US" sz="2000" b="1">
              <a:solidFill>
                <a:srgbClr val="32797E"/>
              </a:solidFill>
            </a:endParaRPr>
          </a:p>
        </p:txBody>
      </p:sp>
      <p:sp>
        <p:nvSpPr>
          <p:cNvPr id="7" name="Pentagon 6"/>
          <p:cNvSpPr/>
          <p:nvPr/>
        </p:nvSpPr>
        <p:spPr>
          <a:xfrm>
            <a:off x="1" y="546895"/>
            <a:ext cx="1872343" cy="503640"/>
          </a:xfrm>
          <a:prstGeom prst="homePlate">
            <a:avLst>
              <a:gd name="adj" fmla="val 44901"/>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6" name="Rounded Rectangle 15">
            <a:extLst>
              <a:ext uri="{FF2B5EF4-FFF2-40B4-BE49-F238E27FC236}">
                <a16:creationId xmlns:a16="http://schemas.microsoft.com/office/drawing/2014/main" id="{F8F2F0A6-F1CF-0111-C5BD-F8733B7B5351}"/>
              </a:ext>
            </a:extLst>
          </p:cNvPr>
          <p:cNvSpPr/>
          <p:nvPr/>
        </p:nvSpPr>
        <p:spPr>
          <a:xfrm>
            <a:off x="876300" y="1765535"/>
            <a:ext cx="3924300" cy="648079"/>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HOAN HÔ</a:t>
            </a:r>
            <a:r>
              <a:rPr lang="en-US" sz="2000" smtClean="0">
                <a:solidFill>
                  <a:schemeClr val="tx1"/>
                </a:solidFill>
              </a:rPr>
              <a:t>!</a:t>
            </a:r>
            <a:endParaRPr lang="en-US" sz="2000">
              <a:solidFill>
                <a:schemeClr val="tx1"/>
              </a:solidFill>
            </a:endParaRPr>
          </a:p>
        </p:txBody>
      </p:sp>
      <p:sp>
        <p:nvSpPr>
          <p:cNvPr id="17" name="Rounded Rectangle 16">
            <a:extLst>
              <a:ext uri="{FF2B5EF4-FFF2-40B4-BE49-F238E27FC236}">
                <a16:creationId xmlns:a16="http://schemas.microsoft.com/office/drawing/2014/main" id="{0EB8EB02-8EFF-91C0-A975-61E68A9234DE}"/>
              </a:ext>
            </a:extLst>
          </p:cNvPr>
          <p:cNvSpPr/>
          <p:nvPr/>
        </p:nvSpPr>
        <p:spPr>
          <a:xfrm>
            <a:off x="876300" y="2561222"/>
            <a:ext cx="3924300" cy="648079"/>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Quá cao!</a:t>
            </a:r>
            <a:endParaRPr lang="en-US" sz="2000">
              <a:solidFill>
                <a:schemeClr val="tx1"/>
              </a:solidFill>
            </a:endParaRPr>
          </a:p>
        </p:txBody>
      </p:sp>
      <p:sp>
        <p:nvSpPr>
          <p:cNvPr id="18" name="Rounded Rectangle 17">
            <a:extLst>
              <a:ext uri="{FF2B5EF4-FFF2-40B4-BE49-F238E27FC236}">
                <a16:creationId xmlns:a16="http://schemas.microsoft.com/office/drawing/2014/main" id="{D4F02CC3-CDDD-9E0B-5AF7-4E3A2AD06CA5}"/>
              </a:ext>
            </a:extLst>
          </p:cNvPr>
          <p:cNvSpPr/>
          <p:nvPr/>
        </p:nvSpPr>
        <p:spPr>
          <a:xfrm>
            <a:off x="876300" y="3360920"/>
            <a:ext cx="3924300" cy="648079"/>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Quá thấp</a:t>
            </a:r>
            <a:r>
              <a:rPr lang="vi-VN" sz="2000" smtClean="0">
                <a:solidFill>
                  <a:schemeClr val="tx1"/>
                </a:solidFill>
              </a:rPr>
              <a:t>!</a:t>
            </a:r>
            <a:endParaRPr lang="en-US" sz="2000">
              <a:solidFill>
                <a:schemeClr val="tx1"/>
              </a:solidFill>
            </a:endParaRPr>
          </a:p>
        </p:txBody>
      </p:sp>
      <p:sp>
        <p:nvSpPr>
          <p:cNvPr id="19" name="Rounded Rectangle 18">
            <a:extLst>
              <a:ext uri="{FF2B5EF4-FFF2-40B4-BE49-F238E27FC236}">
                <a16:creationId xmlns:a16="http://schemas.microsoft.com/office/drawing/2014/main" id="{15BF237F-1D39-26EB-8C52-BA1687F3CDFC}"/>
              </a:ext>
            </a:extLst>
          </p:cNvPr>
          <p:cNvSpPr/>
          <p:nvPr/>
        </p:nvSpPr>
        <p:spPr>
          <a:xfrm>
            <a:off x="876300" y="4160618"/>
            <a:ext cx="3924300" cy="648079"/>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Không xác định được.</a:t>
            </a:r>
            <a:endParaRPr lang="en-US" sz="2000">
              <a:solidFill>
                <a:schemeClr val="tx1"/>
              </a:solidFill>
            </a:endParaRPr>
          </a:p>
        </p:txBody>
      </p:sp>
      <p:sp>
        <p:nvSpPr>
          <p:cNvPr id="20" name="Rounded Rectangle 19">
            <a:extLst>
              <a:ext uri="{FF2B5EF4-FFF2-40B4-BE49-F238E27FC236}">
                <a16:creationId xmlns:a16="http://schemas.microsoft.com/office/drawing/2014/main" id="{7CE7A210-918B-CD89-B9AB-4209CCA249B2}"/>
              </a:ext>
            </a:extLst>
          </p:cNvPr>
          <p:cNvSpPr/>
          <p:nvPr/>
        </p:nvSpPr>
        <p:spPr>
          <a:xfrm>
            <a:off x="876300" y="2561221"/>
            <a:ext cx="3924300" cy="648079"/>
          </a:xfrm>
          <a:prstGeom prst="roundRect">
            <a:avLst/>
          </a:prstGeom>
          <a:solidFill>
            <a:srgbClr val="32797E"/>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B. Quá cao!</a:t>
            </a:r>
          </a:p>
        </p:txBody>
      </p:sp>
      <p:grpSp>
        <p:nvGrpSpPr>
          <p:cNvPr id="2" name="Group 1"/>
          <p:cNvGrpSpPr/>
          <p:nvPr/>
        </p:nvGrpSpPr>
        <p:grpSpPr>
          <a:xfrm>
            <a:off x="1" y="1124420"/>
            <a:ext cx="9143999" cy="3645880"/>
            <a:chOff x="1" y="1124420"/>
            <a:chExt cx="9143999" cy="3645880"/>
          </a:xfrm>
        </p:grpSpPr>
        <p:sp>
          <p:nvSpPr>
            <p:cNvPr id="15" name="TextBox 14">
              <a:extLst>
                <a:ext uri="{FF2B5EF4-FFF2-40B4-BE49-F238E27FC236}">
                  <a16:creationId xmlns:a16="http://schemas.microsoft.com/office/drawing/2014/main" id="{3A06DEAF-8EBD-BB2C-86E3-F9D0B9856831}"/>
                </a:ext>
              </a:extLst>
            </p:cNvPr>
            <p:cNvSpPr txBox="1"/>
            <p:nvPr/>
          </p:nvSpPr>
          <p:spPr>
            <a:xfrm>
              <a:off x="1" y="1124420"/>
              <a:ext cx="9143999" cy="553998"/>
            </a:xfrm>
            <a:prstGeom prst="rect">
              <a:avLst/>
            </a:prstGeom>
            <a:noFill/>
          </p:spPr>
          <p:txBody>
            <a:bodyPr wrap="square">
              <a:spAutoFit/>
            </a:bodyPr>
            <a:lstStyle/>
            <a:p>
              <a:pPr algn="ctr">
                <a:lnSpc>
                  <a:spcPct val="150000"/>
                </a:lnSpc>
              </a:pPr>
              <a:r>
                <a:rPr lang="vi-VN" sz="2000" b="1"/>
                <a:t>Câu </a:t>
              </a:r>
              <a:r>
                <a:rPr lang="en-US" sz="2000" b="1" smtClean="0"/>
                <a:t>3</a:t>
              </a:r>
              <a:r>
                <a:rPr lang="vi-VN" sz="2000" b="1" smtClean="0"/>
                <a:t>: </a:t>
              </a:r>
              <a:r>
                <a:rPr lang="vi-VN" sz="2000"/>
                <a:t>Nếu số bí mật là 58, bạn An đoán số 64 thì kết quả hiển thị là</a:t>
              </a:r>
              <a:endParaRPr lang="en-US" sz="2000"/>
            </a:p>
          </p:txBody>
        </p:sp>
        <p:pic>
          <p:nvPicPr>
            <p:cNvPr id="21" name="image86.png"/>
            <p:cNvPicPr/>
            <p:nvPr/>
          </p:nvPicPr>
          <p:blipFill>
            <a:blip r:embed="rId2"/>
            <a:srcRect/>
            <a:stretch>
              <a:fillRect/>
            </a:stretch>
          </p:blipFill>
          <p:spPr>
            <a:xfrm>
              <a:off x="5349720" y="1765535"/>
              <a:ext cx="2812632" cy="3004765"/>
            </a:xfrm>
            <a:prstGeom prst="rect">
              <a:avLst/>
            </a:prstGeom>
            <a:ln/>
          </p:spPr>
        </p:pic>
      </p:grpSp>
    </p:spTree>
    <p:extLst>
      <p:ext uri="{BB962C8B-B14F-4D97-AF65-F5344CB8AC3E}">
        <p14:creationId xmlns:p14="http://schemas.microsoft.com/office/powerpoint/2010/main" val="42454938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6B4565-CBF5-CE30-D63A-8DCCD48ED114}"/>
              </a:ext>
            </a:extLst>
          </p:cNvPr>
          <p:cNvSpPr txBox="1"/>
          <p:nvPr/>
        </p:nvSpPr>
        <p:spPr>
          <a:xfrm>
            <a:off x="1" y="598796"/>
            <a:ext cx="9143999" cy="400110"/>
          </a:xfrm>
          <a:prstGeom prst="rect">
            <a:avLst/>
          </a:prstGeom>
          <a:noFill/>
        </p:spPr>
        <p:txBody>
          <a:bodyPr wrap="square">
            <a:spAutoFit/>
          </a:bodyPr>
          <a:lstStyle/>
          <a:p>
            <a:pPr algn="ctr"/>
            <a:r>
              <a:rPr lang="en-US" sz="2000" b="1" smtClean="0">
                <a:solidFill>
                  <a:srgbClr val="32797E"/>
                </a:solidFill>
              </a:rPr>
              <a:t>Trò chơi trắc nghiệm</a:t>
            </a:r>
            <a:endParaRPr lang="en-US" sz="2000" b="1">
              <a:solidFill>
                <a:srgbClr val="32797E"/>
              </a:solidFill>
            </a:endParaRPr>
          </a:p>
        </p:txBody>
      </p:sp>
      <p:sp>
        <p:nvSpPr>
          <p:cNvPr id="7" name="Pentagon 6"/>
          <p:cNvSpPr/>
          <p:nvPr/>
        </p:nvSpPr>
        <p:spPr>
          <a:xfrm>
            <a:off x="1" y="546895"/>
            <a:ext cx="1872343" cy="503640"/>
          </a:xfrm>
          <a:prstGeom prst="homePlate">
            <a:avLst>
              <a:gd name="adj" fmla="val 44901"/>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6" name="Rounded Rectangle 15">
            <a:extLst>
              <a:ext uri="{FF2B5EF4-FFF2-40B4-BE49-F238E27FC236}">
                <a16:creationId xmlns:a16="http://schemas.microsoft.com/office/drawing/2014/main" id="{F8F2F0A6-F1CF-0111-C5BD-F8733B7B5351}"/>
              </a:ext>
            </a:extLst>
          </p:cNvPr>
          <p:cNvSpPr/>
          <p:nvPr/>
        </p:nvSpPr>
        <p:spPr>
          <a:xfrm>
            <a:off x="876300" y="1765535"/>
            <a:ext cx="3924300" cy="648079"/>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a:t>
            </a:r>
            <a:r>
              <a:rPr lang="en-US" sz="2000" smtClean="0">
                <a:solidFill>
                  <a:schemeClr val="tx1"/>
                </a:solidFill>
              </a:rPr>
              <a:t>25 lần.</a:t>
            </a:r>
            <a:endParaRPr lang="en-US" sz="2000">
              <a:solidFill>
                <a:schemeClr val="tx1"/>
              </a:solidFill>
            </a:endParaRPr>
          </a:p>
        </p:txBody>
      </p:sp>
      <p:sp>
        <p:nvSpPr>
          <p:cNvPr id="17" name="Rounded Rectangle 16">
            <a:extLst>
              <a:ext uri="{FF2B5EF4-FFF2-40B4-BE49-F238E27FC236}">
                <a16:creationId xmlns:a16="http://schemas.microsoft.com/office/drawing/2014/main" id="{0EB8EB02-8EFF-91C0-A975-61E68A9234DE}"/>
              </a:ext>
            </a:extLst>
          </p:cNvPr>
          <p:cNvSpPr/>
          <p:nvPr/>
        </p:nvSpPr>
        <p:spPr>
          <a:xfrm>
            <a:off x="876300" y="2561222"/>
            <a:ext cx="3924300" cy="648079"/>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a:t>
            </a:r>
            <a:r>
              <a:rPr lang="en-US" sz="2000" smtClean="0">
                <a:solidFill>
                  <a:schemeClr val="tx1"/>
                </a:solidFill>
              </a:rPr>
              <a:t>20 lần.</a:t>
            </a:r>
            <a:endParaRPr lang="en-US" sz="2000">
              <a:solidFill>
                <a:schemeClr val="tx1"/>
              </a:solidFill>
            </a:endParaRPr>
          </a:p>
        </p:txBody>
      </p:sp>
      <p:sp>
        <p:nvSpPr>
          <p:cNvPr id="18" name="Rounded Rectangle 17">
            <a:extLst>
              <a:ext uri="{FF2B5EF4-FFF2-40B4-BE49-F238E27FC236}">
                <a16:creationId xmlns:a16="http://schemas.microsoft.com/office/drawing/2014/main" id="{D4F02CC3-CDDD-9E0B-5AF7-4E3A2AD06CA5}"/>
              </a:ext>
            </a:extLst>
          </p:cNvPr>
          <p:cNvSpPr/>
          <p:nvPr/>
        </p:nvSpPr>
        <p:spPr>
          <a:xfrm>
            <a:off x="876300" y="3360920"/>
            <a:ext cx="3924300" cy="648079"/>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a:t>
            </a:r>
            <a:r>
              <a:rPr lang="en-US" sz="2000" smtClean="0">
                <a:solidFill>
                  <a:schemeClr val="tx1"/>
                </a:solidFill>
              </a:rPr>
              <a:t>15 lần.</a:t>
            </a:r>
            <a:endParaRPr lang="en-US" sz="2000">
              <a:solidFill>
                <a:schemeClr val="tx1"/>
              </a:solidFill>
            </a:endParaRPr>
          </a:p>
        </p:txBody>
      </p:sp>
      <p:sp>
        <p:nvSpPr>
          <p:cNvPr id="19" name="Rounded Rectangle 18">
            <a:extLst>
              <a:ext uri="{FF2B5EF4-FFF2-40B4-BE49-F238E27FC236}">
                <a16:creationId xmlns:a16="http://schemas.microsoft.com/office/drawing/2014/main" id="{15BF237F-1D39-26EB-8C52-BA1687F3CDFC}"/>
              </a:ext>
            </a:extLst>
          </p:cNvPr>
          <p:cNvSpPr/>
          <p:nvPr/>
        </p:nvSpPr>
        <p:spPr>
          <a:xfrm>
            <a:off x="876300" y="4160618"/>
            <a:ext cx="3924300" cy="648079"/>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a:t>
            </a:r>
            <a:r>
              <a:rPr lang="en-US" sz="2000" smtClean="0">
                <a:solidFill>
                  <a:schemeClr val="tx1"/>
                </a:solidFill>
              </a:rPr>
              <a:t>10 lần.</a:t>
            </a:r>
            <a:endParaRPr lang="en-US" sz="2000">
              <a:solidFill>
                <a:schemeClr val="tx1"/>
              </a:solidFill>
            </a:endParaRPr>
          </a:p>
        </p:txBody>
      </p:sp>
      <p:sp>
        <p:nvSpPr>
          <p:cNvPr id="20" name="Rounded Rectangle 19">
            <a:extLst>
              <a:ext uri="{FF2B5EF4-FFF2-40B4-BE49-F238E27FC236}">
                <a16:creationId xmlns:a16="http://schemas.microsoft.com/office/drawing/2014/main" id="{7CE7A210-918B-CD89-B9AB-4209CCA249B2}"/>
              </a:ext>
            </a:extLst>
          </p:cNvPr>
          <p:cNvSpPr/>
          <p:nvPr/>
        </p:nvSpPr>
        <p:spPr>
          <a:xfrm>
            <a:off x="876300" y="4160618"/>
            <a:ext cx="3924300" cy="648079"/>
          </a:xfrm>
          <a:prstGeom prst="roundRect">
            <a:avLst/>
          </a:prstGeom>
          <a:solidFill>
            <a:srgbClr val="32797E"/>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D. 10 lần.</a:t>
            </a:r>
          </a:p>
        </p:txBody>
      </p:sp>
      <p:grpSp>
        <p:nvGrpSpPr>
          <p:cNvPr id="2" name="Group 1"/>
          <p:cNvGrpSpPr/>
          <p:nvPr/>
        </p:nvGrpSpPr>
        <p:grpSpPr>
          <a:xfrm>
            <a:off x="1" y="1124420"/>
            <a:ext cx="9143999" cy="3409480"/>
            <a:chOff x="1" y="1124420"/>
            <a:chExt cx="9143999" cy="3409480"/>
          </a:xfrm>
        </p:grpSpPr>
        <p:sp>
          <p:nvSpPr>
            <p:cNvPr id="15" name="TextBox 14">
              <a:extLst>
                <a:ext uri="{FF2B5EF4-FFF2-40B4-BE49-F238E27FC236}">
                  <a16:creationId xmlns:a16="http://schemas.microsoft.com/office/drawing/2014/main" id="{3A06DEAF-8EBD-BB2C-86E3-F9D0B9856831}"/>
                </a:ext>
              </a:extLst>
            </p:cNvPr>
            <p:cNvSpPr txBox="1"/>
            <p:nvPr/>
          </p:nvSpPr>
          <p:spPr>
            <a:xfrm>
              <a:off x="1" y="1124420"/>
              <a:ext cx="9143999" cy="553998"/>
            </a:xfrm>
            <a:prstGeom prst="rect">
              <a:avLst/>
            </a:prstGeom>
            <a:noFill/>
          </p:spPr>
          <p:txBody>
            <a:bodyPr wrap="square">
              <a:spAutoFit/>
            </a:bodyPr>
            <a:lstStyle/>
            <a:p>
              <a:pPr algn="ctr">
                <a:lnSpc>
                  <a:spcPct val="150000"/>
                </a:lnSpc>
              </a:pPr>
              <a:r>
                <a:rPr lang="vi-VN" sz="2000" b="1"/>
                <a:t>Câu 4: </a:t>
              </a:r>
              <a:r>
                <a:rPr lang="vi-VN" sz="2000"/>
                <a:t>Cho đoạn lệnh </a:t>
              </a:r>
              <a:r>
                <a:rPr lang="en-US" sz="2000" smtClean="0"/>
                <a:t>như ảnh. </a:t>
              </a:r>
              <a:r>
                <a:rPr lang="vi-VN" sz="2000"/>
                <a:t>Số lần thân lặp được thực hiện là</a:t>
              </a:r>
              <a:endParaRPr lang="en-US" sz="2000"/>
            </a:p>
          </p:txBody>
        </p:sp>
        <p:pic>
          <p:nvPicPr>
            <p:cNvPr id="11" name="image199.png"/>
            <p:cNvPicPr/>
            <p:nvPr/>
          </p:nvPicPr>
          <p:blipFill>
            <a:blip r:embed="rId2"/>
            <a:srcRect/>
            <a:stretch>
              <a:fillRect/>
            </a:stretch>
          </p:blipFill>
          <p:spPr>
            <a:xfrm>
              <a:off x="5164137" y="1929498"/>
              <a:ext cx="3097286" cy="2604402"/>
            </a:xfrm>
            <a:prstGeom prst="rect">
              <a:avLst/>
            </a:prstGeom>
            <a:ln/>
          </p:spPr>
        </p:pic>
      </p:grpSp>
    </p:spTree>
    <p:extLst>
      <p:ext uri="{BB962C8B-B14F-4D97-AF65-F5344CB8AC3E}">
        <p14:creationId xmlns:p14="http://schemas.microsoft.com/office/powerpoint/2010/main" val="38149988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6B4565-CBF5-CE30-D63A-8DCCD48ED114}"/>
              </a:ext>
            </a:extLst>
          </p:cNvPr>
          <p:cNvSpPr txBox="1"/>
          <p:nvPr/>
        </p:nvSpPr>
        <p:spPr>
          <a:xfrm>
            <a:off x="1" y="598796"/>
            <a:ext cx="9143999" cy="400110"/>
          </a:xfrm>
          <a:prstGeom prst="rect">
            <a:avLst/>
          </a:prstGeom>
          <a:noFill/>
        </p:spPr>
        <p:txBody>
          <a:bodyPr wrap="square">
            <a:spAutoFit/>
          </a:bodyPr>
          <a:lstStyle/>
          <a:p>
            <a:pPr algn="ctr"/>
            <a:r>
              <a:rPr lang="en-US" sz="2000" b="1" smtClean="0">
                <a:solidFill>
                  <a:srgbClr val="32797E"/>
                </a:solidFill>
              </a:rPr>
              <a:t>Trò chơi trắc nghiệm</a:t>
            </a:r>
            <a:endParaRPr lang="en-US" sz="2000" b="1">
              <a:solidFill>
                <a:srgbClr val="32797E"/>
              </a:solidFill>
            </a:endParaRPr>
          </a:p>
        </p:txBody>
      </p:sp>
      <p:sp>
        <p:nvSpPr>
          <p:cNvPr id="7" name="Pentagon 6"/>
          <p:cNvSpPr/>
          <p:nvPr/>
        </p:nvSpPr>
        <p:spPr>
          <a:xfrm>
            <a:off x="1" y="546895"/>
            <a:ext cx="1872343" cy="503640"/>
          </a:xfrm>
          <a:prstGeom prst="homePlate">
            <a:avLst>
              <a:gd name="adj" fmla="val 44901"/>
            </a:avLst>
          </a:prstGeom>
          <a:solidFill>
            <a:srgbClr val="327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5" name="TextBox 14">
            <a:extLst>
              <a:ext uri="{FF2B5EF4-FFF2-40B4-BE49-F238E27FC236}">
                <a16:creationId xmlns:a16="http://schemas.microsoft.com/office/drawing/2014/main" id="{3A06DEAF-8EBD-BB2C-86E3-F9D0B9856831}"/>
              </a:ext>
            </a:extLst>
          </p:cNvPr>
          <p:cNvSpPr txBox="1"/>
          <p:nvPr/>
        </p:nvSpPr>
        <p:spPr>
          <a:xfrm>
            <a:off x="1" y="1124420"/>
            <a:ext cx="9143999" cy="496996"/>
          </a:xfrm>
          <a:prstGeom prst="rect">
            <a:avLst/>
          </a:prstGeom>
          <a:noFill/>
        </p:spPr>
        <p:txBody>
          <a:bodyPr wrap="square">
            <a:spAutoFit/>
          </a:bodyPr>
          <a:lstStyle/>
          <a:p>
            <a:pPr algn="ctr">
              <a:lnSpc>
                <a:spcPct val="150000"/>
              </a:lnSpc>
            </a:pPr>
            <a:r>
              <a:rPr lang="vi-VN" sz="2000" b="1"/>
              <a:t>Câu 5: </a:t>
            </a:r>
            <a:r>
              <a:rPr lang="vi-VN" sz="2000"/>
              <a:t>Sau khi thực thi đoạn lệnh trên, giá trị của biến </a:t>
            </a:r>
            <a:r>
              <a:rPr lang="vi-VN" sz="2000" b="1"/>
              <a:t>đếm</a:t>
            </a:r>
            <a:r>
              <a:rPr lang="vi-VN" sz="2000"/>
              <a:t> là</a:t>
            </a:r>
            <a:endParaRPr lang="en-US" sz="2000"/>
          </a:p>
        </p:txBody>
      </p:sp>
      <p:sp>
        <p:nvSpPr>
          <p:cNvPr id="16" name="Rounded Rectangle 15">
            <a:extLst>
              <a:ext uri="{FF2B5EF4-FFF2-40B4-BE49-F238E27FC236}">
                <a16:creationId xmlns:a16="http://schemas.microsoft.com/office/drawing/2014/main" id="{F8F2F0A6-F1CF-0111-C5BD-F8733B7B5351}"/>
              </a:ext>
            </a:extLst>
          </p:cNvPr>
          <p:cNvSpPr/>
          <p:nvPr/>
        </p:nvSpPr>
        <p:spPr>
          <a:xfrm>
            <a:off x="876300" y="1765535"/>
            <a:ext cx="3924300" cy="648079"/>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a:t>
            </a:r>
            <a:r>
              <a:rPr lang="en-US" sz="2000" smtClean="0">
                <a:solidFill>
                  <a:schemeClr val="tx1"/>
                </a:solidFill>
              </a:rPr>
              <a:t>10.</a:t>
            </a:r>
            <a:endParaRPr lang="en-US" sz="2000">
              <a:solidFill>
                <a:schemeClr val="tx1"/>
              </a:solidFill>
            </a:endParaRPr>
          </a:p>
        </p:txBody>
      </p:sp>
      <p:sp>
        <p:nvSpPr>
          <p:cNvPr id="17" name="Rounded Rectangle 16">
            <a:extLst>
              <a:ext uri="{FF2B5EF4-FFF2-40B4-BE49-F238E27FC236}">
                <a16:creationId xmlns:a16="http://schemas.microsoft.com/office/drawing/2014/main" id="{0EB8EB02-8EFF-91C0-A975-61E68A9234DE}"/>
              </a:ext>
            </a:extLst>
          </p:cNvPr>
          <p:cNvSpPr/>
          <p:nvPr/>
        </p:nvSpPr>
        <p:spPr>
          <a:xfrm>
            <a:off x="876300" y="2561222"/>
            <a:ext cx="3924300" cy="648079"/>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a:t>
            </a:r>
            <a:r>
              <a:rPr lang="en-US" sz="2000" smtClean="0">
                <a:solidFill>
                  <a:schemeClr val="tx1"/>
                </a:solidFill>
              </a:rPr>
              <a:t>11.</a:t>
            </a:r>
            <a:endParaRPr lang="en-US" sz="2000">
              <a:solidFill>
                <a:schemeClr val="tx1"/>
              </a:solidFill>
            </a:endParaRPr>
          </a:p>
        </p:txBody>
      </p:sp>
      <p:sp>
        <p:nvSpPr>
          <p:cNvPr id="18" name="Rounded Rectangle 17">
            <a:extLst>
              <a:ext uri="{FF2B5EF4-FFF2-40B4-BE49-F238E27FC236}">
                <a16:creationId xmlns:a16="http://schemas.microsoft.com/office/drawing/2014/main" id="{D4F02CC3-CDDD-9E0B-5AF7-4E3A2AD06CA5}"/>
              </a:ext>
            </a:extLst>
          </p:cNvPr>
          <p:cNvSpPr/>
          <p:nvPr/>
        </p:nvSpPr>
        <p:spPr>
          <a:xfrm>
            <a:off x="876300" y="3360920"/>
            <a:ext cx="3924300" cy="648079"/>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a:t>
            </a:r>
            <a:r>
              <a:rPr lang="en-US" sz="2000" smtClean="0">
                <a:solidFill>
                  <a:schemeClr val="tx1"/>
                </a:solidFill>
              </a:rPr>
              <a:t>20.</a:t>
            </a:r>
            <a:endParaRPr lang="en-US" sz="2000">
              <a:solidFill>
                <a:schemeClr val="tx1"/>
              </a:solidFill>
            </a:endParaRPr>
          </a:p>
        </p:txBody>
      </p:sp>
      <p:sp>
        <p:nvSpPr>
          <p:cNvPr id="19" name="Rounded Rectangle 18">
            <a:extLst>
              <a:ext uri="{FF2B5EF4-FFF2-40B4-BE49-F238E27FC236}">
                <a16:creationId xmlns:a16="http://schemas.microsoft.com/office/drawing/2014/main" id="{15BF237F-1D39-26EB-8C52-BA1687F3CDFC}"/>
              </a:ext>
            </a:extLst>
          </p:cNvPr>
          <p:cNvSpPr/>
          <p:nvPr/>
        </p:nvSpPr>
        <p:spPr>
          <a:xfrm>
            <a:off x="876300" y="4160618"/>
            <a:ext cx="3924300" cy="648079"/>
          </a:xfrm>
          <a:prstGeom prst="roundRect">
            <a:avLst/>
          </a:prstGeom>
          <a:solidFill>
            <a:schemeClr val="accent6"/>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a:t>
            </a:r>
            <a:r>
              <a:rPr lang="en-US" sz="2000" smtClean="0">
                <a:solidFill>
                  <a:schemeClr val="tx1"/>
                </a:solidFill>
              </a:rPr>
              <a:t>21.</a:t>
            </a:r>
            <a:endParaRPr lang="en-US" sz="2000">
              <a:solidFill>
                <a:schemeClr val="tx1"/>
              </a:solidFill>
            </a:endParaRPr>
          </a:p>
        </p:txBody>
      </p:sp>
      <p:sp>
        <p:nvSpPr>
          <p:cNvPr id="20" name="Rounded Rectangle 19">
            <a:extLst>
              <a:ext uri="{FF2B5EF4-FFF2-40B4-BE49-F238E27FC236}">
                <a16:creationId xmlns:a16="http://schemas.microsoft.com/office/drawing/2014/main" id="{7CE7A210-918B-CD89-B9AB-4209CCA249B2}"/>
              </a:ext>
            </a:extLst>
          </p:cNvPr>
          <p:cNvSpPr/>
          <p:nvPr/>
        </p:nvSpPr>
        <p:spPr>
          <a:xfrm>
            <a:off x="876300" y="1761524"/>
            <a:ext cx="3924300" cy="648079"/>
          </a:xfrm>
          <a:prstGeom prst="roundRect">
            <a:avLst/>
          </a:prstGeom>
          <a:solidFill>
            <a:srgbClr val="32797E"/>
          </a:solidFill>
          <a:ln w="28575">
            <a:solidFill>
              <a:srgbClr val="32797E"/>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A. 10.</a:t>
            </a:r>
          </a:p>
        </p:txBody>
      </p:sp>
      <p:pic>
        <p:nvPicPr>
          <p:cNvPr id="11" name="image199.png"/>
          <p:cNvPicPr/>
          <p:nvPr/>
        </p:nvPicPr>
        <p:blipFill>
          <a:blip r:embed="rId2"/>
          <a:srcRect/>
          <a:stretch>
            <a:fillRect/>
          </a:stretch>
        </p:blipFill>
        <p:spPr>
          <a:xfrm>
            <a:off x="5164137" y="1929498"/>
            <a:ext cx="3097286" cy="2604402"/>
          </a:xfrm>
          <a:prstGeom prst="rect">
            <a:avLst/>
          </a:prstGeom>
          <a:ln/>
        </p:spPr>
      </p:pic>
    </p:spTree>
    <p:extLst>
      <p:ext uri="{BB962C8B-B14F-4D97-AF65-F5344CB8AC3E}">
        <p14:creationId xmlns:p14="http://schemas.microsoft.com/office/powerpoint/2010/main" val="31535097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6B4565-CBF5-CE30-D63A-8DCCD48ED114}"/>
              </a:ext>
            </a:extLst>
          </p:cNvPr>
          <p:cNvSpPr txBox="1"/>
          <p:nvPr/>
        </p:nvSpPr>
        <p:spPr>
          <a:xfrm>
            <a:off x="1" y="598796"/>
            <a:ext cx="9143999" cy="400110"/>
          </a:xfrm>
          <a:prstGeom prst="rect">
            <a:avLst/>
          </a:prstGeom>
          <a:noFill/>
        </p:spPr>
        <p:txBody>
          <a:bodyPr wrap="square">
            <a:spAutoFit/>
          </a:bodyPr>
          <a:lstStyle/>
          <a:p>
            <a:pPr algn="ctr"/>
            <a:r>
              <a:rPr lang="en-US" sz="2000" b="1">
                <a:solidFill>
                  <a:srgbClr val="A65A19"/>
                </a:solidFill>
              </a:rPr>
              <a:t>Trả lời câu hỏi phần Luyện tập SGK </a:t>
            </a:r>
            <a:r>
              <a:rPr lang="en-US" sz="2000" b="1" smtClean="0">
                <a:solidFill>
                  <a:srgbClr val="A65A19"/>
                </a:solidFill>
              </a:rPr>
              <a:t>tr. 84</a:t>
            </a:r>
            <a:endParaRPr lang="en-US" sz="2000" b="1">
              <a:solidFill>
                <a:srgbClr val="A65A19"/>
              </a:solidFill>
            </a:endParaRPr>
          </a:p>
        </p:txBody>
      </p:sp>
      <p:sp>
        <p:nvSpPr>
          <p:cNvPr id="7" name="Pentagon 6"/>
          <p:cNvSpPr/>
          <p:nvPr/>
        </p:nvSpPr>
        <p:spPr>
          <a:xfrm>
            <a:off x="1" y="546895"/>
            <a:ext cx="1872343" cy="503640"/>
          </a:xfrm>
          <a:prstGeom prst="homePlate">
            <a:avLst>
              <a:gd name="adj" fmla="val 4490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a:t>
            </a:r>
            <a:r>
              <a:rPr lang="en-US" sz="2000" b="1" smtClean="0">
                <a:solidFill>
                  <a:schemeClr val="accent6"/>
                </a:solidFill>
              </a:rPr>
              <a:t>2</a:t>
            </a:r>
            <a:endParaRPr lang="en-US" sz="2000" b="1">
              <a:solidFill>
                <a:schemeClr val="accent6"/>
              </a:solidFill>
            </a:endParaRPr>
          </a:p>
        </p:txBody>
      </p:sp>
      <p:sp>
        <p:nvSpPr>
          <p:cNvPr id="12" name="Rounded Rectangle 11"/>
          <p:cNvSpPr/>
          <p:nvPr/>
        </p:nvSpPr>
        <p:spPr>
          <a:xfrm>
            <a:off x="239486" y="1210459"/>
            <a:ext cx="8665027" cy="605641"/>
          </a:xfrm>
          <a:prstGeom prst="roundRect">
            <a:avLst>
              <a:gd name="adj" fmla="val 0"/>
            </a:avLst>
          </a:prstGeom>
          <a:noFill/>
          <a:ln w="28575">
            <a:noFill/>
            <a:prstDash val="sysDash"/>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2000">
                <a:solidFill>
                  <a:srgbClr val="000000"/>
                </a:solidFill>
                <a:latin typeface="Arial (Body)"/>
              </a:rPr>
              <a:t>Em hãy ghép mỗi đoạn lệnh ở hàng trên với kết quả tương ứng mà đoạn lệnh đó vẽ ở hàng dưới trong Bảng </a:t>
            </a:r>
            <a:r>
              <a:rPr lang="vi-VN" sz="2000" smtClean="0">
                <a:solidFill>
                  <a:srgbClr val="000000"/>
                </a:solidFill>
                <a:latin typeface="Arial (Body)"/>
              </a:rPr>
              <a:t>14.1</a:t>
            </a:r>
            <a:r>
              <a:rPr lang="en-US" sz="2000" smtClean="0">
                <a:solidFill>
                  <a:srgbClr val="000000"/>
                </a:solidFill>
                <a:latin typeface="Arial (Body)"/>
              </a:rPr>
              <a:t>.</a:t>
            </a:r>
            <a:endParaRPr lang="vi-VN" sz="2000">
              <a:solidFill>
                <a:srgbClr val="000000"/>
              </a:solidFill>
              <a:latin typeface="Arial (Body)"/>
            </a:endParaRPr>
          </a:p>
        </p:txBody>
      </p:sp>
      <p:graphicFrame>
        <p:nvGraphicFramePr>
          <p:cNvPr id="2" name="Table 1"/>
          <p:cNvGraphicFramePr>
            <a:graphicFrameLocks noGrp="1"/>
          </p:cNvGraphicFramePr>
          <p:nvPr/>
        </p:nvGraphicFramePr>
        <p:xfrm>
          <a:off x="342901" y="2027653"/>
          <a:ext cx="8445499" cy="2670620"/>
        </p:xfrm>
        <a:graphic>
          <a:graphicData uri="http://schemas.openxmlformats.org/drawingml/2006/table">
            <a:tbl>
              <a:tblPr>
                <a:tableStyleId>{EFB65429-4B54-4E2A-BC9B-EB12E1C419E8}</a:tableStyleId>
              </a:tblPr>
              <a:tblGrid>
                <a:gridCol w="1022502">
                  <a:extLst>
                    <a:ext uri="{9D8B030D-6E8A-4147-A177-3AD203B41FA5}">
                      <a16:colId xmlns:a16="http://schemas.microsoft.com/office/drawing/2014/main" val="66499535"/>
                    </a:ext>
                  </a:extLst>
                </a:gridCol>
                <a:gridCol w="1829737">
                  <a:extLst>
                    <a:ext uri="{9D8B030D-6E8A-4147-A177-3AD203B41FA5}">
                      <a16:colId xmlns:a16="http://schemas.microsoft.com/office/drawing/2014/main" val="557018152"/>
                    </a:ext>
                  </a:extLst>
                </a:gridCol>
                <a:gridCol w="1829737">
                  <a:extLst>
                    <a:ext uri="{9D8B030D-6E8A-4147-A177-3AD203B41FA5}">
                      <a16:colId xmlns:a16="http://schemas.microsoft.com/office/drawing/2014/main" val="3800216043"/>
                    </a:ext>
                  </a:extLst>
                </a:gridCol>
                <a:gridCol w="1937372">
                  <a:extLst>
                    <a:ext uri="{9D8B030D-6E8A-4147-A177-3AD203B41FA5}">
                      <a16:colId xmlns:a16="http://schemas.microsoft.com/office/drawing/2014/main" val="3922685894"/>
                    </a:ext>
                  </a:extLst>
                </a:gridCol>
                <a:gridCol w="1826151">
                  <a:extLst>
                    <a:ext uri="{9D8B030D-6E8A-4147-A177-3AD203B41FA5}">
                      <a16:colId xmlns:a16="http://schemas.microsoft.com/office/drawing/2014/main" val="4277864058"/>
                    </a:ext>
                  </a:extLst>
                </a:gridCol>
              </a:tblGrid>
              <a:tr h="0">
                <a:tc>
                  <a:txBody>
                    <a:bodyPr/>
                    <a:lstStyle/>
                    <a:p>
                      <a:pPr marL="0" marR="0" algn="ctr">
                        <a:lnSpc>
                          <a:spcPct val="150000"/>
                        </a:lnSpc>
                        <a:spcBef>
                          <a:spcPts val="0"/>
                        </a:spcBef>
                        <a:spcAft>
                          <a:spcPts val="0"/>
                        </a:spcAft>
                      </a:pPr>
                      <a:r>
                        <a:rPr lang="vi-VN" sz="1800">
                          <a:effectLst/>
                          <a:latin typeface="+mn-lt"/>
                        </a:rPr>
                        <a:t>Đoạn lệnh</a:t>
                      </a:r>
                      <a:endParaRPr lang="en-US" sz="180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l">
                        <a:lnSpc>
                          <a:spcPct val="150000"/>
                        </a:lnSpc>
                        <a:spcBef>
                          <a:spcPts val="0"/>
                        </a:spcBef>
                        <a:spcAft>
                          <a:spcPts val="0"/>
                        </a:spcAft>
                      </a:pPr>
                      <a:r>
                        <a:rPr lang="en-US" sz="1400" smtClean="0">
                          <a:effectLst/>
                          <a:latin typeface="+mn-lt"/>
                          <a:ea typeface="Calibri" panose="020F0502020204030204" pitchFamily="34" charset="0"/>
                        </a:rPr>
                        <a:t>a.</a:t>
                      </a:r>
                    </a:p>
                    <a:p>
                      <a:pPr marL="0" marR="0" algn="l">
                        <a:lnSpc>
                          <a:spcPct val="150000"/>
                        </a:lnSpc>
                        <a:spcBef>
                          <a:spcPts val="0"/>
                        </a:spcBef>
                        <a:spcAft>
                          <a:spcPts val="0"/>
                        </a:spcAft>
                      </a:pPr>
                      <a:endParaRPr lang="en-US" sz="1400" smtClean="0">
                        <a:effectLst/>
                        <a:latin typeface="+mn-lt"/>
                        <a:ea typeface="Calibri" panose="020F0502020204030204" pitchFamily="34" charset="0"/>
                      </a:endParaRPr>
                    </a:p>
                    <a:p>
                      <a:pPr marL="0" marR="0" algn="l">
                        <a:lnSpc>
                          <a:spcPct val="150000"/>
                        </a:lnSpc>
                        <a:spcBef>
                          <a:spcPts val="0"/>
                        </a:spcBef>
                        <a:spcAft>
                          <a:spcPts val="0"/>
                        </a:spcAft>
                      </a:pPr>
                      <a:endParaRPr lang="en-US" sz="1400" smtClean="0">
                        <a:effectLst/>
                        <a:latin typeface="+mn-lt"/>
                        <a:ea typeface="Calibri" panose="020F0502020204030204" pitchFamily="34" charset="0"/>
                      </a:endParaRPr>
                    </a:p>
                    <a:p>
                      <a:pPr marL="0" marR="0" algn="l">
                        <a:lnSpc>
                          <a:spcPct val="150000"/>
                        </a:lnSpc>
                        <a:spcBef>
                          <a:spcPts val="0"/>
                        </a:spcBef>
                        <a:spcAft>
                          <a:spcPts val="0"/>
                        </a:spcAft>
                      </a:pPr>
                      <a:endParaRPr lang="en-US" sz="1400" smtClean="0">
                        <a:effectLst/>
                        <a:latin typeface="+mn-lt"/>
                        <a:ea typeface="Calibri" panose="020F0502020204030204" pitchFamily="34" charset="0"/>
                      </a:endParaRPr>
                    </a:p>
                    <a:p>
                      <a:pPr marL="0" marR="0" algn="l">
                        <a:lnSpc>
                          <a:spcPct val="150000"/>
                        </a:lnSpc>
                        <a:spcBef>
                          <a:spcPts val="0"/>
                        </a:spcBef>
                        <a:spcAft>
                          <a:spcPts val="0"/>
                        </a:spcAft>
                      </a:pPr>
                      <a:endParaRPr lang="en-US" sz="1400" smtClean="0">
                        <a:effectLst/>
                        <a:latin typeface="+mn-lt"/>
                        <a:ea typeface="Calibri" panose="020F0502020204030204" pitchFamily="34" charset="0"/>
                      </a:endParaRPr>
                    </a:p>
                    <a:p>
                      <a:pPr marL="0" marR="0" algn="l">
                        <a:lnSpc>
                          <a:spcPct val="150000"/>
                        </a:lnSpc>
                        <a:spcBef>
                          <a:spcPts val="0"/>
                        </a:spcBef>
                        <a:spcAft>
                          <a:spcPts val="0"/>
                        </a:spcAft>
                      </a:pPr>
                      <a:endParaRPr lang="en-US" sz="1400" smtClean="0">
                        <a:effectLst/>
                        <a:latin typeface="+mn-lt"/>
                        <a:ea typeface="Calibri" panose="020F0502020204030204" pitchFamily="34" charset="0"/>
                      </a:endParaRPr>
                    </a:p>
                    <a:p>
                      <a:pPr marL="0" marR="0" algn="l">
                        <a:lnSpc>
                          <a:spcPct val="150000"/>
                        </a:lnSpc>
                        <a:spcBef>
                          <a:spcPts val="0"/>
                        </a:spcBef>
                        <a:spcAft>
                          <a:spcPts val="0"/>
                        </a:spcAft>
                      </a:pPr>
                      <a:endParaRPr lang="en-US" sz="140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l">
                        <a:lnSpc>
                          <a:spcPct val="150000"/>
                        </a:lnSpc>
                        <a:spcBef>
                          <a:spcPts val="0"/>
                        </a:spcBef>
                        <a:spcAft>
                          <a:spcPts val="0"/>
                        </a:spcAft>
                      </a:pPr>
                      <a:r>
                        <a:rPr lang="en-US" sz="1400" b="0" i="0" u="none" strike="noStrike" cap="none" smtClean="0">
                          <a:solidFill>
                            <a:srgbClr val="000000"/>
                          </a:solidFill>
                          <a:effectLst/>
                          <a:latin typeface="Arial"/>
                          <a:ea typeface="Calibri" panose="020F0502020204030204" pitchFamily="34" charset="0"/>
                          <a:cs typeface="Arial"/>
                          <a:sym typeface="Arial"/>
                        </a:rPr>
                        <a:t>b.</a:t>
                      </a: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l">
                        <a:lnSpc>
                          <a:spcPct val="150000"/>
                        </a:lnSpc>
                        <a:spcBef>
                          <a:spcPts val="0"/>
                        </a:spcBef>
                        <a:spcAft>
                          <a:spcPts val="0"/>
                        </a:spcAft>
                      </a:pPr>
                      <a:r>
                        <a:rPr lang="en-US" sz="1400" b="0" i="0" u="none" strike="noStrike" cap="none" smtClean="0">
                          <a:solidFill>
                            <a:srgbClr val="000000"/>
                          </a:solidFill>
                          <a:effectLst/>
                          <a:latin typeface="Arial"/>
                          <a:ea typeface="Calibri" panose="020F0502020204030204" pitchFamily="34" charset="0"/>
                          <a:cs typeface="Arial"/>
                          <a:sym typeface="Arial"/>
                        </a:rPr>
                        <a:t>c.</a:t>
                      </a: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l">
                        <a:lnSpc>
                          <a:spcPct val="150000"/>
                        </a:lnSpc>
                        <a:spcBef>
                          <a:spcPts val="0"/>
                        </a:spcBef>
                        <a:spcAft>
                          <a:spcPts val="0"/>
                        </a:spcAft>
                      </a:pPr>
                      <a:r>
                        <a:rPr lang="en-US" sz="1400" b="0" i="0" u="none" strike="noStrike" cap="none" smtClean="0">
                          <a:solidFill>
                            <a:srgbClr val="000000"/>
                          </a:solidFill>
                          <a:effectLst/>
                          <a:latin typeface="Arial"/>
                          <a:ea typeface="Calibri" panose="020F0502020204030204" pitchFamily="34" charset="0"/>
                          <a:cs typeface="Arial"/>
                          <a:sym typeface="Arial"/>
                        </a:rPr>
                        <a:t>d.</a:t>
                      </a: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p>
                      <a:pPr marL="0" marR="0" algn="l">
                        <a:lnSpc>
                          <a:spcPct val="150000"/>
                        </a:lnSpc>
                        <a:spcBef>
                          <a:spcPts val="0"/>
                        </a:spcBef>
                        <a:spcAft>
                          <a:spcPts val="0"/>
                        </a:spcAft>
                      </a:pPr>
                      <a:endParaRPr lang="en-US" sz="1400" b="0" i="0" u="none" strike="noStrike" cap="none" smtClean="0">
                        <a:solidFill>
                          <a:srgbClr val="000000"/>
                        </a:solidFill>
                        <a:effectLst/>
                        <a:latin typeface="Arial"/>
                        <a:ea typeface="Calibri" panose="020F0502020204030204" pitchFamily="34" charset="0"/>
                        <a:cs typeface="Arial"/>
                        <a:sym typeface="Arial"/>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290345928"/>
                  </a:ext>
                </a:extLst>
              </a:tr>
              <a:tr h="0">
                <a:tc>
                  <a:txBody>
                    <a:bodyPr/>
                    <a:lstStyle/>
                    <a:p>
                      <a:pPr marL="0" marR="0" algn="ctr">
                        <a:lnSpc>
                          <a:spcPct val="150000"/>
                        </a:lnSpc>
                        <a:spcBef>
                          <a:spcPts val="0"/>
                        </a:spcBef>
                        <a:spcAft>
                          <a:spcPts val="0"/>
                        </a:spcAft>
                      </a:pPr>
                      <a:r>
                        <a:rPr lang="vi-VN" sz="1800">
                          <a:effectLst/>
                          <a:latin typeface="+mn-lt"/>
                        </a:rPr>
                        <a:t>Kết quả</a:t>
                      </a:r>
                      <a:endParaRPr lang="en-US" sz="180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1800">
                          <a:effectLst/>
                          <a:latin typeface="+mn-lt"/>
                        </a:rPr>
                        <a:t>1) Hình </a:t>
                      </a:r>
                      <a:r>
                        <a:rPr lang="en-US" sz="1800" smtClean="0">
                          <a:effectLst/>
                          <a:latin typeface="+mn-lt"/>
                        </a:rPr>
                        <a:t>3</a:t>
                      </a:r>
                      <a:r>
                        <a:rPr lang="vi-VN" sz="1800" smtClean="0">
                          <a:effectLst/>
                          <a:latin typeface="+mn-lt"/>
                        </a:rPr>
                        <a:t> </a:t>
                      </a:r>
                      <a:r>
                        <a:rPr lang="vi-VN" sz="1800">
                          <a:effectLst/>
                          <a:latin typeface="+mn-lt"/>
                        </a:rPr>
                        <a:t>cạnh</a:t>
                      </a:r>
                      <a:endParaRPr lang="en-US" sz="180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1800">
                          <a:effectLst/>
                          <a:latin typeface="+mn-lt"/>
                        </a:rPr>
                        <a:t>2) Hình </a:t>
                      </a:r>
                      <a:r>
                        <a:rPr lang="en-US" sz="1800" smtClean="0">
                          <a:effectLst/>
                          <a:latin typeface="+mn-lt"/>
                        </a:rPr>
                        <a:t>4</a:t>
                      </a:r>
                      <a:r>
                        <a:rPr lang="vi-VN" sz="1800" smtClean="0">
                          <a:effectLst/>
                          <a:latin typeface="+mn-lt"/>
                        </a:rPr>
                        <a:t> </a:t>
                      </a:r>
                      <a:r>
                        <a:rPr lang="vi-VN" sz="1800">
                          <a:effectLst/>
                          <a:latin typeface="+mn-lt"/>
                        </a:rPr>
                        <a:t>cạnh</a:t>
                      </a:r>
                      <a:endParaRPr lang="en-US" sz="180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1800">
                          <a:effectLst/>
                          <a:latin typeface="+mn-lt"/>
                        </a:rPr>
                        <a:t>3) Hình </a:t>
                      </a:r>
                      <a:r>
                        <a:rPr lang="en-US" sz="1800" smtClean="0">
                          <a:effectLst/>
                          <a:latin typeface="+mn-lt"/>
                        </a:rPr>
                        <a:t>5</a:t>
                      </a:r>
                      <a:r>
                        <a:rPr lang="vi-VN" sz="1800" smtClean="0">
                          <a:effectLst/>
                          <a:latin typeface="+mn-lt"/>
                        </a:rPr>
                        <a:t> </a:t>
                      </a:r>
                      <a:r>
                        <a:rPr lang="vi-VN" sz="1800">
                          <a:effectLst/>
                          <a:latin typeface="+mn-lt"/>
                        </a:rPr>
                        <a:t>cạnh</a:t>
                      </a:r>
                      <a:endParaRPr lang="en-US" sz="180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1800">
                          <a:effectLst/>
                          <a:latin typeface="+mn-lt"/>
                        </a:rPr>
                        <a:t>4) Hình </a:t>
                      </a:r>
                      <a:r>
                        <a:rPr lang="en-US" sz="1800" smtClean="0">
                          <a:effectLst/>
                          <a:latin typeface="+mn-lt"/>
                        </a:rPr>
                        <a:t>6</a:t>
                      </a:r>
                      <a:r>
                        <a:rPr lang="vi-VN" sz="1800" smtClean="0">
                          <a:effectLst/>
                          <a:latin typeface="+mn-lt"/>
                        </a:rPr>
                        <a:t> </a:t>
                      </a:r>
                      <a:r>
                        <a:rPr lang="vi-VN" sz="1800">
                          <a:effectLst/>
                          <a:latin typeface="+mn-lt"/>
                        </a:rPr>
                        <a:t>cạnh</a:t>
                      </a:r>
                      <a:endParaRPr lang="en-US" sz="180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568672573"/>
                  </a:ext>
                </a:extLst>
              </a:tr>
            </a:tbl>
          </a:graphicData>
        </a:graphic>
      </p:graphicFrame>
      <p:pic>
        <p:nvPicPr>
          <p:cNvPr id="1028" name="image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819" y="2419995"/>
            <a:ext cx="1373683" cy="16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13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578" y="2456978"/>
            <a:ext cx="1373683" cy="16061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1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326" y="2377726"/>
            <a:ext cx="1458218" cy="1764655"/>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19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7728" y="2409428"/>
            <a:ext cx="1373683" cy="169068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901230" y="1121764"/>
            <a:ext cx="3328839" cy="612934"/>
            <a:chOff x="796511" y="1733585"/>
            <a:chExt cx="3328839" cy="612934"/>
          </a:xfrm>
        </p:grpSpPr>
        <p:sp>
          <p:nvSpPr>
            <p:cNvPr id="11" name="TextBox 9"/>
            <p:cNvSpPr txBox="1"/>
            <p:nvPr/>
          </p:nvSpPr>
          <p:spPr>
            <a:xfrm>
              <a:off x="1295673" y="1733585"/>
              <a:ext cx="2829677" cy="612934"/>
            </a:xfrm>
            <a:prstGeom prst="roundRect">
              <a:avLst/>
            </a:prstGeom>
            <a:solidFill>
              <a:srgbClr val="FFFF6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pt-BR" sz="2000">
                  <a:latin typeface="Arial" panose="020B0604020202020204" pitchFamily="34" charset="0"/>
                  <a:cs typeface="Arial" panose="020B0604020202020204" pitchFamily="34" charset="0"/>
                </a:rPr>
                <a:t>1 - d; 2 - a; 3 - b; 4 - c</a:t>
              </a:r>
              <a:endParaRPr lang="vi-VN" sz="200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796511" y="1776779"/>
              <a:ext cx="463478" cy="463478"/>
            </a:xfrm>
            <a:prstGeom prst="rect">
              <a:avLst/>
            </a:prstGeom>
          </p:spPr>
        </p:pic>
      </p:grpSp>
    </p:spTree>
    <p:extLst>
      <p:ext uri="{BB962C8B-B14F-4D97-AF65-F5344CB8AC3E}">
        <p14:creationId xmlns:p14="http://schemas.microsoft.com/office/powerpoint/2010/main" val="39551578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randombar(horizontal)">
                                      <p:cBhvr>
                                        <p:cTn id="15" dur="500"/>
                                        <p:tgtEl>
                                          <p:spTgt spid="1028"/>
                                        </p:tgtEl>
                                      </p:cBhvr>
                                    </p:animEffect>
                                  </p:childTnLst>
                                </p:cTn>
                              </p:par>
                              <p:par>
                                <p:cTn id="16" presetID="14" presetClass="entr" presetSubtype="1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randombar(horizontal)">
                                      <p:cBhvr>
                                        <p:cTn id="18" dur="500"/>
                                        <p:tgtEl>
                                          <p:spTgt spid="1027"/>
                                        </p:tgtEl>
                                      </p:cBhvr>
                                    </p:animEffect>
                                  </p:childTnLst>
                                </p:cTn>
                              </p:par>
                              <p:par>
                                <p:cTn id="19" presetID="14" presetClass="entr" presetSubtype="1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nodeType="withEffect">
                                  <p:stCondLst>
                                    <p:cond delay="0"/>
                                  </p:stCondLst>
                                  <p:childTnLst>
                                    <p:set>
                                      <p:cBhvr>
                                        <p:cTn id="23" dur="1" fill="hold">
                                          <p:stCondLst>
                                            <p:cond delay="0"/>
                                          </p:stCondLst>
                                        </p:cTn>
                                        <p:tgtEl>
                                          <p:spTgt spid="1025"/>
                                        </p:tgtEl>
                                        <p:attrNameLst>
                                          <p:attrName>style.visibility</p:attrName>
                                        </p:attrNameLst>
                                      </p:cBhvr>
                                      <p:to>
                                        <p:strVal val="visible"/>
                                      </p:to>
                                    </p:set>
                                    <p:animEffect transition="in" filter="randombar(horizontal)">
                                      <p:cBhvr>
                                        <p:cTn id="24" dur="500"/>
                                        <p:tgtEl>
                                          <p:spTgt spid="10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04;p31"/>
          <p:cNvSpPr txBox="1">
            <a:spLocks noGrp="1"/>
          </p:cNvSpPr>
          <p:nvPr>
            <p:ph type="title" idx="4294967295"/>
          </p:nvPr>
        </p:nvSpPr>
        <p:spPr>
          <a:xfrm>
            <a:off x="0" y="457200"/>
            <a:ext cx="9144000" cy="6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latin typeface="+mj-lt"/>
              </a:rPr>
              <a:t>VẬN DỤNG</a:t>
            </a:r>
            <a:endParaRPr sz="3400" b="1">
              <a:latin typeface="+mj-lt"/>
            </a:endParaRPr>
          </a:p>
        </p:txBody>
      </p:sp>
      <p:sp>
        <p:nvSpPr>
          <p:cNvPr id="14" name="TextBox 13"/>
          <p:cNvSpPr txBox="1"/>
          <p:nvPr/>
        </p:nvSpPr>
        <p:spPr>
          <a:xfrm>
            <a:off x="471194" y="1079500"/>
            <a:ext cx="8201612"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latin typeface="Arial" panose="020B0604020202020204" pitchFamily="34" charset="0"/>
                <a:cs typeface="Arial" panose="020B0604020202020204" pitchFamily="34" charset="0"/>
              </a:rPr>
              <a:t>Câu </a:t>
            </a:r>
            <a:r>
              <a:rPr lang="vi-VN" sz="2000" b="1" smtClean="0">
                <a:latin typeface="Arial" panose="020B0604020202020204" pitchFamily="34" charset="0"/>
                <a:cs typeface="Arial" panose="020B0604020202020204" pitchFamily="34" charset="0"/>
              </a:rPr>
              <a:t>1</a:t>
            </a:r>
            <a:r>
              <a:rPr lang="vi-VN" sz="2000" b="1">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Em hãy ghép các khối lệnh a, b, c, d vào các vị trí 1, 2, 3, 4 ở Hình 14.8 để được chương trình giải phương trình ax + b = 0 trong ngôn ngữ lập trình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với các giá trị a, b nhập từ bàn phím.</a:t>
            </a:r>
          </a:p>
        </p:txBody>
      </p:sp>
      <p:pic>
        <p:nvPicPr>
          <p:cNvPr id="2" name="Picture 1"/>
          <p:cNvPicPr>
            <a:picLocks noChangeAspect="1"/>
          </p:cNvPicPr>
          <p:nvPr/>
        </p:nvPicPr>
        <p:blipFill>
          <a:blip r:embed="rId2"/>
          <a:stretch>
            <a:fillRect/>
          </a:stretch>
        </p:blipFill>
        <p:spPr>
          <a:xfrm>
            <a:off x="2556971" y="2556828"/>
            <a:ext cx="4030058" cy="2205672"/>
          </a:xfrm>
          <a:prstGeom prst="rect">
            <a:avLst/>
          </a:prstGeom>
        </p:spPr>
      </p:pic>
    </p:spTree>
    <p:extLst>
      <p:ext uri="{BB962C8B-B14F-4D97-AF65-F5344CB8AC3E}">
        <p14:creationId xmlns:p14="http://schemas.microsoft.com/office/powerpoint/2010/main" val="23184839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04;p31"/>
          <p:cNvSpPr txBox="1">
            <a:spLocks noGrp="1"/>
          </p:cNvSpPr>
          <p:nvPr>
            <p:ph type="title" idx="4294967295"/>
          </p:nvPr>
        </p:nvSpPr>
        <p:spPr>
          <a:xfrm>
            <a:off x="0" y="457200"/>
            <a:ext cx="9144000" cy="6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latin typeface="+mj-lt"/>
              </a:rPr>
              <a:t>VẬN DỤNG</a:t>
            </a:r>
            <a:endParaRPr sz="3400" b="1">
              <a:latin typeface="+mj-lt"/>
            </a:endParaRPr>
          </a:p>
        </p:txBody>
      </p:sp>
      <p:sp>
        <p:nvSpPr>
          <p:cNvPr id="14" name="TextBox 13"/>
          <p:cNvSpPr txBox="1"/>
          <p:nvPr/>
        </p:nvSpPr>
        <p:spPr>
          <a:xfrm>
            <a:off x="471194" y="1079500"/>
            <a:ext cx="5916906" cy="378565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latin typeface="Arial" panose="020B0604020202020204" pitchFamily="34" charset="0"/>
                <a:cs typeface="Arial" panose="020B0604020202020204" pitchFamily="34" charset="0"/>
              </a:rPr>
              <a:t>Câu </a:t>
            </a:r>
            <a:r>
              <a:rPr lang="en-US" sz="2000" b="1">
                <a:latin typeface="Arial" panose="020B0604020202020204" pitchFamily="34" charset="0"/>
                <a:cs typeface="Arial" panose="020B0604020202020204" pitchFamily="34" charset="0"/>
              </a:rPr>
              <a:t>2</a:t>
            </a:r>
            <a:r>
              <a:rPr lang="vi-VN" sz="2000" b="1"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Ước chung lớn nhất của hai số không thay đổi nếu thay số lớn bằng phần dư trong phép chia của nó cho số bé. Dựa trên nhận xét đó, ước chung lớn nhất của hai số không âm có thể được tính theo thuật toán được biểu diễn bằng sơ đồ khối trong Hình 14.9. Em hãy ghép các khối lệnh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trong Hình 14.10 thành chương trình tính ước chung lớn nhất của hai số nguyên không âm.</a:t>
            </a:r>
          </a:p>
        </p:txBody>
      </p:sp>
      <p:pic>
        <p:nvPicPr>
          <p:cNvPr id="3" name="Picture 2"/>
          <p:cNvPicPr>
            <a:picLocks noChangeAspect="1"/>
          </p:cNvPicPr>
          <p:nvPr/>
        </p:nvPicPr>
        <p:blipFill>
          <a:blip r:embed="rId2"/>
          <a:stretch>
            <a:fillRect/>
          </a:stretch>
        </p:blipFill>
        <p:spPr>
          <a:xfrm>
            <a:off x="6819781" y="755672"/>
            <a:ext cx="1455079" cy="1963880"/>
          </a:xfrm>
          <a:prstGeom prst="rect">
            <a:avLst/>
          </a:prstGeom>
        </p:spPr>
      </p:pic>
      <p:pic>
        <p:nvPicPr>
          <p:cNvPr id="4" name="Picture 3"/>
          <p:cNvPicPr>
            <a:picLocks noChangeAspect="1"/>
          </p:cNvPicPr>
          <p:nvPr/>
        </p:nvPicPr>
        <p:blipFill>
          <a:blip r:embed="rId3"/>
          <a:stretch>
            <a:fillRect/>
          </a:stretch>
        </p:blipFill>
        <p:spPr>
          <a:xfrm>
            <a:off x="6629400" y="2789110"/>
            <a:ext cx="1849755" cy="1973389"/>
          </a:xfrm>
          <a:prstGeom prst="rect">
            <a:avLst/>
          </a:prstGeom>
        </p:spPr>
      </p:pic>
    </p:spTree>
    <p:extLst>
      <p:ext uri="{BB962C8B-B14F-4D97-AF65-F5344CB8AC3E}">
        <p14:creationId xmlns:p14="http://schemas.microsoft.com/office/powerpoint/2010/main" val="18277808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9"/>
          <p:cNvSpPr txBox="1"/>
          <p:nvPr/>
        </p:nvSpPr>
        <p:spPr>
          <a:xfrm>
            <a:off x="0" y="456744"/>
            <a:ext cx="9143999"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solidFill>
                  <a:srgbClr val="C00000"/>
                </a:solidFill>
                <a:latin typeface="Arial" panose="020B0604020202020204" pitchFamily="34" charset="0"/>
                <a:cs typeface="Arial" panose="020B0604020202020204" pitchFamily="34" charset="0"/>
              </a:rPr>
              <a:t>Cấu trúc điều khiển cơ bản bao gồm:</a:t>
            </a:r>
          </a:p>
        </p:txBody>
      </p:sp>
      <p:sp>
        <p:nvSpPr>
          <p:cNvPr id="8" name="TextBox 9"/>
          <p:cNvSpPr txBox="1"/>
          <p:nvPr/>
        </p:nvSpPr>
        <p:spPr>
          <a:xfrm>
            <a:off x="942109" y="1010742"/>
            <a:ext cx="7772400"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solidFill>
                  <a:srgbClr val="7030A0"/>
                </a:solidFill>
                <a:latin typeface="Arial" panose="020B0604020202020204" pitchFamily="34" charset="0"/>
                <a:cs typeface="Arial" panose="020B0604020202020204" pitchFamily="34" charset="0"/>
              </a:rPr>
              <a:t>Cấu trúc tuần tự: </a:t>
            </a:r>
            <a:r>
              <a:rPr lang="vi-VN" sz="2000">
                <a:latin typeface="Arial" panose="020B0604020202020204" pitchFamily="34" charset="0"/>
                <a:cs typeface="Arial" panose="020B0604020202020204" pitchFamily="34" charset="0"/>
              </a:rPr>
              <a:t>thể hiện bằng cách lắp ghép các khối lệnh thành phần theo đúng trình tự của các hoạt động, từ trên xuống dưới.</a:t>
            </a:r>
          </a:p>
        </p:txBody>
      </p:sp>
      <p:pic>
        <p:nvPicPr>
          <p:cNvPr id="9"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319086" y="872623"/>
            <a:ext cx="823919" cy="8239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42109" y="2026405"/>
            <a:ext cx="7772400" cy="193899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solidFill>
                  <a:srgbClr val="7030A0"/>
                </a:solidFill>
                <a:latin typeface="Arial" panose="020B0604020202020204" pitchFamily="34" charset="0"/>
                <a:cs typeface="Arial" panose="020B0604020202020204" pitchFamily="34" charset="0"/>
              </a:rPr>
              <a:t>Cấu trúc rẽ nhánh: </a:t>
            </a:r>
            <a:r>
              <a:rPr lang="vi-VN" sz="2000">
                <a:latin typeface="Arial" panose="020B0604020202020204" pitchFamily="34" charset="0"/>
                <a:cs typeface="Arial" panose="020B0604020202020204" pitchFamily="34" charset="0"/>
              </a:rPr>
              <a:t>thể hiện khối lệnh chứa một điều kiện hay một biểu thức lôgic, tùy tình huống điều kiện này nhận giá trị đúng hay sai, chương trình sẽ định hướng đến khối lệnh tiếp theo để máy tính thực hiện.</a:t>
            </a:r>
          </a:p>
        </p:txBody>
      </p:sp>
      <p:pic>
        <p:nvPicPr>
          <p:cNvPr id="16"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319086" y="1888286"/>
            <a:ext cx="823919" cy="82391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42109" y="3908395"/>
            <a:ext cx="7772400" cy="958660"/>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solidFill>
                  <a:srgbClr val="7030A0"/>
                </a:solidFill>
                <a:latin typeface="Arial" panose="020B0604020202020204" pitchFamily="34" charset="0"/>
                <a:cs typeface="Arial" panose="020B0604020202020204" pitchFamily="34" charset="0"/>
              </a:rPr>
              <a:t>Cấu trúc lặp: </a:t>
            </a:r>
            <a:r>
              <a:rPr lang="vi-VN" sz="2000">
                <a:latin typeface="Arial" panose="020B0604020202020204" pitchFamily="34" charset="0"/>
                <a:cs typeface="Arial" panose="020B0604020202020204" pitchFamily="34" charset="0"/>
              </a:rPr>
              <a:t>có ba dạng là lặp với số lần định trước, lặp vô hạn và lặp có điều kiện kết thúc.</a:t>
            </a:r>
          </a:p>
        </p:txBody>
      </p:sp>
      <p:pic>
        <p:nvPicPr>
          <p:cNvPr id="18"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319086" y="3770276"/>
            <a:ext cx="823919" cy="823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9704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0"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990442" y="594890"/>
            <a:ext cx="3163116" cy="500322"/>
            <a:chOff x="316479" y="403580"/>
            <a:chExt cx="3163116" cy="500322"/>
          </a:xfrm>
        </p:grpSpPr>
        <p:sp>
          <p:nvSpPr>
            <p:cNvPr id="10" name="TextBox 9">
              <a:extLst>
                <a:ext uri="{FF2B5EF4-FFF2-40B4-BE49-F238E27FC236}">
                  <a16:creationId xmlns:a16="http://schemas.microsoft.com/office/drawing/2014/main" id="{126B4565-CBF5-CE30-D63A-8DCCD48ED114}"/>
                </a:ext>
              </a:extLst>
            </p:cNvPr>
            <p:cNvSpPr txBox="1"/>
            <p:nvPr/>
          </p:nvSpPr>
          <p:spPr>
            <a:xfrm>
              <a:off x="839636" y="407110"/>
              <a:ext cx="2639959" cy="400110"/>
            </a:xfrm>
            <a:prstGeom prst="rect">
              <a:avLst/>
            </a:prstGeom>
            <a:noFill/>
          </p:spPr>
          <p:txBody>
            <a:bodyPr wrap="square">
              <a:spAutoFit/>
            </a:bodyPr>
            <a:lstStyle/>
            <a:p>
              <a:r>
                <a:rPr lang="en-US" sz="2000" b="1" u="sng" smtClean="0">
                  <a:solidFill>
                    <a:srgbClr val="C00000"/>
                  </a:solidFill>
                </a:rPr>
                <a:t>Hướng dẫn trả lời:</a:t>
              </a:r>
              <a:endParaRPr lang="en-US" sz="2000" b="1" u="sng">
                <a:solidFill>
                  <a:srgbClr val="C00000"/>
                </a:solidFill>
              </a:endParaRPr>
            </a:p>
          </p:txBody>
        </p:sp>
        <p:pic>
          <p:nvPicPr>
            <p:cNvPr id="11" name="Picture 10"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6479" y="403580"/>
              <a:ext cx="576414" cy="5003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412552" y="1202819"/>
            <a:ext cx="3832070" cy="3547394"/>
            <a:chOff x="412552" y="1202819"/>
            <a:chExt cx="3832070" cy="3547394"/>
          </a:xfrm>
        </p:grpSpPr>
        <p:sp>
          <p:nvSpPr>
            <p:cNvPr id="13" name="Rounded Rectangle 12"/>
            <p:cNvSpPr/>
            <p:nvPr/>
          </p:nvSpPr>
          <p:spPr>
            <a:xfrm>
              <a:off x="412552" y="1202819"/>
              <a:ext cx="3832070" cy="3547394"/>
            </a:xfrm>
            <a:prstGeom prst="roundRect">
              <a:avLst>
                <a:gd name="adj" fmla="val 0"/>
              </a:avLst>
            </a:prstGeom>
            <a:solidFill>
              <a:srgbClr val="FFFFAF"/>
            </a:solidFill>
            <a:ln w="28575">
              <a:no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endParaRPr lang="vi-VN" sz="2000">
                <a:solidFill>
                  <a:srgbClr val="000000"/>
                </a:solidFill>
                <a:latin typeface="Arial (Body)"/>
              </a:endParaRPr>
            </a:p>
          </p:txBody>
        </p:sp>
        <p:pic>
          <p:nvPicPr>
            <p:cNvPr id="6" name="image4.png"/>
            <p:cNvPicPr/>
            <p:nvPr/>
          </p:nvPicPr>
          <p:blipFill>
            <a:blip r:embed="rId3"/>
            <a:srcRect/>
            <a:stretch>
              <a:fillRect/>
            </a:stretch>
          </p:blipFill>
          <p:spPr>
            <a:xfrm>
              <a:off x="883456" y="1807422"/>
              <a:ext cx="2699307" cy="2820110"/>
            </a:xfrm>
            <a:prstGeom prst="rect">
              <a:avLst/>
            </a:prstGeom>
            <a:ln/>
          </p:spPr>
        </p:pic>
        <p:sp>
          <p:nvSpPr>
            <p:cNvPr id="12" name="TextBox 11"/>
            <p:cNvSpPr txBox="1"/>
            <p:nvPr/>
          </p:nvSpPr>
          <p:spPr>
            <a:xfrm>
              <a:off x="441873" y="1202819"/>
              <a:ext cx="3773428"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smtClean="0">
                  <a:latin typeface="Arial" panose="020B0604020202020204" pitchFamily="34" charset="0"/>
                  <a:cs typeface="Arial" panose="020B0604020202020204" pitchFamily="34" charset="0"/>
                </a:rPr>
                <a:t>Câu </a:t>
              </a:r>
              <a:r>
                <a:rPr lang="vi-VN" sz="2000" b="1" smtClean="0">
                  <a:latin typeface="Arial" panose="020B0604020202020204" pitchFamily="34" charset="0"/>
                  <a:cs typeface="Arial" panose="020B0604020202020204" pitchFamily="34" charset="0"/>
                </a:rPr>
                <a:t>1.</a:t>
              </a:r>
              <a:r>
                <a:rPr lang="pt-BR" sz="2000" smtClean="0">
                  <a:latin typeface="Arial" panose="020B0604020202020204" pitchFamily="34" charset="0"/>
                  <a:cs typeface="Arial" panose="020B0604020202020204" pitchFamily="34" charset="0"/>
                </a:rPr>
                <a:t> </a:t>
              </a:r>
              <a:r>
                <a:rPr lang="pt-BR" sz="2000">
                  <a:latin typeface="Arial" panose="020B0604020202020204" pitchFamily="34" charset="0"/>
                  <a:cs typeface="Arial" panose="020B0604020202020204" pitchFamily="34" charset="0"/>
                </a:rPr>
                <a:t>1 – b; 2 – d; 3 – c; 4 – a.</a:t>
              </a:r>
              <a:endParaRPr lang="vi-VN" sz="2000">
                <a:latin typeface="Arial" panose="020B0604020202020204" pitchFamily="34" charset="0"/>
                <a:cs typeface="Arial" panose="020B0604020202020204" pitchFamily="34" charset="0"/>
              </a:endParaRPr>
            </a:p>
          </p:txBody>
        </p:sp>
      </p:grpSp>
      <p:grpSp>
        <p:nvGrpSpPr>
          <p:cNvPr id="19" name="Group 18"/>
          <p:cNvGrpSpPr/>
          <p:nvPr/>
        </p:nvGrpSpPr>
        <p:grpSpPr>
          <a:xfrm>
            <a:off x="4481689" y="1202819"/>
            <a:ext cx="4233334" cy="3547394"/>
            <a:chOff x="4481689" y="1202819"/>
            <a:chExt cx="4233334" cy="3547394"/>
          </a:xfrm>
        </p:grpSpPr>
        <p:sp>
          <p:nvSpPr>
            <p:cNvPr id="15" name="Rounded Rectangle 14"/>
            <p:cNvSpPr/>
            <p:nvPr/>
          </p:nvSpPr>
          <p:spPr>
            <a:xfrm>
              <a:off x="4481689" y="1202819"/>
              <a:ext cx="4233334" cy="3547394"/>
            </a:xfrm>
            <a:prstGeom prst="roundRect">
              <a:avLst>
                <a:gd name="adj" fmla="val 0"/>
              </a:avLst>
            </a:prstGeom>
            <a:solidFill>
              <a:srgbClr val="FFFFAF"/>
            </a:solidFill>
            <a:ln w="28575">
              <a:no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endParaRPr lang="vi-VN" sz="2000">
                <a:solidFill>
                  <a:srgbClr val="000000"/>
                </a:solidFill>
                <a:latin typeface="Arial (Body)"/>
              </a:endParaRPr>
            </a:p>
          </p:txBody>
        </p:sp>
        <p:sp>
          <p:nvSpPr>
            <p:cNvPr id="16" name="TextBox 15"/>
            <p:cNvSpPr txBox="1"/>
            <p:nvPr/>
          </p:nvSpPr>
          <p:spPr>
            <a:xfrm>
              <a:off x="4508521" y="1202819"/>
              <a:ext cx="4168551"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smtClean="0">
                  <a:latin typeface="Arial" panose="020B0604020202020204" pitchFamily="34" charset="0"/>
                  <a:cs typeface="Arial" panose="020B0604020202020204" pitchFamily="34" charset="0"/>
                </a:rPr>
                <a:t>Câu 2</a:t>
              </a:r>
              <a:r>
                <a:rPr lang="en-US" sz="2000" b="1">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7 </a:t>
              </a:r>
              <a:r>
                <a:rPr lang="en-US" sz="2000" smtClean="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5 </a:t>
              </a:r>
              <a:r>
                <a:rPr lang="en-US" sz="2000" smtClean="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6 </a:t>
              </a:r>
              <a:r>
                <a:rPr lang="en-US" sz="2000" smtClean="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3 </a:t>
              </a:r>
              <a:r>
                <a:rPr lang="en-US" sz="2000" smtClean="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9 </a:t>
              </a:r>
              <a:r>
                <a:rPr lang="en-US" sz="2000" smtClean="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1 </a:t>
              </a:r>
              <a:r>
                <a:rPr lang="en-US" sz="2000" smtClean="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2 </a:t>
              </a:r>
              <a:r>
                <a:rPr lang="en-US" sz="2000" smtClean="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4 </a:t>
              </a:r>
              <a:r>
                <a:rPr lang="en-US" sz="2000" smtClean="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8.</a:t>
              </a:r>
              <a:endParaRPr lang="vi-VN" sz="2000">
                <a:latin typeface="Arial" panose="020B0604020202020204" pitchFamily="34" charset="0"/>
                <a:cs typeface="Arial" panose="020B0604020202020204" pitchFamily="34" charset="0"/>
              </a:endParaRPr>
            </a:p>
          </p:txBody>
        </p:sp>
        <p:pic>
          <p:nvPicPr>
            <p:cNvPr id="17" name="image178.png"/>
            <p:cNvPicPr/>
            <p:nvPr/>
          </p:nvPicPr>
          <p:blipFill>
            <a:blip r:embed="rId4"/>
            <a:srcRect/>
            <a:stretch>
              <a:fillRect/>
            </a:stretch>
          </p:blipFill>
          <p:spPr>
            <a:xfrm>
              <a:off x="5737295" y="1807422"/>
              <a:ext cx="1711002" cy="2824198"/>
            </a:xfrm>
            <a:prstGeom prst="rect">
              <a:avLst/>
            </a:prstGeom>
            <a:ln/>
          </p:spPr>
        </p:pic>
      </p:grpSp>
    </p:spTree>
    <p:extLst>
      <p:ext uri="{BB962C8B-B14F-4D97-AF65-F5344CB8AC3E}">
        <p14:creationId xmlns:p14="http://schemas.microsoft.com/office/powerpoint/2010/main" val="11163039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04;p31"/>
          <p:cNvSpPr txBox="1">
            <a:spLocks noGrp="1"/>
          </p:cNvSpPr>
          <p:nvPr>
            <p:ph type="title" idx="4294967295"/>
          </p:nvPr>
        </p:nvSpPr>
        <p:spPr>
          <a:xfrm>
            <a:off x="0" y="524921"/>
            <a:ext cx="9144000" cy="6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latin typeface="+mj-lt"/>
              </a:rPr>
              <a:t>HƯỚNG DẪN VỀ NHÀ</a:t>
            </a:r>
            <a:endParaRPr sz="3400" b="1">
              <a:latin typeface="+mj-lt"/>
            </a:endParaRPr>
          </a:p>
        </p:txBody>
      </p:sp>
      <p:sp>
        <p:nvSpPr>
          <p:cNvPr id="6" name="Google Shape;8818;p41"/>
          <p:cNvSpPr txBox="1">
            <a:spLocks/>
          </p:cNvSpPr>
          <p:nvPr/>
        </p:nvSpPr>
        <p:spPr>
          <a:xfrm>
            <a:off x="740242" y="2273468"/>
            <a:ext cx="691874" cy="553998"/>
          </a:xfrm>
          <a:prstGeom prst="rect">
            <a:avLst/>
          </a:prstGeom>
          <a:solidFill>
            <a:srgbClr val="5387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02</a:t>
            </a:r>
            <a:endParaRPr lang="en" sz="2400" b="1">
              <a:solidFill>
                <a:schemeClr val="accent6"/>
              </a:solidFill>
            </a:endParaRPr>
          </a:p>
        </p:txBody>
      </p:sp>
      <p:sp>
        <p:nvSpPr>
          <p:cNvPr id="7" name="Rectangle 6"/>
          <p:cNvSpPr/>
          <p:nvPr/>
        </p:nvSpPr>
        <p:spPr>
          <a:xfrm>
            <a:off x="1660749" y="2273467"/>
            <a:ext cx="5229131" cy="553998"/>
          </a:xfrm>
          <a:prstGeom prst="rect">
            <a:avLst/>
          </a:prstGeom>
        </p:spPr>
        <p:txBody>
          <a:bodyPr wrap="square">
            <a:spAutoFit/>
          </a:bodyPr>
          <a:lstStyle/>
          <a:p>
            <a:pPr>
              <a:lnSpc>
                <a:spcPct val="150000"/>
              </a:lnSpc>
            </a:pPr>
            <a:r>
              <a:rPr lang="en-US" sz="2000" smtClean="0"/>
              <a:t>Hoàn </a:t>
            </a:r>
            <a:r>
              <a:rPr lang="en-US" sz="2000"/>
              <a:t>thành bài tập </a:t>
            </a:r>
            <a:r>
              <a:rPr lang="en-US" sz="2000" smtClean="0"/>
              <a:t>phần Vận </a:t>
            </a:r>
            <a:r>
              <a:rPr lang="en-US" sz="2000"/>
              <a:t>dụng.</a:t>
            </a:r>
          </a:p>
        </p:txBody>
      </p:sp>
      <p:sp>
        <p:nvSpPr>
          <p:cNvPr id="8" name="Google Shape;8818;p41"/>
          <p:cNvSpPr txBox="1">
            <a:spLocks/>
          </p:cNvSpPr>
          <p:nvPr/>
        </p:nvSpPr>
        <p:spPr>
          <a:xfrm>
            <a:off x="740242" y="3085089"/>
            <a:ext cx="691874" cy="553998"/>
          </a:xfrm>
          <a:prstGeom prst="rect">
            <a:avLst/>
          </a:prstGeom>
          <a:solidFill>
            <a:srgbClr val="5387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03</a:t>
            </a:r>
            <a:endParaRPr lang="en" sz="2400" b="1">
              <a:solidFill>
                <a:schemeClr val="accent6"/>
              </a:solidFill>
            </a:endParaRPr>
          </a:p>
        </p:txBody>
      </p:sp>
      <p:sp>
        <p:nvSpPr>
          <p:cNvPr id="9" name="Rectangle 8"/>
          <p:cNvSpPr/>
          <p:nvPr/>
        </p:nvSpPr>
        <p:spPr>
          <a:xfrm>
            <a:off x="1660748" y="3085088"/>
            <a:ext cx="6173367" cy="553998"/>
          </a:xfrm>
          <a:prstGeom prst="rect">
            <a:avLst/>
          </a:prstGeom>
        </p:spPr>
        <p:txBody>
          <a:bodyPr wrap="square">
            <a:spAutoFit/>
          </a:bodyPr>
          <a:lstStyle/>
          <a:p>
            <a:pPr>
              <a:lnSpc>
                <a:spcPct val="150000"/>
              </a:lnSpc>
            </a:pPr>
            <a:r>
              <a:rPr lang="en-US" sz="2000" smtClean="0"/>
              <a:t>Làm </a:t>
            </a:r>
            <a:r>
              <a:rPr lang="en-US" sz="2000"/>
              <a:t>bài tập Bài </a:t>
            </a:r>
            <a:r>
              <a:rPr lang="en-US" sz="2000" smtClean="0"/>
              <a:t>14 </a:t>
            </a:r>
            <a:r>
              <a:rPr lang="en-US" sz="2000"/>
              <a:t>trong </a:t>
            </a:r>
            <a:r>
              <a:rPr lang="en-US" sz="2000" smtClean="0"/>
              <a:t>SBT </a:t>
            </a:r>
            <a:r>
              <a:rPr lang="en-US" sz="2000"/>
              <a:t>Tin học 8.</a:t>
            </a:r>
          </a:p>
        </p:txBody>
      </p:sp>
      <p:sp>
        <p:nvSpPr>
          <p:cNvPr id="10" name="Google Shape;8818;p41"/>
          <p:cNvSpPr txBox="1">
            <a:spLocks/>
          </p:cNvSpPr>
          <p:nvPr/>
        </p:nvSpPr>
        <p:spPr>
          <a:xfrm>
            <a:off x="740242" y="1461847"/>
            <a:ext cx="691874" cy="553998"/>
          </a:xfrm>
          <a:prstGeom prst="rect">
            <a:avLst/>
          </a:prstGeom>
          <a:solidFill>
            <a:srgbClr val="5387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01</a:t>
            </a:r>
            <a:endParaRPr lang="en" sz="2400" b="1">
              <a:solidFill>
                <a:schemeClr val="accent6"/>
              </a:solidFill>
            </a:endParaRPr>
          </a:p>
        </p:txBody>
      </p:sp>
      <p:sp>
        <p:nvSpPr>
          <p:cNvPr id="11" name="Rectangle 10"/>
          <p:cNvSpPr/>
          <p:nvPr/>
        </p:nvSpPr>
        <p:spPr>
          <a:xfrm>
            <a:off x="1660750" y="1461846"/>
            <a:ext cx="3245474" cy="496996"/>
          </a:xfrm>
          <a:prstGeom prst="rect">
            <a:avLst/>
          </a:prstGeom>
        </p:spPr>
        <p:txBody>
          <a:bodyPr wrap="square">
            <a:spAutoFit/>
          </a:bodyPr>
          <a:lstStyle/>
          <a:p>
            <a:pPr>
              <a:lnSpc>
                <a:spcPct val="150000"/>
              </a:lnSpc>
            </a:pPr>
            <a:r>
              <a:rPr lang="en-US" sz="2000" smtClean="0"/>
              <a:t>Ôn </a:t>
            </a:r>
            <a:r>
              <a:rPr lang="en-US" sz="2000"/>
              <a:t>lại kiến thức đã học.</a:t>
            </a:r>
          </a:p>
        </p:txBody>
      </p:sp>
      <p:sp>
        <p:nvSpPr>
          <p:cNvPr id="12" name="Google Shape;8818;p41"/>
          <p:cNvSpPr txBox="1">
            <a:spLocks/>
          </p:cNvSpPr>
          <p:nvPr/>
        </p:nvSpPr>
        <p:spPr>
          <a:xfrm>
            <a:off x="740242" y="3902683"/>
            <a:ext cx="691874" cy="553998"/>
          </a:xfrm>
          <a:prstGeom prst="rect">
            <a:avLst/>
          </a:prstGeom>
          <a:solidFill>
            <a:srgbClr val="5387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04</a:t>
            </a:r>
            <a:endParaRPr lang="en" sz="2400" b="1">
              <a:solidFill>
                <a:schemeClr val="accent6"/>
              </a:solidFill>
            </a:endParaRPr>
          </a:p>
        </p:txBody>
      </p:sp>
      <p:sp>
        <p:nvSpPr>
          <p:cNvPr id="13" name="Rectangle 12"/>
          <p:cNvSpPr/>
          <p:nvPr/>
        </p:nvSpPr>
        <p:spPr>
          <a:xfrm>
            <a:off x="1660748" y="3902682"/>
            <a:ext cx="6173367" cy="553998"/>
          </a:xfrm>
          <a:prstGeom prst="rect">
            <a:avLst/>
          </a:prstGeom>
        </p:spPr>
        <p:txBody>
          <a:bodyPr wrap="square">
            <a:spAutoFit/>
          </a:bodyPr>
          <a:lstStyle/>
          <a:p>
            <a:pPr>
              <a:lnSpc>
                <a:spcPct val="150000"/>
              </a:lnSpc>
            </a:pPr>
            <a:r>
              <a:rPr lang="vi-VN" sz="2000" smtClean="0"/>
              <a:t>Đọc </a:t>
            </a:r>
            <a:r>
              <a:rPr lang="vi-VN" sz="2000"/>
              <a:t>và tìm hiểu trước </a:t>
            </a:r>
            <a:r>
              <a:rPr lang="vi-VN" sz="2000" b="1" i="1">
                <a:solidFill>
                  <a:srgbClr val="C00000"/>
                </a:solidFill>
              </a:rPr>
              <a:t>Bài </a:t>
            </a:r>
            <a:r>
              <a:rPr lang="vi-VN" sz="2000" b="1" i="1" smtClean="0">
                <a:solidFill>
                  <a:srgbClr val="C00000"/>
                </a:solidFill>
              </a:rPr>
              <a:t>15</a:t>
            </a:r>
            <a:r>
              <a:rPr lang="en-US" sz="2000" b="1" i="1" smtClean="0">
                <a:solidFill>
                  <a:srgbClr val="C00000"/>
                </a:solidFill>
              </a:rPr>
              <a:t>: </a:t>
            </a:r>
            <a:r>
              <a:rPr lang="vi-VN" sz="2000" b="1" i="1" smtClean="0">
                <a:solidFill>
                  <a:srgbClr val="C00000"/>
                </a:solidFill>
              </a:rPr>
              <a:t>Gỡ </a:t>
            </a:r>
            <a:r>
              <a:rPr lang="vi-VN" sz="2000" b="1" i="1">
                <a:solidFill>
                  <a:srgbClr val="C00000"/>
                </a:solidFill>
              </a:rPr>
              <a:t>lỗi</a:t>
            </a:r>
            <a:r>
              <a:rPr lang="vi-VN" sz="2000" smtClean="0"/>
              <a:t>.</a:t>
            </a:r>
            <a:endParaRPr lang="en-US" sz="2000"/>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r="54172"/>
          <a:stretch/>
        </p:blipFill>
        <p:spPr>
          <a:xfrm>
            <a:off x="6547557" y="1934122"/>
            <a:ext cx="2160838" cy="2881862"/>
          </a:xfrm>
          <a:prstGeom prst="rect">
            <a:avLst/>
          </a:prstGeom>
        </p:spPr>
      </p:pic>
    </p:spTree>
    <p:extLst>
      <p:ext uri="{BB962C8B-B14F-4D97-AF65-F5344CB8AC3E}">
        <p14:creationId xmlns:p14="http://schemas.microsoft.com/office/powerpoint/2010/main" val="340514191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2" grpId="0" animBg="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24"/>
          <p:cNvGrpSpPr/>
          <p:nvPr/>
        </p:nvGrpSpPr>
        <p:grpSpPr>
          <a:xfrm>
            <a:off x="1738925" y="4718600"/>
            <a:ext cx="5666144" cy="116400"/>
            <a:chOff x="1738925" y="4718600"/>
            <a:chExt cx="5666144" cy="116400"/>
          </a:xfrm>
        </p:grpSpPr>
        <p:sp>
          <p:nvSpPr>
            <p:cNvPr id="214" name="Google Shape;214;p24">
              <a:hlinkClick r:id="rId3" action="ppaction://hlinksldjump"/>
            </p:cNvPr>
            <p:cNvSpPr/>
            <p:nvPr/>
          </p:nvSpPr>
          <p:spPr>
            <a:xfrm>
              <a:off x="1738925" y="4718600"/>
              <a:ext cx="116400" cy="116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5" name="Google Shape;215;p24">
              <a:hlinkClick r:id="rId4" action="ppaction://hlinksldjump"/>
            </p:cNvPr>
            <p:cNvSpPr/>
            <p:nvPr/>
          </p:nvSpPr>
          <p:spPr>
            <a:xfrm>
              <a:off x="203101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6" name="Google Shape;216;p24">
              <a:hlinkClick r:id="rId5" action="ppaction://hlinksldjump"/>
            </p:cNvPr>
            <p:cNvSpPr/>
            <p:nvPr/>
          </p:nvSpPr>
          <p:spPr>
            <a:xfrm>
              <a:off x="232310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7" name="Google Shape;217;p24">
              <a:hlinkClick r:id="rId6" action="ppaction://hlinksldjump"/>
            </p:cNvPr>
            <p:cNvSpPr/>
            <p:nvPr/>
          </p:nvSpPr>
          <p:spPr>
            <a:xfrm>
              <a:off x="261520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8" name="Google Shape;218;p24">
              <a:hlinkClick r:id="rId7" action="ppaction://hlinksldjump"/>
            </p:cNvPr>
            <p:cNvSpPr/>
            <p:nvPr/>
          </p:nvSpPr>
          <p:spPr>
            <a:xfrm>
              <a:off x="2907292"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9" name="Google Shape;219;p24">
              <a:hlinkClick r:id="rId4" action="ppaction://hlinksldjump"/>
            </p:cNvPr>
            <p:cNvSpPr/>
            <p:nvPr/>
          </p:nvSpPr>
          <p:spPr>
            <a:xfrm>
              <a:off x="319938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0" name="Google Shape;220;p24">
              <a:hlinkClick r:id="rId5" action="ppaction://hlinksldjump"/>
            </p:cNvPr>
            <p:cNvSpPr/>
            <p:nvPr/>
          </p:nvSpPr>
          <p:spPr>
            <a:xfrm>
              <a:off x="349147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1" name="Google Shape;221;p24">
              <a:hlinkClick r:id="rId8" action="ppaction://hlinksldjump"/>
            </p:cNvPr>
            <p:cNvSpPr/>
            <p:nvPr/>
          </p:nvSpPr>
          <p:spPr>
            <a:xfrm>
              <a:off x="378356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2" name="Google Shape;222;p24">
              <a:hlinkClick r:id="rId9" action="ppaction://hlinksldjump"/>
            </p:cNvPr>
            <p:cNvSpPr/>
            <p:nvPr/>
          </p:nvSpPr>
          <p:spPr>
            <a:xfrm>
              <a:off x="407565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3" name="Google Shape;223;p24">
              <a:hlinkClick r:id="rId10" action="ppaction://hlinksldjump"/>
            </p:cNvPr>
            <p:cNvSpPr/>
            <p:nvPr/>
          </p:nvSpPr>
          <p:spPr>
            <a:xfrm>
              <a:off x="4367751"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4" name="Google Shape;224;p24">
              <a:hlinkClick r:id="rId9" action="ppaction://hlinksldjump"/>
            </p:cNvPr>
            <p:cNvSpPr/>
            <p:nvPr/>
          </p:nvSpPr>
          <p:spPr>
            <a:xfrm>
              <a:off x="465984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5" name="Google Shape;225;p24">
              <a:hlinkClick r:id="rId11" action="ppaction://hlinksldjump"/>
            </p:cNvPr>
            <p:cNvSpPr/>
            <p:nvPr/>
          </p:nvSpPr>
          <p:spPr>
            <a:xfrm>
              <a:off x="495193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6" name="Google Shape;226;p24">
              <a:hlinkClick r:id="rId12" action="ppaction://hlinksldjump"/>
            </p:cNvPr>
            <p:cNvSpPr/>
            <p:nvPr/>
          </p:nvSpPr>
          <p:spPr>
            <a:xfrm>
              <a:off x="524402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7" name="Google Shape;227;p24">
              <a:hlinkClick r:id="rId13" action="ppaction://hlinksldjump"/>
            </p:cNvPr>
            <p:cNvSpPr/>
            <p:nvPr/>
          </p:nvSpPr>
          <p:spPr>
            <a:xfrm>
              <a:off x="5536118"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8" name="Google Shape;228;p24">
              <a:hlinkClick r:id="rId14" action="ppaction://hlinksldjump"/>
            </p:cNvPr>
            <p:cNvSpPr/>
            <p:nvPr/>
          </p:nvSpPr>
          <p:spPr>
            <a:xfrm>
              <a:off x="582821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9" name="Google Shape;229;p24">
              <a:hlinkClick r:id="rId15" action="ppaction://hlinksldjump"/>
            </p:cNvPr>
            <p:cNvSpPr/>
            <p:nvPr/>
          </p:nvSpPr>
          <p:spPr>
            <a:xfrm>
              <a:off x="6120302"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0" name="Google Shape;230;p24">
              <a:hlinkClick r:id="rId16" action="ppaction://hlinksldjump"/>
            </p:cNvPr>
            <p:cNvSpPr/>
            <p:nvPr/>
          </p:nvSpPr>
          <p:spPr>
            <a:xfrm>
              <a:off x="641239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1" name="Google Shape;231;p24">
              <a:hlinkClick r:id="rId17" action="ppaction://hlinksldjump"/>
            </p:cNvPr>
            <p:cNvSpPr/>
            <p:nvPr/>
          </p:nvSpPr>
          <p:spPr>
            <a:xfrm>
              <a:off x="6704485"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2" name="Google Shape;232;p24">
              <a:hlinkClick r:id="rId18" action="ppaction://hlinksldjump"/>
            </p:cNvPr>
            <p:cNvSpPr/>
            <p:nvPr/>
          </p:nvSpPr>
          <p:spPr>
            <a:xfrm>
              <a:off x="699657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3" name="Google Shape;233;p24">
              <a:hlinkClick r:id="rId17" action="ppaction://hlinksldjump"/>
            </p:cNvPr>
            <p:cNvSpPr/>
            <p:nvPr/>
          </p:nvSpPr>
          <p:spPr>
            <a:xfrm>
              <a:off x="728866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
        <p:nvSpPr>
          <p:cNvPr id="28" name="Google Shape;520;p36"/>
          <p:cNvSpPr txBox="1">
            <a:spLocks/>
          </p:cNvSpPr>
          <p:nvPr/>
        </p:nvSpPr>
        <p:spPr>
          <a:xfrm>
            <a:off x="0" y="1456267"/>
            <a:ext cx="9144000" cy="1828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600" b="1">
                <a:solidFill>
                  <a:srgbClr val="1E3229"/>
                </a:solidFill>
                <a:latin typeface="Arial" panose="020B0604020202020204" pitchFamily="34" charset="0"/>
                <a:cs typeface="Arial" panose="020B0604020202020204" pitchFamily="34" charset="0"/>
              </a:rPr>
              <a:t>BÀI HỌC KẾT THÚC, CẢM ƠN </a:t>
            </a:r>
            <a:endParaRPr lang="en-US" sz="3600" b="1" smtClean="0">
              <a:solidFill>
                <a:srgbClr val="1E3229"/>
              </a:solidFill>
              <a:latin typeface="Arial" panose="020B0604020202020204" pitchFamily="34" charset="0"/>
              <a:cs typeface="Arial" panose="020B0604020202020204" pitchFamily="34" charset="0"/>
            </a:endParaRPr>
          </a:p>
          <a:p>
            <a:pPr algn="ctr">
              <a:lnSpc>
                <a:spcPct val="150000"/>
              </a:lnSpc>
            </a:pPr>
            <a:r>
              <a:rPr lang="vi-VN" sz="3600" b="1" smtClean="0">
                <a:solidFill>
                  <a:srgbClr val="1E3229"/>
                </a:solidFill>
                <a:latin typeface="Arial" panose="020B0604020202020204" pitchFamily="34" charset="0"/>
                <a:cs typeface="Arial" panose="020B0604020202020204" pitchFamily="34" charset="0"/>
              </a:rPr>
              <a:t>CÁC </a:t>
            </a:r>
            <a:r>
              <a:rPr lang="vi-VN" sz="3600" b="1">
                <a:solidFill>
                  <a:srgbClr val="1E3229"/>
                </a:solidFill>
                <a:latin typeface="Arial" panose="020B0604020202020204" pitchFamily="34" charset="0"/>
                <a:cs typeface="Arial" panose="020B0604020202020204" pitchFamily="34" charset="0"/>
              </a:rPr>
              <a:t>EM ĐÃ LẮNG </a:t>
            </a:r>
            <a:r>
              <a:rPr lang="vi-VN" sz="3600" b="1" smtClean="0">
                <a:solidFill>
                  <a:srgbClr val="1E3229"/>
                </a:solidFill>
                <a:latin typeface="Arial" panose="020B0604020202020204" pitchFamily="34" charset="0"/>
                <a:cs typeface="Arial" panose="020B0604020202020204" pitchFamily="34" charset="0"/>
              </a:rPr>
              <a:t>NGHE</a:t>
            </a:r>
            <a:r>
              <a:rPr lang="en-US" sz="3600" b="1" smtClean="0">
                <a:solidFill>
                  <a:srgbClr val="1E3229"/>
                </a:solidFill>
                <a:latin typeface="Arial" panose="020B0604020202020204" pitchFamily="34" charset="0"/>
                <a:cs typeface="Arial" panose="020B0604020202020204" pitchFamily="34" charset="0"/>
              </a:rPr>
              <a:t>!</a:t>
            </a:r>
            <a:endParaRPr lang="vi-VN" sz="3600" b="1">
              <a:solidFill>
                <a:srgbClr val="1E3229"/>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19"/>
          <a:stretch>
            <a:fillRect/>
          </a:stretch>
        </p:blipFill>
        <p:spPr>
          <a:xfrm>
            <a:off x="7112977" y="3206045"/>
            <a:ext cx="1548395" cy="1301578"/>
          </a:xfrm>
          <a:prstGeom prst="rect">
            <a:avLst/>
          </a:prstGeom>
        </p:spPr>
      </p:pic>
      <p:pic>
        <p:nvPicPr>
          <p:cNvPr id="25" name="Picture 24"/>
          <p:cNvPicPr>
            <a:picLocks noChangeAspect="1"/>
          </p:cNvPicPr>
          <p:nvPr/>
        </p:nvPicPr>
        <p:blipFill>
          <a:blip r:embed="rId20"/>
          <a:stretch>
            <a:fillRect/>
          </a:stretch>
        </p:blipFill>
        <p:spPr>
          <a:xfrm flipH="1">
            <a:off x="408250" y="598333"/>
            <a:ext cx="1039549" cy="1086801"/>
          </a:xfrm>
          <a:prstGeom prst="rect">
            <a:avLst/>
          </a:prstGeom>
        </p:spPr>
      </p:pic>
    </p:spTree>
    <p:extLst>
      <p:ext uri="{BB962C8B-B14F-4D97-AF65-F5344CB8AC3E}">
        <p14:creationId xmlns:p14="http://schemas.microsoft.com/office/powerpoint/2010/main" val="243065089"/>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24"/>
          <p:cNvGrpSpPr/>
          <p:nvPr/>
        </p:nvGrpSpPr>
        <p:grpSpPr>
          <a:xfrm>
            <a:off x="1738925" y="4718600"/>
            <a:ext cx="5666144" cy="116400"/>
            <a:chOff x="1738925" y="4718600"/>
            <a:chExt cx="5666144" cy="116400"/>
          </a:xfrm>
        </p:grpSpPr>
        <p:sp>
          <p:nvSpPr>
            <p:cNvPr id="214" name="Google Shape;214;p24">
              <a:hlinkClick r:id="rId3" action="ppaction://hlinksldjump"/>
            </p:cNvPr>
            <p:cNvSpPr/>
            <p:nvPr/>
          </p:nvSpPr>
          <p:spPr>
            <a:xfrm>
              <a:off x="1738925" y="4718600"/>
              <a:ext cx="116400" cy="116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5" name="Google Shape;215;p24">
              <a:hlinkClick r:id="rId4" action="ppaction://hlinksldjump"/>
            </p:cNvPr>
            <p:cNvSpPr/>
            <p:nvPr/>
          </p:nvSpPr>
          <p:spPr>
            <a:xfrm>
              <a:off x="203101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6" name="Google Shape;216;p24">
              <a:hlinkClick r:id="rId5" action="ppaction://hlinksldjump"/>
            </p:cNvPr>
            <p:cNvSpPr/>
            <p:nvPr/>
          </p:nvSpPr>
          <p:spPr>
            <a:xfrm>
              <a:off x="232310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7" name="Google Shape;217;p24">
              <a:hlinkClick r:id="rId6" action="ppaction://hlinksldjump"/>
            </p:cNvPr>
            <p:cNvSpPr/>
            <p:nvPr/>
          </p:nvSpPr>
          <p:spPr>
            <a:xfrm>
              <a:off x="261520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8" name="Google Shape;218;p24">
              <a:hlinkClick r:id="rId7" action="ppaction://hlinksldjump"/>
            </p:cNvPr>
            <p:cNvSpPr/>
            <p:nvPr/>
          </p:nvSpPr>
          <p:spPr>
            <a:xfrm>
              <a:off x="2907292"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19" name="Google Shape;219;p24">
              <a:hlinkClick r:id="rId4" action="ppaction://hlinksldjump"/>
            </p:cNvPr>
            <p:cNvSpPr/>
            <p:nvPr/>
          </p:nvSpPr>
          <p:spPr>
            <a:xfrm>
              <a:off x="319938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0" name="Google Shape;220;p24">
              <a:hlinkClick r:id="rId5" action="ppaction://hlinksldjump"/>
            </p:cNvPr>
            <p:cNvSpPr/>
            <p:nvPr/>
          </p:nvSpPr>
          <p:spPr>
            <a:xfrm>
              <a:off x="349147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1" name="Google Shape;221;p24">
              <a:hlinkClick r:id="rId8" action="ppaction://hlinksldjump"/>
            </p:cNvPr>
            <p:cNvSpPr/>
            <p:nvPr/>
          </p:nvSpPr>
          <p:spPr>
            <a:xfrm>
              <a:off x="378356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2" name="Google Shape;222;p24">
              <a:hlinkClick r:id="rId9" action="ppaction://hlinksldjump"/>
            </p:cNvPr>
            <p:cNvSpPr/>
            <p:nvPr/>
          </p:nvSpPr>
          <p:spPr>
            <a:xfrm>
              <a:off x="407565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3" name="Google Shape;223;p24">
              <a:hlinkClick r:id="rId10" action="ppaction://hlinksldjump"/>
            </p:cNvPr>
            <p:cNvSpPr/>
            <p:nvPr/>
          </p:nvSpPr>
          <p:spPr>
            <a:xfrm>
              <a:off x="4367751"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4" name="Google Shape;224;p24">
              <a:hlinkClick r:id="rId9" action="ppaction://hlinksldjump"/>
            </p:cNvPr>
            <p:cNvSpPr/>
            <p:nvPr/>
          </p:nvSpPr>
          <p:spPr>
            <a:xfrm>
              <a:off x="465984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5" name="Google Shape;225;p24">
              <a:hlinkClick r:id="rId11" action="ppaction://hlinksldjump"/>
            </p:cNvPr>
            <p:cNvSpPr/>
            <p:nvPr/>
          </p:nvSpPr>
          <p:spPr>
            <a:xfrm>
              <a:off x="495193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6" name="Google Shape;226;p24">
              <a:hlinkClick r:id="rId12" action="ppaction://hlinksldjump"/>
            </p:cNvPr>
            <p:cNvSpPr/>
            <p:nvPr/>
          </p:nvSpPr>
          <p:spPr>
            <a:xfrm>
              <a:off x="524402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7" name="Google Shape;227;p24">
              <a:hlinkClick r:id="rId13" action="ppaction://hlinksldjump"/>
            </p:cNvPr>
            <p:cNvSpPr/>
            <p:nvPr/>
          </p:nvSpPr>
          <p:spPr>
            <a:xfrm>
              <a:off x="5536118"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8" name="Google Shape;228;p24">
              <a:hlinkClick r:id="rId14" action="ppaction://hlinksldjump"/>
            </p:cNvPr>
            <p:cNvSpPr/>
            <p:nvPr/>
          </p:nvSpPr>
          <p:spPr>
            <a:xfrm>
              <a:off x="582821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29" name="Google Shape;229;p24">
              <a:hlinkClick r:id="rId15" action="ppaction://hlinksldjump"/>
            </p:cNvPr>
            <p:cNvSpPr/>
            <p:nvPr/>
          </p:nvSpPr>
          <p:spPr>
            <a:xfrm>
              <a:off x="6120302"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0" name="Google Shape;230;p24">
              <a:hlinkClick r:id="rId16" action="ppaction://hlinksldjump"/>
            </p:cNvPr>
            <p:cNvSpPr/>
            <p:nvPr/>
          </p:nvSpPr>
          <p:spPr>
            <a:xfrm>
              <a:off x="641239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1" name="Google Shape;231;p24">
              <a:hlinkClick r:id="rId17" action="ppaction://hlinksldjump"/>
            </p:cNvPr>
            <p:cNvSpPr/>
            <p:nvPr/>
          </p:nvSpPr>
          <p:spPr>
            <a:xfrm>
              <a:off x="6704485"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2" name="Google Shape;232;p24">
              <a:hlinkClick r:id="rId18" action="ppaction://hlinksldjump"/>
            </p:cNvPr>
            <p:cNvSpPr/>
            <p:nvPr/>
          </p:nvSpPr>
          <p:spPr>
            <a:xfrm>
              <a:off x="699657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233" name="Google Shape;233;p24">
              <a:hlinkClick r:id="rId17" action="ppaction://hlinksldjump"/>
            </p:cNvPr>
            <p:cNvSpPr/>
            <p:nvPr/>
          </p:nvSpPr>
          <p:spPr>
            <a:xfrm>
              <a:off x="728866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
        <p:nvSpPr>
          <p:cNvPr id="28" name="Google Shape;520;p36"/>
          <p:cNvSpPr txBox="1">
            <a:spLocks/>
          </p:cNvSpPr>
          <p:nvPr/>
        </p:nvSpPr>
        <p:spPr>
          <a:xfrm>
            <a:off x="0" y="1219201"/>
            <a:ext cx="9144000" cy="293188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600" b="1" smtClean="0">
                <a:solidFill>
                  <a:srgbClr val="1E3229"/>
                </a:solidFill>
                <a:latin typeface="Arial" panose="020B0604020202020204" pitchFamily="34" charset="0"/>
                <a:cs typeface="Arial" panose="020B0604020202020204" pitchFamily="34" charset="0"/>
              </a:rPr>
              <a:t>BÀI 14: CẤU TRÚC </a:t>
            </a:r>
          </a:p>
          <a:p>
            <a:pPr algn="ctr">
              <a:lnSpc>
                <a:spcPct val="150000"/>
              </a:lnSpc>
            </a:pPr>
            <a:r>
              <a:rPr lang="en-US" sz="6600" b="1" smtClean="0">
                <a:solidFill>
                  <a:srgbClr val="1E3229"/>
                </a:solidFill>
                <a:latin typeface="Arial" panose="020B0604020202020204" pitchFamily="34" charset="0"/>
                <a:cs typeface="Arial" panose="020B0604020202020204" pitchFamily="34" charset="0"/>
              </a:rPr>
              <a:t>ĐIỀU KHIỂN</a:t>
            </a:r>
            <a:endParaRPr lang="vi-VN" sz="6600" b="1">
              <a:solidFill>
                <a:srgbClr val="1E322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305272"/>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04;p31"/>
          <p:cNvSpPr txBox="1">
            <a:spLocks noGrp="1"/>
          </p:cNvSpPr>
          <p:nvPr>
            <p:ph type="title" idx="4294967295"/>
          </p:nvPr>
        </p:nvSpPr>
        <p:spPr>
          <a:xfrm>
            <a:off x="0" y="524921"/>
            <a:ext cx="9144000" cy="6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latin typeface="+mj-lt"/>
              </a:rPr>
              <a:t>NỘI DUNG BÀI HỌC</a:t>
            </a:r>
            <a:endParaRPr sz="3400" b="1">
              <a:latin typeface="+mj-lt"/>
            </a:endParaRPr>
          </a:p>
        </p:txBody>
      </p:sp>
      <p:grpSp>
        <p:nvGrpSpPr>
          <p:cNvPr id="4" name="Group 3"/>
          <p:cNvGrpSpPr/>
          <p:nvPr/>
        </p:nvGrpSpPr>
        <p:grpSpPr>
          <a:xfrm>
            <a:off x="2140064" y="2256748"/>
            <a:ext cx="6149638" cy="553999"/>
            <a:chOff x="2140064" y="2256748"/>
            <a:chExt cx="6149638" cy="553999"/>
          </a:xfrm>
        </p:grpSpPr>
        <p:sp>
          <p:nvSpPr>
            <p:cNvPr id="6" name="Google Shape;8818;p41"/>
            <p:cNvSpPr txBox="1">
              <a:spLocks/>
            </p:cNvSpPr>
            <p:nvPr/>
          </p:nvSpPr>
          <p:spPr>
            <a:xfrm>
              <a:off x="2140064" y="2256749"/>
              <a:ext cx="691874" cy="553998"/>
            </a:xfrm>
            <a:prstGeom prst="rect">
              <a:avLst/>
            </a:prstGeom>
            <a:solidFill>
              <a:srgbClr val="5387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02</a:t>
              </a:r>
              <a:endParaRPr lang="en" sz="2400" b="1">
                <a:solidFill>
                  <a:schemeClr val="accent6"/>
                </a:solidFill>
              </a:endParaRPr>
            </a:p>
          </p:txBody>
        </p:sp>
        <p:sp>
          <p:nvSpPr>
            <p:cNvPr id="7" name="Rectangle 6"/>
            <p:cNvSpPr/>
            <p:nvPr/>
          </p:nvSpPr>
          <p:spPr>
            <a:xfrm>
              <a:off x="3060571" y="2256748"/>
              <a:ext cx="5229131" cy="553998"/>
            </a:xfrm>
            <a:prstGeom prst="rect">
              <a:avLst/>
            </a:prstGeom>
          </p:spPr>
          <p:txBody>
            <a:bodyPr wrap="square">
              <a:spAutoFit/>
            </a:bodyPr>
            <a:lstStyle/>
            <a:p>
              <a:pPr>
                <a:lnSpc>
                  <a:spcPct val="150000"/>
                </a:lnSpc>
              </a:pPr>
              <a:r>
                <a:rPr lang="en-US" sz="2000" smtClean="0"/>
                <a:t>Thực hành: Xây dựng trò chơi Đoán số</a:t>
              </a:r>
              <a:endParaRPr lang="en-US" sz="2000"/>
            </a:p>
          </p:txBody>
        </p:sp>
      </p:grpSp>
      <p:grpSp>
        <p:nvGrpSpPr>
          <p:cNvPr id="2" name="Group 1"/>
          <p:cNvGrpSpPr/>
          <p:nvPr/>
        </p:nvGrpSpPr>
        <p:grpSpPr>
          <a:xfrm>
            <a:off x="2140064" y="1445127"/>
            <a:ext cx="4165982" cy="553999"/>
            <a:chOff x="2140064" y="1445127"/>
            <a:chExt cx="4165982" cy="553999"/>
          </a:xfrm>
        </p:grpSpPr>
        <p:sp>
          <p:nvSpPr>
            <p:cNvPr id="10" name="Google Shape;8818;p41"/>
            <p:cNvSpPr txBox="1">
              <a:spLocks/>
            </p:cNvSpPr>
            <p:nvPr/>
          </p:nvSpPr>
          <p:spPr>
            <a:xfrm>
              <a:off x="2140064" y="1445128"/>
              <a:ext cx="691874" cy="553998"/>
            </a:xfrm>
            <a:prstGeom prst="rect">
              <a:avLst/>
            </a:prstGeom>
            <a:solidFill>
              <a:srgbClr val="5387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01</a:t>
              </a:r>
              <a:endParaRPr lang="en" sz="2400" b="1">
                <a:solidFill>
                  <a:schemeClr val="accent6"/>
                </a:solidFill>
              </a:endParaRPr>
            </a:p>
          </p:txBody>
        </p:sp>
        <p:sp>
          <p:nvSpPr>
            <p:cNvPr id="11" name="Rectangle 10"/>
            <p:cNvSpPr/>
            <p:nvPr/>
          </p:nvSpPr>
          <p:spPr>
            <a:xfrm>
              <a:off x="3060572" y="1445127"/>
              <a:ext cx="3245474" cy="496996"/>
            </a:xfrm>
            <a:prstGeom prst="rect">
              <a:avLst/>
            </a:prstGeom>
          </p:spPr>
          <p:txBody>
            <a:bodyPr wrap="square">
              <a:spAutoFit/>
            </a:bodyPr>
            <a:lstStyle/>
            <a:p>
              <a:pPr>
                <a:lnSpc>
                  <a:spcPct val="150000"/>
                </a:lnSpc>
              </a:pPr>
              <a:r>
                <a:rPr lang="en-US" sz="2000" smtClean="0"/>
                <a:t>Cấu trúc điều khiển cơ bản</a:t>
              </a:r>
              <a:endParaRPr lang="en-US" sz="2000"/>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217" y="3063282"/>
            <a:ext cx="4176184" cy="2194518"/>
          </a:xfrm>
          <a:prstGeom prst="rect">
            <a:avLst/>
          </a:prstGeom>
        </p:spPr>
      </p:pic>
    </p:spTree>
    <p:extLst>
      <p:ext uri="{BB962C8B-B14F-4D97-AF65-F5344CB8AC3E}">
        <p14:creationId xmlns:p14="http://schemas.microsoft.com/office/powerpoint/2010/main" val="3954499255"/>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8"/>
          <p:cNvSpPr txBox="1">
            <a:spLocks noGrp="1"/>
          </p:cNvSpPr>
          <p:nvPr>
            <p:ph type="title"/>
          </p:nvPr>
        </p:nvSpPr>
        <p:spPr>
          <a:xfrm>
            <a:off x="1" y="2572600"/>
            <a:ext cx="9143999" cy="841800"/>
          </a:xfrm>
          <a:prstGeom prst="rect">
            <a:avLst/>
          </a:prstGeom>
        </p:spPr>
        <p:txBody>
          <a:bodyPr spcFirstLastPara="1" wrap="square" lIns="91425" tIns="91425" rIns="91425" bIns="91425" anchor="t" anchorCtr="0">
            <a:noAutofit/>
          </a:bodyPr>
          <a:lstStyle/>
          <a:p>
            <a:pPr lvl="0" algn="ctr"/>
            <a:r>
              <a:rPr lang="vi-VN" sz="3500" b="1"/>
              <a:t>Cấu trúc điều khiển cơ bản</a:t>
            </a:r>
          </a:p>
        </p:txBody>
      </p:sp>
      <p:sp>
        <p:nvSpPr>
          <p:cNvPr id="337" name="Google Shape;337;p28"/>
          <p:cNvSpPr txBox="1">
            <a:spLocks noGrp="1"/>
          </p:cNvSpPr>
          <p:nvPr>
            <p:ph type="title" idx="2"/>
          </p:nvPr>
        </p:nvSpPr>
        <p:spPr>
          <a:xfrm>
            <a:off x="3706199" y="1311311"/>
            <a:ext cx="1731600" cy="1014000"/>
          </a:xfrm>
          <a:prstGeom prst="rect">
            <a:avLst/>
          </a:prstGeom>
          <a:solidFill>
            <a:srgbClr val="538786"/>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chemeClr val="accent6"/>
                </a:solidFill>
              </a:rPr>
              <a:t>01</a:t>
            </a:r>
            <a:endParaRPr b="1">
              <a:solidFill>
                <a:schemeClr val="accent6"/>
              </a:solidFill>
            </a:endParaRPr>
          </a:p>
        </p:txBody>
      </p:sp>
      <p:grpSp>
        <p:nvGrpSpPr>
          <p:cNvPr id="339" name="Google Shape;339;p28"/>
          <p:cNvGrpSpPr/>
          <p:nvPr/>
        </p:nvGrpSpPr>
        <p:grpSpPr>
          <a:xfrm>
            <a:off x="1738925" y="4718600"/>
            <a:ext cx="5666144" cy="116400"/>
            <a:chOff x="1738925" y="4718600"/>
            <a:chExt cx="5666144" cy="116400"/>
          </a:xfrm>
        </p:grpSpPr>
        <p:sp>
          <p:nvSpPr>
            <p:cNvPr id="340" name="Google Shape;340;p28">
              <a:hlinkClick r:id="rId3" action="ppaction://hlinksldjump"/>
            </p:cNvPr>
            <p:cNvSpPr/>
            <p:nvPr/>
          </p:nvSpPr>
          <p:spPr>
            <a:xfrm>
              <a:off x="203101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1" name="Google Shape;341;p28">
              <a:hlinkClick r:id="rId4" action="ppaction://hlinksldjump"/>
            </p:cNvPr>
            <p:cNvSpPr/>
            <p:nvPr/>
          </p:nvSpPr>
          <p:spPr>
            <a:xfrm>
              <a:off x="232310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2" name="Google Shape;342;p28">
              <a:hlinkClick r:id="rId5" action="ppaction://hlinksldjump"/>
            </p:cNvPr>
            <p:cNvSpPr/>
            <p:nvPr/>
          </p:nvSpPr>
          <p:spPr>
            <a:xfrm>
              <a:off x="261520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3" name="Google Shape;343;p28">
              <a:hlinkClick r:id="rId6" action="ppaction://hlinksldjump"/>
            </p:cNvPr>
            <p:cNvSpPr/>
            <p:nvPr/>
          </p:nvSpPr>
          <p:spPr>
            <a:xfrm>
              <a:off x="2907292" y="4718600"/>
              <a:ext cx="116400" cy="1164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4" name="Google Shape;344;p28">
              <a:hlinkClick r:id="rId3" action="ppaction://hlinksldjump"/>
            </p:cNvPr>
            <p:cNvSpPr/>
            <p:nvPr/>
          </p:nvSpPr>
          <p:spPr>
            <a:xfrm>
              <a:off x="319938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5" name="Google Shape;345;p28">
              <a:hlinkClick r:id="rId4" action="ppaction://hlinksldjump"/>
            </p:cNvPr>
            <p:cNvSpPr/>
            <p:nvPr/>
          </p:nvSpPr>
          <p:spPr>
            <a:xfrm>
              <a:off x="349147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6" name="Google Shape;346;p28">
              <a:hlinkClick r:id="rId7" action="ppaction://hlinksldjump"/>
            </p:cNvPr>
            <p:cNvSpPr/>
            <p:nvPr/>
          </p:nvSpPr>
          <p:spPr>
            <a:xfrm>
              <a:off x="378356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7" name="Google Shape;347;p28">
              <a:hlinkClick r:id="rId8" action="ppaction://hlinksldjump"/>
            </p:cNvPr>
            <p:cNvSpPr/>
            <p:nvPr/>
          </p:nvSpPr>
          <p:spPr>
            <a:xfrm>
              <a:off x="407565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8" name="Google Shape;348;p28">
              <a:hlinkClick r:id="rId9" action="ppaction://hlinksldjump"/>
            </p:cNvPr>
            <p:cNvSpPr/>
            <p:nvPr/>
          </p:nvSpPr>
          <p:spPr>
            <a:xfrm>
              <a:off x="4367751"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49" name="Google Shape;349;p28">
              <a:hlinkClick r:id="rId8" action="ppaction://hlinksldjump"/>
            </p:cNvPr>
            <p:cNvSpPr/>
            <p:nvPr/>
          </p:nvSpPr>
          <p:spPr>
            <a:xfrm>
              <a:off x="465984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0" name="Google Shape;350;p28">
              <a:hlinkClick r:id="rId10" action="ppaction://hlinksldjump"/>
            </p:cNvPr>
            <p:cNvSpPr/>
            <p:nvPr/>
          </p:nvSpPr>
          <p:spPr>
            <a:xfrm>
              <a:off x="4951934"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1" name="Google Shape;351;p28">
              <a:hlinkClick r:id="rId11" action="ppaction://hlinksldjump"/>
            </p:cNvPr>
            <p:cNvSpPr/>
            <p:nvPr/>
          </p:nvSpPr>
          <p:spPr>
            <a:xfrm>
              <a:off x="5244026"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2" name="Google Shape;352;p28">
              <a:hlinkClick r:id="rId12" action="ppaction://hlinksldjump"/>
            </p:cNvPr>
            <p:cNvSpPr/>
            <p:nvPr/>
          </p:nvSpPr>
          <p:spPr>
            <a:xfrm>
              <a:off x="5536118"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3" name="Google Shape;353;p28">
              <a:hlinkClick r:id="rId13" action="ppaction://hlinksldjump"/>
            </p:cNvPr>
            <p:cNvSpPr/>
            <p:nvPr/>
          </p:nvSpPr>
          <p:spPr>
            <a:xfrm>
              <a:off x="5828210"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4" name="Google Shape;354;p28">
              <a:hlinkClick r:id="rId14" action="ppaction://hlinksldjump"/>
            </p:cNvPr>
            <p:cNvSpPr/>
            <p:nvPr/>
          </p:nvSpPr>
          <p:spPr>
            <a:xfrm>
              <a:off x="6120302"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5" name="Google Shape;355;p28">
              <a:hlinkClick r:id="rId15" action="ppaction://hlinksldjump"/>
            </p:cNvPr>
            <p:cNvSpPr/>
            <p:nvPr/>
          </p:nvSpPr>
          <p:spPr>
            <a:xfrm>
              <a:off x="6412393"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6" name="Google Shape;356;p28">
              <a:hlinkClick r:id="rId16" action="ppaction://hlinksldjump"/>
            </p:cNvPr>
            <p:cNvSpPr/>
            <p:nvPr/>
          </p:nvSpPr>
          <p:spPr>
            <a:xfrm>
              <a:off x="6704485"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7" name="Google Shape;357;p28">
              <a:hlinkClick r:id="rId17" action="ppaction://hlinksldjump"/>
            </p:cNvPr>
            <p:cNvSpPr/>
            <p:nvPr/>
          </p:nvSpPr>
          <p:spPr>
            <a:xfrm>
              <a:off x="6996577"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8" name="Google Shape;358;p28">
              <a:hlinkClick r:id="rId16" action="ppaction://hlinksldjump"/>
            </p:cNvPr>
            <p:cNvSpPr/>
            <p:nvPr/>
          </p:nvSpPr>
          <p:spPr>
            <a:xfrm>
              <a:off x="7288669"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sp>
          <p:nvSpPr>
            <p:cNvPr id="359" name="Google Shape;359;p28">
              <a:hlinkClick r:id="rId18" action="ppaction://hlinksldjump"/>
            </p:cNvPr>
            <p:cNvSpPr/>
            <p:nvPr/>
          </p:nvSpPr>
          <p:spPr>
            <a:xfrm>
              <a:off x="1738925" y="4718600"/>
              <a:ext cx="116400" cy="1164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Open Sans"/>
                <a:cs typeface="Arial" panose="020B0604020202020204" pitchFamily="34" charset="0"/>
                <a:sym typeface="Open Sans"/>
              </a:endParaRPr>
            </a:p>
          </p:txBody>
        </p:sp>
      </p:grpSp>
    </p:spTree>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randombar(horizontal)">
                                      <p:cBhvr>
                                        <p:cTn id="7" dur="500"/>
                                        <p:tgtEl>
                                          <p:spTgt spid="33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36"/>
                                        </p:tgtEl>
                                        <p:attrNameLst>
                                          <p:attrName>style.visibility</p:attrName>
                                        </p:attrNameLst>
                                      </p:cBhvr>
                                      <p:to>
                                        <p:strVal val="visible"/>
                                      </p:to>
                                    </p:set>
                                    <p:animEffect transition="in" filter="randombar(horizontal)">
                                      <p:cBhvr>
                                        <p:cTn id="10"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3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p:cNvSpPr txBox="1"/>
          <p:nvPr/>
        </p:nvSpPr>
        <p:spPr>
          <a:xfrm>
            <a:off x="0" y="521127"/>
            <a:ext cx="9143999"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smtClean="0">
                <a:solidFill>
                  <a:srgbClr val="C00000"/>
                </a:solidFill>
                <a:latin typeface="Arial" panose="020B0604020202020204" pitchFamily="34" charset="0"/>
                <a:cs typeface="Arial" panose="020B0604020202020204" pitchFamily="34" charset="0"/>
              </a:rPr>
              <a:t>Trò chơi Đoán số</a:t>
            </a:r>
            <a:endParaRPr lang="vi-VN" sz="2000" b="1">
              <a:solidFill>
                <a:srgbClr val="C00000"/>
              </a:solidFill>
              <a:latin typeface="Arial" panose="020B0604020202020204" pitchFamily="34" charset="0"/>
              <a:cs typeface="Arial" panose="020B0604020202020204" pitchFamily="34" charset="0"/>
            </a:endParaRPr>
          </a:p>
        </p:txBody>
      </p:sp>
      <p:sp>
        <p:nvSpPr>
          <p:cNvPr id="7" name="Google Shape;541;p59"/>
          <p:cNvSpPr/>
          <p:nvPr/>
        </p:nvSpPr>
        <p:spPr>
          <a:xfrm>
            <a:off x="594849" y="1366008"/>
            <a:ext cx="7878644" cy="3184016"/>
          </a:xfrm>
          <a:prstGeom prst="roundRect">
            <a:avLst>
              <a:gd name="adj" fmla="val 14745"/>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9"/>
          <p:cNvSpPr txBox="1"/>
          <p:nvPr/>
        </p:nvSpPr>
        <p:spPr>
          <a:xfrm>
            <a:off x="819768" y="1475841"/>
            <a:ext cx="7428807" cy="286232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Giả sử em cần xây dựng một trò chơi trên máy tính. Trong trò chơi, em cần tìm một số bí mật mà máy tính đã lấy ngẫu nhiên trong khoảng từ 1 đến 100. Em được đoán nhiều lần cho đến khi đoán đúng số bí mật đó. Mỗi lần em đoán sai, máy tính sẽ cho em biết số em đoán là nhỏ hơn hay lớn hơn số bí mật. Em hãy mô tả kịch bản của trò chơi đó dưới dạng một thuật toán.</a:t>
            </a:r>
            <a:endParaRPr lang="vi-VN" sz="2000">
              <a:latin typeface="Arial" panose="020B0604020202020204" pitchFamily="34" charset="0"/>
              <a:cs typeface="Arial" panose="020B0604020202020204" pitchFamily="34" charset="0"/>
            </a:endParaRPr>
          </a:p>
        </p:txBody>
      </p:sp>
      <p:pic>
        <p:nvPicPr>
          <p:cNvPr id="10" name="Picture 3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1"/>
              </a:ext>
            </a:extLst>
          </a:blip>
          <a:srcRect/>
          <a:stretch>
            <a:fillRect/>
          </a:stretch>
        </p:blipFill>
        <p:spPr>
          <a:xfrm rot="20774354">
            <a:off x="436941" y="4110822"/>
            <a:ext cx="540734" cy="666544"/>
          </a:xfrm>
          <a:prstGeom prst="rect">
            <a:avLst/>
          </a:prstGeom>
        </p:spPr>
      </p:pic>
      <p:pic>
        <p:nvPicPr>
          <p:cNvPr id="12" name="Picture 38"/>
          <p:cNvPicPr>
            <a:picLocks noChangeAspect="1"/>
          </p:cNvPicPr>
          <p:nvPr/>
        </p:nvPicPr>
        <p:blipFill>
          <a:blip r:embed="rId62" cstate="print">
            <a:extLst>
              <a:ext uri="{28A0092B-C50C-407E-A947-70E740481C1C}">
                <a14:useLocalDpi xmlns:a14="http://schemas.microsoft.com/office/drawing/2010/main" val="0"/>
              </a:ext>
              <a:ext uri="{96DAC541-7B7A-43D3-8B79-37D633B846F1}">
                <asvg:svgBlip xmlns="" xmlns:asvg="http://schemas.microsoft.com/office/drawing/2016/SVG/main" r:embed="rId75"/>
              </a:ext>
            </a:extLst>
          </a:blip>
          <a:srcRect/>
          <a:stretch>
            <a:fillRect/>
          </a:stretch>
        </p:blipFill>
        <p:spPr>
          <a:xfrm>
            <a:off x="7591237" y="963017"/>
            <a:ext cx="417426" cy="555334"/>
          </a:xfrm>
          <a:prstGeom prst="rect">
            <a:avLst/>
          </a:prstGeom>
        </p:spPr>
      </p:pic>
      <p:pic>
        <p:nvPicPr>
          <p:cNvPr id="17" name="Picture 22"/>
          <p:cNvPicPr>
            <a:picLocks noChangeAspect="1"/>
          </p:cNvPicPr>
          <p:nvPr/>
        </p:nvPicPr>
        <p:blipFill>
          <a:blip r:embed="rId76">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rot="1041632">
            <a:off x="8027664" y="3939278"/>
            <a:ext cx="523431" cy="714582"/>
          </a:xfrm>
          <a:prstGeom prst="rect">
            <a:avLst/>
          </a:prstGeom>
        </p:spPr>
      </p:pic>
      <p:sp>
        <p:nvSpPr>
          <p:cNvPr id="20" name="Google Shape;1917;p52"/>
          <p:cNvSpPr/>
          <p:nvPr/>
        </p:nvSpPr>
        <p:spPr>
          <a:xfrm rot="14848913">
            <a:off x="5730676" y="696475"/>
            <a:ext cx="233316" cy="256951"/>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1" name="Google Shape;1917;p52"/>
          <p:cNvSpPr/>
          <p:nvPr/>
        </p:nvSpPr>
        <p:spPr>
          <a:xfrm rot="14848913">
            <a:off x="3197074" y="691400"/>
            <a:ext cx="233316" cy="256951"/>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2" name="Pentagon 21"/>
          <p:cNvSpPr/>
          <p:nvPr/>
        </p:nvSpPr>
        <p:spPr>
          <a:xfrm>
            <a:off x="0" y="579654"/>
            <a:ext cx="2394856" cy="503640"/>
          </a:xfrm>
          <a:prstGeom prst="homePlate">
            <a:avLst>
              <a:gd name="adj" fmla="val 4490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pic>
        <p:nvPicPr>
          <p:cNvPr id="23" name="Picture 25"/>
          <p:cNvPicPr>
            <a:picLocks noChangeAspect="1"/>
          </p:cNvPicPr>
          <p:nvPr/>
        </p:nvPicPr>
        <p:blipFill>
          <a:blip r:embed="rId77">
            <a:extLst>
              <a:ext uri="{28A0092B-C50C-407E-A947-70E740481C1C}">
                <a14:useLocalDpi xmlns:a14="http://schemas.microsoft.com/office/drawing/2010/main" val="0"/>
              </a:ext>
              <a:ext uri="{96DAC541-7B7A-43D3-8B79-37D633B846F1}">
                <asvg:svgBlip xmlns="" xmlns:asvg="http://schemas.microsoft.com/office/drawing/2016/SVG/main" r:embed="rId49"/>
              </a:ext>
            </a:extLst>
          </a:blip>
          <a:srcRect/>
          <a:stretch>
            <a:fillRect/>
          </a:stretch>
        </p:blipFill>
        <p:spPr>
          <a:xfrm>
            <a:off x="8248575" y="2394475"/>
            <a:ext cx="449837" cy="606863"/>
          </a:xfrm>
          <a:prstGeom prst="rect">
            <a:avLst/>
          </a:prstGeom>
        </p:spPr>
      </p:pic>
    </p:spTree>
    <p:extLst>
      <p:ext uri="{BB962C8B-B14F-4D97-AF65-F5344CB8AC3E}">
        <p14:creationId xmlns:p14="http://schemas.microsoft.com/office/powerpoint/2010/main" val="6035007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par>
                                <p:cTn id="29" presetID="14" presetClass="entr" presetSubtype="1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entagon 21"/>
          <p:cNvSpPr/>
          <p:nvPr/>
        </p:nvSpPr>
        <p:spPr>
          <a:xfrm>
            <a:off x="0" y="579654"/>
            <a:ext cx="2394856" cy="503640"/>
          </a:xfrm>
          <a:prstGeom prst="homePlate">
            <a:avLst>
              <a:gd name="adj" fmla="val 4490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sp>
        <p:nvSpPr>
          <p:cNvPr id="13" name="Rounded Rectangle 12"/>
          <p:cNvSpPr/>
          <p:nvPr/>
        </p:nvSpPr>
        <p:spPr>
          <a:xfrm>
            <a:off x="321124" y="1715251"/>
            <a:ext cx="4355910" cy="560641"/>
          </a:xfrm>
          <a:prstGeom prst="roundRect">
            <a:avLst>
              <a:gd name="adj" fmla="val 0"/>
            </a:avLst>
          </a:prstGeom>
          <a:solidFill>
            <a:schemeClr val="accent4">
              <a:lumMod val="20000"/>
              <a:lumOff val="80000"/>
            </a:schemeClr>
          </a:solidFill>
          <a:ln w="28575">
            <a:no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smtClean="0">
                <a:solidFill>
                  <a:srgbClr val="000000"/>
                </a:solidFill>
                <a:latin typeface="Arial (Body)"/>
              </a:rPr>
              <a:t>1</a:t>
            </a:r>
            <a:r>
              <a:rPr lang="en-US" sz="2000" smtClean="0">
                <a:solidFill>
                  <a:srgbClr val="000000"/>
                </a:solidFill>
                <a:latin typeface="Arial (Body)"/>
              </a:rPr>
              <a:t>.</a:t>
            </a:r>
            <a:r>
              <a:rPr lang="vi-VN" sz="2000" smtClean="0">
                <a:solidFill>
                  <a:srgbClr val="000000"/>
                </a:solidFill>
                <a:latin typeface="Arial (Body)"/>
              </a:rPr>
              <a:t> </a:t>
            </a:r>
            <a:r>
              <a:rPr lang="vi-VN" sz="2000">
                <a:solidFill>
                  <a:srgbClr val="000000"/>
                </a:solidFill>
                <a:latin typeface="Arial (Body)"/>
              </a:rPr>
              <a:t>Bắt </a:t>
            </a:r>
            <a:r>
              <a:rPr lang="vi-VN" sz="2000" smtClean="0">
                <a:solidFill>
                  <a:srgbClr val="000000"/>
                </a:solidFill>
                <a:latin typeface="Arial (Body)"/>
              </a:rPr>
              <a:t>đầu</a:t>
            </a:r>
            <a:r>
              <a:rPr lang="en-US" sz="2000" smtClean="0">
                <a:solidFill>
                  <a:srgbClr val="000000"/>
                </a:solidFill>
                <a:latin typeface="Arial (Body)"/>
              </a:rPr>
              <a:t>.</a:t>
            </a:r>
            <a:endParaRPr lang="vi-VN" sz="2000">
              <a:solidFill>
                <a:srgbClr val="000000"/>
              </a:solidFill>
              <a:latin typeface="Arial (Body)"/>
            </a:endParaRPr>
          </a:p>
        </p:txBody>
      </p:sp>
      <p:sp>
        <p:nvSpPr>
          <p:cNvPr id="14" name="TextBox 9"/>
          <p:cNvSpPr txBox="1"/>
          <p:nvPr/>
        </p:nvSpPr>
        <p:spPr>
          <a:xfrm>
            <a:off x="927100" y="1083294"/>
            <a:ext cx="2457450"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b="1" smtClean="0">
                <a:solidFill>
                  <a:srgbClr val="32797E"/>
                </a:solidFill>
                <a:latin typeface="Arial" panose="020B0604020202020204" pitchFamily="34" charset="0"/>
                <a:cs typeface="Arial" panose="020B0604020202020204" pitchFamily="34" charset="0"/>
              </a:rPr>
              <a:t>Kịch bản trò chơi:</a:t>
            </a:r>
            <a:endParaRPr lang="vi-VN" sz="2000" b="1">
              <a:solidFill>
                <a:srgbClr val="32797E"/>
              </a:solidFill>
              <a:latin typeface="Arial" panose="020B0604020202020204" pitchFamily="34" charset="0"/>
              <a:cs typeface="Arial" panose="020B0604020202020204" pitchFamily="34" charset="0"/>
            </a:endParaRPr>
          </a:p>
        </p:txBody>
      </p:sp>
      <p:pic>
        <p:nvPicPr>
          <p:cNvPr id="15"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321122" y="948333"/>
            <a:ext cx="823919" cy="823919"/>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321122" y="2368145"/>
            <a:ext cx="4355910" cy="1079407"/>
          </a:xfrm>
          <a:prstGeom prst="roundRect">
            <a:avLst>
              <a:gd name="adj" fmla="val 0"/>
            </a:avLst>
          </a:prstGeom>
          <a:solidFill>
            <a:schemeClr val="accent4">
              <a:lumMod val="20000"/>
              <a:lumOff val="80000"/>
            </a:schemeClr>
          </a:solidFill>
          <a:ln w="28575">
            <a:no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a:solidFill>
                  <a:srgbClr val="000000"/>
                </a:solidFill>
                <a:latin typeface="Arial (Body)"/>
              </a:rPr>
              <a:t>2. Gán cho số bí mật một giá trị ngẫu nhiên trong khoảng từ 1 đến 100.</a:t>
            </a:r>
          </a:p>
        </p:txBody>
      </p:sp>
      <p:sp>
        <p:nvSpPr>
          <p:cNvPr id="19" name="Rounded Rectangle 18"/>
          <p:cNvSpPr/>
          <p:nvPr/>
        </p:nvSpPr>
        <p:spPr>
          <a:xfrm>
            <a:off x="321122" y="3539805"/>
            <a:ext cx="4355910" cy="1079407"/>
          </a:xfrm>
          <a:prstGeom prst="roundRect">
            <a:avLst>
              <a:gd name="adj" fmla="val 0"/>
            </a:avLst>
          </a:prstGeom>
          <a:solidFill>
            <a:schemeClr val="accent4">
              <a:lumMod val="20000"/>
              <a:lumOff val="80000"/>
            </a:schemeClr>
          </a:solidFill>
          <a:ln w="28575">
            <a:no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a:solidFill>
                  <a:srgbClr val="000000"/>
                </a:solidFill>
                <a:latin typeface="Arial (Body)"/>
              </a:rPr>
              <a:t>3. Hỏi và nhận giá trị từ bàn phím, lưu vào biến trả lời.</a:t>
            </a:r>
          </a:p>
        </p:txBody>
      </p:sp>
      <p:sp>
        <p:nvSpPr>
          <p:cNvPr id="23" name="Rounded Rectangle 22"/>
          <p:cNvSpPr/>
          <p:nvPr/>
        </p:nvSpPr>
        <p:spPr>
          <a:xfrm>
            <a:off x="4789715" y="1715251"/>
            <a:ext cx="4001860" cy="560641"/>
          </a:xfrm>
          <a:prstGeom prst="roundRect">
            <a:avLst>
              <a:gd name="adj" fmla="val 0"/>
            </a:avLst>
          </a:prstGeom>
          <a:solidFill>
            <a:schemeClr val="accent4">
              <a:lumMod val="20000"/>
              <a:lumOff val="80000"/>
            </a:schemeClr>
          </a:solidFill>
          <a:ln w="28575">
            <a:no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a:solidFill>
                  <a:srgbClr val="000000"/>
                </a:solidFill>
                <a:latin typeface="Arial (Body)"/>
              </a:rPr>
              <a:t>4. Hiển thị số bí mật trong 2 giây.</a:t>
            </a:r>
          </a:p>
        </p:txBody>
      </p:sp>
      <p:sp>
        <p:nvSpPr>
          <p:cNvPr id="24" name="Rounded Rectangle 23"/>
          <p:cNvSpPr/>
          <p:nvPr/>
        </p:nvSpPr>
        <p:spPr>
          <a:xfrm>
            <a:off x="4789715" y="2460609"/>
            <a:ext cx="4001860" cy="560641"/>
          </a:xfrm>
          <a:prstGeom prst="roundRect">
            <a:avLst>
              <a:gd name="adj" fmla="val 0"/>
            </a:avLst>
          </a:prstGeom>
          <a:solidFill>
            <a:schemeClr val="accent4">
              <a:lumMod val="20000"/>
              <a:lumOff val="80000"/>
            </a:schemeClr>
          </a:solidFill>
          <a:ln w="28575">
            <a:no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a:solidFill>
                  <a:srgbClr val="000000"/>
                </a:solidFill>
                <a:latin typeface="Arial (Body)"/>
              </a:rPr>
              <a:t>5. Hiển thị trả lời trong 2 giây.</a:t>
            </a:r>
          </a:p>
        </p:txBody>
      </p:sp>
      <p:sp>
        <p:nvSpPr>
          <p:cNvPr id="25" name="Rounded Rectangle 24"/>
          <p:cNvSpPr/>
          <p:nvPr/>
        </p:nvSpPr>
        <p:spPr>
          <a:xfrm>
            <a:off x="4789715" y="3205087"/>
            <a:ext cx="4001860" cy="560641"/>
          </a:xfrm>
          <a:prstGeom prst="roundRect">
            <a:avLst>
              <a:gd name="adj" fmla="val 0"/>
            </a:avLst>
          </a:prstGeom>
          <a:solidFill>
            <a:schemeClr val="accent4">
              <a:lumMod val="20000"/>
              <a:lumOff val="80000"/>
            </a:schemeClr>
          </a:solidFill>
          <a:ln w="28575">
            <a:no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a:solidFill>
                  <a:srgbClr val="000000"/>
                </a:solidFill>
                <a:latin typeface="Arial (Body)"/>
              </a:rPr>
              <a:t>6. Kết thúc.</a:t>
            </a:r>
          </a:p>
        </p:txBody>
      </p:sp>
      <p:pic>
        <p:nvPicPr>
          <p:cNvPr id="27" name="Picture 26"/>
          <p:cNvPicPr>
            <a:picLocks noChangeAspect="1"/>
          </p:cNvPicPr>
          <p:nvPr/>
        </p:nvPicPr>
        <p:blipFill>
          <a:blip r:embed="rId3"/>
          <a:stretch>
            <a:fillRect/>
          </a:stretch>
        </p:blipFill>
        <p:spPr>
          <a:xfrm>
            <a:off x="6542005" y="3398283"/>
            <a:ext cx="2115581" cy="1552949"/>
          </a:xfrm>
          <a:prstGeom prst="rect">
            <a:avLst/>
          </a:prstGeom>
        </p:spPr>
      </p:pic>
    </p:spTree>
    <p:extLst>
      <p:ext uri="{BB962C8B-B14F-4D97-AF65-F5344CB8AC3E}">
        <p14:creationId xmlns:p14="http://schemas.microsoft.com/office/powerpoint/2010/main" val="11464297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8" grpId="0" animBg="1"/>
      <p:bldP spid="19"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entagon 21"/>
          <p:cNvSpPr/>
          <p:nvPr/>
        </p:nvSpPr>
        <p:spPr>
          <a:xfrm>
            <a:off x="0" y="579654"/>
            <a:ext cx="3327400"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2000" b="1">
                <a:solidFill>
                  <a:schemeClr val="accent6"/>
                </a:solidFill>
              </a:rPr>
              <a:t> Khai thác thông tin SGK</a:t>
            </a:r>
          </a:p>
        </p:txBody>
      </p:sp>
      <p:grpSp>
        <p:nvGrpSpPr>
          <p:cNvPr id="3" name="Group 2"/>
          <p:cNvGrpSpPr/>
          <p:nvPr/>
        </p:nvGrpSpPr>
        <p:grpSpPr>
          <a:xfrm>
            <a:off x="565405" y="1083294"/>
            <a:ext cx="2819145" cy="496996"/>
            <a:chOff x="565405" y="1083294"/>
            <a:chExt cx="2819145" cy="496996"/>
          </a:xfrm>
        </p:grpSpPr>
        <p:sp>
          <p:nvSpPr>
            <p:cNvPr id="12" name="TextBox 9"/>
            <p:cNvSpPr txBox="1"/>
            <p:nvPr/>
          </p:nvSpPr>
          <p:spPr>
            <a:xfrm>
              <a:off x="927100" y="1083294"/>
              <a:ext cx="2457450"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b="1">
                  <a:solidFill>
                    <a:schemeClr val="accent2">
                      <a:lumMod val="75000"/>
                    </a:schemeClr>
                  </a:solidFill>
                  <a:latin typeface="Arial" panose="020B0604020202020204" pitchFamily="34" charset="0"/>
                  <a:cs typeface="Arial" panose="020B0604020202020204" pitchFamily="34" charset="0"/>
                </a:rPr>
                <a:t>a) Cấu trúc tuần tự</a:t>
              </a:r>
              <a:endParaRPr lang="vi-VN" sz="2000" b="1">
                <a:solidFill>
                  <a:schemeClr val="accent2">
                    <a:lumMod val="75000"/>
                  </a:schemeClr>
                </a:solidFill>
                <a:latin typeface="Arial" panose="020B0604020202020204" pitchFamily="34" charset="0"/>
                <a:cs typeface="Arial" panose="020B0604020202020204" pitchFamily="34" charset="0"/>
              </a:endParaRPr>
            </a:p>
          </p:txBody>
        </p:sp>
        <p:pic>
          <p:nvPicPr>
            <p:cNvPr id="16" name="Picture 4" descr="https://cdn-icons-png.flaticon.com/512/3296/32961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405" y="1184331"/>
              <a:ext cx="361695" cy="36169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9"/>
          <p:cNvSpPr txBox="1"/>
          <p:nvPr/>
        </p:nvSpPr>
        <p:spPr>
          <a:xfrm>
            <a:off x="565405" y="1604600"/>
            <a:ext cx="8049206"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mn-lt"/>
                <a:cs typeface="Arial" panose="020B0604020202020204" pitchFamily="34" charset="0"/>
              </a:rPr>
              <a:t>Đ</a:t>
            </a:r>
            <a:r>
              <a:rPr lang="vi-VN" sz="2000" smtClean="0">
                <a:latin typeface="+mn-lt"/>
                <a:cs typeface="Arial" panose="020B0604020202020204" pitchFamily="34" charset="0"/>
              </a:rPr>
              <a:t>ược </a:t>
            </a:r>
            <a:r>
              <a:rPr lang="vi-VN" sz="2000">
                <a:latin typeface="+mn-lt"/>
                <a:cs typeface="Arial" panose="020B0604020202020204" pitchFamily="34" charset="0"/>
              </a:rPr>
              <a:t>thể hiện bằng cách lắp ghép các khối lệnh theo trình tự của các hoạt động, từ trên xuống dưới.</a:t>
            </a:r>
          </a:p>
        </p:txBody>
      </p:sp>
      <p:pic>
        <p:nvPicPr>
          <p:cNvPr id="4" name="Picture 3"/>
          <p:cNvPicPr>
            <a:picLocks noChangeAspect="1"/>
          </p:cNvPicPr>
          <p:nvPr/>
        </p:nvPicPr>
        <p:blipFill>
          <a:blip r:embed="rId3"/>
          <a:stretch>
            <a:fillRect/>
          </a:stretch>
        </p:blipFill>
        <p:spPr>
          <a:xfrm>
            <a:off x="2372688" y="2719755"/>
            <a:ext cx="4434640" cy="2000996"/>
          </a:xfrm>
          <a:prstGeom prst="rect">
            <a:avLst/>
          </a:prstGeom>
        </p:spPr>
      </p:pic>
    </p:spTree>
    <p:extLst>
      <p:ext uri="{BB962C8B-B14F-4D97-AF65-F5344CB8AC3E}">
        <p14:creationId xmlns:p14="http://schemas.microsoft.com/office/powerpoint/2010/main" val="6081345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Quoting App Pitch Deck by Slidesgo">
  <a:themeElements>
    <a:clrScheme name="Simple Light">
      <a:dk1>
        <a:srgbClr val="24282A"/>
      </a:dk1>
      <a:lt1>
        <a:srgbClr val="F1E7D6"/>
      </a:lt1>
      <a:dk2>
        <a:srgbClr val="FCF6E7"/>
      </a:dk2>
      <a:lt2>
        <a:srgbClr val="EEBB90"/>
      </a:lt2>
      <a:accent1>
        <a:srgbClr val="E6907D"/>
      </a:accent1>
      <a:accent2>
        <a:srgbClr val="DD4F3D"/>
      </a:accent2>
      <a:accent3>
        <a:srgbClr val="BBC8BA"/>
      </a:accent3>
      <a:accent4>
        <a:srgbClr val="538786"/>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1800</Words>
  <Application>Microsoft Office PowerPoint</Application>
  <PresentationFormat>On-screen Show (16:9)</PresentationFormat>
  <Paragraphs>186</Paragraphs>
  <Slides>32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(Body)</vt:lpstr>
      <vt:lpstr>Poppins Black</vt:lpstr>
      <vt:lpstr>Barlow Medium</vt:lpstr>
      <vt:lpstr>Calibri</vt:lpstr>
      <vt:lpstr>Open Sans</vt:lpstr>
      <vt:lpstr>Darker Grotesque Black</vt:lpstr>
      <vt:lpstr>Darker Grotesque</vt:lpstr>
      <vt:lpstr>Quoting App Pitch Deck by Slidesgo</vt:lpstr>
      <vt:lpstr>PowerPoint Presentation</vt:lpstr>
      <vt:lpstr>KHỞI ĐỘNG</vt:lpstr>
      <vt:lpstr>PowerPoint Presentation</vt:lpstr>
      <vt:lpstr>PowerPoint Presentation</vt:lpstr>
      <vt:lpstr>NỘI DUNG BÀI HỌC</vt:lpstr>
      <vt:lpstr>Cấu trúc điều khiển cơ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Thực hành: Xây dựng trò chơi Đoán số</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VẬN DỤNG</vt:lpstr>
      <vt:lpstr>VẬN DỤNG</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Quoting App Pitch Deck</dc:title>
  <cp:lastModifiedBy>Acer</cp:lastModifiedBy>
  <cp:revision>28</cp:revision>
  <dcterms:modified xsi:type="dcterms:W3CDTF">2023-12-16T09:17:40Z</dcterms:modified>
</cp:coreProperties>
</file>