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1" r:id="rId2"/>
    <p:sldId id="256" r:id="rId3"/>
    <p:sldId id="302" r:id="rId4"/>
    <p:sldId id="279" r:id="rId5"/>
    <p:sldId id="352" r:id="rId6"/>
    <p:sldId id="351" r:id="rId7"/>
    <p:sldId id="298" r:id="rId8"/>
    <p:sldId id="354" r:id="rId9"/>
    <p:sldId id="348" r:id="rId10"/>
    <p:sldId id="349" r:id="rId11"/>
    <p:sldId id="356" r:id="rId12"/>
    <p:sldId id="327" r:id="rId13"/>
    <p:sldId id="358" r:id="rId14"/>
    <p:sldId id="359" r:id="rId15"/>
    <p:sldId id="314" r:id="rId16"/>
    <p:sldId id="330" r:id="rId17"/>
    <p:sldId id="35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649"/>
    <a:srgbClr val="F26648"/>
    <a:srgbClr val="6D9FB1"/>
    <a:srgbClr val="F7931D"/>
    <a:srgbClr val="FBC864"/>
    <a:srgbClr val="F8B417"/>
    <a:srgbClr val="FEE3AF"/>
    <a:srgbClr val="77ADC0"/>
    <a:srgbClr val="0087B2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12" autoAdjust="0"/>
    <p:restoredTop sz="94684"/>
  </p:normalViewPr>
  <p:slideViewPr>
    <p:cSldViewPr snapToGrid="0" showGuides="1">
      <p:cViewPr varScale="1">
        <p:scale>
          <a:sx n="31" d="100"/>
          <a:sy n="31" d="100"/>
        </p:scale>
        <p:origin x="184" y="17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8280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8658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70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187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678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34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22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066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4" name="Round Single Corner Rectangle 2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ound Single Corner Rectangle 25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9209" y="1166823"/>
            <a:ext cx="11060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Which of the underlined parts in each question is incorrect? Find and correct it.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32422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29782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305586" y="1719622"/>
            <a:ext cx="11801959" cy="513837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1. </a:t>
            </a:r>
            <a:r>
              <a:rPr lang="en-US" sz="3200" u="sng" dirty="0"/>
              <a:t>That</a:t>
            </a:r>
            <a:r>
              <a:rPr lang="en-US" sz="3200" dirty="0"/>
              <a:t> new 3D printer is </a:t>
            </a:r>
            <a:r>
              <a:rPr lang="en-US" sz="3200" u="sng" dirty="0"/>
              <a:t>such</a:t>
            </a:r>
            <a:r>
              <a:rPr lang="en-US" sz="3200" dirty="0"/>
              <a:t> expensive that </a:t>
            </a:r>
            <a:r>
              <a:rPr lang="en-US" sz="3200" u="sng" dirty="0"/>
              <a:t>my</a:t>
            </a:r>
            <a:r>
              <a:rPr lang="en-US" sz="3200" dirty="0"/>
              <a:t> company </a:t>
            </a:r>
            <a:r>
              <a:rPr lang="en-US" sz="3200" u="sng" dirty="0"/>
              <a:t>cannot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B0F0"/>
                </a:solidFill>
              </a:rPr>
              <a:t>      A				        B			   C			D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/>
              <a:t> afford it.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2. </a:t>
            </a:r>
            <a:r>
              <a:rPr lang="en-US" sz="3200" dirty="0"/>
              <a:t>Scientists </a:t>
            </a:r>
            <a:r>
              <a:rPr lang="en-US" sz="3200" u="sng" dirty="0"/>
              <a:t>suggest</a:t>
            </a:r>
            <a:r>
              <a:rPr lang="en-US" sz="3200" dirty="0"/>
              <a:t> </a:t>
            </a:r>
            <a:r>
              <a:rPr lang="en-US" sz="3200" u="sng" dirty="0"/>
              <a:t>that</a:t>
            </a:r>
            <a:r>
              <a:rPr lang="en-US" sz="3200" dirty="0"/>
              <a:t> people </a:t>
            </a:r>
            <a:r>
              <a:rPr lang="en-US" sz="3200" u="sng" dirty="0"/>
              <a:t>not taking </a:t>
            </a:r>
            <a:r>
              <a:rPr lang="en-US" sz="3200" dirty="0"/>
              <a:t>plants and animals </a:t>
            </a:r>
            <a:r>
              <a:rPr lang="en-US" sz="3200" u="sng" dirty="0"/>
              <a:t>to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/>
              <a:t> 			</a:t>
            </a:r>
            <a:r>
              <a:rPr lang="en-US" sz="3200" dirty="0">
                <a:solidFill>
                  <a:srgbClr val="00B0F0"/>
                </a:solidFill>
              </a:rPr>
              <a:t>A	B		       C					   D</a:t>
            </a:r>
            <a:endParaRPr lang="en-US" sz="3200" u="sng" dirty="0">
              <a:solidFill>
                <a:srgbClr val="00B0F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/>
              <a:t>other countries. </a:t>
            </a:r>
            <a:br>
              <a:rPr lang="en-US" sz="3200" dirty="0"/>
            </a:br>
            <a:r>
              <a:rPr lang="en-US" sz="3200" b="1" dirty="0">
                <a:solidFill>
                  <a:srgbClr val="F26648"/>
                </a:solidFill>
              </a:rPr>
              <a:t>3. </a:t>
            </a:r>
            <a:r>
              <a:rPr lang="en-US" sz="3200" dirty="0" err="1"/>
              <a:t>Ms</a:t>
            </a:r>
            <a:r>
              <a:rPr lang="en-US" sz="3200" dirty="0"/>
              <a:t> Ngoc, </a:t>
            </a:r>
            <a:r>
              <a:rPr lang="en-US" sz="3200" u="sng" dirty="0"/>
              <a:t>which</a:t>
            </a:r>
            <a:r>
              <a:rPr lang="en-US" sz="3200" dirty="0"/>
              <a:t> is a famous </a:t>
            </a:r>
            <a:r>
              <a:rPr lang="en-US" sz="3200" u="sng" dirty="0"/>
              <a:t>doctor</a:t>
            </a:r>
            <a:r>
              <a:rPr lang="en-US" sz="3200" dirty="0"/>
              <a:t>, has </a:t>
            </a:r>
            <a:r>
              <a:rPr lang="en-US" sz="3200" u="sng" dirty="0"/>
              <a:t>saved</a:t>
            </a:r>
            <a:r>
              <a:rPr lang="en-US" sz="3200" dirty="0"/>
              <a:t> a lot </a:t>
            </a:r>
            <a:r>
              <a:rPr lang="en-US" sz="3200" u="sng" dirty="0"/>
              <a:t>of</a:t>
            </a:r>
            <a:r>
              <a:rPr lang="en-US" sz="3200" dirty="0"/>
              <a:t> people’s lives.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/>
              <a:t>		      </a:t>
            </a:r>
            <a:r>
              <a:rPr lang="en-US" sz="3200" dirty="0">
                <a:solidFill>
                  <a:srgbClr val="00B0F0"/>
                </a:solidFill>
              </a:rPr>
              <a:t>A				B		C	       D</a:t>
            </a:r>
            <a:endParaRPr lang="en-US" sz="3200" u="sng" dirty="0">
              <a:solidFill>
                <a:srgbClr val="00B0F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7A432D-2BE9-B915-7ECC-FD3981F38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8303" y="2387599"/>
            <a:ext cx="533400" cy="520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480A57-21A2-150F-F89A-3D78902F1BC9}"/>
              </a:ext>
            </a:extLst>
          </p:cNvPr>
          <p:cNvSpPr txBox="1"/>
          <p:nvPr/>
        </p:nvSpPr>
        <p:spPr>
          <a:xfrm>
            <a:off x="5441491" y="2301524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sym typeface="Wingdings" pitchFamily="2" charset="2"/>
              </a:rPr>
              <a:t></a:t>
            </a:r>
            <a:r>
              <a:rPr lang="en-US" sz="3200" b="1" dirty="0">
                <a:solidFill>
                  <a:srgbClr val="7030A0"/>
                </a:solidFill>
              </a:rPr>
              <a:t> SO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57F129B-C2E6-AEBF-36D8-897E4FC1A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5819" y="4195421"/>
            <a:ext cx="533400" cy="5207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ED98C0D-6C43-E16D-FB6E-EC6845560E80}"/>
              </a:ext>
            </a:extLst>
          </p:cNvPr>
          <p:cNvSpPr txBox="1"/>
          <p:nvPr/>
        </p:nvSpPr>
        <p:spPr>
          <a:xfrm>
            <a:off x="5701553" y="4771758"/>
            <a:ext cx="7153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sym typeface="Wingdings" pitchFamily="2" charset="2"/>
              </a:rPr>
              <a:t></a:t>
            </a:r>
            <a:r>
              <a:rPr lang="en-US" sz="3200" b="1" dirty="0">
                <a:solidFill>
                  <a:srgbClr val="7030A0"/>
                </a:solidFill>
              </a:rPr>
              <a:t> shouldn’t carry /  not carry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E89546-0700-74E2-0265-D53254E5874D}"/>
              </a:ext>
            </a:extLst>
          </p:cNvPr>
          <p:cNvSpPr txBox="1"/>
          <p:nvPr/>
        </p:nvSpPr>
        <p:spPr>
          <a:xfrm>
            <a:off x="3439553" y="5932193"/>
            <a:ext cx="1656266" cy="59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sym typeface="Wingdings" pitchFamily="2" charset="2"/>
              </a:rPr>
              <a:t></a:t>
            </a:r>
            <a:r>
              <a:rPr lang="en-US" sz="3200" b="1" dirty="0">
                <a:solidFill>
                  <a:srgbClr val="7030A0"/>
                </a:solidFill>
              </a:rPr>
              <a:t> who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E6ACE6A-67BA-A3C2-FCD7-F616C9C06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939" y="5932193"/>
            <a:ext cx="5334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8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4" name="Round Single Corner Rectangle 2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ound Single Corner Rectangle 25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9209" y="1166823"/>
            <a:ext cx="11060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Which of the underlined parts in each question is incorrect? Find and correct it.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32422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29782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305586" y="1719622"/>
            <a:ext cx="11801959" cy="513837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4. </a:t>
            </a:r>
            <a:r>
              <a:rPr lang="en-US" sz="3200" dirty="0"/>
              <a:t>George was </a:t>
            </a:r>
            <a:r>
              <a:rPr lang="en-US" sz="3200" u="sng" dirty="0"/>
              <a:t>so</a:t>
            </a:r>
            <a:r>
              <a:rPr lang="en-US" sz="3200" dirty="0"/>
              <a:t> a friendly engineer </a:t>
            </a:r>
            <a:r>
              <a:rPr lang="en-US" sz="3200" u="sng" dirty="0"/>
              <a:t>that</a:t>
            </a:r>
            <a:r>
              <a:rPr lang="en-US" sz="3200" dirty="0"/>
              <a:t> his colleagues liked </a:t>
            </a:r>
            <a:r>
              <a:rPr lang="en-US" sz="3200" u="sng" dirty="0"/>
              <a:t>him</a:t>
            </a:r>
            <a:r>
              <a:rPr lang="en-US" sz="3200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B0F0"/>
                </a:solidFill>
              </a:rPr>
              <a:t>		       A				         B			 	   C</a:t>
            </a:r>
            <a:endParaRPr lang="en-US" sz="3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200" u="sng" dirty="0"/>
              <a:t>very much.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solidFill>
                  <a:srgbClr val="00B0F0"/>
                </a:solidFill>
              </a:rPr>
              <a:t>        D</a:t>
            </a:r>
            <a:endParaRPr lang="en-US" sz="3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5. </a:t>
            </a:r>
            <a:r>
              <a:rPr lang="en-US" sz="3200" u="sng" dirty="0"/>
              <a:t>Maintaining</a:t>
            </a:r>
            <a:r>
              <a:rPr lang="en-US" sz="3200" dirty="0"/>
              <a:t> the food chain, </a:t>
            </a:r>
            <a:r>
              <a:rPr lang="en-US" sz="3200" u="sng" dirty="0"/>
              <a:t>that</a:t>
            </a:r>
            <a:r>
              <a:rPr lang="en-US" sz="3200" dirty="0"/>
              <a:t> is created by plants and animals, </a:t>
            </a:r>
            <a:r>
              <a:rPr lang="en-US" sz="3200" u="sng" dirty="0"/>
              <a:t>is</a:t>
            </a:r>
            <a:r>
              <a:rPr lang="en-US" sz="3200" dirty="0"/>
              <a:t>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/>
              <a:t>		</a:t>
            </a:r>
            <a:r>
              <a:rPr lang="en-US" sz="3200" dirty="0">
                <a:solidFill>
                  <a:srgbClr val="00B0F0"/>
                </a:solidFill>
              </a:rPr>
              <a:t>A	B		       C					   D</a:t>
            </a:r>
            <a:endParaRPr lang="en-US" sz="32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/>
              <a:t>vital to </a:t>
            </a:r>
            <a:r>
              <a:rPr lang="en-US" sz="3200" u="sng" dirty="0"/>
              <a:t>the</a:t>
            </a:r>
            <a:r>
              <a:rPr lang="en-US" sz="3200" dirty="0"/>
              <a:t> ecosystem. </a:t>
            </a:r>
            <a:endParaRPr lang="en-US" sz="3200" u="sng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/>
              <a:t> 	    </a:t>
            </a:r>
            <a:r>
              <a:rPr lang="en-US" sz="3200" dirty="0">
                <a:solidFill>
                  <a:srgbClr val="00B0F0"/>
                </a:solidFill>
              </a:rPr>
              <a:t> D</a:t>
            </a:r>
            <a:endParaRPr lang="en-US" sz="3200" u="sng" dirty="0">
              <a:solidFill>
                <a:srgbClr val="00B0F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7A432D-2BE9-B915-7ECC-FD3981F38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789" y="2341956"/>
            <a:ext cx="533400" cy="5207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480A57-21A2-150F-F89A-3D78902F1BC9}"/>
              </a:ext>
            </a:extLst>
          </p:cNvPr>
          <p:cNvSpPr txBox="1"/>
          <p:nvPr/>
        </p:nvSpPr>
        <p:spPr>
          <a:xfrm>
            <a:off x="3425488" y="2309918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sym typeface="Wingdings" pitchFamily="2" charset="2"/>
              </a:rPr>
              <a:t> s</a:t>
            </a:r>
            <a:r>
              <a:rPr lang="en-US" sz="3200" b="1" dirty="0">
                <a:solidFill>
                  <a:srgbClr val="7030A0"/>
                </a:solidFill>
              </a:rPr>
              <a:t>uch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5E89546-0700-74E2-0265-D53254E5874D}"/>
              </a:ext>
            </a:extLst>
          </p:cNvPr>
          <p:cNvSpPr txBox="1"/>
          <p:nvPr/>
        </p:nvSpPr>
        <p:spPr>
          <a:xfrm>
            <a:off x="6206565" y="4802640"/>
            <a:ext cx="2080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  <a:sym typeface="Wingdings" pitchFamily="2" charset="2"/>
              </a:rPr>
              <a:t></a:t>
            </a:r>
            <a:r>
              <a:rPr lang="en-US" sz="3200" b="1" dirty="0">
                <a:solidFill>
                  <a:srgbClr val="7030A0"/>
                </a:solidFill>
              </a:rPr>
              <a:t> which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E6ACE6A-67BA-A3C2-FCD7-F616C9C068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8818" y="4766034"/>
            <a:ext cx="5334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57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985A88-22DC-9F6B-5AF7-B47588639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453" y="2237488"/>
            <a:ext cx="11529637" cy="474331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1.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dirty="0"/>
              <a:t>“You should buy this music player,” her cousin said. (suggested)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sym typeface="Wingdings 3" panose="05040102010807070707" pitchFamily="18" charset="2"/>
              </a:rPr>
              <a:t></a:t>
            </a:r>
            <a:r>
              <a:rPr lang="en-US" sz="3200" dirty="0"/>
              <a:t> Her cousin __________________________________________. 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b="1" dirty="0">
              <a:solidFill>
                <a:srgbClr val="F26648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2. </a:t>
            </a:r>
            <a:r>
              <a:rPr lang="en-US" sz="3200" dirty="0"/>
              <a:t>I don’t have good eye-hand coordination. I can’t be a good surgeon. (because)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sym typeface="Wingdings 3" panose="05040102010807070707" pitchFamily="18" charset="2"/>
              </a:rPr>
              <a:t></a:t>
            </a:r>
            <a:r>
              <a:rPr lang="en-US" sz="3200" dirty="0"/>
              <a:t> I can’t _______________________________________________. </a:t>
            </a:r>
          </a:p>
          <a:p>
            <a:pPr marL="0" indent="0">
              <a:lnSpc>
                <a:spcPct val="100000"/>
              </a:lnSpc>
              <a:buNone/>
            </a:pPr>
            <a:endParaRPr lang="en-US" sz="3200" b="1" dirty="0">
              <a:solidFill>
                <a:srgbClr val="F26648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075B93-F5E8-0608-655E-B0F3EA631E49}"/>
              </a:ext>
            </a:extLst>
          </p:cNvPr>
          <p:cNvSpPr txBox="1"/>
          <p:nvPr/>
        </p:nvSpPr>
        <p:spPr>
          <a:xfrm>
            <a:off x="2525746" y="2760674"/>
            <a:ext cx="94207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suggested (that) she (should) buy that music player. /  suggested buying that music player.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43808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/>
              </a:rPr>
              <a:t>Rewrite each sentence. Use the given word in brackets. </a:t>
            </a:r>
            <a:endParaRPr 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1D161E-1090-EA77-A62B-F61D56B15CEC}"/>
              </a:ext>
            </a:extLst>
          </p:cNvPr>
          <p:cNvSpPr txBox="1"/>
          <p:nvPr/>
        </p:nvSpPr>
        <p:spPr>
          <a:xfrm>
            <a:off x="1801506" y="4886126"/>
            <a:ext cx="11529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7030A0"/>
                </a:solidFill>
              </a:rPr>
              <a:t>be a good surgeon because I don’t have good eye-hand coordination.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DFD8B5-8D35-2E85-FAC9-13C5B13FD759}"/>
              </a:ext>
            </a:extLst>
          </p:cNvPr>
          <p:cNvSpPr txBox="1"/>
          <p:nvPr/>
        </p:nvSpPr>
        <p:spPr>
          <a:xfrm>
            <a:off x="12358534" y="768830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985A88-22DC-9F6B-5AF7-B47588639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001" y="1998858"/>
            <a:ext cx="11529637" cy="474331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3.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dirty="0" err="1"/>
              <a:t>Ms</a:t>
            </a:r>
            <a:r>
              <a:rPr lang="en-US" sz="3200" dirty="0"/>
              <a:t> </a:t>
            </a:r>
            <a:r>
              <a:rPr lang="en-US" sz="3200" dirty="0" err="1"/>
              <a:t>Hoa</a:t>
            </a:r>
            <a:r>
              <a:rPr lang="en-US" sz="3200" dirty="0"/>
              <a:t> couldn’t present her interactive lessons. The smartboard was out of order. (since)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sym typeface="Wingdings 3" panose="05040102010807070707" pitchFamily="18" charset="2"/>
              </a:rPr>
              <a:t></a:t>
            </a:r>
            <a:r>
              <a:rPr lang="en-US" sz="3200" dirty="0"/>
              <a:t> Since ________________________________________________. 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b="1" dirty="0">
              <a:solidFill>
                <a:srgbClr val="F26648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4. </a:t>
            </a:r>
            <a:r>
              <a:rPr lang="en-US" sz="3200" dirty="0"/>
              <a:t>The </a:t>
            </a:r>
            <a:r>
              <a:rPr lang="en-US" sz="3200" dirty="0" err="1"/>
              <a:t>Taronga</a:t>
            </a:r>
            <a:r>
              <a:rPr lang="en-US" sz="3200" dirty="0"/>
              <a:t> Zoo is located in Sydney. It is home to over 4,000 animals. (which)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sym typeface="Wingdings 3" panose="05040102010807070707" pitchFamily="18" charset="2"/>
              </a:rPr>
              <a:t></a:t>
            </a:r>
            <a:r>
              <a:rPr lang="en-US" sz="3200" dirty="0"/>
              <a:t> The </a:t>
            </a:r>
            <a:r>
              <a:rPr lang="en-US" sz="3200" dirty="0" err="1"/>
              <a:t>Taronga</a:t>
            </a:r>
            <a:r>
              <a:rPr lang="en-US" sz="3200" dirty="0"/>
              <a:t> Zoo,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dirty="0"/>
              <a:t>______________________________________. </a:t>
            </a:r>
          </a:p>
          <a:p>
            <a:pPr marL="0" indent="0">
              <a:lnSpc>
                <a:spcPct val="100000"/>
              </a:lnSpc>
              <a:buNone/>
            </a:pPr>
            <a:endParaRPr lang="en-US" sz="3200" b="1" dirty="0">
              <a:solidFill>
                <a:srgbClr val="F26648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075B93-F5E8-0608-655E-B0F3EA631E49}"/>
              </a:ext>
            </a:extLst>
          </p:cNvPr>
          <p:cNvSpPr txBox="1"/>
          <p:nvPr/>
        </p:nvSpPr>
        <p:spPr>
          <a:xfrm>
            <a:off x="1667435" y="3028064"/>
            <a:ext cx="96090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smartboard was out of order, </a:t>
            </a:r>
            <a:r>
              <a:rPr lang="en-US" sz="3200" b="1" dirty="0" err="1">
                <a:solidFill>
                  <a:srgbClr val="7030A0"/>
                </a:solidFill>
              </a:rPr>
              <a:t>Ms</a:t>
            </a:r>
            <a:r>
              <a:rPr lang="en-US" sz="3200" b="1" dirty="0">
                <a:solidFill>
                  <a:srgbClr val="7030A0"/>
                </a:solidFill>
              </a:rPr>
              <a:t> </a:t>
            </a:r>
            <a:r>
              <a:rPr lang="en-US" sz="3200" b="1" dirty="0" err="1">
                <a:solidFill>
                  <a:srgbClr val="7030A0"/>
                </a:solidFill>
              </a:rPr>
              <a:t>Hoa</a:t>
            </a:r>
            <a:r>
              <a:rPr lang="en-US" sz="3200" b="1" dirty="0">
                <a:solidFill>
                  <a:srgbClr val="7030A0"/>
                </a:solidFill>
              </a:rPr>
              <a:t> couldn’t present interactive lessons.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43808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/>
              </a:rPr>
              <a:t>Rewrite each sentence. Use the given word in brackets. </a:t>
            </a:r>
            <a:endParaRPr 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1D161E-1090-EA77-A62B-F61D56B15CEC}"/>
              </a:ext>
            </a:extLst>
          </p:cNvPr>
          <p:cNvSpPr txBox="1"/>
          <p:nvPr/>
        </p:nvSpPr>
        <p:spPr>
          <a:xfrm>
            <a:off x="3678278" y="5086391"/>
            <a:ext cx="8139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which is located in Sydney, is home to over 4000 animals.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DFD8B5-8D35-2E85-FAC9-13C5B13FD759}"/>
              </a:ext>
            </a:extLst>
          </p:cNvPr>
          <p:cNvSpPr txBox="1"/>
          <p:nvPr/>
        </p:nvSpPr>
        <p:spPr>
          <a:xfrm>
            <a:off x="12425082" y="74496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166115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4985A88-22DC-9F6B-5AF7-B47588639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198" y="1998858"/>
            <a:ext cx="11241440" cy="474331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5.</a:t>
            </a:r>
            <a:r>
              <a:rPr lang="en-US" sz="3200" b="1" dirty="0">
                <a:solidFill>
                  <a:srgbClr val="0070C0"/>
                </a:solidFill>
              </a:rPr>
              <a:t> </a:t>
            </a:r>
            <a:r>
              <a:rPr lang="en-US" sz="3200" dirty="0"/>
              <a:t>The boy was very lazy. He ordered his home robot to do homework for him. (so)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dirty="0">
                <a:sym typeface="Wingdings 3" panose="05040102010807070707" pitchFamily="18" charset="2"/>
              </a:rPr>
              <a:t></a:t>
            </a:r>
            <a:r>
              <a:rPr lang="en-US" sz="3200" dirty="0"/>
              <a:t> The boy was _________________________________________. 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200" b="1" dirty="0">
              <a:solidFill>
                <a:srgbClr val="F26648"/>
              </a:solidFill>
            </a:endParaRPr>
          </a:p>
          <a:p>
            <a:pPr marL="514350" indent="-514350">
              <a:lnSpc>
                <a:spcPct val="100000"/>
              </a:lnSpc>
              <a:buAutoNum type="arabicPeriod"/>
            </a:pPr>
            <a:endParaRPr lang="en-US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075B93-F5E8-0608-655E-B0F3EA631E49}"/>
              </a:ext>
            </a:extLst>
          </p:cNvPr>
          <p:cNvSpPr txBox="1"/>
          <p:nvPr/>
        </p:nvSpPr>
        <p:spPr>
          <a:xfrm>
            <a:off x="3269283" y="3073271"/>
            <a:ext cx="88168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so lazy that he ordered his home robot to do homework for him. 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43808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/>
              </a:rPr>
              <a:t>Rewrite each sentence. Use the given word in brackets. </a:t>
            </a:r>
            <a:endParaRPr 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</p:spTree>
    <p:extLst>
      <p:ext uri="{BB962C8B-B14F-4D97-AF65-F5344CB8AC3E}">
        <p14:creationId xmlns:p14="http://schemas.microsoft.com/office/powerpoint/2010/main" val="284737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344581"/>
            <a:ext cx="11445622" cy="1668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review the vocabulary and grammar of Unit 10, 11, 12.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747" y="4705351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67" y="2109596"/>
            <a:ext cx="8149852" cy="837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Do the exercises in the workbook.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560" y="3200400"/>
            <a:ext cx="3407676" cy="340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1: LANGUAGE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3722" y="132929"/>
            <a:ext cx="2097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REVIEW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95637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pic>
        <p:nvPicPr>
          <p:cNvPr id="1026" name="Picture 2" descr="25 Review Sites to Get More Reviews for Your Business">
            <a:extLst>
              <a:ext uri="{FF2B5EF4-FFF2-40B4-BE49-F238E27FC236}">
                <a16:creationId xmlns:a16="http://schemas.microsoft.com/office/drawing/2014/main" id="{C886C3B6-5EC5-6E74-0287-C7522DD8C0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831" y="3108698"/>
            <a:ext cx="5052338" cy="303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315579" y="2232538"/>
            <a:ext cx="2119567" cy="78481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PRONUNCIATION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69161" y="3487517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VOCABULARY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599233" y="5090339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GRAMMAR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740800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Asking questions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71062" y="2020176"/>
            <a:ext cx="5758577" cy="635893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Pronunciation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1: 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Listen and read.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74527" y="2796370"/>
            <a:ext cx="5755112" cy="1405561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</a:rPr>
              <a:t>Vocabulary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Choose the correct answer A, B, C, or 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3: Fill in each blank with the correct form of the given word.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85947" y="4341393"/>
            <a:ext cx="5743692" cy="1477516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Grammar 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Which of the underlined parts in each question is incorrect? Find and correct it.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 Rewrite each sentence. Use the given word in brackets. </a:t>
            </a:r>
          </a:p>
        </p:txBody>
      </p:sp>
      <p:cxnSp>
        <p:nvCxnSpPr>
          <p:cNvPr id="24" name="Curved Connector 23"/>
          <p:cNvCxnSpPr>
            <a:cxnSpLocks/>
            <a:stCxn id="16" idx="3"/>
            <a:endCxn id="17" idx="0"/>
          </p:cNvCxnSpPr>
          <p:nvPr/>
        </p:nvCxnSpPr>
        <p:spPr>
          <a:xfrm>
            <a:off x="2505075" y="1409153"/>
            <a:ext cx="870288" cy="82338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8" idx="0"/>
          </p:cNvCxnSpPr>
          <p:nvPr/>
        </p:nvCxnSpPr>
        <p:spPr>
          <a:xfrm rot="10800000" flipV="1">
            <a:off x="1587119" y="2624945"/>
            <a:ext cx="728461" cy="862571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  <a:endCxn id="19" idx="0"/>
          </p:cNvCxnSpPr>
          <p:nvPr/>
        </p:nvCxnSpPr>
        <p:spPr>
          <a:xfrm>
            <a:off x="2505075" y="3788241"/>
            <a:ext cx="1012115" cy="1302098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69161" y="5926304"/>
            <a:ext cx="1835914" cy="604154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19" idx="1"/>
            <a:endCxn id="27" idx="0"/>
          </p:cNvCxnSpPr>
          <p:nvPr/>
        </p:nvCxnSpPr>
        <p:spPr>
          <a:xfrm rot="10800000" flipV="1">
            <a:off x="1587119" y="5391062"/>
            <a:ext cx="1012115" cy="535241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8839" y="5977083"/>
            <a:ext cx="5740800" cy="68496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1: LANGUAGE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82B3A6-EACF-42EF-B0CF-D6FC910459A8}"/>
              </a:ext>
            </a:extLst>
          </p:cNvPr>
          <p:cNvSpPr txBox="1"/>
          <p:nvPr/>
        </p:nvSpPr>
        <p:spPr>
          <a:xfrm>
            <a:off x="5378624" y="2136625"/>
            <a:ext cx="6163552" cy="3894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>
              <a:lnSpc>
                <a:spcPct val="2000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200" b="1" dirty="0"/>
              <a:t>What are the topics of Units 10, 11, 12?</a:t>
            </a:r>
          </a:p>
          <a:p>
            <a:pPr marL="514350" indent="-514350">
              <a:lnSpc>
                <a:spcPct val="200000"/>
              </a:lnSpc>
              <a:buClr>
                <a:srgbClr val="0070C0"/>
              </a:buClr>
              <a:buFont typeface="+mj-lt"/>
              <a:buAutoNum type="arabicPeriod"/>
            </a:pPr>
            <a:r>
              <a:rPr lang="en-US" sz="3200" b="1" dirty="0"/>
              <a:t>what have you learnt in terms of language in Units 10, 11, 12?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3E95A-3D5D-4E3E-A00D-CA3CAC576081}"/>
              </a:ext>
            </a:extLst>
          </p:cNvPr>
          <p:cNvSpPr txBox="1"/>
          <p:nvPr/>
        </p:nvSpPr>
        <p:spPr>
          <a:xfrm>
            <a:off x="5501384" y="1252214"/>
            <a:ext cx="5682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Answer the questions: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649824" y="3896102"/>
            <a:ext cx="2851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Review 4</a:t>
            </a:r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82B3A6-EACF-42EF-B0CF-D6FC910459A8}"/>
              </a:ext>
            </a:extLst>
          </p:cNvPr>
          <p:cNvSpPr txBox="1"/>
          <p:nvPr/>
        </p:nvSpPr>
        <p:spPr>
          <a:xfrm>
            <a:off x="5378624" y="2136625"/>
            <a:ext cx="701663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/>
              <a:t>Vocabulary:</a:t>
            </a:r>
          </a:p>
          <a:p>
            <a:r>
              <a:rPr lang="en-US" sz="3200" dirty="0"/>
              <a:t>words related to planet earth, electronic devices, career choices.</a:t>
            </a:r>
          </a:p>
          <a:p>
            <a:r>
              <a:rPr lang="en-US" sz="3200" b="1" dirty="0"/>
              <a:t>Pronunciation:</a:t>
            </a:r>
          </a:p>
          <a:p>
            <a:r>
              <a:rPr lang="en-US" sz="3200" dirty="0"/>
              <a:t>- Stress in all words in a sentence;</a:t>
            </a:r>
          </a:p>
          <a:p>
            <a:r>
              <a:rPr lang="en-US" sz="3200" dirty="0"/>
              <a:t>- The tone in statement questions.</a:t>
            </a:r>
          </a:p>
          <a:p>
            <a:r>
              <a:rPr lang="en-US" sz="3200" b="1" dirty="0"/>
              <a:t>Grammar:</a:t>
            </a:r>
          </a:p>
          <a:p>
            <a:r>
              <a:rPr lang="en-US" sz="3200" dirty="0"/>
              <a:t>- The use of relative clauses;</a:t>
            </a:r>
          </a:p>
          <a:p>
            <a:r>
              <a:rPr lang="en-US" sz="3200" dirty="0"/>
              <a:t>- Reporting verbs;</a:t>
            </a:r>
          </a:p>
          <a:p>
            <a:r>
              <a:rPr lang="en-US" sz="3200" dirty="0"/>
              <a:t>- Types of adverb clauses.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3E95A-3D5D-4E3E-A00D-CA3CAC576081}"/>
              </a:ext>
            </a:extLst>
          </p:cNvPr>
          <p:cNvSpPr txBox="1"/>
          <p:nvPr/>
        </p:nvSpPr>
        <p:spPr>
          <a:xfrm>
            <a:off x="5378624" y="1252214"/>
            <a:ext cx="58051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</a:rPr>
              <a:t>Answer the questions: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649824" y="3896102"/>
            <a:ext cx="2851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Review 4</a:t>
            </a:r>
          </a:p>
        </p:txBody>
      </p:sp>
    </p:spTree>
    <p:extLst>
      <p:ext uri="{BB962C8B-B14F-4D97-AF65-F5344CB8AC3E}">
        <p14:creationId xmlns:p14="http://schemas.microsoft.com/office/powerpoint/2010/main" val="81536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802263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989671" y="1833610"/>
            <a:ext cx="10542965" cy="3709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F16649"/>
                </a:solidFill>
                <a:effectLst/>
                <a:ea typeface="Times New Roman" panose="02020603050405020304" pitchFamily="18" charset="0"/>
              </a:rPr>
              <a:t>1. </a:t>
            </a: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Don’t panic.</a:t>
            </a:r>
            <a:endParaRPr lang="en-VN" sz="3200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F16649"/>
                </a:solidFill>
                <a:effectLst/>
                <a:ea typeface="Times New Roman" panose="02020603050405020304" pitchFamily="18" charset="0"/>
              </a:rPr>
              <a:t>2. </a:t>
            </a: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A. I want to travel to the Amazon.</a:t>
            </a:r>
            <a:endParaRPr lang="en-VN" sz="3200" dirty="0">
              <a:effectLst/>
              <a:ea typeface="Times New Roman" panose="02020603050405020304" pitchFamily="18" charset="0"/>
            </a:endParaRPr>
          </a:p>
          <a:p>
            <a:pPr indent="139700">
              <a:lnSpc>
                <a:spcPct val="150000"/>
              </a:lnSpc>
            </a:pP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  B: You want to travel to the Amazon?</a:t>
            </a:r>
            <a:endParaRPr lang="en-VN" sz="3200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F16649"/>
                </a:solidFill>
                <a:effectLst/>
                <a:ea typeface="Times New Roman" panose="02020603050405020304" pitchFamily="18" charset="0"/>
              </a:rPr>
              <a:t>3. </a:t>
            </a: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A: Jane went to the job fair this morning.</a:t>
            </a:r>
            <a:endParaRPr lang="en-VN" sz="3200" dirty="0">
              <a:effectLst/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   B: She went to the job fair this morning?</a:t>
            </a:r>
            <a:endParaRPr lang="en-VN" sz="32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10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7" y="1217916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conversation again and write T (true) or F (False).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C87722-B88C-4242-BBAB-786B74455F27}"/>
              </a:ext>
            </a:extLst>
          </p:cNvPr>
          <p:cNvSpPr txBox="1"/>
          <p:nvPr/>
        </p:nvSpPr>
        <p:spPr>
          <a:xfrm>
            <a:off x="415350" y="1848489"/>
            <a:ext cx="1160647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1664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Pu Luong is a </a:t>
            </a:r>
            <a:r>
              <a:rPr lang="en-US" sz="3200" dirty="0">
                <a:solidFill>
                  <a:srgbClr val="7F7F7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 Viet Nam. It has beautiful limestone mountains with high biodiversity. 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b="0" dirty="0">
                <a:solidFill>
                  <a:srgbClr val="00B0F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nature reserve 		</a:t>
            </a:r>
            <a:r>
              <a:rPr lang="en-US" sz="3200" b="0" dirty="0">
                <a:solidFill>
                  <a:srgbClr val="00B0F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grassland area 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b="0" dirty="0">
                <a:solidFill>
                  <a:srgbClr val="00B0F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disaster area 			</a:t>
            </a:r>
            <a:r>
              <a:rPr lang="en-US" sz="3200" b="0" dirty="0">
                <a:solidFill>
                  <a:srgbClr val="00B0F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natural habitat </a:t>
            </a:r>
          </a:p>
          <a:p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b="1" dirty="0">
                <a:solidFill>
                  <a:srgbClr val="F1664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Pesticides can affect the whole </a:t>
            </a:r>
            <a:r>
              <a:rPr lang="en-US" sz="3200" dirty="0">
                <a:solidFill>
                  <a:srgbClr val="7F7F7F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______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by entering plants first, then insects and birds, and people. 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b="0" dirty="0">
                <a:solidFill>
                  <a:srgbClr val="00B0F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A.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flora and fauna 		</a:t>
            </a:r>
            <a:r>
              <a:rPr lang="en-US" sz="3200" b="0" dirty="0">
                <a:solidFill>
                  <a:srgbClr val="00B0F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C.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habitat 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b="0" dirty="0">
                <a:solidFill>
                  <a:srgbClr val="00B0F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B.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food chain 			</a:t>
            </a:r>
            <a:r>
              <a:rPr lang="en-US" sz="3200" b="0" dirty="0">
                <a:solidFill>
                  <a:srgbClr val="00B0F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D. </a:t>
            </a:r>
            <a:r>
              <a:rPr lang="en-US" sz="32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food tour 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670D63-EAC7-9DC2-23AC-90AC8E8C2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068" y="2873664"/>
            <a:ext cx="533400" cy="52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650BEC-2625-2CB6-D37F-8BC888338F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10" y="5799013"/>
            <a:ext cx="5334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7" y="1217916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conversation again and write T (true) or F (False).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C87722-B88C-4242-BBAB-786B74455F27}"/>
              </a:ext>
            </a:extLst>
          </p:cNvPr>
          <p:cNvSpPr txBox="1"/>
          <p:nvPr/>
        </p:nvSpPr>
        <p:spPr>
          <a:xfrm>
            <a:off x="415350" y="1848489"/>
            <a:ext cx="11606470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1664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3200" dirty="0">
                <a:effectLst/>
                <a:latin typeface="ChronicaPro"/>
              </a:rPr>
              <a:t>To make the best quality videos, the scientist used a modern </a:t>
            </a:r>
            <a:r>
              <a:rPr lang="en-US" sz="3200" dirty="0">
                <a:solidFill>
                  <a:srgbClr val="7F7F7F"/>
                </a:solidFill>
                <a:effectLst/>
                <a:latin typeface="ChronicaPro"/>
              </a:rPr>
              <a:t>______ </a:t>
            </a:r>
            <a:r>
              <a:rPr lang="en-US" sz="3200" dirty="0">
                <a:effectLst/>
                <a:latin typeface="ChronicaPro"/>
              </a:rPr>
              <a:t>to film the animals in their habitat. </a:t>
            </a:r>
            <a:endParaRPr lang="en-US" sz="4800" dirty="0"/>
          </a:p>
          <a:p>
            <a:r>
              <a:rPr lang="en-US" sz="3200" b="0" dirty="0">
                <a:solidFill>
                  <a:srgbClr val="00B0F0"/>
                </a:solidFill>
                <a:effectLst/>
                <a:latin typeface="ChronicaPro"/>
              </a:rPr>
              <a:t>A. </a:t>
            </a:r>
            <a:r>
              <a:rPr lang="en-US" sz="3200" dirty="0">
                <a:effectLst/>
                <a:latin typeface="ChronicaPro"/>
              </a:rPr>
              <a:t>printer		</a:t>
            </a:r>
            <a:r>
              <a:rPr lang="en-US" sz="3200" b="0" dirty="0">
                <a:solidFill>
                  <a:srgbClr val="00B0F0"/>
                </a:solidFill>
                <a:effectLst/>
                <a:latin typeface="ChronicaPro"/>
              </a:rPr>
              <a:t>C. </a:t>
            </a:r>
            <a:r>
              <a:rPr lang="en-US" sz="3200" dirty="0">
                <a:effectLst/>
                <a:latin typeface="ChronicaPro"/>
              </a:rPr>
              <a:t>camcorder </a:t>
            </a:r>
            <a:r>
              <a:rPr lang="en-US" sz="4800" dirty="0">
                <a:solidFill>
                  <a:srgbClr val="00B0F0"/>
                </a:solidFill>
              </a:rPr>
              <a:t>	</a:t>
            </a:r>
            <a:r>
              <a:rPr lang="en-US" sz="3200" b="0" dirty="0">
                <a:solidFill>
                  <a:srgbClr val="00B0F0"/>
                </a:solidFill>
                <a:effectLst/>
                <a:latin typeface="ChronicaPro"/>
              </a:rPr>
              <a:t>B. </a:t>
            </a:r>
            <a:r>
              <a:rPr lang="en-US" sz="3200" dirty="0">
                <a:effectLst/>
                <a:latin typeface="ChronicaPro"/>
              </a:rPr>
              <a:t>e-reader	</a:t>
            </a:r>
            <a:r>
              <a:rPr lang="en-US" sz="3200" b="0" dirty="0">
                <a:solidFill>
                  <a:srgbClr val="00B0F0"/>
                </a:solidFill>
                <a:effectLst/>
                <a:latin typeface="ChronicaPro"/>
              </a:rPr>
              <a:t>D. </a:t>
            </a:r>
            <a:r>
              <a:rPr lang="en-US" sz="3200" dirty="0">
                <a:effectLst/>
                <a:latin typeface="ChronicaPro"/>
              </a:rPr>
              <a:t>touchscreen 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b="1" dirty="0">
                <a:solidFill>
                  <a:srgbClr val="F1664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en-US" sz="3200" dirty="0">
                <a:effectLst/>
              </a:rPr>
              <a:t>With a ______ music player, she could listen to music anywhere she goes. 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A. </a:t>
            </a:r>
            <a:r>
              <a:rPr lang="en-US" sz="3200" dirty="0">
                <a:effectLst/>
              </a:rPr>
              <a:t>portable 	</a:t>
            </a:r>
            <a:r>
              <a:rPr lang="en-US" sz="3200" dirty="0">
                <a:solidFill>
                  <a:srgbClr val="00B0F0"/>
                </a:solidFill>
                <a:effectLst/>
              </a:rPr>
              <a:t>B. </a:t>
            </a:r>
            <a:r>
              <a:rPr lang="en-US" sz="3200" dirty="0">
                <a:effectLst/>
              </a:rPr>
              <a:t>grand 		</a:t>
            </a:r>
            <a:r>
              <a:rPr lang="en-US" sz="3200" dirty="0">
                <a:solidFill>
                  <a:srgbClr val="00B0F0"/>
                </a:solidFill>
                <a:effectLst/>
              </a:rPr>
              <a:t>C. </a:t>
            </a:r>
            <a:r>
              <a:rPr lang="en-US" sz="3200" dirty="0">
                <a:effectLst/>
              </a:rPr>
              <a:t>heavy 		</a:t>
            </a:r>
            <a:r>
              <a:rPr lang="en-US" sz="3200" dirty="0">
                <a:solidFill>
                  <a:srgbClr val="00B0F0"/>
                </a:solidFill>
                <a:effectLst/>
              </a:rPr>
              <a:t>D. </a:t>
            </a:r>
            <a:r>
              <a:rPr lang="en-US" sz="3200" dirty="0">
                <a:effectLst/>
              </a:rPr>
              <a:t>smart </a:t>
            </a:r>
          </a:p>
          <a:p>
            <a:r>
              <a:rPr lang="en-US" sz="3200" b="1" dirty="0">
                <a:solidFill>
                  <a:srgbClr val="F1664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</a:t>
            </a:r>
            <a:r>
              <a:rPr lang="en-US" sz="3200" dirty="0">
                <a:effectLst/>
              </a:rPr>
              <a:t>A firefighter’s job is one of the most ______ ones. He / She can help people out of a dangerous fire. </a:t>
            </a:r>
          </a:p>
          <a:p>
            <a:r>
              <a:rPr lang="en-US" sz="3200" dirty="0">
                <a:solidFill>
                  <a:srgbClr val="00B0F0"/>
                </a:solidFill>
                <a:effectLst/>
              </a:rPr>
              <a:t>A. </a:t>
            </a:r>
            <a:r>
              <a:rPr lang="en-US" sz="3200" dirty="0">
                <a:effectLst/>
              </a:rPr>
              <a:t>interesting 	</a:t>
            </a:r>
            <a:r>
              <a:rPr lang="en-US" sz="3200" dirty="0">
                <a:solidFill>
                  <a:srgbClr val="00B0F0"/>
                </a:solidFill>
                <a:effectLst/>
              </a:rPr>
              <a:t>B. </a:t>
            </a:r>
            <a:r>
              <a:rPr lang="en-US" sz="3200" dirty="0">
                <a:effectLst/>
              </a:rPr>
              <a:t>basic 		</a:t>
            </a:r>
            <a:r>
              <a:rPr lang="en-US" sz="3200" dirty="0">
                <a:solidFill>
                  <a:srgbClr val="00B0F0"/>
                </a:solidFill>
                <a:effectLst/>
              </a:rPr>
              <a:t>C. </a:t>
            </a:r>
            <a:r>
              <a:rPr lang="en-US" sz="3200" dirty="0">
                <a:effectLst/>
              </a:rPr>
              <a:t>repetitive 	</a:t>
            </a:r>
            <a:r>
              <a:rPr lang="en-US" sz="3200" dirty="0">
                <a:solidFill>
                  <a:srgbClr val="00B0F0"/>
                </a:solidFill>
                <a:effectLst/>
              </a:rPr>
              <a:t>D. </a:t>
            </a:r>
            <a:r>
              <a:rPr lang="en-US" sz="3200" dirty="0">
                <a:effectLst/>
              </a:rPr>
              <a:t>rewarding </a:t>
            </a:r>
          </a:p>
          <a:p>
            <a:r>
              <a:rPr lang="en-US" sz="3200" dirty="0">
                <a:effectLst/>
              </a:rPr>
              <a:t> </a:t>
            </a:r>
          </a:p>
          <a:p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670D63-EAC7-9DC2-23AC-90AC8E8C2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7832" y="3064740"/>
            <a:ext cx="533400" cy="52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650BEC-2625-2CB6-D37F-8BC888338F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847" y="4602364"/>
            <a:ext cx="533400" cy="5207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C11A46E-C468-478C-2155-678D54A278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9155" y="6025341"/>
            <a:ext cx="5334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9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0417" y="1311698"/>
            <a:ext cx="11060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/>
              </a:rPr>
              <a:t>Fill in each blank with the correct form of the given word. </a:t>
            </a:r>
            <a:endParaRPr 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578103" y="1291240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188600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288001" y="2043954"/>
            <a:ext cx="11529637" cy="469821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16649"/>
                </a:solidFill>
              </a:rPr>
              <a:t>1. </a:t>
            </a:r>
            <a:r>
              <a:rPr lang="en-US" sz="3200" dirty="0"/>
              <a:t>A ________ must be able to keep calm while performing a medical operation. (SURGERY)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2. </a:t>
            </a:r>
            <a:r>
              <a:rPr lang="en-US" sz="3200" dirty="0"/>
              <a:t>Deforestation is one of the causes of serious habitat ____. (LOSE)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26648"/>
                </a:solidFill>
                <a:effectLst/>
              </a:rPr>
              <a:t>3. </a:t>
            </a:r>
            <a:r>
              <a:rPr lang="en-US" sz="3200" dirty="0">
                <a:effectLst/>
              </a:rPr>
              <a:t>A food chain helps maintain __________ balance. (ECOLOGY)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200" b="1" dirty="0">
                <a:solidFill>
                  <a:srgbClr val="F26648"/>
                </a:solidFill>
              </a:rPr>
              <a:t>4. </a:t>
            </a:r>
            <a:r>
              <a:rPr lang="en-US" sz="3200" dirty="0"/>
              <a:t>She closed the curtains because she wanted some _______. (PRIVATE)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26648"/>
                </a:solidFill>
              </a:rPr>
              <a:t>5</a:t>
            </a:r>
            <a:r>
              <a:rPr lang="en-US" sz="3200" b="1" dirty="0">
                <a:solidFill>
                  <a:srgbClr val="F26648"/>
                </a:solidFill>
                <a:effectLst/>
              </a:rPr>
              <a:t>. </a:t>
            </a:r>
            <a:r>
              <a:rPr lang="en-US" sz="3200" dirty="0">
                <a:effectLst/>
              </a:rPr>
              <a:t>Household electronic devices save people a lot of time from doing __________ chores. (REPEAT) </a:t>
            </a:r>
          </a:p>
          <a:p>
            <a:pPr marL="0" indent="0">
              <a:buNone/>
            </a:pPr>
            <a:endParaRPr lang="en-US" sz="3200" dirty="0">
              <a:effectLst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74172" y="2023471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surgeon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376015" y="3082824"/>
            <a:ext cx="10139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loss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16960" y="3667599"/>
            <a:ext cx="219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ecological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ED629C6-2740-5F02-D16A-4E3DEF93E4CC}"/>
              </a:ext>
            </a:extLst>
          </p:cNvPr>
          <p:cNvSpPr txBox="1"/>
          <p:nvPr/>
        </p:nvSpPr>
        <p:spPr>
          <a:xfrm>
            <a:off x="9184896" y="4279268"/>
            <a:ext cx="15727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privacy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05E80D-64C2-57C5-98D4-47A63BD0B259}"/>
              </a:ext>
            </a:extLst>
          </p:cNvPr>
          <p:cNvSpPr txBox="1"/>
          <p:nvPr/>
        </p:nvSpPr>
        <p:spPr>
          <a:xfrm>
            <a:off x="513961" y="5830764"/>
            <a:ext cx="21948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repetitive </a:t>
            </a:r>
          </a:p>
        </p:txBody>
      </p:sp>
    </p:spTree>
    <p:extLst>
      <p:ext uri="{BB962C8B-B14F-4D97-AF65-F5344CB8AC3E}">
        <p14:creationId xmlns:p14="http://schemas.microsoft.com/office/powerpoint/2010/main" val="272092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  <p:bldP spid="2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3621</TotalTime>
  <Words>1109</Words>
  <Application>Microsoft Macintosh PowerPoint</Application>
  <PresentationFormat>Widescreen</PresentationFormat>
  <Paragraphs>157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ChronicaPro</vt:lpstr>
      <vt:lpstr>Myriad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Tien Bui</cp:lastModifiedBy>
  <cp:revision>220</cp:revision>
  <dcterms:created xsi:type="dcterms:W3CDTF">2020-12-09T02:04:09Z</dcterms:created>
  <dcterms:modified xsi:type="dcterms:W3CDTF">2024-01-28T10:38:52Z</dcterms:modified>
</cp:coreProperties>
</file>