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1" r:id="rId2"/>
    <p:sldId id="256" r:id="rId3"/>
    <p:sldId id="302" r:id="rId4"/>
    <p:sldId id="279" r:id="rId5"/>
    <p:sldId id="316" r:id="rId6"/>
    <p:sldId id="327" r:id="rId7"/>
    <p:sldId id="355" r:id="rId8"/>
    <p:sldId id="276" r:id="rId9"/>
    <p:sldId id="356" r:id="rId10"/>
    <p:sldId id="357" r:id="rId11"/>
    <p:sldId id="298" r:id="rId12"/>
    <p:sldId id="314" r:id="rId13"/>
    <p:sldId id="330" r:id="rId14"/>
    <p:sldId id="35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87B2"/>
    <a:srgbClr val="F26648"/>
    <a:srgbClr val="6D9FB1"/>
    <a:srgbClr val="F7931D"/>
    <a:srgbClr val="FBC864"/>
    <a:srgbClr val="F8B417"/>
    <a:srgbClr val="FEE3AF"/>
    <a:srgbClr val="77ADC0"/>
    <a:srgbClr val="F16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114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36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C61C2-9F6E-DC1E-9C57-ADDF446E1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7515A5-F2DE-4B2B-C546-5A5F78F61F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A76280-58A0-B960-DA21-24EE2F4640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BD5522-5AD1-9687-E930-CEC18C878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6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AA929-8B25-ABF7-555E-F56461304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37F218BD-FBED-3FE4-F8FA-03CE8C96CBA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>
              <a:extLst>
                <a:ext uri="{FF2B5EF4-FFF2-40B4-BE49-F238E27FC236}">
                  <a16:creationId xmlns:a16="http://schemas.microsoft.com/office/drawing/2014/main" id="{3C6FABB8-460C-0827-E545-D4F926AB1D69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>
              <a:extLst>
                <a:ext uri="{FF2B5EF4-FFF2-40B4-BE49-F238E27FC236}">
                  <a16:creationId xmlns:a16="http://schemas.microsoft.com/office/drawing/2014/main" id="{71C63763-2AC7-C48F-BD9A-BD9F3A3ED656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>
              <a:extLst>
                <a:ext uri="{FF2B5EF4-FFF2-40B4-BE49-F238E27FC236}">
                  <a16:creationId xmlns:a16="http://schemas.microsoft.com/office/drawing/2014/main" id="{9210ACBA-46F7-4D30-FCF3-47E9E15D9D55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26D48F0-9515-7F0E-BD5F-10AD7FD4AEB8}"/>
              </a:ext>
            </a:extLst>
          </p:cNvPr>
          <p:cNvSpPr txBox="1"/>
          <p:nvPr/>
        </p:nvSpPr>
        <p:spPr>
          <a:xfrm>
            <a:off x="1078803" y="924764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the correct form of the verb in brackets. Then </a:t>
            </a:r>
            <a:r>
              <a:rPr lang="en-US" sz="2800" b="1" dirty="0" err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practise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the exchanges with your partner. 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7B76DC65-CB42-2CCB-7038-F39EED744A2B}"/>
              </a:ext>
            </a:extLst>
          </p:cNvPr>
          <p:cNvSpPr/>
          <p:nvPr/>
        </p:nvSpPr>
        <p:spPr>
          <a:xfrm>
            <a:off x="576197" y="1097338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8FBBF4A-5B4F-EDD6-E683-A8FE90511115}"/>
              </a:ext>
            </a:extLst>
          </p:cNvPr>
          <p:cNvSpPr txBox="1"/>
          <p:nvPr/>
        </p:nvSpPr>
        <p:spPr>
          <a:xfrm>
            <a:off x="628983" y="101098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5024BB-1D35-32B5-81D5-9F15C1D3E098}"/>
              </a:ext>
            </a:extLst>
          </p:cNvPr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938B4A2-36A0-3F6D-5E5E-61D952490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82" y="2342029"/>
            <a:ext cx="11596236" cy="417435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What should we do to protect and preserve our national parks?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advise that we should (limit)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_______________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number of visitors every day.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endParaRPr lang="en-US" sz="2600" b="0" i="0" dirty="0">
              <a:solidFill>
                <a:srgbClr val="242021"/>
              </a:solidFill>
              <a:effectLst/>
              <a:latin typeface="ChronicaPro-Book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What should we do to improve our health?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recommend (eat)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more fruits and vegetables.</a:t>
            </a:r>
            <a:r>
              <a:rPr lang="en-US" sz="2600" dirty="0"/>
              <a:t> 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75365220-64B1-D200-AF49-E8F6E1E7371F}"/>
              </a:ext>
            </a:extLst>
          </p:cNvPr>
          <p:cNvSpPr txBox="1"/>
          <p:nvPr/>
        </p:nvSpPr>
        <p:spPr>
          <a:xfrm>
            <a:off x="3963999" y="2973765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3E8AF8C6-05C2-250F-4BC5-D43E59FD7CB1}"/>
              </a:ext>
            </a:extLst>
          </p:cNvPr>
          <p:cNvSpPr txBox="1"/>
          <p:nvPr/>
        </p:nvSpPr>
        <p:spPr>
          <a:xfrm>
            <a:off x="2840011" y="4728349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eating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726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0" name="Round Single Corner Rectangle 19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17916"/>
            <a:ext cx="10905730" cy="13849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Tell your partner what he / she should do in the following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situations, using suggest / advise / recommend + V-</a:t>
            </a:r>
            <a:r>
              <a:rPr lang="en-US" sz="2800" b="1" dirty="0" err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ing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or clauses with should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id="{E3645383-7041-C277-28B1-603FBA0B6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351" y="2465181"/>
            <a:ext cx="3624536" cy="3708828"/>
          </a:xfrm>
          <a:prstGeom prst="rect">
            <a:avLst/>
          </a:prstGeom>
        </p:spPr>
      </p:pic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A671FBFC-03FC-226C-CB91-7F7A25720231}"/>
              </a:ext>
            </a:extLst>
          </p:cNvPr>
          <p:cNvSpPr txBox="1"/>
          <p:nvPr/>
        </p:nvSpPr>
        <p:spPr>
          <a:xfrm>
            <a:off x="657477" y="2700818"/>
            <a:ext cx="6412396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His / Her laptop has broken down.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He / She is considering buying a new smartphone.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He / She likes to read a lot of books but he / she doesn’t want them to take up too much space.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He / She is feeling tired.</a:t>
            </a:r>
            <a:r>
              <a:rPr lang="en-US" sz="2800" dirty="0"/>
              <a:t> 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344581"/>
            <a:ext cx="7954406" cy="2499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suggest / advise / recommend + V-</a:t>
            </a:r>
            <a:r>
              <a:rPr lang="en-US" sz="3600" dirty="0" err="1"/>
              <a:t>ing</a:t>
            </a:r>
            <a:r>
              <a:rPr lang="en-US" sz="3600" dirty="0"/>
              <a:t> or clauses with should 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066" y="2190450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1739" y="2784335"/>
            <a:ext cx="8149852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</a:t>
            </a:r>
            <a:r>
              <a:rPr lang="en-US" sz="3600"/>
              <a:t>Workbook.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51" y="2395778"/>
            <a:ext cx="3044282" cy="30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ELECTRONIC DEVICES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18175" y="117388"/>
            <a:ext cx="801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PRESENTATION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3487517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PRACTICE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67050" y="1234448"/>
            <a:ext cx="6520179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Warm up: Brainstorming.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56954" y="2008673"/>
            <a:ext cx="6540369" cy="635893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- suggest / advise / recommend + V-</a:t>
            </a:r>
            <a:r>
              <a:rPr lang="en-US" dirty="0" err="1">
                <a:solidFill>
                  <a:schemeClr val="tx1"/>
                </a:solidFill>
              </a:rPr>
              <a:t>ing</a:t>
            </a:r>
            <a:r>
              <a:rPr lang="en-US" dirty="0">
                <a:solidFill>
                  <a:schemeClr val="tx1"/>
                </a:solidFill>
              </a:rPr>
              <a:t> or clauses with should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04868" y="2818839"/>
            <a:ext cx="6536433" cy="2784639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1: Choose the correct answer A, B, C, or D.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2: Write the correct form of each verb in brackets.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3: Find a mistake in the underlined parts in each sentence below and correct it.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4: Fill in each blank with the correct form of the verb in brackets. Then 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practise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the exchanges with your partner.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5: Work in pairs. Tell your partner what he / she should do in the following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situations, using suggest / advise / recommend + V-</a:t>
            </a:r>
            <a:r>
              <a:rPr lang="en-US" sz="18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ing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or clauses with should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8" y="2541341"/>
            <a:ext cx="728462" cy="94617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802580" y="5683025"/>
            <a:ext cx="2129795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</p:cNvCxnSpPr>
          <p:nvPr/>
        </p:nvCxnSpPr>
        <p:spPr>
          <a:xfrm rot="16200000" flipH="1">
            <a:off x="1752452" y="4337851"/>
            <a:ext cx="1577903" cy="1080129"/>
          </a:xfrm>
          <a:prstGeom prst="curvedConnector3">
            <a:avLst>
              <a:gd name="adj1" fmla="val 50000"/>
            </a:avLst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22870" y="5727428"/>
            <a:ext cx="6520179" cy="68496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3:  A CLOSER LOOK 2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487067" y="3665910"/>
            <a:ext cx="3586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</a:t>
            </a:r>
          </a:p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STORMING</a:t>
            </a: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C29AD98B-1BF4-8D7A-B304-6945A80AD8F8}"/>
              </a:ext>
            </a:extLst>
          </p:cNvPr>
          <p:cNvSpPr txBox="1"/>
          <p:nvPr/>
        </p:nvSpPr>
        <p:spPr>
          <a:xfrm>
            <a:off x="5296074" y="2390229"/>
            <a:ext cx="68122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00000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+ you have bad marks?</a:t>
            </a:r>
            <a:endParaRPr lang="vi-VN" sz="4000" b="1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400175C0-D0CC-1638-E80B-86A8D65E76A9}"/>
              </a:ext>
            </a:extLst>
          </p:cNvPr>
          <p:cNvSpPr txBox="1"/>
          <p:nvPr/>
        </p:nvSpPr>
        <p:spPr>
          <a:xfrm>
            <a:off x="5215812" y="1413602"/>
            <a:ext cx="599517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chemeClr val="accent2">
                    <a:lumMod val="75000"/>
                  </a:schemeClr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do you do when: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20DD723E-EE00-72B6-8424-276AF415BF02}"/>
              </a:ext>
            </a:extLst>
          </p:cNvPr>
          <p:cNvSpPr txBox="1"/>
          <p:nvPr/>
        </p:nvSpPr>
        <p:spPr>
          <a:xfrm>
            <a:off x="4807298" y="3380498"/>
            <a:ext cx="68122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000000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+ you cough a lot?</a:t>
            </a:r>
            <a:endParaRPr lang="vi-VN" sz="4000" b="1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  <p:sp>
        <p:nvSpPr>
          <p:cNvPr id="9" name="Hộp Văn bản 8">
            <a:extLst>
              <a:ext uri="{FF2B5EF4-FFF2-40B4-BE49-F238E27FC236}">
                <a16:creationId xmlns:a16="http://schemas.microsoft.com/office/drawing/2014/main" id="{2D05B380-CAFA-EC22-B892-8AB26881EE40}"/>
              </a:ext>
            </a:extLst>
          </p:cNvPr>
          <p:cNvSpPr txBox="1"/>
          <p:nvPr/>
        </p:nvSpPr>
        <p:spPr>
          <a:xfrm>
            <a:off x="6182685" y="4370767"/>
            <a:ext cx="68122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000000"/>
                </a:solidFill>
                <a:effectLst/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+ your teacher missunderstands you?</a:t>
            </a:r>
            <a:endParaRPr lang="vi-VN" sz="4000" b="1" dirty="0">
              <a:latin typeface="Source Sans Pro SemiBold" panose="020B0603030403020204" pitchFamily="34" charset="0"/>
              <a:ea typeface="Source Sans Pro SemiBold" panose="020B06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4E771DC9-488B-AE75-A724-CABFCDBC07F9}"/>
              </a:ext>
            </a:extLst>
          </p:cNvPr>
          <p:cNvSpPr txBox="1"/>
          <p:nvPr/>
        </p:nvSpPr>
        <p:spPr>
          <a:xfrm>
            <a:off x="699032" y="2581626"/>
            <a:ext cx="1079159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>
                <a:solidFill>
                  <a:srgbClr val="242021"/>
                </a:solidFill>
                <a:effectLst/>
                <a:latin typeface="Aptos Narrow" panose="020B0004020202020204" pitchFamily="34" charset="0"/>
              </a:rPr>
              <a:t>After the verbs suggest, advise, and recommend we can use V-</a:t>
            </a:r>
            <a:r>
              <a:rPr lang="en-US" sz="2800" b="0" i="0" dirty="0" err="1">
                <a:solidFill>
                  <a:srgbClr val="242021"/>
                </a:solidFill>
                <a:effectLst/>
                <a:latin typeface="Aptos Narrow" panose="020B0004020202020204" pitchFamily="34" charset="0"/>
              </a:rPr>
              <a:t>ing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Aptos Narrow" panose="020B0004020202020204" pitchFamily="34" charset="0"/>
              </a:rPr>
              <a:t> or a clause with should to report someone’s ideas about what someone else should do, or what they should do themselves.</a:t>
            </a:r>
          </a:p>
          <a:p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Narrow" panose="020B0004020202020204" pitchFamily="34" charset="0"/>
              </a:rPr>
              <a:t>+ suggest / advise / recommend + V-</a:t>
            </a:r>
            <a:r>
              <a:rPr lang="en-US" sz="2800" b="1" i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Narrow" panose="020B0004020202020204" pitchFamily="34" charset="0"/>
              </a:rPr>
              <a:t>ing</a:t>
            </a:r>
            <a:endParaRPr 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tos Narrow" panose="020B0004020202020204" pitchFamily="34" charset="0"/>
            </a:endParaRPr>
          </a:p>
          <a:p>
            <a:r>
              <a:rPr lang="en-US" sz="2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Narrow" panose="020B0004020202020204" pitchFamily="34" charset="0"/>
              </a:rPr>
              <a:t>+ suggest / advise / recommend + (that) + sb + (should) + bare infinitive</a:t>
            </a:r>
          </a:p>
        </p:txBody>
      </p:sp>
      <p:sp>
        <p:nvSpPr>
          <p:cNvPr id="5" name="TextBox 14">
            <a:extLst>
              <a:ext uri="{FF2B5EF4-FFF2-40B4-BE49-F238E27FC236}">
                <a16:creationId xmlns:a16="http://schemas.microsoft.com/office/drawing/2014/main" id="{781AF605-3F35-594A-116E-50B7D0C230F3}"/>
              </a:ext>
            </a:extLst>
          </p:cNvPr>
          <p:cNvSpPr txBox="1"/>
          <p:nvPr/>
        </p:nvSpPr>
        <p:spPr>
          <a:xfrm>
            <a:off x="303954" y="1209784"/>
            <a:ext cx="11709074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suggest / advise / recommend + V-</a:t>
            </a:r>
            <a:r>
              <a:rPr lang="en-US" sz="3600" b="1" dirty="0" err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ing</a:t>
            </a:r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suggest / advise / recommend + a clause with should</a:t>
            </a: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C248DE82-9D11-9D6D-06FC-00DC244308DF}"/>
              </a:ext>
            </a:extLst>
          </p:cNvPr>
          <p:cNvSpPr txBox="1"/>
          <p:nvPr/>
        </p:nvSpPr>
        <p:spPr>
          <a:xfrm>
            <a:off x="981014" y="4999908"/>
            <a:ext cx="9211201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accent1">
                    <a:lumMod val="75000"/>
                  </a:schemeClr>
                </a:solidFill>
                <a:effectLst/>
                <a:latin typeface="Aptos Narrow" panose="020B0004020202020204" pitchFamily="34" charset="0"/>
              </a:rPr>
              <a:t>Example:</a:t>
            </a:r>
          </a:p>
          <a:p>
            <a:r>
              <a:rPr lang="en-US" sz="2800" b="0" i="0" dirty="0">
                <a:solidFill>
                  <a:srgbClr val="242021"/>
                </a:solidFill>
                <a:effectLst/>
                <a:latin typeface="Aptos Narrow" panose="020B0004020202020204" pitchFamily="34" charset="0"/>
              </a:rPr>
              <a:t>+ My sister suggested buying a new laptop.</a:t>
            </a:r>
          </a:p>
          <a:p>
            <a:r>
              <a:rPr lang="en-US" sz="2800" b="0" i="0" dirty="0">
                <a:solidFill>
                  <a:srgbClr val="242021"/>
                </a:solidFill>
                <a:effectLst/>
                <a:latin typeface="Aptos Narrow" panose="020B0004020202020204" pitchFamily="34" charset="0"/>
              </a:rPr>
              <a:t>+ They recommended (that) he (should) give up writing.</a:t>
            </a:r>
            <a:endParaRPr lang="vi-VN" sz="2800" dirty="0">
              <a:latin typeface="Aptos Narrow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D6E744-46AA-F162-8EC9-38D35EF8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695" y="1896216"/>
            <a:ext cx="11371209" cy="459379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sales assistant suggested that Tom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portable laptop.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should buy 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will buy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buys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D.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bought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My smartphone broke down last week, and Mary recommended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it to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repair </a:t>
            </a:r>
            <a:r>
              <a:rPr lang="en-US" sz="2600" b="0" i="0" dirty="0" err="1">
                <a:solidFill>
                  <a:srgbClr val="242021"/>
                </a:solidFill>
                <a:effectLst/>
                <a:latin typeface="ChronicaPro-Book"/>
              </a:rPr>
              <a:t>centre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will bring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bringing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bring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D.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me bring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My uncle recommended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a robotic vacuum cleaner.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to buy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buying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to buying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D.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buy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suggest that you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directions carefully before assembling the computer.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should read 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would read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will read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D.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could read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She advises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a yoga class to improve flexibility and relaxation.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A.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to take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B.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took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C.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take 		</a:t>
            </a:r>
            <a:r>
              <a:rPr lang="en-US" sz="2600" b="0" i="0" dirty="0">
                <a:solidFill>
                  <a:srgbClr val="1FB0E6"/>
                </a:solidFill>
                <a:effectLst/>
                <a:latin typeface="ChronicaPro-Medium"/>
              </a:rPr>
              <a:t>D.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taking</a:t>
            </a:r>
            <a:r>
              <a:rPr lang="en-US" sz="2600" dirty="0"/>
              <a:t> </a:t>
            </a:r>
          </a:p>
        </p:txBody>
      </p:sp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8AA7057E-568C-E515-413C-A3855C18B71E}"/>
              </a:ext>
            </a:extLst>
          </p:cNvPr>
          <p:cNvSpPr/>
          <p:nvPr/>
        </p:nvSpPr>
        <p:spPr>
          <a:xfrm>
            <a:off x="576999" y="2259544"/>
            <a:ext cx="501805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800AE84F-9D36-101B-1AB0-AB954E6176C2}"/>
              </a:ext>
            </a:extLst>
          </p:cNvPr>
          <p:cNvSpPr/>
          <p:nvPr/>
        </p:nvSpPr>
        <p:spPr>
          <a:xfrm>
            <a:off x="6005928" y="3447149"/>
            <a:ext cx="501805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Hình Bầu dục 9">
            <a:extLst>
              <a:ext uri="{FF2B5EF4-FFF2-40B4-BE49-F238E27FC236}">
                <a16:creationId xmlns:a16="http://schemas.microsoft.com/office/drawing/2014/main" id="{C83FF1BE-D1EA-0FA9-256E-DC0FAFFD6FA2}"/>
              </a:ext>
            </a:extLst>
          </p:cNvPr>
          <p:cNvSpPr/>
          <p:nvPr/>
        </p:nvSpPr>
        <p:spPr>
          <a:xfrm>
            <a:off x="3262728" y="4283490"/>
            <a:ext cx="501805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Hình Bầu dục 12">
            <a:extLst>
              <a:ext uri="{FF2B5EF4-FFF2-40B4-BE49-F238E27FC236}">
                <a16:creationId xmlns:a16="http://schemas.microsoft.com/office/drawing/2014/main" id="{7428CA6A-F8AC-EA43-839F-301770D8D46C}"/>
              </a:ext>
            </a:extLst>
          </p:cNvPr>
          <p:cNvSpPr/>
          <p:nvPr/>
        </p:nvSpPr>
        <p:spPr>
          <a:xfrm>
            <a:off x="524213" y="5109829"/>
            <a:ext cx="501805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Hình Bầu dục 13">
            <a:extLst>
              <a:ext uri="{FF2B5EF4-FFF2-40B4-BE49-F238E27FC236}">
                <a16:creationId xmlns:a16="http://schemas.microsoft.com/office/drawing/2014/main" id="{80164632-A6DC-AF46-8D95-9AE63D7DD01B}"/>
              </a:ext>
            </a:extLst>
          </p:cNvPr>
          <p:cNvSpPr/>
          <p:nvPr/>
        </p:nvSpPr>
        <p:spPr>
          <a:xfrm>
            <a:off x="5983995" y="5912717"/>
            <a:ext cx="501805" cy="4572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correct form of each verb in brackets.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D6E744-46AA-F162-8EC9-38D35EF8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909" y="1855133"/>
            <a:ext cx="11459837" cy="480790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dirty="0"/>
              <a:t>1. </a:t>
            </a:r>
            <a:r>
              <a:rPr lang="en-US" sz="2600" dirty="0"/>
              <a:t>I recommended (collect) __________________ old electronic devices.</a:t>
            </a:r>
            <a:br>
              <a:rPr lang="en-US" sz="2600" dirty="0"/>
            </a:br>
            <a:r>
              <a:rPr lang="en-US" sz="2600" b="1" dirty="0"/>
              <a:t>2. </a:t>
            </a:r>
            <a:r>
              <a:rPr lang="en-US" sz="2600" dirty="0"/>
              <a:t>The sales assistant suggested that I (exchange) ___________________ the digital music player I bought last month.</a:t>
            </a:r>
            <a:br>
              <a:rPr lang="en-US" sz="2600" dirty="0"/>
            </a:br>
            <a:r>
              <a:rPr lang="en-US" sz="2600" b="1" dirty="0"/>
              <a:t>3. </a:t>
            </a:r>
            <a:r>
              <a:rPr lang="en-US" sz="2600" dirty="0"/>
              <a:t>The teacher advised that we (access) __________________ the Internet for extra</a:t>
            </a:r>
            <a:br>
              <a:rPr lang="en-US" sz="2600" dirty="0"/>
            </a:br>
            <a:r>
              <a:rPr lang="en-US" sz="2600" dirty="0"/>
              <a:t>information about our lecture.</a:t>
            </a:r>
            <a:br>
              <a:rPr lang="en-US" sz="2600" dirty="0"/>
            </a:br>
            <a:r>
              <a:rPr lang="en-US" sz="2600" b="1" dirty="0"/>
              <a:t>4. </a:t>
            </a:r>
            <a:r>
              <a:rPr lang="en-US" sz="2600" dirty="0"/>
              <a:t>The doctor advised (not use) _________________ digital devices before bedtime.</a:t>
            </a:r>
            <a:br>
              <a:rPr lang="en-US" sz="2600" dirty="0"/>
            </a:br>
            <a:r>
              <a:rPr lang="en-US" sz="2600" b="1" dirty="0"/>
              <a:t>5. </a:t>
            </a:r>
            <a:r>
              <a:rPr lang="en-US" sz="2600" dirty="0"/>
              <a:t>My classmate recommended that I (have) ________________ the PC repaired as soon as possible. </a:t>
            </a:r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696FCE47-94A3-C30A-894D-2C7C8F7673AB}"/>
              </a:ext>
            </a:extLst>
          </p:cNvPr>
          <p:cNvSpPr txBox="1"/>
          <p:nvPr/>
        </p:nvSpPr>
        <p:spPr>
          <a:xfrm>
            <a:off x="4619763" y="1870315"/>
            <a:ext cx="4200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collecting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213098B0-0CD2-EB43-3299-EA44A51C4CC3}"/>
              </a:ext>
            </a:extLst>
          </p:cNvPr>
          <p:cNvSpPr txBox="1"/>
          <p:nvPr/>
        </p:nvSpPr>
        <p:spPr>
          <a:xfrm>
            <a:off x="6999771" y="2516646"/>
            <a:ext cx="4200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(should) exchange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8586959A-BECE-7C96-E053-9B85E547CD37}"/>
              </a:ext>
            </a:extLst>
          </p:cNvPr>
          <p:cNvSpPr txBox="1"/>
          <p:nvPr/>
        </p:nvSpPr>
        <p:spPr>
          <a:xfrm>
            <a:off x="5617020" y="3681900"/>
            <a:ext cx="4200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(should) access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0ED43948-4F5F-0942-F03F-6526B2AFC7A2}"/>
              </a:ext>
            </a:extLst>
          </p:cNvPr>
          <p:cNvSpPr txBox="1"/>
          <p:nvPr/>
        </p:nvSpPr>
        <p:spPr>
          <a:xfrm>
            <a:off x="4899517" y="4880079"/>
            <a:ext cx="4200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to use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A92E0DE1-38EF-5AF6-380F-3D1F9682C99C}"/>
              </a:ext>
            </a:extLst>
          </p:cNvPr>
          <p:cNvSpPr txBox="1"/>
          <p:nvPr/>
        </p:nvSpPr>
        <p:spPr>
          <a:xfrm>
            <a:off x="6539246" y="5464854"/>
            <a:ext cx="42005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 have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518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  <p:bldP spid="5" grpId="0"/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32799" y="1132484"/>
            <a:ext cx="11558029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Find a mistake in the underlined parts in each sentence below and correct it. 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82978" y="115230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64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40C416F-EB0F-F7C7-F5D8-FBDABA29DAF1}"/>
              </a:ext>
            </a:extLst>
          </p:cNvPr>
          <p:cNvSpPr txBox="1"/>
          <p:nvPr/>
        </p:nvSpPr>
        <p:spPr>
          <a:xfrm>
            <a:off x="205607" y="1757553"/>
            <a:ext cx="11695891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teacher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suggested that we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don’t waste</a:t>
            </a:r>
            <a:r>
              <a:rPr lang="en-US" sz="26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time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playing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video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games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advise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to try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a new workout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routine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to</a:t>
            </a:r>
            <a:r>
              <a:rPr lang="en-US" sz="2600" b="1" u="sng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keep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things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interesting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Her parents recommend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that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she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studies</a:t>
            </a:r>
            <a:r>
              <a:rPr lang="en-US" sz="26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harder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so that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she can get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into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a good</a:t>
            </a:r>
            <a:r>
              <a:rPr lang="en-US" sz="26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i="0" dirty="0">
                <a:solidFill>
                  <a:srgbClr val="242021"/>
                </a:solidFill>
                <a:effectLst/>
                <a:latin typeface="ChronicaPro-Book"/>
              </a:rPr>
              <a:t>university.</a:t>
            </a:r>
          </a:p>
          <a:p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sales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assistant suggested that I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must</a:t>
            </a:r>
            <a:r>
              <a:rPr lang="en-US" sz="26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choose a tablet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with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a brighter </a:t>
            </a:r>
            <a:r>
              <a:rPr lang="en-US" sz="2600" b="1" i="0" u="sng" dirty="0" err="1">
                <a:solidFill>
                  <a:srgbClr val="242021"/>
                </a:solidFill>
                <a:effectLst/>
                <a:latin typeface="ChronicaPro-Book"/>
              </a:rPr>
              <a:t>colour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If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you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like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chicken, I recommend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eat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at</a:t>
            </a:r>
            <a:r>
              <a:rPr lang="en-US" sz="2600" dirty="0">
                <a:solidFill>
                  <a:srgbClr val="242021"/>
                </a:solidFill>
                <a:latin typeface="ChronicaPro-Book"/>
              </a:rPr>
              <a:t>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the restaurant </a:t>
            </a:r>
            <a:r>
              <a:rPr lang="en-US" sz="2600" b="1" i="0" u="sng" dirty="0">
                <a:solidFill>
                  <a:srgbClr val="242021"/>
                </a:solidFill>
                <a:effectLst/>
                <a:latin typeface="ChronicaPro-Book"/>
              </a:rPr>
              <a:t>opposite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 our office.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br>
              <a:rPr lang="en-US" sz="2600" dirty="0"/>
            </a:br>
            <a:endParaRPr lang="vi-VN" sz="2600" dirty="0"/>
          </a:p>
        </p:txBody>
      </p:sp>
      <p:sp>
        <p:nvSpPr>
          <p:cNvPr id="6" name="Hình Bầu dục 5">
            <a:extLst>
              <a:ext uri="{FF2B5EF4-FFF2-40B4-BE49-F238E27FC236}">
                <a16:creationId xmlns:a16="http://schemas.microsoft.com/office/drawing/2014/main" id="{89984FCC-A302-D51A-3078-2A72C296D6E6}"/>
              </a:ext>
            </a:extLst>
          </p:cNvPr>
          <p:cNvSpPr/>
          <p:nvPr/>
        </p:nvSpPr>
        <p:spPr>
          <a:xfrm>
            <a:off x="4792159" y="1719311"/>
            <a:ext cx="1809362" cy="5232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5F75BC79-D643-2407-CA87-4D650C2826EC}"/>
              </a:ext>
            </a:extLst>
          </p:cNvPr>
          <p:cNvSpPr txBox="1"/>
          <p:nvPr/>
        </p:nvSpPr>
        <p:spPr>
          <a:xfrm>
            <a:off x="6411813" y="2013750"/>
            <a:ext cx="5263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 waste/ should not waste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Hình Bầu dục 8">
            <a:extLst>
              <a:ext uri="{FF2B5EF4-FFF2-40B4-BE49-F238E27FC236}">
                <a16:creationId xmlns:a16="http://schemas.microsoft.com/office/drawing/2014/main" id="{E811CD3F-BA1F-3059-EC60-D03EB7926978}"/>
              </a:ext>
            </a:extLst>
          </p:cNvPr>
          <p:cNvSpPr/>
          <p:nvPr/>
        </p:nvSpPr>
        <p:spPr>
          <a:xfrm>
            <a:off x="1648734" y="2563019"/>
            <a:ext cx="916046" cy="5232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E720A017-0C47-FEA9-0960-4548EEDA325C}"/>
              </a:ext>
            </a:extLst>
          </p:cNvPr>
          <p:cNvSpPr txBox="1"/>
          <p:nvPr/>
        </p:nvSpPr>
        <p:spPr>
          <a:xfrm>
            <a:off x="2430828" y="2854722"/>
            <a:ext cx="5263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trying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Hình Bầu dục 10">
            <a:extLst>
              <a:ext uri="{FF2B5EF4-FFF2-40B4-BE49-F238E27FC236}">
                <a16:creationId xmlns:a16="http://schemas.microsoft.com/office/drawing/2014/main" id="{37D7ED58-7B59-D1C0-A2D8-343216C8D279}"/>
              </a:ext>
            </a:extLst>
          </p:cNvPr>
          <p:cNvSpPr/>
          <p:nvPr/>
        </p:nvSpPr>
        <p:spPr>
          <a:xfrm>
            <a:off x="5137505" y="3276631"/>
            <a:ext cx="1107177" cy="6176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D2E6DA42-9BD0-4F70-C98C-CE43C3F06975}"/>
              </a:ext>
            </a:extLst>
          </p:cNvPr>
          <p:cNvSpPr txBox="1"/>
          <p:nvPr/>
        </p:nvSpPr>
        <p:spPr>
          <a:xfrm>
            <a:off x="6094828" y="3759300"/>
            <a:ext cx="5263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study / should study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Hình Bầu dục 14">
            <a:extLst>
              <a:ext uri="{FF2B5EF4-FFF2-40B4-BE49-F238E27FC236}">
                <a16:creationId xmlns:a16="http://schemas.microsoft.com/office/drawing/2014/main" id="{27F47EA2-E7E7-6630-23C3-AAEDBB2C9044}"/>
              </a:ext>
            </a:extLst>
          </p:cNvPr>
          <p:cNvSpPr/>
          <p:nvPr/>
        </p:nvSpPr>
        <p:spPr>
          <a:xfrm>
            <a:off x="5336839" y="4427744"/>
            <a:ext cx="790192" cy="6176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64100D2A-20E1-9B0F-C542-489183DC177B}"/>
              </a:ext>
            </a:extLst>
          </p:cNvPr>
          <p:cNvSpPr txBox="1"/>
          <p:nvPr/>
        </p:nvSpPr>
        <p:spPr>
          <a:xfrm>
            <a:off x="5994749" y="4836629"/>
            <a:ext cx="5263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should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Hình Bầu dục 21">
            <a:extLst>
              <a:ext uri="{FF2B5EF4-FFF2-40B4-BE49-F238E27FC236}">
                <a16:creationId xmlns:a16="http://schemas.microsoft.com/office/drawing/2014/main" id="{869DCAD5-3B35-C1C5-5696-23EEB7CF8D1C}"/>
              </a:ext>
            </a:extLst>
          </p:cNvPr>
          <p:cNvSpPr/>
          <p:nvPr/>
        </p:nvSpPr>
        <p:spPr>
          <a:xfrm>
            <a:off x="4900901" y="5270055"/>
            <a:ext cx="674709" cy="61760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24" name="TextBox 1">
            <a:extLst>
              <a:ext uri="{FF2B5EF4-FFF2-40B4-BE49-F238E27FC236}">
                <a16:creationId xmlns:a16="http://schemas.microsoft.com/office/drawing/2014/main" id="{9B99D0AE-9D65-61ED-D529-AC60A40AAFA1}"/>
              </a:ext>
            </a:extLst>
          </p:cNvPr>
          <p:cNvSpPr txBox="1"/>
          <p:nvPr/>
        </p:nvSpPr>
        <p:spPr>
          <a:xfrm>
            <a:off x="5575610" y="5697120"/>
            <a:ext cx="5263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eating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9" grpId="0" animBg="1"/>
      <p:bldP spid="10" grpId="0"/>
      <p:bldP spid="11" grpId="0" animBg="1"/>
      <p:bldP spid="14" grpId="0"/>
      <p:bldP spid="15" grpId="0" animBg="1"/>
      <p:bldP spid="21" grpId="0"/>
      <p:bldP spid="22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3" y="924764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the correct form of the verb in brackets. Then </a:t>
            </a:r>
            <a:r>
              <a:rPr lang="en-US" sz="2800" b="1" dirty="0" err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practise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the exchanges with your partner.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7" y="1097338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010980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ED6E744-46AA-F162-8EC9-38D35EF819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882" y="1759150"/>
            <a:ext cx="11596236" cy="4820069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What should we do to create three dimensional objects?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recommend (use)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a 3D printer.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endParaRPr lang="en-US" sz="2600" b="0" i="0" dirty="0">
              <a:solidFill>
                <a:srgbClr val="242021"/>
              </a:solidFill>
              <a:effectLst/>
              <a:latin typeface="ChronicaPro-Book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What should we do to prevent global warming?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suggest we should (reduce)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exhaust fumes.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endParaRPr lang="en-US" sz="2600" b="0" i="0" dirty="0">
              <a:solidFill>
                <a:srgbClr val="242021"/>
              </a:solidFill>
              <a:effectLst/>
              <a:latin typeface="ChronicaPro-Book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A: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What should we do if we want to communicate with others on the move?</a:t>
            </a:r>
            <a:b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600" b="0" i="0" dirty="0">
                <a:solidFill>
                  <a:srgbClr val="242021"/>
                </a:solidFill>
                <a:effectLst/>
                <a:latin typeface="ChronicaProMediumIt"/>
              </a:rPr>
              <a:t>B: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I advise (use) </a:t>
            </a:r>
            <a:r>
              <a:rPr lang="en-US" sz="2600" b="0" i="0" dirty="0">
                <a:solidFill>
                  <a:srgbClr val="949599"/>
                </a:solidFill>
                <a:effectLst/>
                <a:latin typeface="ChronicaPro-Book"/>
              </a:rPr>
              <a:t>____________________ </a:t>
            </a:r>
            <a:r>
              <a:rPr lang="en-US" sz="2600" b="0" i="0" dirty="0">
                <a:solidFill>
                  <a:srgbClr val="242021"/>
                </a:solidFill>
                <a:effectLst/>
                <a:latin typeface="ChronicaPro-Book"/>
              </a:rPr>
              <a:t>a smartphone.</a:t>
            </a:r>
            <a:endParaRPr lang="en-US" sz="2600" dirty="0"/>
          </a:p>
        </p:txBody>
      </p:sp>
      <p:sp>
        <p:nvSpPr>
          <p:cNvPr id="8" name="TextBox 1">
            <a:extLst>
              <a:ext uri="{FF2B5EF4-FFF2-40B4-BE49-F238E27FC236}">
                <a16:creationId xmlns:a16="http://schemas.microsoft.com/office/drawing/2014/main" id="{696FCE47-94A3-C30A-894D-2C7C8F7673AB}"/>
              </a:ext>
            </a:extLst>
          </p:cNvPr>
          <p:cNvSpPr txBox="1"/>
          <p:nvPr/>
        </p:nvSpPr>
        <p:spPr>
          <a:xfrm>
            <a:off x="2681608" y="2399953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27C8BD0-B3A7-DFF6-03CD-6852DD45D1C3}"/>
              </a:ext>
            </a:extLst>
          </p:cNvPr>
          <p:cNvSpPr txBox="1"/>
          <p:nvPr/>
        </p:nvSpPr>
        <p:spPr>
          <a:xfrm>
            <a:off x="4376594" y="4197198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043EF96A-BD0D-230E-8044-89BA1385120F}"/>
              </a:ext>
            </a:extLst>
          </p:cNvPr>
          <p:cNvSpPr txBox="1"/>
          <p:nvPr/>
        </p:nvSpPr>
        <p:spPr>
          <a:xfrm>
            <a:off x="1728179" y="5933236"/>
            <a:ext cx="36464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</a:t>
            </a:r>
            <a:endParaRPr lang="en-US" sz="1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754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3986</TotalTime>
  <Words>1082</Words>
  <Application>Microsoft Office PowerPoint</Application>
  <PresentationFormat>Màn hình rộng</PresentationFormat>
  <Paragraphs>103</Paragraphs>
  <Slides>14</Slides>
  <Notes>11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12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14</vt:i4>
      </vt:variant>
    </vt:vector>
  </HeadingPairs>
  <TitlesOfParts>
    <vt:vector size="27" baseType="lpstr">
      <vt:lpstr>Adobe Gothic Std B</vt:lpstr>
      <vt:lpstr>Aptos Narrow</vt:lpstr>
      <vt:lpstr>Arial</vt:lpstr>
      <vt:lpstr>Calibri</vt:lpstr>
      <vt:lpstr>Calibri Light</vt:lpstr>
      <vt:lpstr>ChronicaPro-Bold</vt:lpstr>
      <vt:lpstr>ChronicaPro-Book</vt:lpstr>
      <vt:lpstr>ChronicaPro-Medium</vt:lpstr>
      <vt:lpstr>ChronicaProMediumIt</vt:lpstr>
      <vt:lpstr>Myriad Pro</vt:lpstr>
      <vt:lpstr>Source Sans Pro SemiBold</vt:lpstr>
      <vt:lpstr>Wingdings</vt:lpstr>
      <vt:lpstr>Office Theme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Linh Nguyen</cp:lastModifiedBy>
  <cp:revision>227</cp:revision>
  <dcterms:created xsi:type="dcterms:W3CDTF">2020-12-09T02:04:09Z</dcterms:created>
  <dcterms:modified xsi:type="dcterms:W3CDTF">2024-02-23T07:55:22Z</dcterms:modified>
</cp:coreProperties>
</file>