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442" r:id="rId2"/>
    <p:sldId id="351" r:id="rId3"/>
    <p:sldId id="277" r:id="rId4"/>
    <p:sldId id="345" r:id="rId5"/>
    <p:sldId id="346" r:id="rId6"/>
    <p:sldId id="347" r:id="rId7"/>
    <p:sldId id="348" r:id="rId8"/>
    <p:sldId id="349" r:id="rId9"/>
    <p:sldId id="287" r:id="rId10"/>
    <p:sldId id="313" r:id="rId11"/>
    <p:sldId id="314" r:id="rId12"/>
    <p:sldId id="315" r:id="rId13"/>
    <p:sldId id="316" r:id="rId14"/>
    <p:sldId id="317" r:id="rId15"/>
    <p:sldId id="318" r:id="rId16"/>
    <p:sldId id="320" r:id="rId17"/>
    <p:sldId id="321" r:id="rId18"/>
    <p:sldId id="322" r:id="rId19"/>
    <p:sldId id="323" r:id="rId20"/>
    <p:sldId id="324" r:id="rId21"/>
    <p:sldId id="337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8" r:id="rId30"/>
    <p:sldId id="335" r:id="rId31"/>
    <p:sldId id="33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1BF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9B607-4E55-4FBD-B5C5-FD9A48C5FF3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77357-00C1-44DD-ACC4-9644EB406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8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5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6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11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709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gif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gif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0.gif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9.gif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gif"/><Relationship Id="rId24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31.png"/><Relationship Id="rId27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png"/><Relationship Id="rId18" Type="http://schemas.openxmlformats.org/officeDocument/2006/relationships/image" Target="../media/image31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30.gif"/><Relationship Id="rId25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29.gif"/><Relationship Id="rId20" Type="http://schemas.openxmlformats.org/officeDocument/2006/relationships/image" Target="../media/image33.png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gif"/><Relationship Id="rId24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28.gif"/><Relationship Id="rId23" Type="http://schemas.openxmlformats.org/officeDocument/2006/relationships/image" Target="../media/image37.png"/><Relationship Id="rId28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6.png"/><Relationship Id="rId22" Type="http://schemas.openxmlformats.org/officeDocument/2006/relationships/image" Target="../media/image35.png"/><Relationship Id="rId27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0.gif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9.gif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gif"/><Relationship Id="rId24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31.png"/><Relationship Id="rId27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0.gif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9.gif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gif"/><Relationship Id="rId24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9.png"/><Relationship Id="rId22" Type="http://schemas.openxmlformats.org/officeDocument/2006/relationships/image" Target="../media/image31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86395" y="1842258"/>
            <a:ext cx="10698480" cy="2632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990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1: TIẾNG VÕNG KÊU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altLang="zh-C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3600" b="1" kern="120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 17)</a:t>
            </a:r>
            <a:endParaRPr lang="en-US" altLang="zh-CN" sz="3600" b="1" kern="1200" dirty="0">
              <a:solidFill>
                <a:srgbClr val="FF0000"/>
              </a:solidFill>
              <a:latin typeface="SVN-Whimsy" panose="02040603050506020204" pitchFamily="18" charset="0"/>
              <a:ea typeface="SimSun"/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endParaRPr lang="vi-VN" sz="3600" kern="1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4335" y="231321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3654335" y="832212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17695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209" y="1206184"/>
            <a:ext cx="3459076" cy="3120928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6160" y="3850318"/>
            <a:ext cx="3956074" cy="310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7661" y="1190355"/>
            <a:ext cx="3733592" cy="31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0399" y="3836136"/>
            <a:ext cx="3719397" cy="31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177" y="501265"/>
            <a:ext cx="1028461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?, Ai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?,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799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hỗ dành sẵn cho Nội dung 4">
            <a:extLst>
              <a:ext uri="{FF2B5EF4-FFF2-40B4-BE49-F238E27FC236}">
                <a16:creationId xmlns:a16="http://schemas.microsoft.com/office/drawing/2014/main" id="{94E77854-1657-471D-A4BE-F2873D568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" y="426183"/>
            <a:ext cx="1737707" cy="6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41" y="641802"/>
            <a:ext cx="3885301" cy="30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235941"/>
              </p:ext>
            </p:extLst>
          </p:nvPr>
        </p:nvGraphicFramePr>
        <p:xfrm>
          <a:off x="2268320" y="4267006"/>
          <a:ext cx="4190030" cy="115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42352" y="4267006"/>
          <a:ext cx="4024590" cy="115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709" marB="45709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735043" y="641803"/>
            <a:ext cx="533277" cy="51665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949" y="1158461"/>
            <a:ext cx="1447465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4)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ECE58A33-878F-4494-B88D-494F96547DF1}"/>
              </a:ext>
            </a:extLst>
          </p:cNvPr>
          <p:cNvCxnSpPr/>
          <p:nvPr/>
        </p:nvCxnSpPr>
        <p:spPr>
          <a:xfrm>
            <a:off x="3419061" y="4267006"/>
            <a:ext cx="0" cy="1158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29477" y="1464411"/>
            <a:ext cx="4383926" cy="3929176"/>
            <a:chOff x="659718" y="207118"/>
            <a:chExt cx="3819017" cy="323140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5006" y="207118"/>
              <a:ext cx="3793729" cy="3231404"/>
            </a:xfrm>
            <a:prstGeom prst="snip1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659718" y="278736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800900" y="1908441"/>
            <a:ext cx="7333479" cy="129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Anh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làm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gì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 </a:t>
            </a:r>
            <a:r>
              <a:rPr lang="en-US" sz="2799" dirty="0" err="1">
                <a:latin typeface="+mj-lt"/>
                <a:cs typeface="Times New Roman" pitchFamily="18" charset="0"/>
              </a:rPr>
              <a:t>Anh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chơi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trống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lắc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với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900" y="3429001"/>
            <a:ext cx="3531000" cy="129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Em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thế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nào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rất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vui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16,422 Kid Thinking Illustrations &amp;amp; Clip Art - iStock">
            <a:extLst>
              <a:ext uri="{FF2B5EF4-FFF2-40B4-BE49-F238E27FC236}">
                <a16:creationId xmlns:a16="http://schemas.microsoft.com/office/drawing/2014/main" id="{DF7B177E-5ED8-4163-9D4D-A7413B35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574" y="4607379"/>
            <a:ext cx="1871840" cy="225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16403" y="521695"/>
            <a:ext cx="4591945" cy="3593612"/>
            <a:chOff x="460384" y="3718328"/>
            <a:chExt cx="4227653" cy="317801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027" y="3718328"/>
              <a:ext cx="4213010" cy="3178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60384" y="3756834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60810" y="2458577"/>
            <a:ext cx="11325015" cy="387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làm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gì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</a:t>
            </a:r>
            <a:r>
              <a:rPr lang="en-US" sz="2799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trồng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cây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Em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làm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gì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nhìn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trồng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cây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và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chuẩn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bị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tưới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cây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giúp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em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thế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nào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Hai </a:t>
            </a:r>
            <a:r>
              <a:rPr lang="en-US" sz="2799" dirty="0" err="1">
                <a:latin typeface="+mj-lt"/>
                <a:cs typeface="Times New Roman" pitchFamily="18" charset="0"/>
              </a:rPr>
              <a:t>chị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rất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vui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130 Certain Dance Illustrations &amp;amp; Clip Art - iStock">
            <a:extLst>
              <a:ext uri="{FF2B5EF4-FFF2-40B4-BE49-F238E27FC236}">
                <a16:creationId xmlns:a16="http://schemas.microsoft.com/office/drawing/2014/main" id="{28D060BE-929E-4D85-8C5C-70AB282D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676" y="240613"/>
            <a:ext cx="2217964" cy="22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67291" y="543188"/>
            <a:ext cx="4809745" cy="3767554"/>
            <a:chOff x="5972807" y="1024601"/>
            <a:chExt cx="3349947" cy="2924175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72807" y="1024601"/>
              <a:ext cx="3349947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972807" y="1024601"/>
              <a:ext cx="413926" cy="4870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14964" y="3476171"/>
            <a:ext cx="10188465" cy="258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anh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em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làm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gì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Hai </a:t>
            </a:r>
            <a:r>
              <a:rPr lang="en-US" sz="2799" dirty="0" err="1">
                <a:latin typeface="+mj-lt"/>
                <a:cs typeface="Times New Roman" pitchFamily="18" charset="0"/>
              </a:rPr>
              <a:t>anh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đang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dắt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tay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nhau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đi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trên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đường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làng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799" b="1" dirty="0" err="1">
                <a:latin typeface="+mj-lt"/>
                <a:cs typeface="Times New Roman" pitchFamily="18" charset="0"/>
              </a:rPr>
              <a:t>Tóc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em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thế</a:t>
            </a:r>
            <a:r>
              <a:rPr lang="en-US" sz="2799" b="1" dirty="0">
                <a:latin typeface="+mj-lt"/>
                <a:cs typeface="Times New Roman" pitchFamily="18" charset="0"/>
              </a:rPr>
              <a:t> </a:t>
            </a:r>
            <a:r>
              <a:rPr lang="en-US" sz="2799" b="1" dirty="0" err="1">
                <a:latin typeface="+mj-lt"/>
                <a:cs typeface="Times New Roman" pitchFamily="18" charset="0"/>
              </a:rPr>
              <a:t>nào</a:t>
            </a:r>
            <a:r>
              <a:rPr lang="en-US" sz="2799" b="1" dirty="0">
                <a:latin typeface="+mj-lt"/>
                <a:cs typeface="Times New Roman" pitchFamily="18" charset="0"/>
              </a:rPr>
              <a:t>?</a:t>
            </a:r>
            <a:endParaRPr lang="vi-VN" sz="2799" b="1" dirty="0">
              <a:latin typeface="+mj-lt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799" dirty="0">
                <a:latin typeface="+mj-lt"/>
                <a:cs typeface="Times New Roman" pitchFamily="18" charset="0"/>
              </a:rPr>
              <a:t>	</a:t>
            </a:r>
            <a:r>
              <a:rPr lang="en-US" sz="2799" dirty="0" err="1">
                <a:latin typeface="+mj-lt"/>
                <a:cs typeface="Times New Roman" pitchFamily="18" charset="0"/>
              </a:rPr>
              <a:t>Tóc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em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dài</a:t>
            </a:r>
            <a:r>
              <a:rPr lang="en-US" sz="2799" dirty="0">
                <a:latin typeface="+mj-lt"/>
                <a:cs typeface="Times New Roman" pitchFamily="18" charset="0"/>
              </a:rPr>
              <a:t>, </a:t>
            </a:r>
            <a:r>
              <a:rPr lang="en-US" sz="2799" dirty="0" err="1">
                <a:latin typeface="+mj-lt"/>
                <a:cs typeface="Times New Roman" pitchFamily="18" charset="0"/>
              </a:rPr>
              <a:t>đen</a:t>
            </a:r>
            <a:r>
              <a:rPr lang="en-US" sz="2799" dirty="0">
                <a:latin typeface="+mj-lt"/>
                <a:cs typeface="Times New Roman" pitchFamily="18" charset="0"/>
              </a:rPr>
              <a:t> </a:t>
            </a:r>
            <a:r>
              <a:rPr lang="en-US" sz="2799" dirty="0" err="1">
                <a:latin typeface="+mj-lt"/>
                <a:cs typeface="Times New Roman" pitchFamily="18" charset="0"/>
              </a:rPr>
              <a:t>mượt</a:t>
            </a:r>
            <a:r>
              <a:rPr lang="en-US" sz="2799" dirty="0">
                <a:latin typeface="+mj-lt"/>
                <a:cs typeface="Times New Roman" pitchFamily="18" charset="0"/>
              </a:rPr>
              <a:t>.</a:t>
            </a:r>
            <a:endParaRPr lang="vi-VN" sz="2799" dirty="0"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 descr="Premium Vector | Happy cute kid girl think about problem | Cute kids, Kids  clipart, Space activities for kids">
            <a:extLst>
              <a:ext uri="{FF2B5EF4-FFF2-40B4-BE49-F238E27FC236}">
                <a16:creationId xmlns:a16="http://schemas.microsoft.com/office/drawing/2014/main" id="{745A10B2-888F-463E-ADD6-A89AB27A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9" y="385364"/>
            <a:ext cx="3140982" cy="30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hoa">
            <a:extLst>
              <a:ext uri="{FF2B5EF4-FFF2-40B4-BE49-F238E27FC236}">
                <a16:creationId xmlns:a16="http://schemas.microsoft.com/office/drawing/2014/main" id="{DDB6AC54-B89E-4B6B-98A8-CB1938C0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74"/>
            <a:ext cx="12191999" cy="640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7515" y="2705736"/>
            <a:ext cx="8976967" cy="144652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võng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kêu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66E5BF-785A-497A-A1D8-7D6A179C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/>
        </p:blipFill>
        <p:spPr>
          <a:xfrm>
            <a:off x="0" y="435429"/>
            <a:ext cx="12192000" cy="6422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4617" y="3335910"/>
            <a:ext cx="57898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2" cy="33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09" y="1624860"/>
            <a:ext cx="4243181" cy="355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32355"/>
            <a:ext cx="4037460" cy="4102139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7912" y="932355"/>
            <a:ext cx="6181087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8730" y="353701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943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940" y="1117234"/>
            <a:ext cx="3808324" cy="3794362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Tay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đưa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đều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>
                <a:latin typeface="+mj-lt"/>
                <a:cs typeface="Times New Roman" pitchFamily="18" charset="0"/>
              </a:rPr>
              <a:t>Ba </a:t>
            </a:r>
            <a:r>
              <a:rPr lang="en-US" sz="2400" dirty="0" err="1">
                <a:latin typeface="+mj-lt"/>
                <a:cs typeface="Times New Roman" pitchFamily="18" charset="0"/>
              </a:rPr>
              <a:t>gian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nhỏ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Đầy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võng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kêu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7427" y="1117234"/>
            <a:ext cx="5738978" cy="6010353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4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Mênh mông, mênh mông?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</a:t>
            </a:r>
            <a:r>
              <a:rPr lang="en-US" sz="2400" dirty="0">
                <a:latin typeface="+mj-lt"/>
                <a:cs typeface="Times New Roman" pitchFamily="18" charset="0"/>
              </a:rPr>
              <a:t>ẽ</a:t>
            </a:r>
            <a:r>
              <a:rPr lang="vi-VN" sz="2400" dirty="0">
                <a:latin typeface="+mj-lt"/>
                <a:cs typeface="Times New Roman" pitchFamily="18" charset="0"/>
              </a:rPr>
              <a:t>o cà…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400" i="1" dirty="0">
                <a:latin typeface="+mj-lt"/>
                <a:cs typeface="Times New Roman" pitchFamily="18" charset="0"/>
              </a:rPr>
              <a:t>                   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0771" y="433309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38" y="1578899"/>
            <a:ext cx="4047686" cy="339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346004" y="5491172"/>
            <a:ext cx="3428206" cy="1056839"/>
          </a:xfrm>
          <a:prstGeom prst="flowChartTerminator">
            <a:avLst/>
          </a:prstGeom>
          <a:solidFill>
            <a:srgbClr val="BE53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192" y="1117234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kẹt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4781" y="4049861"/>
            <a:ext cx="158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phơ phất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8577" y="1843882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Lặn lội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38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  <p:bldP spid="2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EA47D662-0BBA-4D08-B121-F6BC8F1CA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0" b="415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08" t="-3654" r="-1642" b="53796"/>
          <a:stretch/>
        </p:blipFill>
        <p:spPr>
          <a:xfrm>
            <a:off x="5116243" y="1572141"/>
            <a:ext cx="3266597" cy="2427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Nhà 3 gian 2 chái là gì ? và vì sao lại có tên gọi như thế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76" y="2476758"/>
            <a:ext cx="2545900" cy="23995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19157283">
            <a:off x="407819" y="1120337"/>
            <a:ext cx="4770840" cy="3599726"/>
          </a:xfrm>
          <a:prstGeom prst="rect">
            <a:avLst/>
          </a:prstGeom>
          <a:noFill/>
        </p:spPr>
        <p:txBody>
          <a:bodyPr spcFirstLastPara="1" wrap="non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7199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thích:</a:t>
            </a:r>
            <a:endParaRPr lang="en-US" sz="7199" b="1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Nụ cười của bạn đáng giá bao nhiêu tiề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217" y="381110"/>
            <a:ext cx="2435346" cy="25315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238" y="5099140"/>
            <a:ext cx="3580571" cy="181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nhà: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một phần của nhà</a:t>
            </a:r>
            <a:r>
              <a:rPr lang="en-US" sz="279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có cột hoặc tường ngăn với phần khác.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95137" y="4250002"/>
            <a:ext cx="3708811" cy="953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 phất: 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bay qua bay lại theo gió.</a:t>
            </a:r>
          </a:p>
        </p:txBody>
      </p:sp>
      <p:sp>
        <p:nvSpPr>
          <p:cNvPr id="5" name="Rectangle 4"/>
          <p:cNvSpPr/>
          <p:nvPr/>
        </p:nvSpPr>
        <p:spPr>
          <a:xfrm>
            <a:off x="9040063" y="2785921"/>
            <a:ext cx="2729122" cy="22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 vương: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còn lại một ít, ở đây ý nói còn giữ lại nụ cười</a:t>
            </a:r>
          </a:p>
        </p:txBody>
      </p:sp>
      <p:sp>
        <p:nvSpPr>
          <p:cNvPr id="6" name="Oval 5"/>
          <p:cNvSpPr/>
          <p:nvPr/>
        </p:nvSpPr>
        <p:spPr>
          <a:xfrm>
            <a:off x="5366139" y="1327265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94505" y="188227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13140" y="2217895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323185" y="2425397"/>
            <a:ext cx="652992" cy="391795"/>
          </a:xfrm>
          <a:custGeom>
            <a:avLst/>
            <a:gdLst>
              <a:gd name="connsiteX0" fmla="*/ 0 w 653143"/>
              <a:gd name="connsiteY0" fmla="*/ 391886 h 391886"/>
              <a:gd name="connsiteX1" fmla="*/ 410547 w 653143"/>
              <a:gd name="connsiteY1" fmla="*/ 279919 h 391886"/>
              <a:gd name="connsiteX2" fmla="*/ 653143 w 653143"/>
              <a:gd name="connsiteY2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3" h="391886">
                <a:moveTo>
                  <a:pt x="0" y="391886"/>
                </a:moveTo>
                <a:cubicBezTo>
                  <a:pt x="150845" y="368559"/>
                  <a:pt x="301690" y="345233"/>
                  <a:pt x="410547" y="279919"/>
                </a:cubicBezTo>
                <a:cubicBezTo>
                  <a:pt x="519404" y="214605"/>
                  <a:pt x="586273" y="107302"/>
                  <a:pt x="653143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05235" y="3365174"/>
            <a:ext cx="1119414" cy="272923"/>
          </a:xfrm>
          <a:custGeom>
            <a:avLst/>
            <a:gdLst>
              <a:gd name="connsiteX0" fmla="*/ 0 w 1119673"/>
              <a:gd name="connsiteY0" fmla="*/ 272986 h 272986"/>
              <a:gd name="connsiteX1" fmla="*/ 559837 w 1119673"/>
              <a:gd name="connsiteY1" fmla="*/ 30390 h 272986"/>
              <a:gd name="connsiteX2" fmla="*/ 1119673 w 1119673"/>
              <a:gd name="connsiteY2" fmla="*/ 11729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9673" h="272986">
                <a:moveTo>
                  <a:pt x="0" y="272986"/>
                </a:moveTo>
                <a:cubicBezTo>
                  <a:pt x="186612" y="173459"/>
                  <a:pt x="373225" y="73933"/>
                  <a:pt x="559837" y="30390"/>
                </a:cubicBezTo>
                <a:cubicBezTo>
                  <a:pt x="746449" y="-13153"/>
                  <a:pt x="933061" y="-712"/>
                  <a:pt x="1119673" y="1172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205" y="4533629"/>
            <a:ext cx="1679121" cy="634334"/>
          </a:xfrm>
          <a:custGeom>
            <a:avLst/>
            <a:gdLst>
              <a:gd name="connsiteX0" fmla="*/ 0 w 1679510"/>
              <a:gd name="connsiteY0" fmla="*/ 634481 h 634481"/>
              <a:gd name="connsiteX1" fmla="*/ 559837 w 1679510"/>
              <a:gd name="connsiteY1" fmla="*/ 205273 h 634481"/>
              <a:gd name="connsiteX2" fmla="*/ 1380931 w 1679510"/>
              <a:gd name="connsiteY2" fmla="*/ 186612 h 634481"/>
              <a:gd name="connsiteX3" fmla="*/ 1679510 w 1679510"/>
              <a:gd name="connsiteY3" fmla="*/ 0 h 6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9510" h="634481">
                <a:moveTo>
                  <a:pt x="0" y="634481"/>
                </a:moveTo>
                <a:cubicBezTo>
                  <a:pt x="164841" y="457199"/>
                  <a:pt x="329682" y="279918"/>
                  <a:pt x="559837" y="205273"/>
                </a:cubicBezTo>
                <a:cubicBezTo>
                  <a:pt x="789992" y="130628"/>
                  <a:pt x="1194319" y="220824"/>
                  <a:pt x="1380931" y="186612"/>
                </a:cubicBezTo>
                <a:cubicBezTo>
                  <a:pt x="1567543" y="152400"/>
                  <a:pt x="1623526" y="76200"/>
                  <a:pt x="167951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5" grpId="0"/>
      <p:bldP spid="6" grpId="0" animBg="1"/>
      <p:bldP spid="14" grpId="0" animBg="1"/>
      <p:bldP spid="15" grpId="0" animBg="1"/>
      <p:bldP spid="8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49" y="765970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Tuần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 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164" y="3153570"/>
            <a:ext cx="10031835" cy="1655762"/>
          </a:xfrm>
        </p:spPr>
        <p:txBody>
          <a:bodyPr>
            <a:normAutofit fontScale="92500"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võng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kêu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50641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42422" y="660698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843408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366" y="1209944"/>
            <a:ext cx="3961484" cy="3794362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Tay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đưa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đều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>
                <a:latin typeface="+mj-lt"/>
                <a:cs typeface="Times New Roman" pitchFamily="18" charset="0"/>
              </a:rPr>
              <a:t>Ba </a:t>
            </a:r>
            <a:r>
              <a:rPr lang="en-US" sz="2400" dirty="0" err="1">
                <a:latin typeface="+mj-lt"/>
                <a:cs typeface="Times New Roman" pitchFamily="18" charset="0"/>
              </a:rPr>
              <a:t>gian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nhỏ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Đầy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võng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kêu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925" y="1195228"/>
            <a:ext cx="5815953" cy="6010353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4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Mênh mông, mênh mông?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Kèo cà…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… kẽo kẹt…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i="1" dirty="0">
                <a:latin typeface="+mj-lt"/>
                <a:cs typeface="Times New Roman" pitchFamily="18" charset="0"/>
              </a:rPr>
              <a:t>	                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4572618" y="-839095"/>
            <a:ext cx="1107996" cy="369062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000" b="1" dirty="0">
              <a:latin typeface="+mj-lt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54163" y="1338926"/>
            <a:ext cx="0" cy="174208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743366" y="3535230"/>
            <a:ext cx="0" cy="133034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123082" y="1338926"/>
            <a:ext cx="0" cy="168233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116925" y="3535230"/>
            <a:ext cx="0" cy="288182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Terminator 10"/>
          <p:cNvSpPr/>
          <p:nvPr/>
        </p:nvSpPr>
        <p:spPr>
          <a:xfrm>
            <a:off x="92768" y="5265811"/>
            <a:ext cx="5815949" cy="1411194"/>
          </a:xfrm>
          <a:prstGeom prst="flowChartTerminator">
            <a:avLst/>
          </a:prstGeom>
          <a:solidFill>
            <a:srgbClr val="8AC6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thơ chia làm mấy đoạn?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622291" y="5402889"/>
            <a:ext cx="2969623" cy="1092550"/>
          </a:xfrm>
          <a:prstGeom prst="flowChartTerminator">
            <a:avLst/>
          </a:prstGeom>
          <a:solidFill>
            <a:srgbClr val="BE532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lang="en-US" sz="31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03315" y="1338926"/>
            <a:ext cx="33863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99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326282" y="3520798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99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704850" y="1405187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latin typeface="+mj-lt"/>
                <a:cs typeface="Times New Roman" pitchFamily="18" charset="0"/>
              </a:rPr>
              <a:t>3</a:t>
            </a:r>
            <a:endParaRPr lang="vi-VN" sz="2799" b="1" dirty="0">
              <a:latin typeface="+mj-lt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41994" y="3520798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latin typeface="+mj-lt"/>
                <a:cs typeface="Times New Roman" pitchFamily="18" charset="0"/>
              </a:rPr>
              <a:t>4</a:t>
            </a:r>
            <a:endParaRPr lang="vi-VN" sz="2799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76" y="1678868"/>
            <a:ext cx="3808324" cy="32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132" y="932356"/>
            <a:ext cx="3808324" cy="4502248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827" y="932356"/>
            <a:ext cx="6170552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9621" y="432004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EAC3ABC-8450-4823-9264-141E9E59EFFF}"/>
              </a:ext>
            </a:extLst>
          </p:cNvPr>
          <p:cNvSpPr/>
          <p:nvPr/>
        </p:nvSpPr>
        <p:spPr>
          <a:xfrm>
            <a:off x="421556" y="5604312"/>
            <a:ext cx="3808325" cy="1100529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5519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ảnh về hoa">
            <a:extLst>
              <a:ext uri="{FF2B5EF4-FFF2-40B4-BE49-F238E27FC236}">
                <a16:creationId xmlns:a16="http://schemas.microsoft.com/office/drawing/2014/main" id="{BA1EAD39-95C2-4DFC-802A-AEBDC5D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968"/>
            <a:ext cx="12192000" cy="64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ải trọn bộ ảnh động - Hình nền động đẹp nhất dành cho bạn đọ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2068">
            <a:off x="7237754" y="837818"/>
            <a:ext cx="2209289" cy="22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2962" y="2644181"/>
            <a:ext cx="9342782" cy="156963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448" y="657097"/>
            <a:ext cx="10589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Tiếng võng kêu cho biết bạn nhỏ trong bài thơ đang làm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5599" y="1907145"/>
            <a:ext cx="9218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võng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kêu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biết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nhỏ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đưa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võng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em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ngủ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00" y="3210783"/>
            <a:ext cx="6566513" cy="31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0448" y="3210783"/>
            <a:ext cx="10589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Tìm những hình ảnh cho thấy bé Giang đang ngủ rất đáng yêu.</a:t>
            </a:r>
          </a:p>
        </p:txBody>
      </p:sp>
      <p:sp>
        <p:nvSpPr>
          <p:cNvPr id="7" name="Rectangle 6"/>
          <p:cNvSpPr/>
          <p:nvPr/>
        </p:nvSpPr>
        <p:spPr>
          <a:xfrm>
            <a:off x="700000" y="4585593"/>
            <a:ext cx="7163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j-lt"/>
                <a:cs typeface="Times New Roman" pitchFamily="18" charset="0"/>
              </a:rPr>
              <a:t>Những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hình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ảnh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thấy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Giang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ngủ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rất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đáng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yêu</a:t>
            </a:r>
            <a:r>
              <a:rPr lang="en-US" sz="2800" dirty="0">
                <a:latin typeface="+mj-lt"/>
                <a:cs typeface="Times New Roman" pitchFamily="18" charset="0"/>
              </a:rPr>
              <a:t>: </a:t>
            </a:r>
            <a:r>
              <a:rPr lang="en-US" sz="2800" dirty="0" err="1">
                <a:latin typeface="+mj-lt"/>
                <a:cs typeface="Times New Roman" pitchFamily="18" charset="0"/>
              </a:rPr>
              <a:t>tóc</a:t>
            </a:r>
            <a:r>
              <a:rPr lang="en-US" sz="2800" dirty="0">
                <a:latin typeface="+mj-lt"/>
                <a:cs typeface="Times New Roman" pitchFamily="18" charset="0"/>
              </a:rPr>
              <a:t> bay </a:t>
            </a:r>
            <a:r>
              <a:rPr lang="en-US" sz="2800" dirty="0" err="1">
                <a:latin typeface="+mj-lt"/>
                <a:cs typeface="Times New Roman" pitchFamily="18" charset="0"/>
              </a:rPr>
              <a:t>phơ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phất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vương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vương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nụ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cười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5 quy tắc đơn giản cho sức khỏe tuyệt v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83" y="3766627"/>
            <a:ext cx="4210943" cy="27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27" y="1439532"/>
            <a:ext cx="1771251" cy="1771251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467298"/>
            <a:ext cx="1526053" cy="1526053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8" y="3034111"/>
            <a:ext cx="1526053" cy="15260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797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7964" y="610253"/>
            <a:ext cx="10237613" cy="646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562" y="1524441"/>
            <a:ext cx="4036872" cy="483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799" dirty="0">
              <a:latin typeface="Times New Roman" pitchFamily="18" charset="0"/>
              <a:cs typeface="Times New Roman" pitchFamily="18" charset="0"/>
            </a:endParaRPr>
          </a:p>
          <a:p>
            <a:endParaRPr lang="en-US" sz="2799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799" dirty="0">
                <a:latin typeface="Times New Roman" pitchFamily="18" charset="0"/>
                <a:cs typeface="Times New Roman" pitchFamily="18" charset="0"/>
              </a:rPr>
            </a:b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endParaRPr lang="en-US" sz="2799" dirty="0"/>
          </a:p>
        </p:txBody>
      </p:sp>
      <p:sp>
        <p:nvSpPr>
          <p:cNvPr id="5" name="Rectangle 4"/>
          <p:cNvSpPr/>
          <p:nvPr/>
        </p:nvSpPr>
        <p:spPr>
          <a:xfrm>
            <a:off x="4953264" y="1525235"/>
            <a:ext cx="7236532" cy="452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199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99">
                <a:latin typeface="Times New Roman" pitchFamily="18" charset="0"/>
                <a:cs typeface="Times New Roman" pitchFamily="18" charset="0"/>
              </a:rPr>
              <a:t>ngon vì có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99">
                <a:latin typeface="Times New Roman" pitchFamily="18" charset="0"/>
                <a:cs typeface="Times New Roman" pitchFamily="18" charset="0"/>
              </a:rPr>
              <a:t>nhỏ </a:t>
            </a:r>
            <a:r>
              <a:rPr lang="en-US" sz="3199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199">
                <a:latin typeface="Times New Roman" pitchFamily="18" charset="0"/>
                <a:cs typeface="Times New Roman" pitchFamily="18" charset="0"/>
              </a:rPr>
              <a:t> võng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199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96170" y="1524441"/>
            <a:ext cx="0" cy="4830974"/>
          </a:xfrm>
          <a:prstGeom prst="line">
            <a:avLst/>
          </a:prstGeom>
          <a:ln w="57150">
            <a:solidFill>
              <a:srgbClr val="BE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8000559" y="3505182"/>
            <a:ext cx="4226535" cy="35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ó thể là hình ảnh về hoa">
            <a:extLst>
              <a:ext uri="{FF2B5EF4-FFF2-40B4-BE49-F238E27FC236}">
                <a16:creationId xmlns:a16="http://schemas.microsoft.com/office/drawing/2014/main" id="{BD856446-AB6B-4F2F-B86D-0965CDD3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826"/>
            <a:ext cx="12191999" cy="6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0358" y="3164098"/>
            <a:ext cx="6711282" cy="156931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9598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9598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9598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9598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778070-95E7-423F-AA33-E131E2F79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3"/>
          <a:stretch/>
        </p:blipFill>
        <p:spPr>
          <a:xfrm>
            <a:off x="8221" y="389843"/>
            <a:ext cx="12183779" cy="6468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599" y="1372077"/>
            <a:ext cx="11121833" cy="424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1. </a:t>
            </a:r>
            <a:r>
              <a:rPr lang="vi-VN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từ ngữ:</a:t>
            </a:r>
          </a:p>
          <a:p>
            <a:pPr>
              <a:lnSpc>
                <a:spcPct val="150000"/>
              </a:lnSpc>
            </a:pPr>
            <a:r>
              <a:rPr lang="vi-VN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Nói về hoạt động, việc làm tốt đối với anh chị em.</a:t>
            </a:r>
          </a:p>
          <a:p>
            <a:pPr lvl="2">
              <a:lnSpc>
                <a:spcPct val="150000"/>
              </a:lnSpc>
            </a:pPr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giúp đỡ</a:t>
            </a:r>
          </a:p>
          <a:p>
            <a:pPr>
              <a:lnSpc>
                <a:spcPct val="150000"/>
              </a:lnSpc>
            </a:pPr>
            <a:r>
              <a:rPr lang="vi-VN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Nói về tình cảm anh chị em.</a:t>
            </a:r>
          </a:p>
          <a:p>
            <a:pPr lvl="2">
              <a:lnSpc>
                <a:spcPct val="150000"/>
              </a:lnSpc>
            </a:pPr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 quý</a:t>
            </a:r>
          </a:p>
        </p:txBody>
      </p:sp>
      <p:sp>
        <p:nvSpPr>
          <p:cNvPr id="5" name="Oval 4"/>
          <p:cNvSpPr/>
          <p:nvPr/>
        </p:nvSpPr>
        <p:spPr>
          <a:xfrm>
            <a:off x="1144146" y="3190514"/>
            <a:ext cx="761824" cy="7308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Oval 5"/>
          <p:cNvSpPr/>
          <p:nvPr/>
        </p:nvSpPr>
        <p:spPr>
          <a:xfrm>
            <a:off x="1144146" y="4887565"/>
            <a:ext cx="761824" cy="7308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" y="836394"/>
            <a:ext cx="1526053" cy="15260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815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ó thể là hình ảnh về hoa và văn bản">
            <a:extLst>
              <a:ext uri="{FF2B5EF4-FFF2-40B4-BE49-F238E27FC236}">
                <a16:creationId xmlns:a16="http://schemas.microsoft.com/office/drawing/2014/main" id="{D7F3378B-9676-4E06-8466-45D71BA3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" y="395936"/>
            <a:ext cx="12180975" cy="64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034315" y="2660956"/>
            <a:ext cx="3392215" cy="3092528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95798" y="2705616"/>
            <a:ext cx="3382692" cy="3092528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r="25789" b="37143"/>
          <a:stretch/>
        </p:blipFill>
        <p:spPr>
          <a:xfrm>
            <a:off x="82355" y="3733730"/>
            <a:ext cx="11588444" cy="3133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34347" y="4011468"/>
            <a:ext cx="3961483" cy="2895724"/>
            <a:chOff x="3733006" y="4012397"/>
            <a:chExt cx="3962400" cy="28963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3733006" y="4012397"/>
              <a:ext cx="3962400" cy="2896394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3933565" y="4520128"/>
              <a:ext cx="3551394" cy="12191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Nói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hoạt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động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việc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tốt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chị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em</a:t>
              </a:r>
              <a:endPara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19557" y="3723811"/>
            <a:ext cx="4127334" cy="3152846"/>
            <a:chOff x="2818606" y="93203"/>
            <a:chExt cx="4128289" cy="31535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2818606" y="93203"/>
              <a:ext cx="4128289" cy="3153576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199606" y="838994"/>
              <a:ext cx="3429000" cy="12644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Nói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chị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em</a:t>
              </a:r>
              <a:endParaRPr lang="vi-VN" sz="28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101012" y="4011468"/>
            <a:ext cx="12181070" cy="2938574"/>
            <a:chOff x="232568" y="4121936"/>
            <a:chExt cx="11667327" cy="293925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4121936"/>
              <a:ext cx="11591127" cy="289879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885406" y="4370105"/>
              <a:ext cx="3962400" cy="2691086"/>
              <a:chOff x="3733006" y="4217705"/>
              <a:chExt cx="3962400" cy="269108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733006" y="4217705"/>
                <a:ext cx="3962400" cy="2691086"/>
              </a:xfrm>
              <a:prstGeom prst="rect">
                <a:avLst/>
              </a:prstGeom>
            </p:spPr>
          </p:pic>
          <p:sp>
            <p:nvSpPr>
              <p:cNvPr id="34" name="Rounded Rectangle 33"/>
              <p:cNvSpPr/>
              <p:nvPr/>
            </p:nvSpPr>
            <p:spPr>
              <a:xfrm>
                <a:off x="4037806" y="4583549"/>
                <a:ext cx="3497962" cy="118096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việc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tốt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đối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với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771606" y="4126663"/>
              <a:ext cx="4128289" cy="2925705"/>
              <a:chOff x="2818697" y="342793"/>
              <a:chExt cx="4128289" cy="292570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97" y="342793"/>
                <a:ext cx="4128289" cy="2925705"/>
              </a:xfrm>
              <a:prstGeom prst="rect">
                <a:avLst/>
              </a:prstGeom>
            </p:spPr>
          </p:pic>
          <p:sp>
            <p:nvSpPr>
              <p:cNvPr id="37" name="Rounded Rectangle 36"/>
              <p:cNvSpPr/>
              <p:nvPr/>
            </p:nvSpPr>
            <p:spPr>
              <a:xfrm>
                <a:off x="3199696" y="952080"/>
                <a:ext cx="3429000" cy="129679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tình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cảm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557963" y="3820229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chăm sóc,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10498" y="3820229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giúp đỡ,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0497" y="3219028"/>
            <a:ext cx="192870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kèm cặp,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58388" y="3298633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quý mế</a:t>
            </a:r>
            <a:r>
              <a:rPr lang="en-US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</a:t>
            </a:r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11910" y="3820229"/>
            <a:ext cx="2560952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yêu thương,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29334" y="2767375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tâm,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07725" y="3233520"/>
            <a:ext cx="192870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chỉ bảo,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2355" y="2673454"/>
            <a:ext cx="11664536" cy="4264552"/>
            <a:chOff x="232568" y="2795652"/>
            <a:chExt cx="11667236" cy="4265539"/>
          </a:xfrm>
        </p:grpSpPr>
        <p:sp>
          <p:nvSpPr>
            <p:cNvPr id="46" name="Rounded Rectangle 45"/>
            <p:cNvSpPr/>
            <p:nvPr/>
          </p:nvSpPr>
          <p:spPr>
            <a:xfrm>
              <a:off x="4190206" y="2795652"/>
              <a:ext cx="3366108" cy="309324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152606" y="2840322"/>
              <a:ext cx="3366108" cy="3093244"/>
            </a:xfrm>
            <a:prstGeom prst="roundRect">
              <a:avLst/>
            </a:prstGeom>
            <a:noFill/>
            <a:ln w="38100">
              <a:solidFill>
                <a:srgbClr val="7DB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3886995"/>
              <a:ext cx="11591127" cy="3133732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3823158" y="4164797"/>
              <a:ext cx="4024648" cy="2896394"/>
              <a:chOff x="3670758" y="4012397"/>
              <a:chExt cx="4024648" cy="289639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670758" y="4012397"/>
                <a:ext cx="4024648" cy="2896394"/>
              </a:xfrm>
              <a:prstGeom prst="rect">
                <a:avLst/>
              </a:prstGeom>
            </p:spPr>
          </p:pic>
          <p:sp>
            <p:nvSpPr>
              <p:cNvPr id="51" name="Rounded Rectangle 50"/>
              <p:cNvSpPr/>
              <p:nvPr/>
            </p:nvSpPr>
            <p:spPr>
              <a:xfrm>
                <a:off x="4078960" y="4509414"/>
                <a:ext cx="3352800" cy="121919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việc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tốt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771515" y="3877073"/>
              <a:ext cx="4128289" cy="3153576"/>
              <a:chOff x="2818606" y="93203"/>
              <a:chExt cx="4128289" cy="315357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06" y="93203"/>
                <a:ext cx="4128289" cy="3153576"/>
              </a:xfrm>
              <a:prstGeom prst="rect">
                <a:avLst/>
              </a:prstGeom>
            </p:spPr>
          </p:pic>
          <p:sp>
            <p:nvSpPr>
              <p:cNvPr id="54" name="Rounded Rectangle 53"/>
              <p:cNvSpPr/>
              <p:nvPr/>
            </p:nvSpPr>
            <p:spPr>
              <a:xfrm>
                <a:off x="3199606" y="838994"/>
                <a:ext cx="3429000" cy="12644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tình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cảm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714205" y="3941542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chăm sóc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6405" y="3941542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giúp đỡ,</a:t>
              </a:r>
              <a:r>
                <a:rPr lang="en-US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  </a:t>
              </a:r>
              <a:endPara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66406" y="3340203"/>
              <a:ext cx="2189209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kèm cặp, 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17280" y="3424850"/>
              <a:ext cx="2265974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quý mế</a:t>
              </a:r>
              <a:r>
                <a:rPr lang="en-US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n</a:t>
              </a:r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,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68859" y="3955193"/>
              <a:ext cx="2906858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yêu thương,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588582" y="2884291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quan tâm,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68539" y="3351026"/>
              <a:ext cx="2189209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chỉ bảo,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908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1.01966 0.0064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9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-0.95964 -4.44444E-6 " pathEditMode="relative" rAng="0" ptsTypes="AA">
                                      <p:cBhvr>
                                        <p:cTn id="12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1612" y="610253"/>
            <a:ext cx="9348473" cy="70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</a:t>
            </a:r>
            <a:r>
              <a:rPr lang="vi-VN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4482" y="2514812"/>
            <a:ext cx="6091415" cy="2307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199" dirty="0">
              <a:latin typeface="Times New Roman" pitchFamily="18" charset="0"/>
              <a:cs typeface="Times New Roman" pitchFamily="18" charset="0"/>
            </a:endParaRPr>
          </a:p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199" dirty="0">
              <a:latin typeface="Times New Roman" pitchFamily="18" charset="0"/>
              <a:cs typeface="Times New Roman" pitchFamily="18" charset="0"/>
            </a:endParaRPr>
          </a:p>
          <a:p>
            <a:pPr marL="342831" indent="-34283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99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19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Document 5"/>
          <p:cNvSpPr/>
          <p:nvPr/>
        </p:nvSpPr>
        <p:spPr>
          <a:xfrm rot="20875568">
            <a:off x="6648272" y="1985216"/>
            <a:ext cx="1676012" cy="609459"/>
          </a:xfrm>
          <a:prstGeom prst="flowChartDocument">
            <a:avLst/>
          </a:prstGeom>
          <a:solidFill>
            <a:schemeClr val="accent6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799" dirty="0">
                <a:latin typeface="Times New Roman" pitchFamily="18" charset="0"/>
                <a:cs typeface="Times New Roman" pitchFamily="18" charset="0"/>
              </a:rPr>
              <a:t> ý:</a:t>
            </a:r>
            <a:endParaRPr lang="vi-VN" sz="2799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519483"/>
              </p:ext>
            </p:extLst>
          </p:nvPr>
        </p:nvGraphicFramePr>
        <p:xfrm>
          <a:off x="413299" y="1967316"/>
          <a:ext cx="6030230" cy="4409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5115">
                  <a:extLst>
                    <a:ext uri="{9D8B030D-6E8A-4147-A177-3AD203B41FA5}">
                      <a16:colId xmlns:a16="http://schemas.microsoft.com/office/drawing/2014/main" val="1034509230"/>
                    </a:ext>
                  </a:extLst>
                </a:gridCol>
                <a:gridCol w="3015115">
                  <a:extLst>
                    <a:ext uri="{9D8B030D-6E8A-4147-A177-3AD203B41FA5}">
                      <a16:colId xmlns:a16="http://schemas.microsoft.com/office/drawing/2014/main" val="2058207938"/>
                    </a:ext>
                  </a:extLst>
                </a:gridCol>
              </a:tblGrid>
              <a:tr h="1912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090729"/>
                  </a:ext>
                </a:extLst>
              </a:tr>
              <a:tr h="2367632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18664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59" y="531664"/>
            <a:ext cx="1526053" cy="15260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66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32" y="932356"/>
            <a:ext cx="3808324" cy="4502248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826" y="932356"/>
            <a:ext cx="6190859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9314" y="432004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31" y="1912459"/>
            <a:ext cx="3618869" cy="303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EAC3ABC-8450-4823-9264-141E9E59EFFF}"/>
              </a:ext>
            </a:extLst>
          </p:cNvPr>
          <p:cNvSpPr/>
          <p:nvPr/>
        </p:nvSpPr>
        <p:spPr>
          <a:xfrm>
            <a:off x="421556" y="5604312"/>
            <a:ext cx="3808325" cy="1100529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69774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949" y="2373761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  <a:endParaRPr lang="en-US" sz="95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235689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18" y="4038561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21986" r="7351" b="21986"/>
          <a:stretch/>
        </p:blipFill>
        <p:spPr>
          <a:xfrm>
            <a:off x="330090" y="1595"/>
            <a:ext cx="11531820" cy="6856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9673" y="3181315"/>
            <a:ext cx="8045470" cy="1015640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en-US" sz="6000" b="1" spc="50" dirty="0">
              <a:ln w="11430">
                <a:noFill/>
              </a:ln>
              <a:solidFill>
                <a:srgbClr val="FF770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F52982E-179E-46D1-88C9-3117E402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4">
            <a:extLst>
              <a:ext uri="{FF2B5EF4-FFF2-40B4-BE49-F238E27FC236}">
                <a16:creationId xmlns:a16="http://schemas.microsoft.com/office/drawing/2014/main" id="{3DA0DA83-A427-4A85-A9BA-A90AD5803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D0DBDABD-4EE7-41C0-BABF-BF0C21EA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id="{BA23515B-6412-4C5C-8444-319B29BDB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3535AF0E-E92E-4743-BE37-7FA54105A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1B0007FC-3424-4159-B85A-EA9B7AA20F7E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EDC6BA11-A9F9-4339-881E-787E35380438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Jigsaw Puzzle">
            <a:hlinkClick r:id="" action="ppaction://media"/>
            <a:extLst>
              <a:ext uri="{FF2B5EF4-FFF2-40B4-BE49-F238E27FC236}">
                <a16:creationId xmlns:a16="http://schemas.microsoft.com/office/drawing/2014/main" id="{84F94036-A626-4A30-9837-FA6F7AF4C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313D170-5761-49B1-A77E-AEEA5A7911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E30EA4D-517C-43CC-B928-2BF8A38C0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2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348F54D-4184-4B7C-9339-CE8B1BFDE2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C40A22DA-1C3F-4ACE-8004-6C390D2FBD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4C2DE860-AEA0-4BF2-8B9A-540063F30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5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B06B4AB0-08DC-4F02-86AF-9585D8AFF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id="{722B4D1B-D029-4264-BEF3-FDFCB9DB98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16BFA1D8-05FC-4EDE-8449-807AFEB5FADB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0FAE6F-62C0-4DBA-90BD-9059A1BFBF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67E7C-9BAA-43FC-9884-B9534D8D0D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E225ED-71A2-4551-A7C2-A34359904663}"/>
              </a:ext>
            </a:extLst>
          </p:cNvPr>
          <p:cNvSpPr/>
          <p:nvPr/>
        </p:nvSpPr>
        <p:spPr>
          <a:xfrm>
            <a:off x="10140696" y="4491482"/>
            <a:ext cx="1304500" cy="212470"/>
          </a:xfrm>
          <a:prstGeom prst="rect">
            <a:avLst/>
          </a:prstGeom>
          <a:solidFill>
            <a:srgbClr val="B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830097" y="752202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”.</a:t>
            </a:r>
          </a:p>
          <a:p>
            <a:pPr algn="just" defTabSz="685663"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vội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vàng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lo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lắng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mừng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vui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556498" y="2604906"/>
            <a:ext cx="506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6949688" y="3089182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 là người rất ghét em của mình.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E458AE3A-C87D-4613-B6E6-D72F13979CB6}"/>
              </a:ext>
            </a:extLst>
          </p:cNvPr>
          <p:cNvSpPr txBox="1"/>
          <p:nvPr/>
        </p:nvSpPr>
        <p:spPr>
          <a:xfrm>
            <a:off x="6979385" y="3585925"/>
            <a:ext cx="479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 là người anh mẫu mực đối với em của mình.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B23E7D42-8612-42A3-8A1B-D324C0FCDC40}"/>
              </a:ext>
            </a:extLst>
          </p:cNvPr>
          <p:cNvSpPr txBox="1"/>
          <p:nvPr/>
        </p:nvSpPr>
        <p:spPr>
          <a:xfrm>
            <a:off x="8083068" y="4311225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Tất cả  đáp án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 đúng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52674FCB-9F27-44A5-910F-8B3280BD10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2892269"/>
              <a:ext cx="1593167" cy="1174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</a:t>
              </a:r>
              <a:r>
                <a:rPr lang="vi-VN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chân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07319" y="2767888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4845" y="3075086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34583" y="3607136"/>
            <a:ext cx="536494" cy="499915"/>
          </a:xfrm>
          <a:prstGeom prst="rect">
            <a:avLst/>
          </a:prstGeom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905E44CD-7CC2-4FFB-9667-1A551EAFA5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04222" y="4243296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26200" y="2642464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888F6D47-D242-41E8-BCEB-2EECBDEBA6B9}"/>
              </a:ext>
            </a:extLst>
          </p:cNvPr>
          <p:cNvSpPr txBox="1"/>
          <p:nvPr/>
        </p:nvSpPr>
        <p:spPr>
          <a:xfrm>
            <a:off x="6042325" y="828698"/>
            <a:ext cx="5896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tan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ctr" defTabSz="685663">
              <a:defRPr/>
            </a:pP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7E82D51D-5BE1-428E-A209-62F100024048}"/>
              </a:ext>
            </a:extLst>
          </p:cNvPr>
          <p:cNvSpPr txBox="1"/>
          <p:nvPr/>
        </p:nvSpPr>
        <p:spPr>
          <a:xfrm>
            <a:off x="6613252" y="2167526"/>
            <a:ext cx="344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 đi chơi cùng bạn bè.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grpSp>
        <p:nvGrpSpPr>
          <p:cNvPr id="13" name="Group 17">
            <a:extLst>
              <a:ext uri="{FF2B5EF4-FFF2-40B4-BE49-F238E27FC236}">
                <a16:creationId xmlns:a16="http://schemas.microsoft.com/office/drawing/2014/main" id="{4B7962AA-4E7D-4B2D-8CF3-61D7014E12DB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4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211FDFEF-C1D6-4622-883E-F34C7E85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B7892668-9051-406F-A62C-9EB9B65F7E8B}"/>
                </a:ext>
              </a:extLst>
            </p:cNvPr>
            <p:cNvSpPr/>
            <p:nvPr/>
          </p:nvSpPr>
          <p:spPr>
            <a:xfrm>
              <a:off x="1860959" y="3070224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Chị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ngã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nâng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88346" y="2208938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5078" y="2871771"/>
            <a:ext cx="536494" cy="499915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5005" y="3443058"/>
            <a:ext cx="536494" cy="499915"/>
          </a:xfrm>
          <a:prstGeom prst="rect">
            <a:avLst/>
          </a:prstGeom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7FB61B54-2037-4022-838F-AB861BA123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00743" y="3962167"/>
            <a:ext cx="536494" cy="508878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42325" y="3356357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2" name="4">
            <a:extLst>
              <a:ext uri="{FF2B5EF4-FFF2-40B4-BE49-F238E27FC236}">
                <a16:creationId xmlns:a16="http://schemas.microsoft.com/office/drawing/2014/main" id="{4F167E98-6224-4B7E-8296-EFA3E53D30B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8" name="TextBox 47">
            <a:extLst>
              <a:ext uri="{FF2B5EF4-FFF2-40B4-BE49-F238E27FC236}">
                <a16:creationId xmlns:a16="http://schemas.microsoft.com/office/drawing/2014/main" id="{682992EB-3924-402C-9A8F-B408448C9097}"/>
              </a:ext>
            </a:extLst>
          </p:cNvPr>
          <p:cNvSpPr txBox="1"/>
          <p:nvPr/>
        </p:nvSpPr>
        <p:spPr>
          <a:xfrm>
            <a:off x="6864207" y="3394015"/>
            <a:ext cx="570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47">
            <a:extLst>
              <a:ext uri="{FF2B5EF4-FFF2-40B4-BE49-F238E27FC236}">
                <a16:creationId xmlns:a16="http://schemas.microsoft.com/office/drawing/2014/main" id="{8431B455-930C-4FE2-9AD7-47CB412F661A}"/>
              </a:ext>
            </a:extLst>
          </p:cNvPr>
          <p:cNvSpPr txBox="1"/>
          <p:nvPr/>
        </p:nvSpPr>
        <p:spPr>
          <a:xfrm>
            <a:off x="6846754" y="2817449"/>
            <a:ext cx="422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 về nhà phụ giúp gia đình...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D401B0B1-7A2D-46D6-BED3-22832296A6AC}"/>
              </a:ext>
            </a:extLst>
          </p:cNvPr>
          <p:cNvSpPr txBox="1"/>
          <p:nvPr/>
        </p:nvSpPr>
        <p:spPr>
          <a:xfrm>
            <a:off x="7055100" y="3929103"/>
            <a:ext cx="533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Dũng về nhà thay đồ rồi đi chơi với bạn..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B1A5F8B-7E4A-4FC0-A14D-FFD4862730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13433" y="2410815"/>
            <a:ext cx="536494" cy="499915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83310" y="3037982"/>
            <a:ext cx="536494" cy="499915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45575" y="3588851"/>
            <a:ext cx="536494" cy="499915"/>
          </a:xfrm>
          <a:prstGeom prst="rect">
            <a:avLst/>
          </a:prstGeom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34337EE0-FEA5-4B5C-9EE5-70C042294B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11943" y="4088766"/>
            <a:ext cx="536494" cy="499915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93814" y="2958422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0C9BB7CF-5A0F-4DD1-824B-D0CAD2402ED6}"/>
              </a:ext>
            </a:extLst>
          </p:cNvPr>
          <p:cNvSpPr/>
          <p:nvPr/>
        </p:nvSpPr>
        <p:spPr>
          <a:xfrm>
            <a:off x="5830288" y="805513"/>
            <a:ext cx="5952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663">
              <a:defRPr/>
            </a:pP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Lan “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rơm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rớm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mắt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chầm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”,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ủi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EFE1F620-313B-42FA-A660-E5CD81FFFB4F}"/>
              </a:ext>
            </a:extLst>
          </p:cNvPr>
          <p:cNvSpPr/>
          <p:nvPr/>
        </p:nvSpPr>
        <p:spPr>
          <a:xfrm>
            <a:off x="6449927" y="2458507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 lặng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CF9FB43-9559-4173-BB23-198E0ABD41FA}"/>
              </a:ext>
            </a:extLst>
          </p:cNvPr>
          <p:cNvSpPr/>
          <p:nvPr/>
        </p:nvSpPr>
        <p:spPr>
          <a:xfrm>
            <a:off x="6613822" y="3042802"/>
            <a:ext cx="4682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C9D3525A-55D3-4D3D-8330-2A09B4612C11}"/>
              </a:ext>
            </a:extLst>
          </p:cNvPr>
          <p:cNvSpPr/>
          <p:nvPr/>
        </p:nvSpPr>
        <p:spPr>
          <a:xfrm>
            <a:off x="6935968" y="3574363"/>
            <a:ext cx="237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Khóc gì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 khóc.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FC083A32-E2D2-427D-8FB3-00B6142FBD9A}"/>
              </a:ext>
            </a:extLst>
          </p:cNvPr>
          <p:cNvSpPr/>
          <p:nvPr/>
        </p:nvSpPr>
        <p:spPr>
          <a:xfrm>
            <a:off x="7558834" y="4137208"/>
            <a:ext cx="312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 cả đáp án đều đúng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A9A530A2-5711-465A-BB77-F0DC13B89B31}"/>
              </a:ext>
            </a:extLst>
          </p:cNvPr>
          <p:cNvSpPr txBox="1"/>
          <p:nvPr/>
        </p:nvSpPr>
        <p:spPr>
          <a:xfrm>
            <a:off x="1925949" y="3035696"/>
            <a:ext cx="169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Máu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chảy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ruột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mềm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B03E6D6-4B18-4CDB-8AB8-3689C2AA00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D4709AAA-4967-4F0B-AB63-E62C495A9C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FA5DFFA-AD1B-4005-8408-0607649054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AF887E-7756-48B8-AA5B-500242346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97EBD750-0749-4CA6-81D8-A264264715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:a16="http://schemas.microsoft.com/office/drawing/2014/main" id="{F7888F9C-6C37-492A-AA96-E14BE742A0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0732DDE-6F76-4982-9F63-E7F5547393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E193AAF-70F9-4DF4-90D9-5AC61058E3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323A3D59-B897-4771-95E2-DB2D98803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381B954E-9924-44CB-A3E5-7C6E7D6DA5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830058B1-8FB0-48D5-97E9-4D7893D5F7D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19" y="2453823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83144A8C-3203-4200-B1EF-0188A8636495}"/>
              </a:ext>
            </a:extLst>
          </p:cNvPr>
          <p:cNvGrpSpPr/>
          <p:nvPr/>
        </p:nvGrpSpPr>
        <p:grpSpPr>
          <a:xfrm>
            <a:off x="1829068" y="2614056"/>
            <a:ext cx="1670305" cy="1585588"/>
            <a:chOff x="1691770" y="2562737"/>
            <a:chExt cx="1931541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0F503A33-235A-4160-BC2D-C5CD7A08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EC613481-E9AE-4939-9D2E-00D81E2745DF}"/>
                </a:ext>
              </a:extLst>
            </p:cNvPr>
            <p:cNvSpPr/>
            <p:nvPr/>
          </p:nvSpPr>
          <p:spPr>
            <a:xfrm>
              <a:off x="1691770" y="2739926"/>
              <a:ext cx="1931541" cy="15304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Anh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thuận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hòa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phúc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5B601D02-B285-4938-9C8B-C16ECEC44F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92641" y="2174945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60B64783-1ECB-4F9A-B210-3A4E26C2A3C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80725" y="2920042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C8082249-6E01-4A59-9244-F043A9923B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17155" y="3545638"/>
            <a:ext cx="536494" cy="499915"/>
          </a:xfrm>
          <a:prstGeom prst="rect">
            <a:avLst/>
          </a:prstGeom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20CE1ABA-5C7D-4D90-A55F-D1F9403863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88792" y="4002256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2BA95701-CECE-400D-9306-56F1FF14128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29135" y="3904384"/>
            <a:ext cx="908383" cy="908383"/>
          </a:xfrm>
          <a:prstGeom prst="rect">
            <a:avLst/>
          </a:prstGeom>
        </p:spPr>
      </p:pic>
      <p:pic>
        <p:nvPicPr>
          <p:cNvPr id="25" name="4">
            <a:extLst>
              <a:ext uri="{FF2B5EF4-FFF2-40B4-BE49-F238E27FC236}">
                <a16:creationId xmlns:a16="http://schemas.microsoft.com/office/drawing/2014/main" id="{28FF45AB-BAD2-416C-91AB-85072CAEF1D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5B7D581C-7D29-4BD1-A1A8-96312D66EB5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CFD098A-90C7-4371-BFD1-9380AC0C0347}"/>
              </a:ext>
            </a:extLst>
          </p:cNvPr>
          <p:cNvSpPr/>
          <p:nvPr/>
        </p:nvSpPr>
        <p:spPr>
          <a:xfrm>
            <a:off x="5992641" y="1167079"/>
            <a:ext cx="5886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defRPr/>
            </a:pP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muộn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FDF74704-8828-4B16-9238-A1B569D17C9B}"/>
              </a:ext>
            </a:extLst>
          </p:cNvPr>
          <p:cNvSpPr/>
          <p:nvPr/>
        </p:nvSpPr>
        <p:spPr>
          <a:xfrm>
            <a:off x="6553233" y="2197965"/>
            <a:ext cx="455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Dũng ham chơi đi chơi với bạn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6F6EBA3-A9B8-4D4A-879E-0FA1C320C152}"/>
              </a:ext>
            </a:extLst>
          </p:cNvPr>
          <p:cNvSpPr/>
          <p:nvPr/>
        </p:nvSpPr>
        <p:spPr>
          <a:xfrm>
            <a:off x="7437518" y="4017392"/>
            <a:ext cx="4538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nhóm của Dũng làm báo tường.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0E37EE8A-9F39-456F-91CD-1343A3880B29}"/>
              </a:ext>
            </a:extLst>
          </p:cNvPr>
          <p:cNvSpPr/>
          <p:nvPr/>
        </p:nvSpPr>
        <p:spPr>
          <a:xfrm>
            <a:off x="6543843" y="2890214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Dũng đi học về 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vi-VN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đi mua đồ cho mẹ.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87E76822-38A2-405E-847A-0F619FFFC95D}"/>
              </a:ext>
            </a:extLst>
          </p:cNvPr>
          <p:cNvSpPr/>
          <p:nvPr/>
        </p:nvSpPr>
        <p:spPr>
          <a:xfrm>
            <a:off x="6896239" y="3442719"/>
            <a:ext cx="3424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Dũng qua nhà bà chơi.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F95CB3-AFA6-479B-B07A-19A67C7B45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66C422A-8CE8-4A0E-A5E4-E87068AE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42"/>
            <a:ext cx="12192000" cy="6270897"/>
          </a:xfrm>
          <a:prstGeom prst="rect">
            <a:avLst/>
          </a:prstGeom>
        </p:spPr>
      </p:pic>
      <p:pic>
        <p:nvPicPr>
          <p:cNvPr id="8194" name="Picture 2" descr="Ghim của 오영희 trên I love | Bàn tay, Trái tim, Nghệ thuật ảo giá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584200"/>
            <a:ext cx="3180431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318736"/>
            <a:ext cx="11430062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ngã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nâng</a:t>
            </a:r>
            <a:endParaRPr lang="en-US" sz="80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1554</Words>
  <Application>Microsoft Office PowerPoint</Application>
  <PresentationFormat>Widescreen</PresentationFormat>
  <Paragraphs>206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Times New Roman</vt:lpstr>
      <vt:lpstr>Calibri</vt:lpstr>
      <vt:lpstr>SVN-Whimsy</vt:lpstr>
      <vt:lpstr>UTM Avo</vt:lpstr>
      <vt:lpstr>Tahoma</vt:lpstr>
      <vt:lpstr>Arial</vt:lpstr>
      <vt:lpstr>Office Theme</vt:lpstr>
      <vt:lpstr>PowerPoint Presentation</vt:lpstr>
      <vt:lpstr>Tuần 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126</cp:revision>
  <dcterms:created xsi:type="dcterms:W3CDTF">2021-11-01T08:16:43Z</dcterms:created>
  <dcterms:modified xsi:type="dcterms:W3CDTF">2024-01-09T04:15:45Z</dcterms:modified>
</cp:coreProperties>
</file>