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7" r:id="rId2"/>
    <p:sldId id="262" r:id="rId3"/>
    <p:sldId id="256" r:id="rId4"/>
    <p:sldId id="257" r:id="rId5"/>
    <p:sldId id="258" r:id="rId6"/>
    <p:sldId id="261" r:id="rId7"/>
    <p:sldId id="303" r:id="rId8"/>
    <p:sldId id="373" r:id="rId9"/>
    <p:sldId id="374" r:id="rId10"/>
    <p:sldId id="351" r:id="rId11"/>
    <p:sldId id="352" r:id="rId12"/>
    <p:sldId id="353" r:id="rId13"/>
    <p:sldId id="366" r:id="rId14"/>
    <p:sldId id="284" r:id="rId15"/>
    <p:sldId id="360" r:id="rId16"/>
    <p:sldId id="361" r:id="rId17"/>
    <p:sldId id="365" r:id="rId18"/>
    <p:sldId id="357" r:id="rId19"/>
    <p:sldId id="266" r:id="rId20"/>
    <p:sldId id="385" r:id="rId21"/>
    <p:sldId id="386" r:id="rId22"/>
    <p:sldId id="289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4F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98A9-591F-4506-BB40-53D1F4AFB843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7290-4C8A-404D-8CC7-7615324492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AFB87A0-E359-407F-BE10-E71A98D42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18A509B-204F-4644-8385-6F5EC670F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2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A4930108-7B72-448F-A9FD-D2037FB9C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39653BC-C2C1-4161-BA8A-CF6BBC819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DDCE50B2-5C7F-4A84-95F8-97E681A17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FF557CD9-4F0F-46D7-8F8A-B5CF92F264E0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18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52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F0ABA82B-75BC-4C9E-8E48-051837E6A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8E823243-2E93-4171-8289-68EAC5E9C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F51A056B-5FE7-4957-B0AA-F5C45B21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6455115B-15CF-419F-B0AC-18590E86DEE7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1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23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8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AB55C3EB-CBDB-499C-A9A9-87D42AB53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D5DBFA2C-7378-408F-A462-81B9618DB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6331B41-1C74-4682-B967-D39A29AE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61FD8B-586D-4838-9ECF-F2409E78849D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8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0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A2867AA-D761-4E92-BCBB-24DFCF8D9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657A736-F476-4B32-8E41-3700E54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CA519B6-691E-4DD9-B4CA-9BF7BCB8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42F08C6-AEAB-4093-A578-4D5A293860FF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1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55A971E4-CA76-4376-8D63-434BA321D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1B0444E9-4A51-496C-9ACD-B0AD5F6D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7D94D10-83BB-407C-8FC0-C35240B0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B8C2544-3269-4841-AB4B-465255C185B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5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85415964-7C71-42CD-ABD1-2294754D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8C0E491-35A5-4E7D-BD73-19A67245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F5D1634E-AA26-4332-A6E0-7B57527E0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703D90AB-AC4A-42E5-B926-085ECA8BB3B2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36DDD5F9-8A33-4961-8656-98456BEB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4AA1291D-4502-4F02-9D27-7FB3645A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F3C43D63-420B-4043-9C0F-A470B4CB1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B9B1C33-481D-4C7F-B066-14B6A778A9F5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7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C5D1B520-DDC6-47BD-B837-B6A377F1F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503A4054-710A-4B24-A3C9-258C1427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64E860F2-1A0F-499F-BCFE-150163B0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EFEF2CFE-11C9-45AF-B5A7-47E6DB788781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13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4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15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8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45D18717-F5F0-4035-BF62-D60742B3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902606E3-BC28-494F-8292-F586F01C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8882FB06-F843-402C-B54E-0956D719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0ABF884-592F-490B-A330-420C356A9996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0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4.jpe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png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microsoft.com/office/2007/relationships/hdphoto" Target="../media/hdphoto2.wdp"/><Relationship Id="rId4" Type="http://schemas.openxmlformats.org/officeDocument/2006/relationships/image" Target="../media/image34.jpeg"/><Relationship Id="rId9" Type="http://schemas.openxmlformats.org/officeDocument/2006/relationships/image" Target="../media/image46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slide" Target="slide5.xml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3.gif"/><Relationship Id="rId10" Type="http://schemas.openxmlformats.org/officeDocument/2006/relationships/image" Target="../media/image11.gif"/><Relationship Id="rId4" Type="http://schemas.openxmlformats.org/officeDocument/2006/relationships/image" Target="../media/image2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2.jp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20.jpe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5;p32">
            <a:extLst>
              <a:ext uri="{FF2B5EF4-FFF2-40B4-BE49-F238E27FC236}">
                <a16:creationId xmlns:a16="http://schemas.microsoft.com/office/drawing/2014/main" id="{AC3752D2-1E67-0662-C286-24DA3212D39F}"/>
              </a:ext>
            </a:extLst>
          </p:cNvPr>
          <p:cNvSpPr txBox="1">
            <a:spLocks/>
          </p:cNvSpPr>
          <p:nvPr/>
        </p:nvSpPr>
        <p:spPr>
          <a:xfrm>
            <a:off x="-255147" y="3756774"/>
            <a:ext cx="13224387" cy="174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B2EA2-1FB9-CAB9-90FA-878E23592604}"/>
              </a:ext>
            </a:extLst>
          </p:cNvPr>
          <p:cNvSpPr txBox="1"/>
          <p:nvPr/>
        </p:nvSpPr>
        <p:spPr>
          <a:xfrm>
            <a:off x="4105052" y="2117551"/>
            <a:ext cx="4503990" cy="131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0266530-35DC-5742-3449-6F3E7737CFC4}"/>
              </a:ext>
            </a:extLst>
          </p:cNvPr>
          <p:cNvSpPr txBox="1"/>
          <p:nvPr/>
        </p:nvSpPr>
        <p:spPr>
          <a:xfrm>
            <a:off x="1634613" y="404782"/>
            <a:ext cx="9075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14909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6">
            <a:extLst>
              <a:ext uri="{FF2B5EF4-FFF2-40B4-BE49-F238E27FC236}">
                <a16:creationId xmlns:a16="http://schemas.microsoft.com/office/drawing/2014/main" id="{6AE47F60-AB22-4553-9D8F-1EBAEF534D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0752" name="图片 40">
              <a:extLst>
                <a:ext uri="{FF2B5EF4-FFF2-40B4-BE49-F238E27FC236}">
                  <a16:creationId xmlns:a16="http://schemas.microsoft.com/office/drawing/2014/main" id="{FDDBCF54-747E-4809-8198-45041E26B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D260FBB-7644-483F-81E3-F948FA508FC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FD4B217C-68AF-4424-9EC0-F72B83D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>
            <a:extLst>
              <a:ext uri="{FF2B5EF4-FFF2-40B4-BE49-F238E27FC236}">
                <a16:creationId xmlns:a16="http://schemas.microsoft.com/office/drawing/2014/main" id="{66D3CECC-6293-4355-8A4B-15AD76CB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592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0725" name="Line 3">
            <a:extLst>
              <a:ext uri="{FF2B5EF4-FFF2-40B4-BE49-F238E27FC236}">
                <a16:creationId xmlns:a16="http://schemas.microsoft.com/office/drawing/2014/main" id="{6059BF53-490E-46C7-AB3A-D6FD6B32EA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773488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8F3DF122-9EB1-41BA-A90D-24B60D49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0730" name="Text Box 20">
            <a:extLst>
              <a:ext uri="{FF2B5EF4-FFF2-40B4-BE49-F238E27FC236}">
                <a16:creationId xmlns:a16="http://schemas.microsoft.com/office/drawing/2014/main" id="{DFFEB1B0-5B0C-4B8E-BC81-4AB1F5AF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0731" name="Text Box 21">
            <a:extLst>
              <a:ext uri="{FF2B5EF4-FFF2-40B4-BE49-F238E27FC236}">
                <a16:creationId xmlns:a16="http://schemas.microsoft.com/office/drawing/2014/main" id="{885E2388-C6B0-4FAE-AB27-E2071BFE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B40AF57-025C-4841-BCE3-E3DFCBD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18" y="2161021"/>
            <a:ext cx="9926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 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yếu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vừa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50">
            <a:extLst>
              <a:ext uri="{FF2B5EF4-FFF2-40B4-BE49-F238E27FC236}">
                <a16:creationId xmlns:a16="http://schemas.microsoft.com/office/drawing/2014/main" id="{51E60E3D-B47C-4DBD-8071-7EDC0F9108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480" y="1872"/>
            <a:chExt cx="1536" cy="816"/>
          </a:xfrm>
        </p:grpSpPr>
        <p:grpSp>
          <p:nvGrpSpPr>
            <p:cNvPr id="30747" name="Group 49">
              <a:extLst>
                <a:ext uri="{FF2B5EF4-FFF2-40B4-BE49-F238E27FC236}">
                  <a16:creationId xmlns:a16="http://schemas.microsoft.com/office/drawing/2014/main" id="{11BB5321-719D-4BD0-BE1F-1FDCDCE13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872"/>
              <a:ext cx="1536" cy="816"/>
              <a:chOff x="480" y="1872"/>
              <a:chExt cx="1536" cy="816"/>
            </a:xfrm>
          </p:grpSpPr>
          <p:sp>
            <p:nvSpPr>
              <p:cNvPr id="30750" name="AutoShape 14">
                <a:extLst>
                  <a:ext uri="{FF2B5EF4-FFF2-40B4-BE49-F238E27FC236}">
                    <a16:creationId xmlns:a16="http://schemas.microsoft.com/office/drawing/2014/main" id="{6682920C-FDDC-4DDD-9B5F-B12C96F7B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1872"/>
                <a:ext cx="912" cy="816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51" name="AutoShape 15">
                <a:extLst>
                  <a:ext uri="{FF2B5EF4-FFF2-40B4-BE49-F238E27FC236}">
                    <a16:creationId xmlns:a16="http://schemas.microsoft.com/office/drawing/2014/main" id="{ECC926F5-630D-4D7F-8037-1BDCEEEF8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" y="1968"/>
                <a:ext cx="816" cy="624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748" name="AutoShape 17">
              <a:extLst>
                <a:ext uri="{FF2B5EF4-FFF2-40B4-BE49-F238E27FC236}">
                  <a16:creationId xmlns:a16="http://schemas.microsoft.com/office/drawing/2014/main" id="{4A8D1D19-716D-440B-819C-D6E70CD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72"/>
              <a:ext cx="912" cy="816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9" name="AutoShape 18">
              <a:extLst>
                <a:ext uri="{FF2B5EF4-FFF2-40B4-BE49-F238E27FC236}">
                  <a16:creationId xmlns:a16="http://schemas.microsoft.com/office/drawing/2014/main" id="{47F937B6-3299-4BCF-B2F9-10B95A8B9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4" y="1968"/>
              <a:ext cx="816" cy="624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28">
            <a:extLst>
              <a:ext uri="{FF2B5EF4-FFF2-40B4-BE49-F238E27FC236}">
                <a16:creationId xmlns:a16="http://schemas.microsoft.com/office/drawing/2014/main" id="{14ADBB77-BD7C-4E87-9A68-0F1F80C0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8BDD0BE-0702-485F-9F02-24823956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55A6D766-94C7-4BE0-940D-C2DA6101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88695C1-4879-4E4F-98DA-56107D4E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11912CB8-91C9-4DB1-A8F8-8A1B4532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590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6E298C-510A-4A0D-85BC-9C1741C6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116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26A5B505-2A62-4C83-ACF2-C2DAAF5AF3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2352" y="1632"/>
            <a:chExt cx="1536" cy="816"/>
          </a:xfrm>
        </p:grpSpPr>
        <p:sp>
          <p:nvSpPr>
            <p:cNvPr id="30745" name="AutoShape 39">
              <a:extLst>
                <a:ext uri="{FF2B5EF4-FFF2-40B4-BE49-F238E27FC236}">
                  <a16:creationId xmlns:a16="http://schemas.microsoft.com/office/drawing/2014/main" id="{4F27979B-2877-493D-BC5A-F593DD3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6" name="AutoShape 40">
              <a:extLst>
                <a:ext uri="{FF2B5EF4-FFF2-40B4-BE49-F238E27FC236}">
                  <a16:creationId xmlns:a16="http://schemas.microsoft.com/office/drawing/2014/main" id="{24254CBA-85A6-49BD-B34D-11FD1FE36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45">
            <a:extLst>
              <a:ext uri="{FF2B5EF4-FFF2-40B4-BE49-F238E27FC236}">
                <a16:creationId xmlns:a16="http://schemas.microsoft.com/office/drawing/2014/main" id="{F945820A-2745-4EA0-AFFE-28AC77498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16288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93516A-DED6-4043-84F6-C4B40725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59288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C50F4A41-D015-4F28-B977-F7889692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0288BF0D-95F5-4A31-B6CA-389F4FB4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8 L 0 0.3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916 L 0 0.3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778 L 5.55112E-17 0.3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3 L 0 0.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4" grpId="0" animBg="1"/>
      <p:bldP spid="34" grpId="1" animBg="1"/>
      <p:bldP spid="35" grpId="0"/>
      <p:bldP spid="35" grpId="1"/>
      <p:bldP spid="36" grpId="0"/>
      <p:bldP spid="3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6">
            <a:extLst>
              <a:ext uri="{FF2B5EF4-FFF2-40B4-BE49-F238E27FC236}">
                <a16:creationId xmlns:a16="http://schemas.microsoft.com/office/drawing/2014/main" id="{3172995E-AB11-49CF-B5D0-D13AB377CE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2802" name="图片 40">
              <a:extLst>
                <a:ext uri="{FF2B5EF4-FFF2-40B4-BE49-F238E27FC236}">
                  <a16:creationId xmlns:a16="http://schemas.microsoft.com/office/drawing/2014/main" id="{61BC78BD-43CE-49E5-A3DB-2BCE18A1B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8EF1A4-ED9A-4CD9-B84A-FF3ECF458CF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32771" name="Text Box 2">
            <a:extLst>
              <a:ext uri="{FF2B5EF4-FFF2-40B4-BE49-F238E27FC236}">
                <a16:creationId xmlns:a16="http://schemas.microsoft.com/office/drawing/2014/main" id="{901C031C-F485-4BBC-8A1E-00A1150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B61ED78F-0B4D-482A-9A1D-D5289AA37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19D59449-AB3C-4D2D-8391-BD0D2B75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764" y="820336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Cắt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E254BDE9-29CE-4567-BCA3-9576795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764" y="1323573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856D2B64-7CE8-4B46-8EDC-A217BE2F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414" y="2092035"/>
            <a:ext cx="98020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 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yếu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vừa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6F8A926-AC5B-48DB-84AD-2FA9CF2DC2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EF122BF6-DEDA-4FD6-8C7D-C1DAFA106D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2" name="AutoShape 18">
            <a:extLst>
              <a:ext uri="{FF2B5EF4-FFF2-40B4-BE49-F238E27FC236}">
                <a16:creationId xmlns:a16="http://schemas.microsoft.com/office/drawing/2014/main" id="{8A0C1E04-023B-428C-BDB2-6608D1F9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3" name="AutoShape 19">
            <a:extLst>
              <a:ext uri="{FF2B5EF4-FFF2-40B4-BE49-F238E27FC236}">
                <a16:creationId xmlns:a16="http://schemas.microsoft.com/office/drawing/2014/main" id="{81D47C7D-5357-4A92-8941-72334401A1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4" name="Text Box 20">
            <a:extLst>
              <a:ext uri="{FF2B5EF4-FFF2-40B4-BE49-F238E27FC236}">
                <a16:creationId xmlns:a16="http://schemas.microsoft.com/office/drawing/2014/main" id="{E60029DE-59AE-4D37-8258-3DF3D77E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85" name="Text Box 21">
            <a:extLst>
              <a:ext uri="{FF2B5EF4-FFF2-40B4-BE49-F238E27FC236}">
                <a16:creationId xmlns:a16="http://schemas.microsoft.com/office/drawing/2014/main" id="{BD245014-D50B-40DE-AB38-B46C6E0F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86" name="Text Box 22">
            <a:extLst>
              <a:ext uri="{FF2B5EF4-FFF2-40B4-BE49-F238E27FC236}">
                <a16:creationId xmlns:a16="http://schemas.microsoft.com/office/drawing/2014/main" id="{8528F254-8D4F-459F-8F89-1058059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787" name="Text Box 23">
            <a:extLst>
              <a:ext uri="{FF2B5EF4-FFF2-40B4-BE49-F238E27FC236}">
                <a16:creationId xmlns:a16="http://schemas.microsoft.com/office/drawing/2014/main" id="{71F32BB5-4027-46DC-B4A2-4BB9313C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1BB9CFCB-3C93-40A8-90A7-26A380AB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BC898681-9559-4A9D-9FAB-8B897BD8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9E0F88A7-3C22-45C1-A942-4A6CE7A2A2A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995863"/>
            <a:ext cx="2438400" cy="1295400"/>
            <a:chOff x="2352" y="1632"/>
            <a:chExt cx="1536" cy="816"/>
          </a:xfrm>
        </p:grpSpPr>
        <p:sp>
          <p:nvSpPr>
            <p:cNvPr id="32800" name="AutoShape 27">
              <a:extLst>
                <a:ext uri="{FF2B5EF4-FFF2-40B4-BE49-F238E27FC236}">
                  <a16:creationId xmlns:a16="http://schemas.microsoft.com/office/drawing/2014/main" id="{9150F228-4132-46A5-9073-2BA064FE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1" name="AutoShape 28">
              <a:extLst>
                <a:ext uri="{FF2B5EF4-FFF2-40B4-BE49-F238E27FC236}">
                  <a16:creationId xmlns:a16="http://schemas.microsoft.com/office/drawing/2014/main" id="{AAEC8995-612F-468E-AED1-FD8AAB4AF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Line 29">
            <a:extLst>
              <a:ext uri="{FF2B5EF4-FFF2-40B4-BE49-F238E27FC236}">
                <a16:creationId xmlns:a16="http://schemas.microsoft.com/office/drawing/2014/main" id="{4270A2D2-3DCD-448A-A6DC-E960FA6DC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50292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6D547D-817A-4C26-9C1B-142D915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6143625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15D993F7-63E1-44C8-B1B3-BE868D1D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EFB2C35B-3F05-42A8-8E9E-4B8DF6EA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44CD6339-7A73-4682-B5BA-AC841A631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2672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743200"/>
            <a:ext cx="49736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dài hình chữ nhật bằng độ dài đáy của hình tam giác.</a:t>
            </a: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5FADD0B-CCC5-4094-817A-1DFABD117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718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CEECB76-1442-4DD3-938E-493A6441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3962400"/>
            <a:ext cx="4948237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rộng của hình chữ nhật bằng chiều cao của hình tam giác.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5181600"/>
            <a:ext cx="49228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gấp 2 lần diện tích hình tam giác.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0139 L 0.08125 0.2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278 L 5.55112E-17 -0.295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4 L -0.42916 -0.338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4 L -0.4125 -0.338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6" grpId="0"/>
      <p:bldP spid="26" grpId="1"/>
      <p:bldP spid="27" grpId="0"/>
      <p:bldP spid="32" grpId="0" animBg="1"/>
      <p:bldP spid="33" grpId="0"/>
      <p:bldP spid="34" grpId="0"/>
      <p:bldP spid="36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6">
            <a:extLst>
              <a:ext uri="{FF2B5EF4-FFF2-40B4-BE49-F238E27FC236}">
                <a16:creationId xmlns:a16="http://schemas.microsoft.com/office/drawing/2014/main" id="{B3486589-0DA7-4E71-BB2C-5753FE513AF8}"/>
              </a:ext>
            </a:extLst>
          </p:cNvPr>
          <p:cNvGrpSpPr>
            <a:grpSpLocks/>
          </p:cNvGrpSpPr>
          <p:nvPr/>
        </p:nvGrpSpPr>
        <p:grpSpPr bwMode="auto">
          <a:xfrm>
            <a:off x="0" y="242454"/>
            <a:ext cx="12192000" cy="6858000"/>
            <a:chOff x="-1" y="0"/>
            <a:chExt cx="12192002" cy="6858000"/>
          </a:xfrm>
        </p:grpSpPr>
        <p:pic>
          <p:nvPicPr>
            <p:cNvPr id="34856" name="图片 40">
              <a:extLst>
                <a:ext uri="{FF2B5EF4-FFF2-40B4-BE49-F238E27FC236}">
                  <a16:creationId xmlns:a16="http://schemas.microsoft.com/office/drawing/2014/main" id="{DEF6DA09-BEEE-44AC-935A-41BC6B6F2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57774CB-1668-4926-95CB-C5D8A921904F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8F83B962-0D8A-4881-9609-66C42194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>
            <a:extLst>
              <a:ext uri="{FF2B5EF4-FFF2-40B4-BE49-F238E27FC236}">
                <a16:creationId xmlns:a16="http://schemas.microsoft.com/office/drawing/2014/main" id="{904E4485-23D3-4B04-BD64-7DEF308E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Cắt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B856DEC6-EE1E-471E-882C-6F4A35A6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4A7F6746-7B68-4DB5-90BE-54F066CB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F0203C50-F416-4525-8C82-B801829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6A07925-8BDD-4722-A595-40857C943C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01ED4F5-1E0A-4C59-B7B2-4ACD048406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9" name="AutoShape 16">
            <a:extLst>
              <a:ext uri="{FF2B5EF4-FFF2-40B4-BE49-F238E27FC236}">
                <a16:creationId xmlns:a16="http://schemas.microsoft.com/office/drawing/2014/main" id="{47685599-8BBA-401A-9794-EF1436C8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0" name="AutoShape 17">
            <a:extLst>
              <a:ext uri="{FF2B5EF4-FFF2-40B4-BE49-F238E27FC236}">
                <a16:creationId xmlns:a16="http://schemas.microsoft.com/office/drawing/2014/main" id="{E16E7FA0-6460-4B7F-B4BE-621A661D31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E545312-80FA-4578-B381-6ABDC418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FF1C64D-F97B-424C-A0EB-A42800F7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833" name="Text Box 20">
            <a:extLst>
              <a:ext uri="{FF2B5EF4-FFF2-40B4-BE49-F238E27FC236}">
                <a16:creationId xmlns:a16="http://schemas.microsoft.com/office/drawing/2014/main" id="{A213C8EE-DA45-43C5-979E-7B4AB20C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834" name="Text Box 21">
            <a:extLst>
              <a:ext uri="{FF2B5EF4-FFF2-40B4-BE49-F238E27FC236}">
                <a16:creationId xmlns:a16="http://schemas.microsoft.com/office/drawing/2014/main" id="{B3C5B052-5DED-4F90-A78D-D2C6D5C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29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4835" name="Group 22">
            <a:extLst>
              <a:ext uri="{FF2B5EF4-FFF2-40B4-BE49-F238E27FC236}">
                <a16:creationId xmlns:a16="http://schemas.microsoft.com/office/drawing/2014/main" id="{59E085C0-3804-49FB-B0A2-04610E3BEA4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33800"/>
            <a:ext cx="2438400" cy="1295400"/>
            <a:chOff x="2352" y="1632"/>
            <a:chExt cx="1536" cy="816"/>
          </a:xfrm>
        </p:grpSpPr>
        <p:sp>
          <p:nvSpPr>
            <p:cNvPr id="34854" name="AutoShape 23">
              <a:extLst>
                <a:ext uri="{FF2B5EF4-FFF2-40B4-BE49-F238E27FC236}">
                  <a16:creationId xmlns:a16="http://schemas.microsoft.com/office/drawing/2014/main" id="{80D9DEC7-1358-4551-B77C-199878529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5" name="AutoShape 24">
              <a:extLst>
                <a:ext uri="{FF2B5EF4-FFF2-40B4-BE49-F238E27FC236}">
                  <a16:creationId xmlns:a16="http://schemas.microsoft.com/office/drawing/2014/main" id="{0A7CA926-2AE7-4D06-ABF6-D5BF17B15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4836" name="Line 25">
            <a:extLst>
              <a:ext uri="{FF2B5EF4-FFF2-40B4-BE49-F238E27FC236}">
                <a16:creationId xmlns:a16="http://schemas.microsoft.com/office/drawing/2014/main" id="{A05C39C5-ED67-4E19-8EB7-11D927BD9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3729038"/>
            <a:ext cx="0" cy="12620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37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BD499C-0B4C-4299-932E-2FF068BB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8768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8" name="Text Box 27">
            <a:extLst>
              <a:ext uri="{FF2B5EF4-FFF2-40B4-BE49-F238E27FC236}">
                <a16:creationId xmlns:a16="http://schemas.microsoft.com/office/drawing/2014/main" id="{7337E9B5-784E-49B4-927B-160B17DE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839" name="Text Box 28">
            <a:extLst>
              <a:ext uri="{FF2B5EF4-FFF2-40B4-BE49-F238E27FC236}">
                <a16:creationId xmlns:a16="http://schemas.microsoft.com/office/drawing/2014/main" id="{8A7FA85E-BA75-4388-95A0-65126E1C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E7197636-7669-4BAE-8BA6-E1064E22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47" y="2514600"/>
            <a:ext cx="11083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tắc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thức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F36C166C-1D38-4D8E-838E-3D6E42756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054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7">
            <a:extLst>
              <a:ext uri="{FF2B5EF4-FFF2-40B4-BE49-F238E27FC236}">
                <a16:creationId xmlns:a16="http://schemas.microsoft.com/office/drawing/2014/main" id="{E548E129-7E41-4E95-BB10-3917C4731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0" cy="1371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7BF16078-3C9B-489E-A2DB-B5F97063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ABCD là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4ADD1AEB-CFF8-434C-A077-18235000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514725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=  DC x EH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F84092F2-D8FC-4982-9534-EC2F7F24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2400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Vậy diện tích hình tam giác EDC là  </a:t>
            </a:r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00ACC398-E9D9-48C9-B47C-F88A5CB1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6725" y="500529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09C7039D-70DE-4448-8F23-6F5FFDA8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x AD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029E8EC9-BFA8-4436-B81D-57962169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505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E6359876-D5F8-40D8-89ED-8E7A6A05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9545782" cy="830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Muốn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lấy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đáy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chiều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vị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rồi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alt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3A5337FB-4E2E-4E72-BCB3-18D2C8CE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25ADA17B-DAC6-4834-8643-7208791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475E8B76-62CD-4B6C-937C-D88EB1CF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3505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EH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21D5EE46-2A7B-49BB-ACA7-265C2C28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0196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7 L 0.08646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0313 0.144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0139 L -0.07618 0.145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31" grpId="0"/>
      <p:bldP spid="34" grpId="0"/>
      <p:bldP spid="35" grpId="0"/>
      <p:bldP spid="36" grpId="0"/>
      <p:bldP spid="39" grpId="0"/>
      <p:bldP spid="40" grpId="0"/>
      <p:bldP spid="43" grpId="0" animBg="1"/>
      <p:bldP spid="44" grpId="0"/>
      <p:bldP spid="44" grpId="1"/>
      <p:bldP spid="45" grpId="0"/>
      <p:bldP spid="46" grpId="0"/>
      <p:bldP spid="46" grpId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6">
            <a:extLst>
              <a:ext uri="{FF2B5EF4-FFF2-40B4-BE49-F238E27FC236}">
                <a16:creationId xmlns:a16="http://schemas.microsoft.com/office/drawing/2014/main" id="{40368FEA-792A-4E45-AD1C-46BDEB36F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9213"/>
            <a:ext cx="12253913" cy="6858001"/>
            <a:chOff x="0" y="0"/>
            <a:chExt cx="12253455" cy="6858000"/>
          </a:xfrm>
        </p:grpSpPr>
        <p:pic>
          <p:nvPicPr>
            <p:cNvPr id="36895" name="图片 40">
              <a:extLst>
                <a:ext uri="{FF2B5EF4-FFF2-40B4-BE49-F238E27FC236}">
                  <a16:creationId xmlns:a16="http://schemas.microsoft.com/office/drawing/2014/main" id="{428676E1-F09B-4FA0-BE7E-0CE555C17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78FCBE1-CD0A-4780-8214-E4040DF88E60}"/>
                </a:ext>
              </a:extLst>
            </p:cNvPr>
            <p:cNvSpPr/>
            <p:nvPr/>
          </p:nvSpPr>
          <p:spPr>
            <a:xfrm flipV="1">
              <a:off x="61911" y="1176338"/>
              <a:ext cx="12191544" cy="5546724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3333CC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9CDD57C1-2CE5-4798-8E2A-AAE8B75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27688"/>
            <a:ext cx="1333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0">
            <a:extLst>
              <a:ext uri="{FF2B5EF4-FFF2-40B4-BE49-F238E27FC236}">
                <a16:creationId xmlns:a16="http://schemas.microsoft.com/office/drawing/2014/main" id="{9F65967B-4020-4797-AA44-7F93CE00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2" name="Line 29">
            <a:extLst>
              <a:ext uri="{FF2B5EF4-FFF2-40B4-BE49-F238E27FC236}">
                <a16:creationId xmlns:a16="http://schemas.microsoft.com/office/drawing/2014/main" id="{2BAEBC18-4866-4B1A-9347-A1A4C5391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181600"/>
            <a:ext cx="3276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3" name="Text Box 31">
            <a:extLst>
              <a:ext uri="{FF2B5EF4-FFF2-40B4-BE49-F238E27FC236}">
                <a16:creationId xmlns:a16="http://schemas.microsoft.com/office/drawing/2014/main" id="{0A5A6CDF-4897-4FF6-9A56-0250EF53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6874" name="Text Box 34">
            <a:extLst>
              <a:ext uri="{FF2B5EF4-FFF2-40B4-BE49-F238E27FC236}">
                <a16:creationId xmlns:a16="http://schemas.microsoft.com/office/drawing/2014/main" id="{8C9FC0E4-DB1D-4FDA-A0B8-6241928C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7480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875" name="Line 35">
            <a:extLst>
              <a:ext uri="{FF2B5EF4-FFF2-40B4-BE49-F238E27FC236}">
                <a16:creationId xmlns:a16="http://schemas.microsoft.com/office/drawing/2014/main" id="{54C5ABF2-3C86-4357-BEBA-2376024C6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733800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6876" name="Group 42">
            <a:extLst>
              <a:ext uri="{FF2B5EF4-FFF2-40B4-BE49-F238E27FC236}">
                <a16:creationId xmlns:a16="http://schemas.microsoft.com/office/drawing/2014/main" id="{3B03F09E-0568-4FF8-A57C-D922B71AC66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0"/>
            <a:ext cx="3276600" cy="1905000"/>
            <a:chOff x="2352" y="1632"/>
            <a:chExt cx="1536" cy="816"/>
          </a:xfrm>
        </p:grpSpPr>
        <p:sp>
          <p:nvSpPr>
            <p:cNvPr id="36893" name="AutoShape 43">
              <a:extLst>
                <a:ext uri="{FF2B5EF4-FFF2-40B4-BE49-F238E27FC236}">
                  <a16:creationId xmlns:a16="http://schemas.microsoft.com/office/drawing/2014/main" id="{6B55C5C6-9235-4E7C-8A71-3B98EA37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4" name="AutoShape 44">
              <a:extLst>
                <a:ext uri="{FF2B5EF4-FFF2-40B4-BE49-F238E27FC236}">
                  <a16:creationId xmlns:a16="http://schemas.microsoft.com/office/drawing/2014/main" id="{DB59BFD0-7C73-4FB4-8A8C-80DA0A806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7" name="Line 45">
            <a:extLst>
              <a:ext uri="{FF2B5EF4-FFF2-40B4-BE49-F238E27FC236}">
                <a16:creationId xmlns:a16="http://schemas.microsoft.com/office/drawing/2014/main" id="{9A79B236-7282-47BE-BA38-45E84954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3048000"/>
            <a:ext cx="1588" cy="1905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8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296D8-FAD1-4B1D-835C-043BF3E3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4724400"/>
            <a:ext cx="204788" cy="223838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9" name="Text Box 53">
            <a:extLst>
              <a:ext uri="{FF2B5EF4-FFF2-40B4-BE49-F238E27FC236}">
                <a16:creationId xmlns:a16="http://schemas.microsoft.com/office/drawing/2014/main" id="{A0E3A121-F6D7-4A29-9F23-420E942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28800"/>
            <a:ext cx="883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22" name="Text Box 54">
            <a:extLst>
              <a:ext uri="{FF2B5EF4-FFF2-40B4-BE49-F238E27FC236}">
                <a16:creationId xmlns:a16="http://schemas.microsoft.com/office/drawing/2014/main" id="{9B0A08AC-1144-4FCE-BF4D-2E60C7F4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id="{4B666A93-B1FA-44CB-AA14-253A1FF7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 Box 56">
            <a:extLst>
              <a:ext uri="{FF2B5EF4-FFF2-40B4-BE49-F238E27FC236}">
                <a16:creationId xmlns:a16="http://schemas.microsoft.com/office/drawing/2014/main" id="{A5D8E15D-CE6B-4D9E-B959-FCE2F744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C338F7CE-8FEC-460A-8298-0492D532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404177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FB5F4D2C-20D6-438B-B9EC-09D8A731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857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 Box 61">
            <a:extLst>
              <a:ext uri="{FF2B5EF4-FFF2-40B4-BE49-F238E27FC236}">
                <a16:creationId xmlns:a16="http://schemas.microsoft.com/office/drawing/2014/main" id="{0B9258CE-5D00-4176-B82A-1261DBC9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463391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là diện tích 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BA9AA72D-817F-4E19-8A74-BD13EE42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054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là độ dài đáy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434B39AD-0E89-4EEF-BDFB-9703F63E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388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là chiều cao</a:t>
            </a:r>
          </a:p>
        </p:txBody>
      </p:sp>
      <p:sp>
        <p:nvSpPr>
          <p:cNvPr id="36888" name="Text Box 64">
            <a:extLst>
              <a:ext uri="{FF2B5EF4-FFF2-40B4-BE49-F238E27FC236}">
                <a16:creationId xmlns:a16="http://schemas.microsoft.com/office/drawing/2014/main" id="{DD345030-B81F-4822-BF82-0F6BDDEC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79788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9EF0F444-343D-4837-9216-1CD499F0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3232150"/>
            <a:ext cx="7286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33" name="Text Box 67">
            <a:extLst>
              <a:ext uri="{FF2B5EF4-FFF2-40B4-BE49-F238E27FC236}">
                <a16:creationId xmlns:a16="http://schemas.microsoft.com/office/drawing/2014/main" id="{1AE08DDE-09C9-4F09-9551-88C8CA47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32496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EH</a:t>
            </a:r>
          </a:p>
        </p:txBody>
      </p:sp>
      <p:sp>
        <p:nvSpPr>
          <p:cNvPr id="36891" name="Text Box 68">
            <a:extLst>
              <a:ext uri="{FF2B5EF4-FFF2-40B4-BE49-F238E27FC236}">
                <a16:creationId xmlns:a16="http://schemas.microsoft.com/office/drawing/2014/main" id="{35AD55B2-F4F5-4BDA-9A13-45A0995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2416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 Box 69">
            <a:extLst>
              <a:ext uri="{FF2B5EF4-FFF2-40B4-BE49-F238E27FC236}">
                <a16:creationId xmlns:a16="http://schemas.microsoft.com/office/drawing/2014/main" id="{A3CFD732-346C-4E47-89B9-6C538C9F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2286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CÔNG THỨC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0.05972 L 0.26446 -0.02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667 L 0.37708 -0.290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597E-17 2.96296E-6 L 0.47813 -0.13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50189" y="3429000"/>
            <a:ext cx="7445829" cy="2770881"/>
          </a:xfrm>
          <a:prstGeom prst="cloudCallout">
            <a:avLst>
              <a:gd name="adj1" fmla="val 26809"/>
              <a:gd name="adj2" fmla="val -82799"/>
            </a:avLst>
          </a:prstGeom>
          <a:solidFill>
            <a:srgbClr val="CC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7B7D-5637-4204-8DC7-5D45D6AD3F60}"/>
              </a:ext>
            </a:extLst>
          </p:cNvPr>
          <p:cNvSpPr txBox="1"/>
          <p:nvPr/>
        </p:nvSpPr>
        <p:spPr>
          <a:xfrm>
            <a:off x="872835" y="471848"/>
            <a:ext cx="99752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25 cm. 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88683E-DE8A-4A90-94E0-9B8ABEB9FE4D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id="{3CE26B7E-50A0-47A3-BD9A-930DD5209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DCBB8459-35DF-4CC0-BA1F-25F9E2B7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22">
                <a:extLst>
                  <a:ext uri="{FF2B5EF4-FFF2-40B4-BE49-F238E27FC236}">
                    <a16:creationId xmlns:a16="http://schemas.microsoft.com/office/drawing/2014/main" id="{720785EE-9673-42A6-BA4B-5A33A021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955C1E-55E6-4F1B-8358-197B554AE380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234E82-4A79-490A-8B28-CFE84AF0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553B6-4D87-4C96-ACC5-62B9BA3A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958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  <p:sp>
        <p:nvSpPr>
          <p:cNvPr id="2" name="Text Box 56">
            <a:extLst>
              <a:ext uri="{FF2B5EF4-FFF2-40B4-BE49-F238E27FC236}">
                <a16:creationId xmlns:a16="http://schemas.microsoft.com/office/drawing/2014/main" id="{ECA43918-3F1C-4847-A10A-0A982663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47" y="3344840"/>
            <a:ext cx="5929313" cy="246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x 25 : 2 = 1250 (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1250 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B1F16BF5-BC34-0186-47CC-40A0D8E9E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840"/>
            <a:ext cx="25311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D8724A3E-F4E2-4840-8F95-32687EE13F4B}"/>
              </a:ext>
            </a:extLst>
          </p:cNvPr>
          <p:cNvSpPr txBox="1">
            <a:spLocks/>
          </p:cNvSpPr>
          <p:nvPr/>
        </p:nvSpPr>
        <p:spPr>
          <a:xfrm>
            <a:off x="2819400" y="1981200"/>
            <a:ext cx="7178675" cy="8382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05188"/>
            <a:ext cx="7848600" cy="31085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a.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Diện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tích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hình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tam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giác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:</a:t>
            </a: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            8 x 6 : 2 = 24 (cm</a:t>
            </a:r>
            <a:r>
              <a:rPr lang="en-US" sz="3200" b="1" kern="0" baseline="3000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2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)</a:t>
            </a:r>
            <a:endParaRPr lang="en-US" sz="3200" b="1" kern="0" baseline="30000" dirty="0">
              <a:solidFill>
                <a:srgbClr val="0000FF"/>
              </a:solidFill>
              <a:latin typeface="+mj-lt"/>
              <a:cs typeface="Arial"/>
              <a:sym typeface="Arial"/>
            </a:endParaRP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b.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Diện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tích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hình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tam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giác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:</a:t>
            </a: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            2,3 x 1,2 : 2 = 1,38 (dm</a:t>
            </a:r>
            <a:r>
              <a:rPr lang="en-US" sz="3200" b="1" kern="0" baseline="3000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2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)</a:t>
            </a:r>
            <a:endParaRPr lang="en-US" sz="3200" b="1" kern="0" baseline="30000" dirty="0">
              <a:solidFill>
                <a:srgbClr val="0000FF"/>
              </a:solidFill>
              <a:latin typeface="+mj-lt"/>
              <a:cs typeface="Arial"/>
              <a:sym typeface="Arial"/>
            </a:endParaRP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baseline="3000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                            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Đáp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: 24cm</a:t>
            </a:r>
            <a:r>
              <a:rPr lang="en-US" sz="3200" b="1" kern="0" baseline="3000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2  </a:t>
            </a:r>
            <a:r>
              <a:rPr lang="en-US" sz="3200" b="1" kern="0" dirty="0" err="1">
                <a:solidFill>
                  <a:srgbClr val="0000FF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3200" b="1" kern="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 1,38dm</a:t>
            </a:r>
            <a:r>
              <a:rPr lang="en-US" sz="3200" b="1" kern="0" baseline="30000" dirty="0">
                <a:solidFill>
                  <a:srgbClr val="0000FF"/>
                </a:solidFill>
                <a:latin typeface="+mj-lt"/>
                <a:cs typeface="Arial"/>
                <a:sym typeface="Arial"/>
              </a:rPr>
              <a:t>2</a:t>
            </a: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endParaRPr lang="en-US" sz="3600" b="1" kern="0" dirty="0">
              <a:solidFill>
                <a:srgbClr val="0000FF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457200"/>
            <a:ext cx="11401425" cy="2893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1.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diện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tích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hình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tam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giác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      a.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Độ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đáy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8cm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chiều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cao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6cm.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      b.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Độ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đáy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2,3dm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chiều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cao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1,2dm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6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667000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u="sng" dirty="0" err="1">
                <a:latin typeface="+mj-lt"/>
              </a:rPr>
              <a:t>Giải</a:t>
            </a:r>
            <a:endParaRPr lang="en-US" altLang="en-US" sz="2800" u="sng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109206-2DA3-2E0D-A840-EC1D77DC2EF6}"/>
              </a:ext>
            </a:extLst>
          </p:cNvPr>
          <p:cNvSpPr/>
          <p:nvPr/>
        </p:nvSpPr>
        <p:spPr>
          <a:xfrm>
            <a:off x="1884218" y="4364182"/>
            <a:ext cx="8312727" cy="192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2A51D-10CD-4857-A66A-B930141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2667000" y="1981200"/>
            <a:ext cx="7154863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4: Vận dụng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36">
            <a:extLst>
              <a:ext uri="{FF2B5EF4-FFF2-40B4-BE49-F238E27FC236}">
                <a16:creationId xmlns:a16="http://schemas.microsoft.com/office/drawing/2014/main" id="{0523875A-F0EE-421C-95CE-5849ED1A113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90488"/>
            <a:ext cx="12192000" cy="6858000"/>
            <a:chOff x="-1" y="0"/>
            <a:chExt cx="12192002" cy="6858000"/>
          </a:xfrm>
        </p:grpSpPr>
        <p:pic>
          <p:nvPicPr>
            <p:cNvPr id="46102" name="图片 40">
              <a:extLst>
                <a:ext uri="{FF2B5EF4-FFF2-40B4-BE49-F238E27FC236}">
                  <a16:creationId xmlns:a16="http://schemas.microsoft.com/office/drawing/2014/main" id="{39BA1582-4419-4E8B-B8EB-44E11EBB8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A573601-D715-4329-8923-1D4B44470BB3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00A6863F-A012-45BE-BB2F-D773FD3A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362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10">
            <a:extLst>
              <a:ext uri="{FF2B5EF4-FFF2-40B4-BE49-F238E27FC236}">
                <a16:creationId xmlns:a16="http://schemas.microsoft.com/office/drawing/2014/main" id="{EEFC5B49-288B-4A73-BB15-1AB90F3C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6085" name="Group 37">
            <a:extLst>
              <a:ext uri="{FF2B5EF4-FFF2-40B4-BE49-F238E27FC236}">
                <a16:creationId xmlns:a16="http://schemas.microsoft.com/office/drawing/2014/main" id="{0AC29449-42F2-4086-8F02-24D331D9E48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81000"/>
            <a:ext cx="2819400" cy="1371600"/>
            <a:chOff x="483" y="2328"/>
            <a:chExt cx="1536" cy="840"/>
          </a:xfrm>
        </p:grpSpPr>
        <p:grpSp>
          <p:nvGrpSpPr>
            <p:cNvPr id="46097" name="Group 20">
              <a:extLst>
                <a:ext uri="{FF2B5EF4-FFF2-40B4-BE49-F238E27FC236}">
                  <a16:creationId xmlns:a16="http://schemas.microsoft.com/office/drawing/2014/main" id="{E46CD250-48F5-4FBC-8EC7-8474D5315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" y="2352"/>
              <a:ext cx="1536" cy="816"/>
              <a:chOff x="2352" y="1632"/>
              <a:chExt cx="1536" cy="816"/>
            </a:xfrm>
          </p:grpSpPr>
          <p:sp>
            <p:nvSpPr>
              <p:cNvPr id="46100" name="AutoShape 21">
                <a:extLst>
                  <a:ext uri="{FF2B5EF4-FFF2-40B4-BE49-F238E27FC236}">
                    <a16:creationId xmlns:a16="http://schemas.microsoft.com/office/drawing/2014/main" id="{E5510467-E2F1-4083-9173-A680730EB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01" name="AutoShape 22">
                <a:extLst>
                  <a:ext uri="{FF2B5EF4-FFF2-40B4-BE49-F238E27FC236}">
                    <a16:creationId xmlns:a16="http://schemas.microsoft.com/office/drawing/2014/main" id="{4DDD80F6-2EBE-4C9F-BB4B-000176C4A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098" name="Line 23">
              <a:extLst>
                <a:ext uri="{FF2B5EF4-FFF2-40B4-BE49-F238E27FC236}">
                  <a16:creationId xmlns:a16="http://schemas.microsoft.com/office/drawing/2014/main" id="{CA070C16-B0F3-48E6-B050-0FDA67019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328"/>
              <a:ext cx="0" cy="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099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842C452-07BB-4E06-888E-9CABEA489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072"/>
              <a:ext cx="96" cy="96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9">
            <a:extLst>
              <a:ext uri="{FF2B5EF4-FFF2-40B4-BE49-F238E27FC236}">
                <a16:creationId xmlns:a16="http://schemas.microsoft.com/office/drawing/2014/main" id="{499DA27D-BD7F-4082-B836-1AB28D688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104394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u="sng" dirty="0">
                <a:latin typeface="Arial" panose="020B0604020202020204" pitchFamily="34" charset="0"/>
              </a:rPr>
              <a:t>QUY TẮC </a:t>
            </a:r>
            <a:r>
              <a:rPr lang="en-US" altLang="en-US" sz="2800" b="1" dirty="0">
                <a:latin typeface="Arial" panose="020B0604020202020204" pitchFamily="34" charset="0"/>
              </a:rPr>
              <a:t>: </a:t>
            </a:r>
            <a:r>
              <a:rPr lang="en-US" altLang="en-US" sz="2800" b="1" dirty="0" err="1">
                <a:latin typeface="Arial" panose="020B0604020202020204" pitchFamily="34" charset="0"/>
              </a:rPr>
              <a:t>Muốn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tính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diện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tích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hình</a:t>
            </a:r>
            <a:r>
              <a:rPr lang="en-US" altLang="en-US" sz="2800" b="1" dirty="0">
                <a:latin typeface="Arial" panose="020B0604020202020204" pitchFamily="34" charset="0"/>
              </a:rPr>
              <a:t> tam </a:t>
            </a:r>
            <a:r>
              <a:rPr lang="en-US" altLang="en-US" sz="2800" b="1" dirty="0" err="1">
                <a:latin typeface="Arial" panose="020B0604020202020204" pitchFamily="34" charset="0"/>
              </a:rPr>
              <a:t>giác</a:t>
            </a:r>
            <a:r>
              <a:rPr lang="en-US" altLang="en-US" sz="2800" b="1" dirty="0">
                <a:latin typeface="Arial" panose="020B0604020202020204" pitchFamily="34" charset="0"/>
              </a:rPr>
              <a:t> ta </a:t>
            </a:r>
            <a:r>
              <a:rPr lang="en-US" altLang="en-US" sz="2800" b="1" dirty="0" err="1">
                <a:latin typeface="Arial" panose="020B0604020202020204" pitchFamily="34" charset="0"/>
              </a:rPr>
              <a:t>lấy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đô</a:t>
            </a:r>
            <a:r>
              <a:rPr lang="en-US" altLang="en-US" sz="2800" b="1" dirty="0">
                <a:latin typeface="Arial" panose="020B0604020202020204" pitchFamily="34" charset="0"/>
              </a:rPr>
              <a:t>̣ </a:t>
            </a:r>
            <a:r>
              <a:rPr lang="en-US" altLang="en-US" sz="2800" b="1" dirty="0" err="1">
                <a:latin typeface="Arial" panose="020B0604020202020204" pitchFamily="34" charset="0"/>
              </a:rPr>
              <a:t>dài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đáy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nhân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với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chiều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cao</a:t>
            </a:r>
            <a:r>
              <a:rPr lang="en-US" altLang="en-US" sz="2800" b="1" dirty="0">
                <a:latin typeface="Arial" panose="020B0604020202020204" pitchFamily="34" charset="0"/>
              </a:rPr>
              <a:t> (</a:t>
            </a:r>
            <a:r>
              <a:rPr lang="en-US" altLang="en-US" sz="2800" b="1" dirty="0" err="1">
                <a:latin typeface="Arial" panose="020B0604020202020204" pitchFamily="34" charset="0"/>
              </a:rPr>
              <a:t>cùng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một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đơn</a:t>
            </a:r>
            <a:r>
              <a:rPr lang="en-US" altLang="en-US" sz="2800" b="1" dirty="0">
                <a:latin typeface="Arial" panose="020B0604020202020204" pitchFamily="34" charset="0"/>
              </a:rPr>
              <a:t> vị </a:t>
            </a:r>
            <a:r>
              <a:rPr lang="en-US" altLang="en-US" sz="2800" b="1" dirty="0" err="1">
                <a:latin typeface="Arial" panose="020B0604020202020204" pitchFamily="34" charset="0"/>
              </a:rPr>
              <a:t>đo</a:t>
            </a:r>
            <a:r>
              <a:rPr lang="en-US" altLang="en-US" sz="2800" b="1" dirty="0">
                <a:latin typeface="Arial" panose="020B0604020202020204" pitchFamily="34" charset="0"/>
              </a:rPr>
              <a:t>) </a:t>
            </a:r>
            <a:r>
              <a:rPr lang="en-US" altLang="en-US" sz="2800" b="1" dirty="0" err="1">
                <a:latin typeface="Arial" panose="020B0604020202020204" pitchFamily="34" charset="0"/>
              </a:rPr>
              <a:t>rồi</a:t>
            </a:r>
            <a:r>
              <a:rPr lang="en-US" altLang="en-US" sz="2800" b="1" dirty="0">
                <a:latin typeface="Arial" panose="020B0604020202020204" pitchFamily="34" charset="0"/>
              </a:rPr>
              <a:t> chia </a:t>
            </a:r>
            <a:r>
              <a:rPr lang="en-US" altLang="en-US" sz="2800" b="1" dirty="0" err="1">
                <a:latin typeface="Arial" panose="020B0604020202020204" pitchFamily="34" charset="0"/>
              </a:rPr>
              <a:t>cho</a:t>
            </a:r>
            <a:r>
              <a:rPr lang="en-US" altLang="en-US" sz="2800" b="1" dirty="0">
                <a:latin typeface="Arial" panose="020B0604020202020204" pitchFamily="34" charset="0"/>
              </a:rPr>
              <a:t> 2.</a:t>
            </a:r>
          </a:p>
        </p:txBody>
      </p:sp>
      <p:sp>
        <p:nvSpPr>
          <p:cNvPr id="46087" name="Text Box 48">
            <a:extLst>
              <a:ext uri="{FF2B5EF4-FFF2-40B4-BE49-F238E27FC236}">
                <a16:creationId xmlns:a16="http://schemas.microsoft.com/office/drawing/2014/main" id="{6793E1E7-20C7-4511-92EC-16F2DDA4C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3763963"/>
            <a:ext cx="2389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CÔNG THỨC :</a:t>
            </a:r>
          </a:p>
        </p:txBody>
      </p:sp>
      <p:grpSp>
        <p:nvGrpSpPr>
          <p:cNvPr id="46088" name="Group 1">
            <a:extLst>
              <a:ext uri="{FF2B5EF4-FFF2-40B4-BE49-F238E27FC236}">
                <a16:creationId xmlns:a16="http://schemas.microsoft.com/office/drawing/2014/main" id="{29BD0BC1-0D18-4215-AA60-DADA3CC87B21}"/>
              </a:ext>
            </a:extLst>
          </p:cNvPr>
          <p:cNvGrpSpPr>
            <a:grpSpLocks/>
          </p:cNvGrpSpPr>
          <p:nvPr/>
        </p:nvGrpSpPr>
        <p:grpSpPr bwMode="auto">
          <a:xfrm>
            <a:off x="5545138" y="3429000"/>
            <a:ext cx="2057400" cy="1066800"/>
            <a:chOff x="4343400" y="5013325"/>
            <a:chExt cx="2057400" cy="1066800"/>
          </a:xfrm>
        </p:grpSpPr>
        <p:sp>
          <p:nvSpPr>
            <p:cNvPr id="46092" name="Text Box 49">
              <a:extLst>
                <a:ext uri="{FF2B5EF4-FFF2-40B4-BE49-F238E27FC236}">
                  <a16:creationId xmlns:a16="http://schemas.microsoft.com/office/drawing/2014/main" id="{829D016A-6ED8-4D44-B17A-6BE563F8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622925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6093" name="Line 50">
              <a:extLst>
                <a:ext uri="{FF2B5EF4-FFF2-40B4-BE49-F238E27FC236}">
                  <a16:creationId xmlns:a16="http://schemas.microsoft.com/office/drawing/2014/main" id="{09ED36C5-B717-474D-90B7-F574F5681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1600" y="5638800"/>
              <a:ext cx="9906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094" name="Text Box 51">
              <a:extLst>
                <a:ext uri="{FF2B5EF4-FFF2-40B4-BE49-F238E27FC236}">
                  <a16:creationId xmlns:a16="http://schemas.microsoft.com/office/drawing/2014/main" id="{D407F8DF-60F8-4730-80BB-7067D21BA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539432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46095" name="Text Box 52">
              <a:extLst>
                <a:ext uri="{FF2B5EF4-FFF2-40B4-BE49-F238E27FC236}">
                  <a16:creationId xmlns:a16="http://schemas.microsoft.com/office/drawing/2014/main" id="{091E0246-FA7D-45B2-843C-398D88627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5013325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  x  h </a:t>
              </a:r>
            </a:p>
          </p:txBody>
        </p:sp>
        <p:sp>
          <p:nvSpPr>
            <p:cNvPr id="46096" name="Text Box 53">
              <a:extLst>
                <a:ext uri="{FF2B5EF4-FFF2-40B4-BE49-F238E27FC236}">
                  <a16:creationId xmlns:a16="http://schemas.microsoft.com/office/drawing/2014/main" id="{133FE762-AFC5-4CBE-8DEC-F50C5E34A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53340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46089" name="Text Box 54">
            <a:extLst>
              <a:ext uri="{FF2B5EF4-FFF2-40B4-BE49-F238E27FC236}">
                <a16:creationId xmlns:a16="http://schemas.microsoft.com/office/drawing/2014/main" id="{55369572-1435-4D09-9001-F25F680B3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724400"/>
            <a:ext cx="2514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 là diện tích </a:t>
            </a:r>
          </a:p>
        </p:txBody>
      </p:sp>
      <p:sp>
        <p:nvSpPr>
          <p:cNvPr id="46090" name="Text Box 55">
            <a:extLst>
              <a:ext uri="{FF2B5EF4-FFF2-40B4-BE49-F238E27FC236}">
                <a16:creationId xmlns:a16="http://schemas.microsoft.com/office/drawing/2014/main" id="{2553A437-BC79-4847-94DC-F16F9D2E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5105400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 là độ dài đáy</a:t>
            </a:r>
          </a:p>
        </p:txBody>
      </p:sp>
      <p:sp>
        <p:nvSpPr>
          <p:cNvPr id="46091" name="Text Box 56">
            <a:extLst>
              <a:ext uri="{FF2B5EF4-FFF2-40B4-BE49-F238E27FC236}">
                <a16:creationId xmlns:a16="http://schemas.microsoft.com/office/drawing/2014/main" id="{27575F8B-48C5-4613-AA8C-A0A7E8875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5572125"/>
            <a:ext cx="2957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  là chiều cao</a:t>
            </a:r>
          </a:p>
        </p:txBody>
      </p:sp>
    </p:spTree>
    <p:extLst>
      <p:ext uri="{BB962C8B-B14F-4D97-AF65-F5344CB8AC3E}">
        <p14:creationId xmlns:p14="http://schemas.microsoft.com/office/powerpoint/2010/main" val="1523404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81" y="-21590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spc="67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677648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">
            <a:hlinkClick r:id="" action="ppaction://media"/>
            <a:extLst>
              <a:ext uri="{FF2B5EF4-FFF2-40B4-BE49-F238E27FC236}">
                <a16:creationId xmlns:a16="http://schemas.microsoft.com/office/drawing/2014/main" id="{28EBCB32-2833-4DED-ACB2-E734722BE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5200" y="71966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60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673" y="1929727"/>
            <a:ext cx="10848652" cy="9424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8482" y="1834882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VƯỢT CHƯỚNG NGẠI VẬT</a:t>
            </a:r>
          </a:p>
        </p:txBody>
      </p:sp>
      <p:sp>
        <p:nvSpPr>
          <p:cNvPr id="6" name="Google Shape;226;p30">
            <a:extLst>
              <a:ext uri="{FF2B5EF4-FFF2-40B4-BE49-F238E27FC236}">
                <a16:creationId xmlns:a16="http://schemas.microsoft.com/office/drawing/2014/main" id="{87B0EE2F-5472-441C-9E14-DE67A25EE63D}"/>
              </a:ext>
            </a:extLst>
          </p:cNvPr>
          <p:cNvSpPr txBox="1">
            <a:spLocks/>
          </p:cNvSpPr>
          <p:nvPr/>
        </p:nvSpPr>
        <p:spPr>
          <a:xfrm>
            <a:off x="2990417" y="610994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Khởi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6594" y="13716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0762" y="586302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80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080" y="3504941"/>
            <a:ext cx="5649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20cm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30 cm.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EB225238-8A11-4267-AB1C-5EEABAFA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65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62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4F897-5A71-42A6-BCFD-4494F7AC8F1E}"/>
              </a:ext>
            </a:extLst>
          </p:cNvPr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C00E68-DD23-4562-B34B-3179BA05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150" y="4849363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A457D6-FCAF-481A-8FBD-9F1E9767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912" y="4663452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74C61-99A2-406F-AF54-22B7751EB651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4611833" y="5009903"/>
            <a:ext cx="25891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4100" y="1393762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8000" y="5875677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4480" y="585518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1186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4844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D1F5B9A-1C41-4DBB-BAB3-C53684F71805}"/>
              </a:ext>
            </a:extLst>
          </p:cNvPr>
          <p:cNvSpPr txBox="1"/>
          <p:nvPr/>
        </p:nvSpPr>
        <p:spPr>
          <a:xfrm>
            <a:off x="3439771" y="3460099"/>
            <a:ext cx="570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70cm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50 cm.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816D1BC4-F51F-47C1-B9BF-903C9FCC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520" y="589504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5F272B5D-6E2A-4A10-A8FE-6A0E9BD7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11" y="593910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1C66F042-A900-47C4-8B20-0518321DD70D}"/>
              </a:ext>
            </a:extLst>
          </p:cNvPr>
          <p:cNvSpPr/>
          <p:nvPr/>
        </p:nvSpPr>
        <p:spPr>
          <a:xfrm>
            <a:off x="9330444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4723E826-7BC9-43D0-999E-1A926C6D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80336AAB-9526-4331-8126-A219A85E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47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xplosion 2 23">
            <a:extLst>
              <a:ext uri="{FF2B5EF4-FFF2-40B4-BE49-F238E27FC236}">
                <a16:creationId xmlns:a16="http://schemas.microsoft.com/office/drawing/2014/main" id="{66419748-5362-4353-80C8-8B4EDC3632A2}"/>
              </a:ext>
            </a:extLst>
          </p:cNvPr>
          <p:cNvSpPr/>
          <p:nvPr/>
        </p:nvSpPr>
        <p:spPr>
          <a:xfrm>
            <a:off x="9347200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8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3B0A596A-08A9-434F-AB22-0ABEB2E7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3A8E1E09-9A6A-4F38-AB62-E30984FB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0DDEB8E-0C2E-408E-8B87-83B85E06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747" y="5347633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E0FD5-E100-4C07-B299-1D34E9114696}"/>
              </a:ext>
            </a:extLst>
          </p:cNvPr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1F978B9-E245-4261-B595-EE8849BAE268}"/>
                </a:ext>
              </a:extLst>
            </p:cNvPr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22D2E515-7091-4ACF-A85A-3E7CBEB9C496}"/>
                </a:ext>
              </a:extLst>
            </p:cNvPr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BFB05B68-86D6-4452-801C-DDA871B9B467}"/>
                </a:ext>
              </a:extLst>
            </p:cNvPr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E355F70-C7F2-41CF-BC7F-9D8B1101968C}"/>
                </a:ext>
              </a:extLst>
            </p:cNvPr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D9B4A8-93A6-4026-9744-DD0146C17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21" y="4355184"/>
              <a:ext cx="15721" cy="10092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9860BB9-6B87-4D98-993B-019D80AE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1" y="470799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</a:p>
        </p:txBody>
      </p:sp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1E41ED-92C4-4DC5-B02C-0B79CA1A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E6C487-1E31-4C09-B24B-B291D011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777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thuộc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qui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tắc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công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thức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tính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tam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giác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Hoàn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thành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Chuẩn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bị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Luyện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440F94-2B06-47E4-AFD8-AD29C1725976}"/>
              </a:ext>
            </a:extLst>
          </p:cNvPr>
          <p:cNvSpPr/>
          <p:nvPr/>
        </p:nvSpPr>
        <p:spPr>
          <a:xfrm>
            <a:off x="4605338" y="381000"/>
            <a:ext cx="2981325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768475"/>
            <a:ext cx="9891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Montserrat" panose="00000500000000000000" pitchFamily="2" charset="0"/>
              <a:buNone/>
            </a:pPr>
            <a:r>
              <a:rPr lang="en-US" altLang="en-US" sz="5400" b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10604500" y="2357438"/>
            <a:ext cx="749300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CB,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CA,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326061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549738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44536" y="4302639"/>
            <a:ext cx="1022154" cy="8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3186" y="244691"/>
            <a:ext cx="1086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chỉ ra đáy và đường cao tương ứng được vẽ trong hình tam giác ABC dưới đây: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89EDE-991B-49FE-9D85-40A64F2BD0D2}"/>
              </a:ext>
            </a:extLst>
          </p:cNvPr>
          <p:cNvGrpSpPr>
            <a:grpSpLocks/>
          </p:cNvGrpSpPr>
          <p:nvPr/>
        </p:nvGrpSpPr>
        <p:grpSpPr bwMode="auto">
          <a:xfrm>
            <a:off x="4211799" y="1333848"/>
            <a:ext cx="2147887" cy="1604962"/>
            <a:chOff x="10187632" y="210750"/>
            <a:chExt cx="2148157" cy="1605372"/>
          </a:xfrm>
        </p:grpSpPr>
        <p:sp>
          <p:nvSpPr>
            <p:cNvPr id="44" name="Text Box 196">
              <a:extLst>
                <a:ext uri="{FF2B5EF4-FFF2-40B4-BE49-F238E27FC236}">
                  <a16:creationId xmlns:a16="http://schemas.microsoft.com/office/drawing/2014/main" id="{B4254DCB-1E08-4074-8A92-8AE5F09D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632" y="1418666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5" name="Text Box 195">
              <a:extLst>
                <a:ext uri="{FF2B5EF4-FFF2-40B4-BE49-F238E27FC236}">
                  <a16:creationId xmlns:a16="http://schemas.microsoft.com/office/drawing/2014/main" id="{41449A79-BB49-4F4B-AB34-6D3C5B5E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779" y="210750"/>
              <a:ext cx="522642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Text Box 197">
              <a:extLst>
                <a:ext uri="{FF2B5EF4-FFF2-40B4-BE49-F238E27FC236}">
                  <a16:creationId xmlns:a16="http://schemas.microsoft.com/office/drawing/2014/main" id="{1A684A3E-ECC5-4F25-B5CC-809909394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2473" y="1426547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7" name="Text Box 198">
              <a:extLst>
                <a:ext uri="{FF2B5EF4-FFF2-40B4-BE49-F238E27FC236}">
                  <a16:creationId xmlns:a16="http://schemas.microsoft.com/office/drawing/2014/main" id="{977A1111-8E33-48D5-8224-0ACB6EC54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7759" y="634079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8" name="AutoShape 154">
              <a:extLst>
                <a:ext uri="{FF2B5EF4-FFF2-40B4-BE49-F238E27FC236}">
                  <a16:creationId xmlns:a16="http://schemas.microsoft.com/office/drawing/2014/main" id="{E52632C5-BDF5-4370-96D6-53C5AC9B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5080" y="541975"/>
              <a:ext cx="1493262" cy="1168725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57">
              <a:extLst>
                <a:ext uri="{FF2B5EF4-FFF2-40B4-BE49-F238E27FC236}">
                  <a16:creationId xmlns:a16="http://schemas.microsoft.com/office/drawing/2014/main" id="{FF78E93E-80C6-418F-9DF0-DE58FCD25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076" y="1006377"/>
              <a:ext cx="1067270" cy="704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92" y="183381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DK,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đường cao DE,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EK,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4766" y="4065861"/>
            <a:ext cx="780841" cy="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05116" y="5050117"/>
            <a:ext cx="712470" cy="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75464" y="3023440"/>
            <a:ext cx="942122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501" y="194972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370" y="375723"/>
            <a:ext cx="712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nêu tên đáy và đường cao tương ứng được vẽ trong hình tam giác DEG dưới đây: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grpSp>
        <p:nvGrpSpPr>
          <p:cNvPr id="22" name="Group 36">
            <a:extLst>
              <a:ext uri="{FF2B5EF4-FFF2-40B4-BE49-F238E27FC236}">
                <a16:creationId xmlns:a16="http://schemas.microsoft.com/office/drawing/2014/main" id="{80AB0874-D04F-410B-BFC7-EE893857CCA0}"/>
              </a:ext>
            </a:extLst>
          </p:cNvPr>
          <p:cNvGrpSpPr>
            <a:grpSpLocks/>
          </p:cNvGrpSpPr>
          <p:nvPr/>
        </p:nvGrpSpPr>
        <p:grpSpPr bwMode="auto">
          <a:xfrm>
            <a:off x="7951822" y="391736"/>
            <a:ext cx="3040063" cy="1738313"/>
            <a:chOff x="4297035" y="1840618"/>
            <a:chExt cx="3861128" cy="2307520"/>
          </a:xfrm>
        </p:grpSpPr>
        <p:sp>
          <p:nvSpPr>
            <p:cNvPr id="25" name="AutoShape 153">
              <a:extLst>
                <a:ext uri="{FF2B5EF4-FFF2-40B4-BE49-F238E27FC236}">
                  <a16:creationId xmlns:a16="http://schemas.microsoft.com/office/drawing/2014/main" id="{D81BAABF-0268-47B5-8ACA-877112391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1">
              <a:extLst>
                <a:ext uri="{FF2B5EF4-FFF2-40B4-BE49-F238E27FC236}">
                  <a16:creationId xmlns:a16="http://schemas.microsoft.com/office/drawing/2014/main" id="{D5BEA6D2-A72B-4002-84DA-EBC1118C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057400"/>
              <a:ext cx="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162">
              <a:extLst>
                <a:ext uri="{FF2B5EF4-FFF2-40B4-BE49-F238E27FC236}">
                  <a16:creationId xmlns:a16="http://schemas.microsoft.com/office/drawing/2014/main" id="{7424A1E1-720A-4C58-9FF9-1919A825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3657600"/>
              <a:ext cx="1143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AutoShape 1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126AD1-0596-41EF-9956-6B2BB4D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3429000"/>
              <a:ext cx="228600" cy="228600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70">
              <a:extLst>
                <a:ext uri="{FF2B5EF4-FFF2-40B4-BE49-F238E27FC236}">
                  <a16:creationId xmlns:a16="http://schemas.microsoft.com/office/drawing/2014/main" id="{B10A8C33-1AAF-40BC-9A72-46E1E5275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9" name="Text Box 171">
              <a:extLst>
                <a:ext uri="{FF2B5EF4-FFF2-40B4-BE49-F238E27FC236}">
                  <a16:creationId xmlns:a16="http://schemas.microsoft.com/office/drawing/2014/main" id="{11450CCF-AFCB-4D23-A9AB-5FE66511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0" name="Text Box 172">
              <a:extLst>
                <a:ext uri="{FF2B5EF4-FFF2-40B4-BE49-F238E27FC236}">
                  <a16:creationId xmlns:a16="http://schemas.microsoft.com/office/drawing/2014/main" id="{FDC7003D-837F-44ED-BB7C-7066A95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" name="Text Box 173">
              <a:extLst>
                <a:ext uri="{FF2B5EF4-FFF2-40B4-BE49-F238E27FC236}">
                  <a16:creationId xmlns:a16="http://schemas.microsoft.com/office/drawing/2014/main" id="{2CFCFA5F-DD9F-41FC-BA7A-B0CF59B6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2" name="AutoShape 153">
              <a:extLst>
                <a:ext uri="{FF2B5EF4-FFF2-40B4-BE49-F238E27FC236}">
                  <a16:creationId xmlns:a16="http://schemas.microsoft.com/office/drawing/2014/main" id="{33A0B977-1F91-4359-B169-8CCDA0D57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6E512D30-2464-4CC1-874F-E18F6B9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016" y="2051019"/>
              <a:ext cx="0" cy="160020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 Box 170">
              <a:extLst>
                <a:ext uri="{FF2B5EF4-FFF2-40B4-BE49-F238E27FC236}">
                  <a16:creationId xmlns:a16="http://schemas.microsoft.com/office/drawing/2014/main" id="{705523FB-26E7-43D3-B173-79817D3E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6" y="381209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đường cao MN, đáy PQ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MN, đáy MP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MN, đáy MQ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87452" y="2431276"/>
            <a:ext cx="824548" cy="8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1981" y="3680639"/>
            <a:ext cx="805120" cy="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341175" y="4749389"/>
            <a:ext cx="1166941" cy="10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947" y="174587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6166" y="158605"/>
            <a:ext cx="8324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ra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MPQ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09" y="620492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">
            <a:extLst>
              <a:ext uri="{FF2B5EF4-FFF2-40B4-BE49-F238E27FC236}">
                <a16:creationId xmlns:a16="http://schemas.microsoft.com/office/drawing/2014/main" id="{F7FD5CB5-415B-4621-A27E-4C2D249F8E5A}"/>
              </a:ext>
            </a:extLst>
          </p:cNvPr>
          <p:cNvGrpSpPr>
            <a:grpSpLocks/>
          </p:cNvGrpSpPr>
          <p:nvPr/>
        </p:nvGrpSpPr>
        <p:grpSpPr bwMode="auto">
          <a:xfrm>
            <a:off x="8926097" y="248603"/>
            <a:ext cx="1819275" cy="1704975"/>
            <a:chOff x="5538651" y="602453"/>
            <a:chExt cx="1820056" cy="1704497"/>
          </a:xfrm>
        </p:grpSpPr>
        <p:sp>
          <p:nvSpPr>
            <p:cNvPr id="44" name="Text Box 174">
              <a:extLst>
                <a:ext uri="{FF2B5EF4-FFF2-40B4-BE49-F238E27FC236}">
                  <a16:creationId xmlns:a16="http://schemas.microsoft.com/office/drawing/2014/main" id="{17B85BC8-3D7B-485A-BA7B-E9F3E65A0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115" y="602453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5" name="Text Box 175">
              <a:extLst>
                <a:ext uri="{FF2B5EF4-FFF2-40B4-BE49-F238E27FC236}">
                  <a16:creationId xmlns:a16="http://schemas.microsoft.com/office/drawing/2014/main" id="{5D77005A-8074-4F9E-89C7-A08E7650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6" name="Text Box 176">
              <a:extLst>
                <a:ext uri="{FF2B5EF4-FFF2-40B4-BE49-F238E27FC236}">
                  <a16:creationId xmlns:a16="http://schemas.microsoft.com/office/drawing/2014/main" id="{4E84809F-BF11-4A77-B25A-0F74D637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47" name="Text Box 177">
              <a:extLst>
                <a:ext uri="{FF2B5EF4-FFF2-40B4-BE49-F238E27FC236}">
                  <a16:creationId xmlns:a16="http://schemas.microsoft.com/office/drawing/2014/main" id="{DE9756ED-F9A2-40A7-B281-FF957D593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8" name="AutoShape 152">
              <a:extLst>
                <a:ext uri="{FF2B5EF4-FFF2-40B4-BE49-F238E27FC236}">
                  <a16:creationId xmlns:a16="http://schemas.microsoft.com/office/drawing/2014/main" id="{F6828800-5933-4038-80DD-51FA35C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426" y="775698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64">
              <a:extLst>
                <a:ext uri="{FF2B5EF4-FFF2-40B4-BE49-F238E27FC236}">
                  <a16:creationId xmlns:a16="http://schemas.microsoft.com/office/drawing/2014/main" id="{A3885996-9B60-409A-AEA0-0ACE33978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4426" y="1458301"/>
              <a:ext cx="614680" cy="576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AutoShape 16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74EF63-6EF6-4EBF-990A-E3470BCB8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013">
              <a:off x="6408505" y="1499360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4" action="ppaction://hlinksldjump"/>
            <a:extLst>
              <a:ext uri="{FF2B5EF4-FFF2-40B4-BE49-F238E27FC236}">
                <a16:creationId xmlns:a16="http://schemas.microsoft.com/office/drawing/2014/main" id="{866C4B1F-BC35-4F48-AD79-75D3A52C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3F532294-2682-4A9A-A9BF-E662D027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3FABB-7110-4AF5-A8DE-A985569C1F5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81000" y="4137025"/>
            <a:ext cx="4124325" cy="2720975"/>
            <a:chOff x="4846025" y="1011663"/>
            <a:chExt cx="4699885" cy="2831617"/>
          </a:xfrm>
        </p:grpSpPr>
        <p:pic>
          <p:nvPicPr>
            <p:cNvPr id="24588" name="Picture 14">
              <a:extLst>
                <a:ext uri="{FF2B5EF4-FFF2-40B4-BE49-F238E27FC236}">
                  <a16:creationId xmlns:a16="http://schemas.microsoft.com/office/drawing/2014/main" id="{A8A524DA-FBB8-4A51-B21C-8BFBD70AF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5800" flipH="1">
              <a:off x="4846025" y="1011663"/>
              <a:ext cx="4699885" cy="283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D3666-6967-408D-86A9-419DB37342DC}"/>
                </a:ext>
              </a:extLst>
            </p:cNvPr>
            <p:cNvSpPr txBox="1"/>
            <p:nvPr/>
          </p:nvSpPr>
          <p:spPr>
            <a:xfrm rot="10800000">
              <a:off x="5471953" y="1583273"/>
              <a:ext cx="3301498" cy="1377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À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chính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là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8F3F3F34-9070-471A-A929-6DBB1549FAAC}"/>
              </a:ext>
            </a:extLst>
          </p:cNvPr>
          <p:cNvGrpSpPr>
            <a:grpSpLocks/>
          </p:cNvGrpSpPr>
          <p:nvPr/>
        </p:nvGrpSpPr>
        <p:grpSpPr bwMode="auto">
          <a:xfrm>
            <a:off x="3110" y="697377"/>
            <a:ext cx="8466256" cy="3032096"/>
            <a:chOff x="2352" y="1632"/>
            <a:chExt cx="1536" cy="816"/>
          </a:xfrm>
          <a:solidFill>
            <a:srgbClr val="C00000"/>
          </a:solidFill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05DB9FB-CE7A-493E-B101-73FC4451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id="{93D377FA-CE1E-4C84-83ED-96EB06B8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58" name="Text Box 32">
            <a:extLst>
              <a:ext uri="{FF2B5EF4-FFF2-40B4-BE49-F238E27FC236}">
                <a16:creationId xmlns:a16="http://schemas.microsoft.com/office/drawing/2014/main" id="{6866B0BE-231C-4DC2-9C90-B9D522AD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038350"/>
            <a:ext cx="199721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= ?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64936DB6-F892-47DD-B65F-897FC772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7225"/>
            <a:ext cx="25288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">
            <a:extLst>
              <a:ext uri="{FF2B5EF4-FFF2-40B4-BE49-F238E27FC236}">
                <a16:creationId xmlns:a16="http://schemas.microsoft.com/office/drawing/2014/main" id="{6E00CE65-1A7A-4668-A3C1-E9E3F8C1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72" y="697376"/>
            <a:ext cx="41417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Google Shape;226;p30">
            <a:extLst>
              <a:ext uri="{FF2B5EF4-FFF2-40B4-BE49-F238E27FC236}">
                <a16:creationId xmlns:a16="http://schemas.microsoft.com/office/drawing/2014/main" id="{9C453211-44CE-45ED-8CB1-E48EE18A37DA}"/>
              </a:ext>
            </a:extLst>
          </p:cNvPr>
          <p:cNvSpPr txBox="1">
            <a:spLocks/>
          </p:cNvSpPr>
          <p:nvPr/>
        </p:nvSpPr>
        <p:spPr>
          <a:xfrm>
            <a:off x="7071518" y="1562893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Khám</a:t>
            </a:r>
            <a:r>
              <a:rPr lang="en-US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phá</a:t>
            </a:r>
            <a:endParaRPr lang="en-US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6">
            <a:extLst>
              <a:ext uri="{FF2B5EF4-FFF2-40B4-BE49-F238E27FC236}">
                <a16:creationId xmlns:a16="http://schemas.microsoft.com/office/drawing/2014/main" id="{45B7C22C-696D-4382-B89D-3D158D61EF36}"/>
              </a:ext>
            </a:extLst>
          </p:cNvPr>
          <p:cNvGrpSpPr>
            <a:grpSpLocks/>
          </p:cNvGrpSpPr>
          <p:nvPr/>
        </p:nvGrpSpPr>
        <p:grpSpPr bwMode="auto">
          <a:xfrm>
            <a:off x="0" y="34635"/>
            <a:ext cx="12192000" cy="6858000"/>
            <a:chOff x="-1" y="0"/>
            <a:chExt cx="12192002" cy="6858000"/>
          </a:xfrm>
        </p:grpSpPr>
        <p:pic>
          <p:nvPicPr>
            <p:cNvPr id="26646" name="图片 40">
              <a:extLst>
                <a:ext uri="{FF2B5EF4-FFF2-40B4-BE49-F238E27FC236}">
                  <a16:creationId xmlns:a16="http://schemas.microsoft.com/office/drawing/2014/main" id="{01730CD0-0FED-4AB1-B1AB-1BB397CA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A987FF-A307-4EA8-847B-0BBA3CBD8F82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6627" name="Line 3">
            <a:extLst>
              <a:ext uri="{FF2B5EF4-FFF2-40B4-BE49-F238E27FC236}">
                <a16:creationId xmlns:a16="http://schemas.microsoft.com/office/drawing/2014/main" id="{64AA2E8A-A575-4118-BF3A-B64D935C3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8" name="Text Box 9">
            <a:extLst>
              <a:ext uri="{FF2B5EF4-FFF2-40B4-BE49-F238E27FC236}">
                <a16:creationId xmlns:a16="http://schemas.microsoft.com/office/drawing/2014/main" id="{85F2250D-07AD-4960-8B7A-DD9E2550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09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23D099-1E40-407A-9C74-B92254B8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48143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C564AE37-0D83-4700-B80C-6C85465B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5877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Cắt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7DB54039-7A19-4099-8888-62CEEE75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000306"/>
            <a:ext cx="7267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8FC300A5-931E-4F9D-8D44-21D2566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53158FB3-B19B-481B-8FAD-4921D23D7E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19400" y="4953000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AF75C0DC-E561-45DE-93AB-F3EA947DA2B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19650"/>
            <a:ext cx="2438400" cy="1295400"/>
            <a:chOff x="2352" y="1632"/>
            <a:chExt cx="1536" cy="816"/>
          </a:xfrm>
        </p:grpSpPr>
        <p:sp>
          <p:nvSpPr>
            <p:cNvPr id="26644" name="AutoShape 53">
              <a:extLst>
                <a:ext uri="{FF2B5EF4-FFF2-40B4-BE49-F238E27FC236}">
                  <a16:creationId xmlns:a16="http://schemas.microsoft.com/office/drawing/2014/main" id="{768619F9-F2AF-4E6C-A9C5-2BCCA79E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645" name="AutoShape 54">
              <a:extLst>
                <a:ext uri="{FF2B5EF4-FFF2-40B4-BE49-F238E27FC236}">
                  <a16:creationId xmlns:a16="http://schemas.microsoft.com/office/drawing/2014/main" id="{DE449F83-C382-4D25-A751-A18292EE3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5">
            <a:extLst>
              <a:ext uri="{FF2B5EF4-FFF2-40B4-BE49-F238E27FC236}">
                <a16:creationId xmlns:a16="http://schemas.microsoft.com/office/drawing/2014/main" id="{474EDBA9-AB57-4DA2-BFEC-EEDE4520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109" y="2703622"/>
            <a:ext cx="10210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Lấy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cắt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mảnh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0" name="Picture 35" descr="thuoc 4">
            <a:extLst>
              <a:ext uri="{FF2B5EF4-FFF2-40B4-BE49-F238E27FC236}">
                <a16:creationId xmlns:a16="http://schemas.microsoft.com/office/drawing/2014/main" id="{64F43255-408E-4D90-A561-01B034A2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572000"/>
            <a:ext cx="665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7">
            <a:extLst>
              <a:ext uri="{FF2B5EF4-FFF2-40B4-BE49-F238E27FC236}">
                <a16:creationId xmlns:a16="http://schemas.microsoft.com/office/drawing/2014/main" id="{21989DE0-CB38-46B7-9107-5829EDF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A465133-8CB7-42FC-AC95-22B68561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00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AutoShape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16ADDF-6C9E-41C2-95E2-B5B56F6C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867400"/>
            <a:ext cx="228600" cy="228600"/>
          </a:xfrm>
          <a:prstGeom prst="actionButtonBlank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60" descr="scissors">
            <a:extLst>
              <a:ext uri="{FF2B5EF4-FFF2-40B4-BE49-F238E27FC236}">
                <a16:creationId xmlns:a16="http://schemas.microsoft.com/office/drawing/2014/main" id="{76D9FBC9-43F4-48CA-9952-25629319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50">
            <a:off x="3410744" y="4285456"/>
            <a:ext cx="990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1">
            <a:extLst>
              <a:ext uri="{FF2B5EF4-FFF2-40B4-BE49-F238E27FC236}">
                <a16:creationId xmlns:a16="http://schemas.microsoft.com/office/drawing/2014/main" id="{2B8FC35D-FC07-4C82-BC7E-9552C51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72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F772D5FB-9601-4F60-A60B-528E229F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6 -0.00833 L -0.31341 -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41 -0.0037 L 1.11022E-16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4 L -0.00156 0.21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1.11111E-6 L 0.01458 0.294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-0.0037 L -0.02813 -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75 0.0055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9" grpId="0"/>
      <p:bldP spid="21" grpId="0"/>
      <p:bldP spid="21" grpId="1"/>
      <p:bldP spid="21" grpId="2"/>
      <p:bldP spid="24" grpId="0" animBg="1"/>
      <p:bldP spid="24" grpId="1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6">
            <a:extLst>
              <a:ext uri="{FF2B5EF4-FFF2-40B4-BE49-F238E27FC236}">
                <a16:creationId xmlns:a16="http://schemas.microsoft.com/office/drawing/2014/main" id="{CEBB0A32-1EA9-4155-95B4-2FF72040AEBF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76200"/>
            <a:ext cx="12192000" cy="6858000"/>
            <a:chOff x="-1" y="0"/>
            <a:chExt cx="12192002" cy="6858000"/>
          </a:xfrm>
        </p:grpSpPr>
        <p:pic>
          <p:nvPicPr>
            <p:cNvPr id="28701" name="图片 40">
              <a:extLst>
                <a:ext uri="{FF2B5EF4-FFF2-40B4-BE49-F238E27FC236}">
                  <a16:creationId xmlns:a16="http://schemas.microsoft.com/office/drawing/2014/main" id="{CB5E76FA-5921-42D4-9ED5-DFF8DF05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00CBEA-1A7D-44F3-A2B5-59B802E06013}"/>
                </a:ext>
              </a:extLst>
            </p:cNvPr>
            <p:cNvSpPr/>
            <p:nvPr/>
          </p:nvSpPr>
          <p:spPr>
            <a:xfrm flipV="1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8675" name="Line 2">
            <a:extLst>
              <a:ext uri="{FF2B5EF4-FFF2-40B4-BE49-F238E27FC236}">
                <a16:creationId xmlns:a16="http://schemas.microsoft.com/office/drawing/2014/main" id="{E044FA93-B728-4CE2-8DC0-466B8CA24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BB308111-E7E2-467C-B50B-C97A14DE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9" y="762000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Cắt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id="{F7EBB64C-299F-420B-B3F3-32A5E4B1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39838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Hai hình tam giác bằng nhau</a:t>
            </a: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B52F2605-FCF1-4459-8727-C1D77005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90806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Lấy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cắt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mảnh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724497CB-FD6A-4D8A-AB8E-34366FC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06" y="2981980"/>
            <a:ext cx="7300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nhật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EDBA7C-E075-4FCF-9F64-DAAAF654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040767"/>
            <a:ext cx="632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mảnh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lại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nhật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797DEE93-40DE-4FF8-A4AD-BA2DD943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D2A5A9CA-8251-4B5D-8ED4-C37D653930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76475" y="4843463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6" name="Group 30">
            <a:extLst>
              <a:ext uri="{FF2B5EF4-FFF2-40B4-BE49-F238E27FC236}">
                <a16:creationId xmlns:a16="http://schemas.microsoft.com/office/drawing/2014/main" id="{367EFDEF-0970-4608-822C-B00B26A39D1F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00600"/>
            <a:ext cx="2438400" cy="1295400"/>
            <a:chOff x="2352" y="1632"/>
            <a:chExt cx="1536" cy="816"/>
          </a:xfrm>
        </p:grpSpPr>
        <p:sp>
          <p:nvSpPr>
            <p:cNvPr id="28699" name="AutoShape 31">
              <a:extLst>
                <a:ext uri="{FF2B5EF4-FFF2-40B4-BE49-F238E27FC236}">
                  <a16:creationId xmlns:a16="http://schemas.microsoft.com/office/drawing/2014/main" id="{FC70D20C-5DDD-4DE5-B509-48FB22E0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0" name="AutoShape 32">
              <a:extLst>
                <a:ext uri="{FF2B5EF4-FFF2-40B4-BE49-F238E27FC236}">
                  <a16:creationId xmlns:a16="http://schemas.microsoft.com/office/drawing/2014/main" id="{7B6BA961-F404-4D01-B6FD-493A2683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3">
            <a:extLst>
              <a:ext uri="{FF2B5EF4-FFF2-40B4-BE49-F238E27FC236}">
                <a16:creationId xmlns:a16="http://schemas.microsoft.com/office/drawing/2014/main" id="{EA5C2290-4862-41E5-B713-D73A220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12205C70-29C4-4D32-8748-A5606CF7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ABCC039-331A-4237-94EC-5DD82B9A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F7744C96-D336-4938-A82B-0A6A72B9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7A138C6-5E65-4CB2-B4FC-B857E816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006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EA412-2FC3-40E2-B7FC-74CA6A7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B8A1E4D7-D836-4965-B259-0D505B5F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3434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454A21DF-7FCA-4C64-9EDD-E507D76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78027719-EE06-4AF5-BEE6-0C39F468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0960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7033C5E-53EE-42E9-8F31-A9019942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7E4B4CE4-C39A-473C-878F-0FD006F5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4DFE8C2-AAC1-469C-BD32-A57F8FF2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9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 0.01945 L 0.3711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4 -0.00694 L 0.28204 0.0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943</Words>
  <Application>Microsoft Office PowerPoint</Application>
  <PresentationFormat>Widescreen</PresentationFormat>
  <Paragraphs>190</Paragraphs>
  <Slides>23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KaiTi</vt:lpstr>
      <vt:lpstr>Arial</vt:lpstr>
      <vt:lpstr>Bungee Inline</vt:lpstr>
      <vt:lpstr>Calibri</vt:lpstr>
      <vt:lpstr>Calibri Light</vt:lpstr>
      <vt:lpstr>Garamond</vt:lpstr>
      <vt:lpstr>HP001 4 hàng</vt:lpstr>
      <vt:lpstr>Montserrat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35</cp:revision>
  <dcterms:created xsi:type="dcterms:W3CDTF">2020-07-28T08:39:47Z</dcterms:created>
  <dcterms:modified xsi:type="dcterms:W3CDTF">2024-01-08T11:43:48Z</dcterms:modified>
</cp:coreProperties>
</file>