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3"/>
  </p:notesMasterIdLst>
  <p:sldIdLst>
    <p:sldId id="256" r:id="rId2"/>
    <p:sldId id="417" r:id="rId3"/>
    <p:sldId id="385" r:id="rId4"/>
    <p:sldId id="411" r:id="rId5"/>
    <p:sldId id="412" r:id="rId6"/>
    <p:sldId id="413" r:id="rId7"/>
    <p:sldId id="414" r:id="rId8"/>
    <p:sldId id="416" r:id="rId9"/>
    <p:sldId id="395" r:id="rId10"/>
    <p:sldId id="345" r:id="rId11"/>
    <p:sldId id="401" r:id="rId12"/>
    <p:sldId id="402" r:id="rId13"/>
    <p:sldId id="404" r:id="rId14"/>
    <p:sldId id="353" r:id="rId15"/>
    <p:sldId id="405" r:id="rId16"/>
    <p:sldId id="408" r:id="rId17"/>
    <p:sldId id="409" r:id="rId18"/>
    <p:sldId id="403" r:id="rId19"/>
    <p:sldId id="406" r:id="rId20"/>
    <p:sldId id="407" r:id="rId21"/>
    <p:sldId id="418" r:id="rId22"/>
  </p:sldIdLst>
  <p:sldSz cx="12192000" cy="6858000"/>
  <p:notesSz cx="6858000" cy="9144000"/>
  <p:defaultText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9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2510" rtl="0" eaLnBrk="1" latinLnBrk="0" hangingPunct="1">
      <a:defRPr sz="1200" kern="1200">
        <a:solidFill>
          <a:schemeClr val="tx1"/>
        </a:solidFill>
        <a:latin typeface="+mn-lt"/>
        <a:ea typeface="+mn-ea"/>
        <a:cs typeface="+mn-cs"/>
      </a:defRPr>
    </a:lvl1pPr>
    <a:lvl2pPr marL="456255" algn="l" defTabSz="912510" rtl="0" eaLnBrk="1" latinLnBrk="0" hangingPunct="1">
      <a:defRPr sz="1200" kern="1200">
        <a:solidFill>
          <a:schemeClr val="tx1"/>
        </a:solidFill>
        <a:latin typeface="+mn-lt"/>
        <a:ea typeface="+mn-ea"/>
        <a:cs typeface="+mn-cs"/>
      </a:defRPr>
    </a:lvl2pPr>
    <a:lvl3pPr marL="912510" algn="l" defTabSz="912510" rtl="0" eaLnBrk="1" latinLnBrk="0" hangingPunct="1">
      <a:defRPr sz="1200" kern="1200">
        <a:solidFill>
          <a:schemeClr val="tx1"/>
        </a:solidFill>
        <a:latin typeface="+mn-lt"/>
        <a:ea typeface="+mn-ea"/>
        <a:cs typeface="+mn-cs"/>
      </a:defRPr>
    </a:lvl3pPr>
    <a:lvl4pPr marL="1368765" algn="l" defTabSz="912510" rtl="0" eaLnBrk="1" latinLnBrk="0" hangingPunct="1">
      <a:defRPr sz="1200" kern="1200">
        <a:solidFill>
          <a:schemeClr val="tx1"/>
        </a:solidFill>
        <a:latin typeface="+mn-lt"/>
        <a:ea typeface="+mn-ea"/>
        <a:cs typeface="+mn-cs"/>
      </a:defRPr>
    </a:lvl4pPr>
    <a:lvl5pPr marL="1825020" algn="l" defTabSz="912510" rtl="0" eaLnBrk="1" latinLnBrk="0" hangingPunct="1">
      <a:defRPr sz="1200" kern="1200">
        <a:solidFill>
          <a:schemeClr val="tx1"/>
        </a:solidFill>
        <a:latin typeface="+mn-lt"/>
        <a:ea typeface="+mn-ea"/>
        <a:cs typeface="+mn-cs"/>
      </a:defRPr>
    </a:lvl5pPr>
    <a:lvl6pPr marL="2281275" algn="l" defTabSz="912510" rtl="0" eaLnBrk="1" latinLnBrk="0" hangingPunct="1">
      <a:defRPr sz="1200" kern="1200">
        <a:solidFill>
          <a:schemeClr val="tx1"/>
        </a:solidFill>
        <a:latin typeface="+mn-lt"/>
        <a:ea typeface="+mn-ea"/>
        <a:cs typeface="+mn-cs"/>
      </a:defRPr>
    </a:lvl6pPr>
    <a:lvl7pPr marL="2737528" algn="l" defTabSz="912510" rtl="0" eaLnBrk="1" latinLnBrk="0" hangingPunct="1">
      <a:defRPr sz="1200" kern="1200">
        <a:solidFill>
          <a:schemeClr val="tx1"/>
        </a:solidFill>
        <a:latin typeface="+mn-lt"/>
        <a:ea typeface="+mn-ea"/>
        <a:cs typeface="+mn-cs"/>
      </a:defRPr>
    </a:lvl7pPr>
    <a:lvl8pPr marL="3193781" algn="l" defTabSz="912510" rtl="0" eaLnBrk="1" latinLnBrk="0" hangingPunct="1">
      <a:defRPr sz="1200" kern="1200">
        <a:solidFill>
          <a:schemeClr val="tx1"/>
        </a:solidFill>
        <a:latin typeface="+mn-lt"/>
        <a:ea typeface="+mn-ea"/>
        <a:cs typeface="+mn-cs"/>
      </a:defRPr>
    </a:lvl8pPr>
    <a:lvl9pPr marL="3650033" algn="l" defTabSz="9125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2</a:t>
            </a:fld>
            <a:endParaRPr lang="zh-CN" altLang="en-US">
              <a:latin typeface="UTM Avo" panose="02040603050506020204" pitchFamily="18" charset="0"/>
            </a:endParaRPr>
          </a:p>
        </p:txBody>
      </p:sp>
    </p:spTree>
    <p:extLst>
      <p:ext uri="{BB962C8B-B14F-4D97-AF65-F5344CB8AC3E}">
        <p14:creationId xmlns:p14="http://schemas.microsoft.com/office/powerpoint/2010/main" val="67160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256603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10/10/2024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CAB18A-EEAF-4CC3-B014-6871ADE81452}"/>
              </a:ext>
            </a:extLst>
          </p:cNvPr>
          <p:cNvSpPr/>
          <p:nvPr userDrawn="1"/>
        </p:nvSpPr>
        <p:spPr>
          <a:xfrm>
            <a:off x="10953652" y="136525"/>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8028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10/10/2024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344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79920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10/10/2024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2946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10/10/2024</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37302"/>
            <a:ext cx="12191999" cy="6820698"/>
          </a:xfrm>
          <a:prstGeom prst="rect">
            <a:avLst/>
          </a:prstGeom>
          <a:noFill/>
          <a:ln>
            <a:noFill/>
          </a:ln>
        </p:spPr>
      </p:pic>
      <p:sp>
        <p:nvSpPr>
          <p:cNvPr id="11" name="Oval 10">
            <a:extLst>
              <a:ext uri="{FF2B5EF4-FFF2-40B4-BE49-F238E27FC236}">
                <a16:creationId xmlns:a16="http://schemas.microsoft.com/office/drawing/2014/main" id="{48CAB18A-EEAF-4CC3-B014-6871ADE81452}"/>
              </a:ext>
            </a:extLst>
          </p:cNvPr>
          <p:cNvSpPr/>
          <p:nvPr userDrawn="1"/>
        </p:nvSpPr>
        <p:spPr>
          <a:xfrm>
            <a:off x="10776041" y="32488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1403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a:endParaRPr lang="en-US">
              <a:solidFill>
                <a:prstClr val="white"/>
              </a:solidFill>
            </a:endParaRPr>
          </a:p>
        </p:txBody>
      </p:sp>
    </p:spTree>
    <p:extLst>
      <p:ext uri="{BB962C8B-B14F-4D97-AF65-F5344CB8AC3E}">
        <p14:creationId xmlns:p14="http://schemas.microsoft.com/office/powerpoint/2010/main" val="44777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10/10/2024</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48CAB18A-EEAF-4CC3-B014-6871ADE81452}"/>
              </a:ext>
            </a:extLst>
          </p:cNvPr>
          <p:cNvSpPr/>
          <p:nvPr userDrawn="1"/>
        </p:nvSpPr>
        <p:spPr>
          <a:xfrm>
            <a:off x="11127086" y="136523"/>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355694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373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1" r:id="rId7"/>
    <p:sldLayoutId id="2147483705" r:id="rId8"/>
    <p:sldLayoutId id="2147483711" r:id="rId9"/>
    <p:sldLayoutId id="2147483712" r:id="rId10"/>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0.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5.png"/><Relationship Id="rId18" Type="http://schemas.openxmlformats.org/officeDocument/2006/relationships/image" Target="../media/image12.png"/><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0.jpeg"/><Relationship Id="rId10" Type="http://schemas.openxmlformats.org/officeDocument/2006/relationships/audio" Target="../media/audio1.wav"/><Relationship Id="rId19" Type="http://schemas.microsoft.com/office/2007/relationships/hdphoto" Target="../media/hdphoto1.wdp"/><Relationship Id="rId4" Type="http://schemas.openxmlformats.org/officeDocument/2006/relationships/audio" Target="../media/media1.mp3"/><Relationship Id="rId9" Type="http://schemas.openxmlformats.org/officeDocument/2006/relationships/slideLayout" Target="../slideLayouts/slideLayout10.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18" Type="http://schemas.microsoft.com/office/2007/relationships/hdphoto" Target="../media/hdphoto1.wdp"/><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7.png"/><Relationship Id="rId17" Type="http://schemas.openxmlformats.org/officeDocument/2006/relationships/image" Target="../media/image12.png"/><Relationship Id="rId2" Type="http://schemas.openxmlformats.org/officeDocument/2006/relationships/audio" Target="../media/media2.mp3"/><Relationship Id="rId16" Type="http://schemas.openxmlformats.org/officeDocument/2006/relationships/image" Target="../media/image13.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5.png"/><Relationship Id="rId10" Type="http://schemas.openxmlformats.org/officeDocument/2006/relationships/audio" Target="../media/audio1.wav"/><Relationship Id="rId4" Type="http://schemas.openxmlformats.org/officeDocument/2006/relationships/audio" Target="../media/media1.mp3"/><Relationship Id="rId9" Type="http://schemas.openxmlformats.org/officeDocument/2006/relationships/slideLayout" Target="../slideLayouts/slideLayout10.xml"/><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0.png"/><Relationship Id="rId18" Type="http://schemas.microsoft.com/office/2007/relationships/hdphoto" Target="../media/hdphoto1.wdp"/><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0.jpeg"/><Relationship Id="rId17" Type="http://schemas.openxmlformats.org/officeDocument/2006/relationships/image" Target="../media/image12.png"/><Relationship Id="rId2" Type="http://schemas.openxmlformats.org/officeDocument/2006/relationships/audio" Target="../media/media2.mp3"/><Relationship Id="rId16" Type="http://schemas.openxmlformats.org/officeDocument/2006/relationships/image" Target="../media/image13.png"/><Relationship Id="rId1" Type="http://schemas.microsoft.com/office/2007/relationships/media" Target="../media/media2.mp3"/><Relationship Id="rId6" Type="http://schemas.microsoft.com/office/2007/relationships/media" Target="../media/media3.mp3"/><Relationship Id="rId11" Type="http://schemas.openxmlformats.org/officeDocument/2006/relationships/image" Target="../media/image19.png"/><Relationship Id="rId5" Type="http://schemas.openxmlformats.org/officeDocument/2006/relationships/audio" Target="NULL" TargetMode="External"/><Relationship Id="rId15" Type="http://schemas.openxmlformats.org/officeDocument/2006/relationships/image" Target="../media/image15.png"/><Relationship Id="rId10" Type="http://schemas.openxmlformats.org/officeDocument/2006/relationships/audio" Target="../media/audio2.wav"/><Relationship Id="rId4" Type="http://schemas.openxmlformats.org/officeDocument/2006/relationships/audio" Target="../media/media1.mp3"/><Relationship Id="rId9" Type="http://schemas.openxmlformats.org/officeDocument/2006/relationships/slideLayout" Target="../slideLayouts/slideLayout10.xml"/><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NULL" TargetMode="Externa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slideLayout" Target="../slideLayouts/slideLayout10.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61E505-17BC-B21A-43E8-BF2F06C27BCC}"/>
              </a:ext>
            </a:extLst>
          </p:cNvPr>
          <p:cNvSpPr>
            <a:spLocks noGrp="1"/>
          </p:cNvSpPr>
          <p:nvPr>
            <p:ph type="ctrTitle"/>
          </p:nvPr>
        </p:nvSpPr>
        <p:spPr>
          <a:xfrm>
            <a:off x="1712685" y="306048"/>
            <a:ext cx="9144000" cy="1156380"/>
          </a:xfrm>
        </p:spPr>
        <p:txBody>
          <a:bodyPr>
            <a:noAutofit/>
          </a:bodyPr>
          <a:lstStyle/>
          <a:p>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UBND QUẬN HẢI AN</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TRƯỜNG TIỀU HỌC ĐẰNG HẢI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3" name="Tiêu đề phụ 2">
            <a:extLst>
              <a:ext uri="{FF2B5EF4-FFF2-40B4-BE49-F238E27FC236}">
                <a16:creationId xmlns:a16="http://schemas.microsoft.com/office/drawing/2014/main" id="{6F7BB833-5D78-1329-BE54-52A9A8555636}"/>
              </a:ext>
            </a:extLst>
          </p:cNvPr>
          <p:cNvSpPr>
            <a:spLocks noGrp="1"/>
          </p:cNvSpPr>
          <p:nvPr>
            <p:ph type="subTitle" idx="1"/>
          </p:nvPr>
        </p:nvSpPr>
        <p:spPr>
          <a:xfrm>
            <a:off x="1712685" y="2310267"/>
            <a:ext cx="9144000" cy="1655762"/>
          </a:xfrm>
        </p:spPr>
        <p:txBody>
          <a:bodyPr>
            <a:normAutofit fontScale="92500" lnSpcReduction="20000"/>
          </a:bodyPr>
          <a:lstStyle/>
          <a:p>
            <a:pPr>
              <a:lnSpc>
                <a:spcPct val="150000"/>
              </a:lnSpc>
            </a:pPr>
            <a:r>
              <a:rPr lang="en-US" sz="3600" b="1" dirty="0">
                <a:latin typeface="Times New Roman" panose="02020603050405020304" pitchFamily="18" charset="0"/>
                <a:cs typeface="Times New Roman" panose="02020603050405020304" pitchFamily="18" charset="0"/>
              </a:rPr>
              <a:t>MÔN TIẾNG VIỆT 2</a:t>
            </a:r>
          </a:p>
          <a:p>
            <a:pPr>
              <a:lnSpc>
                <a:spcPct val="150000"/>
              </a:lnSpc>
            </a:pP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nghe</a:t>
            </a:r>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thưởng</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9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12C046-1449-4B36-BD26-B181823E0406}"/>
              </a:ext>
            </a:extLst>
          </p:cNvPr>
          <p:cNvSpPr txBox="1">
            <a:spLocks/>
          </p:cNvSpPr>
          <p:nvPr/>
        </p:nvSpPr>
        <p:spPr>
          <a:xfrm>
            <a:off x="1" y="528421"/>
            <a:ext cx="12192000" cy="1325563"/>
          </a:xfrm>
          <a:prstGeom prst="rect">
            <a:avLst/>
          </a:prstGeom>
        </p:spPr>
        <p:txBody>
          <a:bodyPr>
            <a:normAutofit/>
          </a:bodyPr>
          <a:lstStyle>
            <a:lvl1pPr algn="l" defTabSz="91251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a:latin typeface="+mn-lt"/>
              </a:rPr>
              <a:t>1</a:t>
            </a:r>
            <a:r>
              <a:rPr lang="en-US" sz="3000">
                <a:solidFill>
                  <a:srgbClr val="0000FF"/>
                </a:solidFill>
                <a:latin typeface="+mn-lt"/>
              </a:rPr>
              <a:t>.Cùng bạn kể nối tiếp từng đoạn của câu chuyện </a:t>
            </a:r>
            <a:r>
              <a:rPr lang="en-US" sz="3000" i="1">
                <a:solidFill>
                  <a:srgbClr val="0000FF"/>
                </a:solidFill>
                <a:latin typeface="+mn-lt"/>
              </a:rPr>
              <a:t>Phần thưởng</a:t>
            </a:r>
            <a:endParaRPr lang="en-US" sz="3000" i="1" dirty="0">
              <a:solidFill>
                <a:srgbClr val="0000FF"/>
              </a:solidFill>
              <a:latin typeface="+mn-lt"/>
            </a:endParaRPr>
          </a:p>
        </p:txBody>
      </p:sp>
      <p:pic>
        <p:nvPicPr>
          <p:cNvPr id="5"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r="67144" b="20877"/>
          <a:stretch/>
        </p:blipFill>
        <p:spPr bwMode="auto">
          <a:xfrm>
            <a:off x="6646984" y="3075708"/>
            <a:ext cx="5157089" cy="3509941"/>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43169" y="1178825"/>
            <a:ext cx="6516355" cy="3590352"/>
          </a:xfrm>
          <a:prstGeom prst="cloudCallout">
            <a:avLst>
              <a:gd name="adj1" fmla="val 66876"/>
              <a:gd name="adj2" fmla="val 24387"/>
            </a:avLst>
          </a:prstGeom>
          <a:solidFill>
            <a:srgbClr val="D99D94"/>
          </a:solidFill>
          <a:ln w="12700" cap="flat" cmpd="sng" algn="ctr">
            <a:noFill/>
            <a:prstDash val="solid"/>
            <a:miter lim="800000"/>
          </a:ln>
          <a:effectLst/>
        </p:spPr>
        <p:txBody>
          <a:bodyPr rtlCol="0" anchor="ctr"/>
          <a:lstStyle/>
          <a:p>
            <a:pPr lvl="0" algn="ctr"/>
            <a:endParaRPr lang="en-US" sz="2400" dirty="0">
              <a:solidFill>
                <a:srgbClr val="000000"/>
              </a:solidFill>
              <a:latin typeface="+mj-lt"/>
            </a:endParaRPr>
          </a:p>
          <a:p>
            <a:pPr lvl="0" algn="just"/>
            <a:r>
              <a:rPr lang="vi-VN" sz="2800">
                <a:solidFill>
                  <a:srgbClr val="000000"/>
                </a:solidFill>
              </a:rPr>
              <a:t>Na </a:t>
            </a:r>
            <a:r>
              <a:rPr lang="vi-VN" sz="2800" dirty="0">
                <a:solidFill>
                  <a:srgbClr val="000000"/>
                </a:solidFill>
              </a:rPr>
              <a:t>là một cô bé tốt bụng. Bạn ấy thường giúp đỡ các bạn trong lớp. Na chỉ buồn một chuyện là em học chưa </a:t>
            </a:r>
            <a:r>
              <a:rPr lang="vi-VN" sz="2800">
                <a:solidFill>
                  <a:srgbClr val="000000"/>
                </a:solidFill>
              </a:rPr>
              <a:t>giỏi.</a:t>
            </a:r>
            <a:endParaRPr kumimoji="0" lang="vi-VN"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7" name="Rounded Rectangle 6"/>
          <p:cNvSpPr/>
          <p:nvPr/>
        </p:nvSpPr>
        <p:spPr>
          <a:xfrm>
            <a:off x="9452009" y="1191203"/>
            <a:ext cx="1703672"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mj-lt"/>
                <a:cs typeface="Times New Roman" pitchFamily="18" charset="0"/>
              </a:rPr>
              <a:t>Đoạn</a:t>
            </a:r>
            <a:r>
              <a:rPr lang="en-US" sz="2800" dirty="0">
                <a:solidFill>
                  <a:schemeClr val="bg1"/>
                </a:solidFill>
                <a:latin typeface="+mj-lt"/>
                <a:cs typeface="Times New Roman" pitchFamily="18" charset="0"/>
              </a:rPr>
              <a:t> 1</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5833" b="2500"/>
          <a:stretch/>
        </p:blipFill>
        <p:spPr>
          <a:xfrm>
            <a:off x="130629" y="4094018"/>
            <a:ext cx="2077850" cy="2672257"/>
          </a:xfrm>
          <a:prstGeom prst="rect">
            <a:avLst/>
          </a:prstGeom>
        </p:spPr>
      </p:pic>
    </p:spTree>
    <p:extLst>
      <p:ext uri="{BB962C8B-B14F-4D97-AF65-F5344CB8AC3E}">
        <p14:creationId xmlns:p14="http://schemas.microsoft.com/office/powerpoint/2010/main" val="25574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012016" y="1261991"/>
            <a:ext cx="214997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mj-lt"/>
                <a:cs typeface="Times New Roman" pitchFamily="18" charset="0"/>
              </a:rPr>
              <a:t>Đoạn</a:t>
            </a:r>
            <a:r>
              <a:rPr lang="en-US" sz="2800" dirty="0">
                <a:solidFill>
                  <a:schemeClr val="bg1"/>
                </a:solidFill>
                <a:latin typeface="+mj-lt"/>
                <a:cs typeface="Times New Roman" pitchFamily="18" charset="0"/>
              </a:rPr>
              <a:t> 2</a:t>
            </a:r>
          </a:p>
        </p:txBody>
      </p:sp>
      <p:pic>
        <p:nvPicPr>
          <p:cNvPr id="4"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796" r="38039"/>
          <a:stretch/>
        </p:blipFill>
        <p:spPr bwMode="auto">
          <a:xfrm>
            <a:off x="8049400" y="2023514"/>
            <a:ext cx="3853566" cy="47163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50935" y="1642752"/>
            <a:ext cx="5458100" cy="2999586"/>
          </a:xfrm>
          <a:prstGeom prst="wedgeRoundRectCallout">
            <a:avLst>
              <a:gd name="adj1" fmla="val 96750"/>
              <a:gd name="adj2" fmla="val 1951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3000">
              <a:solidFill>
                <a:srgbClr val="000000"/>
              </a:solidFill>
              <a:cs typeface="Times New Roman" pitchFamily="18" charset="0"/>
            </a:endParaRPr>
          </a:p>
          <a:p>
            <a:pPr algn="just"/>
            <a:r>
              <a:rPr lang="en-US" sz="3000">
                <a:solidFill>
                  <a:srgbClr val="000000"/>
                </a:solidFill>
                <a:cs typeface="Times New Roman" pitchFamily="18" charset="0"/>
              </a:rPr>
              <a:t>- Các bạn của Na thì thầm bàn bạc điều gì đó có vẻ bí mật lắm rồi kéo nhau đến gặp cô giáo.</a:t>
            </a:r>
          </a:p>
          <a:p>
            <a:pPr algn="just"/>
            <a:r>
              <a:rPr lang="en-US" sz="3000">
                <a:solidFill>
                  <a:srgbClr val="000000"/>
                </a:solidFill>
                <a:cs typeface="Times New Roman" pitchFamily="18" charset="0"/>
              </a:rPr>
              <a:t>- Cô mỉm cười khen sáng kiến của các bạn rất hay.</a:t>
            </a:r>
            <a:br>
              <a:rPr lang="vi-VN" sz="3000">
                <a:solidFill>
                  <a:srgbClr val="000000"/>
                </a:solidFill>
                <a:cs typeface="Times New Roman" pitchFamily="18" charset="0"/>
              </a:rPr>
            </a:br>
            <a:br>
              <a:rPr lang="vi-VN">
                <a:solidFill>
                  <a:srgbClr val="000000"/>
                </a:solidFill>
              </a:rPr>
            </a:br>
            <a:endParaRPr lang="en-US" dirty="0"/>
          </a:p>
        </p:txBody>
      </p:sp>
    </p:spTree>
    <p:extLst>
      <p:ext uri="{BB962C8B-B14F-4D97-AF65-F5344CB8AC3E}">
        <p14:creationId xmlns:p14="http://schemas.microsoft.com/office/powerpoint/2010/main" val="27779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74119" y="679879"/>
            <a:ext cx="2764826"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cs typeface="Times New Roman" pitchFamily="18" charset="0"/>
              </a:rPr>
              <a:t>Đoạn</a:t>
            </a:r>
            <a:r>
              <a:rPr lang="en-US" sz="3200" dirty="0">
                <a:solidFill>
                  <a:schemeClr val="bg1"/>
                </a:solidFill>
                <a:cs typeface="Times New Roman" pitchFamily="18" charset="0"/>
              </a:rPr>
              <a:t> 3</a:t>
            </a:r>
          </a:p>
        </p:txBody>
      </p:sp>
      <p:pic>
        <p:nvPicPr>
          <p:cNvPr id="3"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42" b="14623"/>
          <a:stretch/>
        </p:blipFill>
        <p:spPr bwMode="auto">
          <a:xfrm>
            <a:off x="7420709" y="1608083"/>
            <a:ext cx="4671646" cy="5013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2" y="4713890"/>
            <a:ext cx="3757244" cy="2368510"/>
          </a:xfrm>
          <a:prstGeom prst="rect">
            <a:avLst/>
          </a:prstGeom>
        </p:spPr>
      </p:pic>
      <p:sp>
        <p:nvSpPr>
          <p:cNvPr id="6" name="Rectangle 5"/>
          <p:cNvSpPr/>
          <p:nvPr/>
        </p:nvSpPr>
        <p:spPr>
          <a:xfrm>
            <a:off x="320565" y="511067"/>
            <a:ext cx="6994634" cy="4401205"/>
          </a:xfrm>
          <a:prstGeom prst="rect">
            <a:avLst/>
          </a:prstGeom>
        </p:spPr>
        <p:txBody>
          <a:bodyPr wrap="square">
            <a:spAutoFit/>
          </a:bodyPr>
          <a:lstStyle/>
          <a:p>
            <a:pPr algn="just"/>
            <a:r>
              <a:rPr lang="en-US" sz="2800">
                <a:cs typeface="Times New Roman" pitchFamily="18" charset="0"/>
              </a:rPr>
              <a:t>C</a:t>
            </a:r>
            <a:r>
              <a:rPr lang="vi-VN" sz="2800">
                <a:cs typeface="Times New Roman" pitchFamily="18" charset="0"/>
              </a:rPr>
              <a:t>ô giáo nói:</a:t>
            </a:r>
          </a:p>
          <a:p>
            <a:pPr algn="just"/>
            <a:r>
              <a:rPr lang="vi-VN" sz="2800">
                <a:cs typeface="Times New Roman" pitchFamily="18" charset="0"/>
              </a:rPr>
              <a:t>- Bây giờ cô sẽ trao một phần thưởng đặc biệt. Đây là phần thưởng mà các bạn trong lớp đề nghị tặng bạn Na. Na có một tấm lòng thật đáng quý.</a:t>
            </a:r>
          </a:p>
          <a:p>
            <a:pPr algn="just"/>
            <a:r>
              <a:rPr lang="en-US" sz="2800">
                <a:cs typeface="Times New Roman" pitchFamily="18" charset="0"/>
              </a:rPr>
              <a:t>- </a:t>
            </a:r>
            <a:r>
              <a:rPr lang="vi-VN" sz="2800">
                <a:cs typeface="Times New Roman" pitchFamily="18" charset="0"/>
              </a:rPr>
              <a:t>Na </a:t>
            </a:r>
            <a:r>
              <a:rPr lang="en-US" sz="2800">
                <a:cs typeface="Times New Roman" pitchFamily="18" charset="0"/>
              </a:rPr>
              <a:t>không hiểu </a:t>
            </a:r>
            <a:r>
              <a:rPr lang="vi-VN" sz="2800">
                <a:cs typeface="Times New Roman" pitchFamily="18" charset="0"/>
              </a:rPr>
              <a:t>mình nghe nhầm. Đỏ bừng mặt, bước lên bục. Tiếng vỗ tay </a:t>
            </a:r>
            <a:r>
              <a:rPr lang="en-US" sz="2800">
                <a:cs typeface="Times New Roman" pitchFamily="18" charset="0"/>
              </a:rPr>
              <a:t>của cô giáo và các bạn </a:t>
            </a:r>
            <a:r>
              <a:rPr lang="vi-VN" sz="2800">
                <a:cs typeface="Times New Roman" pitchFamily="18" charset="0"/>
              </a:rPr>
              <a:t>vang dậy. Mẹ Na</a:t>
            </a:r>
            <a:r>
              <a:rPr lang="en-US" sz="2800">
                <a:cs typeface="Times New Roman" pitchFamily="18" charset="0"/>
              </a:rPr>
              <a:t> xúc động </a:t>
            </a:r>
            <a:r>
              <a:rPr lang="vi-VN" sz="2800">
                <a:cs typeface="Times New Roman" pitchFamily="18" charset="0"/>
              </a:rPr>
              <a:t> lặng lẽ chấm khăn lên đôi mắt đỏ hoe</a:t>
            </a:r>
            <a:r>
              <a:rPr lang="en-US" sz="2800">
                <a:cs typeface="Times New Roman" pitchFamily="18" charset="0"/>
              </a:rPr>
              <a:t>.</a:t>
            </a:r>
            <a:endParaRPr lang="vi-VN" sz="2800" dirty="0">
              <a:cs typeface="Times New Roman" pitchFamily="18" charset="0"/>
            </a:endParaRPr>
          </a:p>
        </p:txBody>
      </p:sp>
    </p:spTree>
    <p:extLst>
      <p:ext uri="{BB962C8B-B14F-4D97-AF65-F5344CB8AC3E}">
        <p14:creationId xmlns:p14="http://schemas.microsoft.com/office/powerpoint/2010/main" val="11192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145528" y="476543"/>
            <a:ext cx="9819640" cy="726417"/>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2.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Kể</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lại</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toàn</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bộ</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câu</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chuyện</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trên</a:t>
            </a:r>
            <a:r>
              <a:rPr lang="vi-VN" sz="3200" kern="0" dirty="0">
                <a:solidFill>
                  <a:srgbClr val="000000"/>
                </a:solidFill>
                <a:ea typeface="Arial-Rounded" panose="020B0500000000000000" pitchFamily="34" charset="0"/>
                <a:cs typeface="Arial-Rounded" panose="020B0500000000000000" pitchFamily="34" charset="0"/>
                <a:sym typeface="Arial"/>
              </a:rPr>
              <a:t>.</a:t>
            </a:r>
          </a:p>
        </p:txBody>
      </p:sp>
      <p:pic>
        <p:nvPicPr>
          <p:cNvPr id="3"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r="67144" b="20877"/>
          <a:stretch/>
        </p:blipFill>
        <p:spPr bwMode="auto">
          <a:xfrm>
            <a:off x="126609" y="1111349"/>
            <a:ext cx="4145071" cy="5571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796" r="38039"/>
          <a:stretch/>
        </p:blipFill>
        <p:spPr bwMode="auto">
          <a:xfrm>
            <a:off x="3941380" y="1497724"/>
            <a:ext cx="3712621" cy="5360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42" b="14623"/>
          <a:stretch/>
        </p:blipFill>
        <p:spPr bwMode="auto">
          <a:xfrm>
            <a:off x="7654001" y="1319028"/>
            <a:ext cx="4406620" cy="536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b="1" dirty="0">
                <a:latin typeface="Times New Roman" pitchFamily="18" charset="0"/>
                <a:cs typeface="Times New Roman" pitchFamily="18" charset="0"/>
              </a:rPr>
              <a:t>                   </a:t>
            </a:r>
            <a:r>
              <a:rPr lang="en-US" b="1" dirty="0">
                <a:cs typeface="Times New Roman" pitchFamily="18" charset="0"/>
              </a:rPr>
              <a:t> </a:t>
            </a:r>
          </a:p>
        </p:txBody>
      </p:sp>
      <p:pic>
        <p:nvPicPr>
          <p:cNvPr id="9219" name="Picture 3"/>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p:blipFill>
        <p:spPr bwMode="auto">
          <a:xfrm>
            <a:off x="2030045" y="1670848"/>
            <a:ext cx="8485555" cy="44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285314" y="605347"/>
            <a:ext cx="4790098" cy="845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a:solidFill>
                  <a:schemeClr val="tx1"/>
                </a:solidFill>
              </a:rPr>
              <a:t>KỂ THEO NHÓM </a:t>
            </a:r>
            <a:endParaRPr lang="en-US" sz="3600" b="1" dirty="0">
              <a:solidFill>
                <a:schemeClr val="tx1"/>
              </a:solidFill>
            </a:endParaRPr>
          </a:p>
        </p:txBody>
      </p:sp>
      <p:sp>
        <p:nvSpPr>
          <p:cNvPr id="6" name="Horizontal Scroll 2">
            <a:extLst>
              <a:ext uri="{FF2B5EF4-FFF2-40B4-BE49-F238E27FC236}">
                <a16:creationId xmlns:a16="http://schemas.microsoft.com/office/drawing/2014/main" id="{A5E1388E-2CD6-4023-8771-F337536DECEB}"/>
              </a:ext>
            </a:extLst>
          </p:cNvPr>
          <p:cNvSpPr/>
          <p:nvPr/>
        </p:nvSpPr>
        <p:spPr>
          <a:xfrm>
            <a:off x="3463637" y="533576"/>
            <a:ext cx="4405746" cy="1065501"/>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rPr>
              <a:t>KỂ TRƯỚC LỚP</a:t>
            </a:r>
          </a:p>
        </p:txBody>
      </p:sp>
      <p:pic>
        <p:nvPicPr>
          <p:cNvPr id="1026" name="Picture 2">
            <a:extLst>
              <a:ext uri="{FF2B5EF4-FFF2-40B4-BE49-F238E27FC236}">
                <a16:creationId xmlns:a16="http://schemas.microsoft.com/office/drawing/2014/main" id="{F618694E-546C-4A24-A132-DAB41F64F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68935" y="1522245"/>
            <a:ext cx="5822855" cy="530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219"/>
                                        </p:tgtEl>
                                      </p:cBhvr>
                                    </p:animEffect>
                                    <p:set>
                                      <p:cBhvr>
                                        <p:cTn id="18" dur="1" fill="hold">
                                          <p:stCondLst>
                                            <p:cond delay="499"/>
                                          </p:stCondLst>
                                        </p:cTn>
                                        <p:tgtEl>
                                          <p:spTgt spid="9219"/>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9E0CCCC3-E577-46FE-871C-98704EFD4779}"/>
              </a:ext>
            </a:extLst>
          </p:cNvPr>
          <p:cNvGrpSpPr/>
          <p:nvPr/>
        </p:nvGrpSpPr>
        <p:grpSpPr>
          <a:xfrm>
            <a:off x="7609656" y="3490499"/>
            <a:ext cx="4488720" cy="3367501"/>
            <a:chOff x="-591423" y="1707337"/>
            <a:chExt cx="7679682" cy="5787085"/>
          </a:xfrm>
        </p:grpSpPr>
        <p:pic>
          <p:nvPicPr>
            <p:cNvPr id="4" name="图片 12">
              <a:extLst>
                <a:ext uri="{FF2B5EF4-FFF2-40B4-BE49-F238E27FC236}">
                  <a16:creationId xmlns:a16="http://schemas.microsoft.com/office/drawing/2014/main" id="{7C32A5A1-1E0A-4A47-929C-3A49BD536B43}"/>
                </a:ext>
              </a:extLst>
            </p:cNvPr>
            <p:cNvPicPr>
              <a:picLocks noChangeAspect="1"/>
            </p:cNvPicPr>
            <p:nvPr/>
          </p:nvPicPr>
          <p:blipFill rotWithShape="1">
            <a:blip r:embed="rId2">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5" name="图片 13">
              <a:extLst>
                <a:ext uri="{FF2B5EF4-FFF2-40B4-BE49-F238E27FC236}">
                  <a16:creationId xmlns:a16="http://schemas.microsoft.com/office/drawing/2014/main" id="{A50EC59C-C702-495B-A7E7-3EF265D26105}"/>
                </a:ext>
              </a:extLst>
            </p:cNvPr>
            <p:cNvPicPr>
              <a:picLocks noChangeAspect="1"/>
            </p:cNvPicPr>
            <p:nvPr/>
          </p:nvPicPr>
          <p:blipFill rotWithShape="1">
            <a:blip r:embed="rId2">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sp>
        <p:nvSpPr>
          <p:cNvPr id="6" name="Rectangle 5">
            <a:extLst>
              <a:ext uri="{FF2B5EF4-FFF2-40B4-BE49-F238E27FC236}">
                <a16:creationId xmlns:a16="http://schemas.microsoft.com/office/drawing/2014/main" id="{33A43D98-DDF0-4FA5-B0CE-C004F3A58571}"/>
              </a:ext>
            </a:extLst>
          </p:cNvPr>
          <p:cNvSpPr/>
          <p:nvPr/>
        </p:nvSpPr>
        <p:spPr>
          <a:xfrm>
            <a:off x="2927921" y="753502"/>
            <a:ext cx="5976316"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Ý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nghĩa</a:t>
            </a: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câu</a:t>
            </a: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chuyện</a:t>
            </a:r>
            <a:endParaRPr kumimoji="0" lang="en-US" sz="48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4E79DCBB-0034-4022-8504-1C1B97498C83}"/>
              </a:ext>
            </a:extLst>
          </p:cNvPr>
          <p:cNvGrpSpPr/>
          <p:nvPr/>
        </p:nvGrpSpPr>
        <p:grpSpPr>
          <a:xfrm>
            <a:off x="145143" y="1733113"/>
            <a:ext cx="11584401" cy="1925286"/>
            <a:chOff x="743710" y="1514475"/>
            <a:chExt cx="5370580" cy="1200150"/>
          </a:xfrm>
        </p:grpSpPr>
        <p:sp>
          <p:nvSpPr>
            <p:cNvPr id="8" name="Scroll: Horizontal 16">
              <a:extLst>
                <a:ext uri="{FF2B5EF4-FFF2-40B4-BE49-F238E27FC236}">
                  <a16:creationId xmlns:a16="http://schemas.microsoft.com/office/drawing/2014/main" id="{E7ECFFC4-38BE-4C61-9971-8468BC3DEA20}"/>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9" name="TextBox 8">
              <a:extLst>
                <a:ext uri="{FF2B5EF4-FFF2-40B4-BE49-F238E27FC236}">
                  <a16:creationId xmlns:a16="http://schemas.microsoft.com/office/drawing/2014/main" id="{A902FE05-959F-489A-AD27-16F5CDA1B53F}"/>
                </a:ext>
              </a:extLst>
            </p:cNvPr>
            <p:cNvSpPr txBox="1"/>
            <p:nvPr/>
          </p:nvSpPr>
          <p:spPr>
            <a:xfrm>
              <a:off x="968981" y="1593330"/>
              <a:ext cx="5060977" cy="913276"/>
            </a:xfrm>
            <a:prstGeom prst="rect">
              <a:avLst/>
            </a:prstGeom>
            <a:noFill/>
          </p:spPr>
          <p:txBody>
            <a:bodyPr wrap="square" rtlCol="0">
              <a:spAutoFit/>
            </a:bodyPr>
            <a:lstStyle/>
            <a:p>
              <a:pPr algn="ctr" defTabSz="1219170">
                <a:lnSpc>
                  <a:spcPct val="150000"/>
                </a:lnSpc>
                <a:buClr>
                  <a:srgbClr val="000000"/>
                </a:buClr>
              </a:pP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Câu</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chuyện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ca</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ngợi</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lòng</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tốt</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của</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err="1">
                  <a:solidFill>
                    <a:srgbClr val="0000FF"/>
                  </a:solidFill>
                  <a:ea typeface="Arial-Rounded" panose="020B0500000000000000" pitchFamily="34" charset="0"/>
                  <a:cs typeface="Arial-Rounded" panose="020B0500000000000000" pitchFamily="34" charset="0"/>
                  <a:sym typeface="Wingdings" panose="05000000000000000000" pitchFamily="2" charset="2"/>
                </a:rPr>
                <a:t>bạn</a:t>
              </a:r>
              <a:r>
                <a:rPr lang="en-US" sz="3200" kern="0">
                  <a:solidFill>
                    <a:srgbClr val="0000FF"/>
                  </a:solidFill>
                  <a:ea typeface="Arial-Rounded" panose="020B0500000000000000" pitchFamily="34" charset="0"/>
                  <a:cs typeface="Arial-Rounded" panose="020B0500000000000000" pitchFamily="34" charset="0"/>
                  <a:sym typeface="Wingdings" panose="05000000000000000000" pitchFamily="2" charset="2"/>
                </a:rPr>
                <a:t> Na,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đồng</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thời</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khuyến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khích</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các</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bạn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nhỏ</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làm</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err="1">
                  <a:solidFill>
                    <a:srgbClr val="0000FF"/>
                  </a:solidFill>
                  <a:ea typeface="Arial-Rounded" panose="020B0500000000000000" pitchFamily="34" charset="0"/>
                  <a:cs typeface="Arial-Rounded" panose="020B0500000000000000" pitchFamily="34" charset="0"/>
                  <a:sym typeface="Wingdings" panose="05000000000000000000" pitchFamily="2" charset="2"/>
                </a:rPr>
                <a:t>việc</a:t>
              </a:r>
              <a:r>
                <a:rPr lang="en-US" sz="3200" kern="0">
                  <a:solidFill>
                    <a:srgbClr val="0000FF"/>
                  </a:solidFill>
                  <a:ea typeface="Arial-Rounded" panose="020B0500000000000000" pitchFamily="34" charset="0"/>
                  <a:cs typeface="Arial-Rounded" panose="020B0500000000000000" pitchFamily="34" charset="0"/>
                  <a:sym typeface="Wingdings" panose="05000000000000000000" pitchFamily="2" charset="2"/>
                </a:rPr>
                <a:t> tốt.</a:t>
              </a:r>
              <a:endParaRPr lang="vi-VN" sz="3200" kern="0" dirty="0">
                <a:solidFill>
                  <a:srgbClr val="0000FF"/>
                </a:solidFill>
                <a:ea typeface="Arial-Rounded" panose="020B0500000000000000" pitchFamily="34" charset="0"/>
                <a:cs typeface="Arial-Rounded" panose="020B0500000000000000" pitchFamily="34" charset="0"/>
                <a:sym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2" y="4145228"/>
            <a:ext cx="7611491"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1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58" y="630620"/>
            <a:ext cx="11729545" cy="3447098"/>
          </a:xfrm>
          <a:prstGeom prst="rect">
            <a:avLst/>
          </a:prstGeom>
          <a:noFill/>
        </p:spPr>
        <p:txBody>
          <a:bodyPr wrap="square" rtlCol="0">
            <a:spAutoFit/>
          </a:bodyPr>
          <a:lstStyle/>
          <a:p>
            <a:pPr algn="just"/>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Kể</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lại</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câu</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chuyện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bằng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giọng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một</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nhân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vật</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khác</a:t>
            </a:r>
            <a:r>
              <a:rPr lang="en-US" sz="4000" dirty="0">
                <a:solidFill>
                  <a:srgbClr val="FF0000"/>
                </a:solidFill>
                <a:latin typeface="+mj-lt"/>
                <a:cs typeface="Times New Roman" pitchFamily="18" charset="0"/>
              </a:rPr>
              <a:t>, Na, </a:t>
            </a:r>
            <a:r>
              <a:rPr lang="en-US" sz="4000" dirty="0" err="1">
                <a:solidFill>
                  <a:srgbClr val="FF0000"/>
                </a:solidFill>
                <a:latin typeface="+mj-lt"/>
                <a:cs typeface="Times New Roman" pitchFamily="18" charset="0"/>
              </a:rPr>
              <a:t>bạn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trong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lớp</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mẹ</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na</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cô</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giáo</a:t>
            </a:r>
            <a:r>
              <a:rPr lang="en-US" sz="4000" dirty="0">
                <a:solidFill>
                  <a:srgbClr val="FF0000"/>
                </a:solidFill>
                <a:latin typeface="+mj-lt"/>
                <a:cs typeface="Times New Roman" pitchFamily="18" charset="0"/>
              </a:rPr>
              <a:t>…</a:t>
            </a:r>
          </a:p>
          <a:p>
            <a:pPr algn="just"/>
            <a:endParaRPr lang="en-US" sz="1600" dirty="0">
              <a:solidFill>
                <a:srgbClr val="FF0000"/>
              </a:solidFill>
              <a:latin typeface="+mj-lt"/>
              <a:cs typeface="Times New Roman" pitchFamily="18" charset="0"/>
            </a:endParaRPr>
          </a:p>
          <a:p>
            <a:pPr algn="just"/>
            <a:r>
              <a:rPr lang="en-US" sz="4000" dirty="0">
                <a:solidFill>
                  <a:srgbClr val="FF0000"/>
                </a:solidFill>
                <a:latin typeface="+mj-lt"/>
                <a:cs typeface="Times New Roman" pitchFamily="18" charset="0"/>
              </a:rPr>
              <a:t>M: </a:t>
            </a:r>
            <a:r>
              <a:rPr lang="en-US" sz="4000" dirty="0" err="1">
                <a:solidFill>
                  <a:schemeClr val="accent1"/>
                </a:solidFill>
                <a:latin typeface="+mj-lt"/>
                <a:cs typeface="Times New Roman" pitchFamily="18" charset="0"/>
              </a:rPr>
              <a:t>Tôi</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là</a:t>
            </a:r>
            <a:r>
              <a:rPr lang="en-US" sz="4000" dirty="0">
                <a:solidFill>
                  <a:schemeClr val="accent1"/>
                </a:solidFill>
                <a:latin typeface="+mj-lt"/>
                <a:cs typeface="Times New Roman" pitchFamily="18" charset="0"/>
              </a:rPr>
              <a:t> Na. </a:t>
            </a:r>
            <a:r>
              <a:rPr lang="en-US" sz="4000" dirty="0" err="1">
                <a:solidFill>
                  <a:schemeClr val="accent1"/>
                </a:solidFill>
                <a:latin typeface="+mj-lt"/>
                <a:cs typeface="Times New Roman" pitchFamily="18" charset="0"/>
              </a:rPr>
              <a:t>Tôi</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yêu</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quý</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bè</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và</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cũng</a:t>
            </a:r>
            <a:r>
              <a:rPr lang="en-US" sz="4000" dirty="0">
                <a:solidFill>
                  <a:schemeClr val="accent1"/>
                </a:solidFill>
                <a:latin typeface="+mj-lt"/>
                <a:cs typeface="Times New Roman" pitchFamily="18" charset="0"/>
              </a:rPr>
              <a:t> đ</a:t>
            </a:r>
            <a:r>
              <a:rPr lang="vi-VN" sz="4000" dirty="0">
                <a:solidFill>
                  <a:schemeClr val="accent1"/>
                </a:solidFill>
                <a:latin typeface="+mj-lt"/>
                <a:cs typeface="Times New Roman" pitchFamily="18" charset="0"/>
              </a:rPr>
              <a:t>ược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các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yêu</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quý</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Năm</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học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sắp</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kết</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thúc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cả</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lớp</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bàn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về</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phần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thưởng</a:t>
            </a:r>
            <a:r>
              <a:rPr lang="en-US" sz="4000" dirty="0">
                <a:solidFill>
                  <a:schemeClr val="accent1"/>
                </a:solidFill>
                <a:latin typeface="+mj-lt"/>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63" y="4166998"/>
            <a:ext cx="6310718" cy="26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07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6" y="738894"/>
            <a:ext cx="11682248" cy="1754326"/>
          </a:xfrm>
          <a:prstGeom prst="rect">
            <a:avLst/>
          </a:prstGeom>
          <a:noFill/>
        </p:spPr>
        <p:txBody>
          <a:bodyPr wrap="square" rtlCol="0">
            <a:spAutoFit/>
          </a:bodyPr>
          <a:lstStyle/>
          <a:p>
            <a:pPr algn="just"/>
            <a:r>
              <a:rPr lang="en-US" sz="3600" dirty="0" err="1">
                <a:solidFill>
                  <a:schemeClr val="accent1"/>
                </a:solidFill>
                <a:cs typeface="Times New Roman" pitchFamily="18" charset="0"/>
              </a:rPr>
              <a:t>Một</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buổi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sáng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tôi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thấy</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trong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lớp</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đang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túm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tụm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bàn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điều</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gì</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đó</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có</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vẻ</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bí</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mật</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lắm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Rồi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kéo</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nhau</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gặp</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cô</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giáo</a:t>
            </a:r>
            <a:r>
              <a:rPr lang="en-US" sz="3600" dirty="0">
                <a:solidFill>
                  <a:schemeClr val="accent1"/>
                </a:solidFill>
                <a:cs typeface="Times New Roman" pitchFamily="18" charset="0"/>
              </a:rPr>
              <a:t>.</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634" y="2766931"/>
            <a:ext cx="4858599" cy="391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27" y="538295"/>
            <a:ext cx="11683079" cy="3046988"/>
          </a:xfrm>
          <a:prstGeom prst="rect">
            <a:avLst/>
          </a:prstGeom>
          <a:noFill/>
        </p:spPr>
        <p:txBody>
          <a:bodyPr wrap="square" rtlCol="0">
            <a:spAutoFit/>
          </a:bodyPr>
          <a:lstStyle/>
          <a:p>
            <a:pPr algn="just"/>
            <a:r>
              <a:rPr lang="en-US" sz="3200">
                <a:solidFill>
                  <a:schemeClr val="accent1"/>
                </a:solidFill>
                <a:latin typeface="+mj-lt"/>
                <a:cs typeface="Times New Roman" pitchFamily="18" charset="0"/>
              </a:rPr>
              <a:t>Ngày </a:t>
            </a:r>
            <a:r>
              <a:rPr lang="en-US" sz="3200" dirty="0" err="1">
                <a:solidFill>
                  <a:schemeClr val="accent1"/>
                </a:solidFill>
                <a:latin typeface="+mj-lt"/>
                <a:cs typeface="Times New Roman" pitchFamily="18" charset="0"/>
              </a:rPr>
              <a:t>tổng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kết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năm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học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từng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bạn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một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nhận</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phần</a:t>
            </a:r>
            <a:r>
              <a:rPr lang="en-US" sz="3200">
                <a:solidFill>
                  <a:schemeClr val="accent1"/>
                </a:solidFill>
                <a:latin typeface="+mj-lt"/>
                <a:cs typeface="Times New Roman" pitchFamily="18" charset="0"/>
              </a:rPr>
              <a:t> thưởng,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buồn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và</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tủi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thân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lắm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thầm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nghĩ</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mình</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sẽ</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phải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thật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cố</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gắng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trong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năm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học</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tới</a:t>
            </a:r>
            <a:r>
              <a:rPr lang="en-US" sz="3200">
                <a:solidFill>
                  <a:schemeClr val="accent1"/>
                </a:solidFill>
                <a:latin typeface="+mj-lt"/>
                <a:cs typeface="Times New Roman" pitchFamily="18" charset="0"/>
              </a:rPr>
              <a:t>. Bỗng </a:t>
            </a:r>
            <a:r>
              <a:rPr lang="en-US" sz="3200" dirty="0" err="1">
                <a:solidFill>
                  <a:schemeClr val="accent1"/>
                </a:solidFill>
                <a:latin typeface="+mj-lt"/>
                <a:cs typeface="Times New Roman" pitchFamily="18" charset="0"/>
              </a:rPr>
              <a:t>nhiên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cô</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giáo</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bước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bục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và</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nói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sẽ</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trao</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một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phần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thưởng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đặc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biệt</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cho</a:t>
            </a:r>
            <a:r>
              <a:rPr lang="en-US" sz="3200">
                <a:solidFill>
                  <a:schemeClr val="accent1"/>
                </a:solidFill>
                <a:latin typeface="+mj-lt"/>
                <a:cs typeface="Times New Roman" pitchFamily="18" charset="0"/>
              </a:rPr>
              <a:t> tôi.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cảm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thấy</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xúc</a:t>
            </a:r>
            <a:r>
              <a:rPr lang="en-US" sz="3200">
                <a:solidFill>
                  <a:schemeClr val="accent1"/>
                </a:solidFill>
                <a:latin typeface="+mj-lt"/>
                <a:cs typeface="Times New Roman" pitchFamily="18" charset="0"/>
              </a:rPr>
              <a:t> động, </a:t>
            </a:r>
            <a:r>
              <a:rPr lang="en-US" sz="3200" dirty="0" err="1">
                <a:solidFill>
                  <a:schemeClr val="accent1"/>
                </a:solidFill>
                <a:latin typeface="+mj-lt"/>
                <a:cs typeface="Times New Roman" pitchFamily="18" charset="0"/>
              </a:rPr>
              <a:t>mặt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đỏ</a:t>
            </a:r>
            <a:r>
              <a:rPr lang="en-US" sz="3200">
                <a:solidFill>
                  <a:schemeClr val="accent1"/>
                </a:solidFill>
                <a:latin typeface="+mj-lt"/>
                <a:cs typeface="Times New Roman" pitchFamily="18" charset="0"/>
              </a:rPr>
              <a:t> bừng.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nhìn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xuống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mẹ</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thì</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thấy</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mắt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mẹ</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đỏ</a:t>
            </a:r>
            <a:r>
              <a:rPr lang="en-US" sz="3200" dirty="0">
                <a:solidFill>
                  <a:schemeClr val="accent1"/>
                </a:solidFill>
                <a:latin typeface="+mj-lt"/>
                <a:cs typeface="Times New Roman" pitchFamily="18" charset="0"/>
              </a:rPr>
              <a:t> hoe.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345" y="4077724"/>
            <a:ext cx="7394027" cy="269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85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4A268-2CFB-4BE4-9ADD-3176B227D6C2}"/>
              </a:ext>
            </a:extLst>
          </p:cNvPr>
          <p:cNvGrpSpPr/>
          <p:nvPr/>
        </p:nvGrpSpPr>
        <p:grpSpPr>
          <a:xfrm>
            <a:off x="450166" y="461092"/>
            <a:ext cx="9341537" cy="1133247"/>
            <a:chOff x="511811" y="611004"/>
            <a:chExt cx="5834378" cy="877900"/>
          </a:xfrm>
        </p:grpSpPr>
        <p:pic>
          <p:nvPicPr>
            <p:cNvPr id="3" name="Picture 2">
              <a:extLst>
                <a:ext uri="{FF2B5EF4-FFF2-40B4-BE49-F238E27FC236}">
                  <a16:creationId xmlns:a16="http://schemas.microsoft.com/office/drawing/2014/main" id="{70AA87D9-8E5B-4C45-A1A4-C04B73E02F63}"/>
                </a:ext>
              </a:extLst>
            </p:cNvPr>
            <p:cNvPicPr>
              <a:picLocks noChangeAspect="1"/>
            </p:cNvPicPr>
            <p:nvPr/>
          </p:nvPicPr>
          <p:blipFill>
            <a:blip r:embed="rId2"/>
            <a:stretch>
              <a:fillRect/>
            </a:stretch>
          </p:blipFill>
          <p:spPr>
            <a:xfrm>
              <a:off x="511811" y="611004"/>
              <a:ext cx="5834378" cy="877900"/>
            </a:xfrm>
            <a:prstGeom prst="rect">
              <a:avLst/>
            </a:prstGeom>
          </p:spPr>
        </p:pic>
        <p:sp>
          <p:nvSpPr>
            <p:cNvPr id="4" name="TextBox 3">
              <a:extLst>
                <a:ext uri="{FF2B5EF4-FFF2-40B4-BE49-F238E27FC236}">
                  <a16:creationId xmlns:a16="http://schemas.microsoft.com/office/drawing/2014/main" id="{87B54FEF-35F4-4CC7-91C6-94A6D2AA8D40}"/>
                </a:ext>
              </a:extLst>
            </p:cNvPr>
            <p:cNvSpPr txBox="1"/>
            <p:nvPr/>
          </p:nvSpPr>
          <p:spPr>
            <a:xfrm>
              <a:off x="1196865" y="711756"/>
              <a:ext cx="4975336" cy="338198"/>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ea typeface="Arial-Rounded" panose="020B0500000000000000" pitchFamily="34" charset="0"/>
                  <a:cs typeface="Arial-Rounded" panose="020B0500000000000000" pitchFamily="34" charset="0"/>
                  <a:sym typeface="Arial"/>
                </a:rPr>
                <a:t>Kể cho người thân về </a:t>
              </a:r>
              <a:r>
                <a:rPr lang="en-US" sz="2800" kern="0" dirty="0" err="1">
                  <a:solidFill>
                    <a:srgbClr val="213054">
                      <a:lumMod val="50000"/>
                    </a:srgbClr>
                  </a:solidFill>
                  <a:ea typeface="Arial-Rounded" panose="020B0500000000000000" pitchFamily="34" charset="0"/>
                  <a:cs typeface="Arial-Rounded" panose="020B0500000000000000" pitchFamily="34" charset="0"/>
                  <a:sym typeface="Arial"/>
                </a:rPr>
                <a:t>bạn</a:t>
              </a:r>
              <a:r>
                <a:rPr lang="en-US" sz="2800" kern="0" dirty="0">
                  <a:solidFill>
                    <a:srgbClr val="213054">
                      <a:lumMod val="50000"/>
                    </a:srgbClr>
                  </a:solidFill>
                  <a:ea typeface="Arial-Rounded" panose="020B0500000000000000" pitchFamily="34" charset="0"/>
                  <a:cs typeface="Arial-Rounded" panose="020B0500000000000000" pitchFamily="34" charset="0"/>
                  <a:sym typeface="Arial"/>
                </a:rPr>
                <a:t> Na</a:t>
              </a:r>
              <a:r>
                <a:rPr lang="vi-VN" sz="2800" kern="0" dirty="0">
                  <a:solidFill>
                    <a:srgbClr val="213054">
                      <a:lumMod val="50000"/>
                    </a:srgbClr>
                  </a:solidFill>
                  <a:ea typeface="Arial-Rounded" panose="020B0500000000000000" pitchFamily="34" charset="0"/>
                  <a:cs typeface="Arial-Rounded" panose="020B0500000000000000" pitchFamily="34" charset="0"/>
                  <a:sym typeface="Arial"/>
                </a:rPr>
                <a:t>.</a:t>
              </a:r>
              <a:endParaRPr lang="en-US" sz="2800" kern="0" dirty="0">
                <a:solidFill>
                  <a:srgbClr val="213054">
                    <a:lumMod val="50000"/>
                  </a:srgbClr>
                </a:solidFill>
                <a:ea typeface="Arial-Rounded" panose="020B0500000000000000" pitchFamily="34" charset="0"/>
                <a:cs typeface="Arial-Rounded" panose="020B0500000000000000" pitchFamily="34" charset="0"/>
                <a:sym typeface="Arial"/>
              </a:endParaRPr>
            </a:p>
          </p:txBody>
        </p:sp>
      </p:grpSp>
      <p:sp>
        <p:nvSpPr>
          <p:cNvPr id="5" name="TextBox 4">
            <a:extLst>
              <a:ext uri="{FF2B5EF4-FFF2-40B4-BE49-F238E27FC236}">
                <a16:creationId xmlns:a16="http://schemas.microsoft.com/office/drawing/2014/main" id="{D471DA8E-357E-43C8-B15A-F2DD539329D7}"/>
              </a:ext>
            </a:extLst>
          </p:cNvPr>
          <p:cNvSpPr txBox="1"/>
          <p:nvPr/>
        </p:nvSpPr>
        <p:spPr>
          <a:xfrm>
            <a:off x="146313" y="1594339"/>
            <a:ext cx="10767520" cy="233294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Kể về những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việc</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làm</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của</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bạn</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Na</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a:t>
            </a:r>
          </a:p>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Rút ra bài học.</a:t>
            </a:r>
          </a:p>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Lắng nghe ý kiến của người thân sau khi nghe em kể. </a:t>
            </a:r>
            <a:endParaRPr lang="vi-VN" sz="2800" kern="0" dirty="0">
              <a:solidFill>
                <a:srgbClr val="FC7D77">
                  <a:lumMod val="75000"/>
                </a:srgbClr>
              </a:solidFill>
              <a:ea typeface="Arial-Rounded" panose="020B0500000000000000" pitchFamily="34" charset="0"/>
              <a:cs typeface="Arial-Rounded" panose="020B0500000000000000" pitchFamily="34" charset="0"/>
              <a:sym typeface="Aria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13" y="4067503"/>
            <a:ext cx="3153103" cy="27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26" y="4091290"/>
            <a:ext cx="3972911" cy="268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337" y="4229841"/>
            <a:ext cx="4289591"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330013" y="1670487"/>
            <a:ext cx="8190064" cy="2492605"/>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4</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Kể</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chuyện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Phần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thưởng</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6839" y="100371"/>
            <a:ext cx="2563188"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9180" y="685070"/>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00970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5" y="519545"/>
            <a:ext cx="11797145" cy="6109856"/>
          </a:xfrm>
          <a:prstGeom prst="rect">
            <a:avLst/>
          </a:prstGeom>
        </p:spPr>
      </p:pic>
      <p:sp>
        <p:nvSpPr>
          <p:cNvPr id="3" name="TextBox 2"/>
          <p:cNvSpPr txBox="1"/>
          <p:nvPr/>
        </p:nvSpPr>
        <p:spPr>
          <a:xfrm>
            <a:off x="3221423" y="4428367"/>
            <a:ext cx="5950529"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42523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857" y="2866396"/>
            <a:ext cx="9142809"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290670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a:stretch>
            <a:fillRect/>
          </a:stretch>
        </p:blipFill>
        <p:spPr>
          <a:xfrm>
            <a:off x="0" y="439069"/>
            <a:ext cx="12192000" cy="6418931"/>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3458308" y="3429000"/>
            <a:ext cx="5275384" cy="1015663"/>
          </a:xfrm>
          <a:prstGeom prst="rect">
            <a:avLst/>
          </a:prstGeom>
          <a:noFill/>
        </p:spPr>
        <p:txBody>
          <a:bodyPr wrap="square" rtlCol="0">
            <a:spAutoFit/>
          </a:bodyPr>
          <a:lstStyle/>
          <a:p>
            <a:pPr algn="ctr" defTabSz="1219078"/>
            <a:r>
              <a:rPr lang="en-US" sz="6000" b="1" dirty="0">
                <a:solidFill>
                  <a:srgbClr val="F2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6932"/>
            <a:ext cx="12192000" cy="3327400"/>
          </a:xfrm>
          <a:prstGeom prst="rect">
            <a:avLst/>
          </a:prstGeom>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0124" r="-2133" b="21481"/>
          <a:stretch>
            <a:fillRect/>
          </a:stretch>
        </p:blipFill>
        <p:spPr bwMode="auto">
          <a:xfrm>
            <a:off x="0" y="432079"/>
            <a:ext cx="12453257" cy="42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141407" y="2171684"/>
            <a:ext cx="6257918" cy="468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45550" y="910505"/>
            <a:ext cx="5353774"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Xe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buýt</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yêu</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thương</a:t>
            </a:r>
            <a:endPar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endParaRPr>
          </a:p>
        </p:txBody>
      </p:sp>
      <p:pic>
        <p:nvPicPr>
          <p:cNvPr id="6" name="Bus Horn sound effect">
            <a:hlinkClick r:id="" action="ppaction://media"/>
            <a:extLst>
              <a:ext uri="{FF2B5EF4-FFF2-40B4-BE49-F238E27FC236}">
                <a16:creationId xmlns:a16="http://schemas.microsoft.com/office/drawing/2014/main" id="{B1CF4947-33FF-4E94-8CD0-63500371B99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53793" y="6553200"/>
            <a:ext cx="609600" cy="609600"/>
          </a:xfrm>
          <a:prstGeom prst="rect">
            <a:avLst/>
          </a:prstGeom>
        </p:spPr>
      </p:pic>
    </p:spTree>
    <p:extLst>
      <p:ext uri="{BB962C8B-B14F-4D97-AF65-F5344CB8AC3E}">
        <p14:creationId xmlns:p14="http://schemas.microsoft.com/office/powerpoint/2010/main" val="36303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6"/>
                                        </p:tgtEl>
                                      </p:cBhvr>
                                    </p:cmd>
                                  </p:childTnLst>
                                </p:cTn>
                              </p:par>
                              <p:par>
                                <p:cTn id="7" presetID="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2000" fill="hold"/>
                                        <p:tgtEl>
                                          <p:spTgt spid="9"/>
                                        </p:tgtEl>
                                        <p:attrNameLst>
                                          <p:attrName>ppt_x</p:attrName>
                                        </p:attrNameLst>
                                      </p:cBhvr>
                                      <p:tavLst>
                                        <p:tav tm="0">
                                          <p:val>
                                            <p:strVal val="1+#ppt_w/2"/>
                                          </p:val>
                                        </p:tav>
                                        <p:tav tm="100000">
                                          <p:val>
                                            <p:strVal val="#ppt_x"/>
                                          </p:val>
                                        </p:tav>
                                      </p:tavLst>
                                    </p:anim>
                                    <p:anim calcmode="lin" valueType="num">
                                      <p:cBhvr additive="base">
                                        <p:cTn id="10" dur="2000" fill="hold"/>
                                        <p:tgtEl>
                                          <p:spTgt spid="9"/>
                                        </p:tgtEl>
                                        <p:attrNameLst>
                                          <p:attrName>ppt_y</p:attrName>
                                        </p:attrNameLst>
                                      </p:cBhvr>
                                      <p:tavLst>
                                        <p:tav tm="0">
                                          <p:val>
                                            <p:strVal val="#ppt_y"/>
                                          </p:val>
                                        </p:tav>
                                        <p:tav tm="100000">
                                          <p:val>
                                            <p:strVal val="#ppt_y"/>
                                          </p:val>
                                        </p:tav>
                                      </p:tavLst>
                                    </p:anim>
                                  </p:childTnLst>
                                </p:cTn>
                              </p:par>
                            </p:childTnLst>
                          </p:cTn>
                        </p:par>
                        <p:par>
                          <p:cTn id="11" fill="hold">
                            <p:stCondLst>
                              <p:cond delay="3030"/>
                            </p:stCondLst>
                            <p:childTnLst>
                              <p:par>
                                <p:cTn id="12" presetID="2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3355" b="25080"/>
          <a:stretch>
            <a:fillRect/>
          </a:stretch>
        </p:blipFill>
        <p:spPr bwMode="auto">
          <a:xfrm>
            <a:off x="0" y="429328"/>
            <a:ext cx="12616543" cy="41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891860" y="544338"/>
            <a:ext cx="8860220" cy="94156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latin typeface="+mj-lt"/>
                <a:cs typeface="Times New Roman" panose="02020603050405020304" pitchFamily="18" charset="0"/>
              </a:rPr>
              <a:t>Trong bài “Phần thưởng”, Na là một học sinh như thế nào?</a:t>
            </a:r>
            <a:endParaRPr lang="en-US" sz="3200" dirty="0">
              <a:solidFill>
                <a:schemeClr val="accent1"/>
              </a:solidFill>
              <a:latin typeface="+mj-lt"/>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2978475" y="22098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4"/>
          <a:stretch>
            <a:fillRect/>
          </a:stretch>
        </p:blipFill>
        <p:spPr>
          <a:xfrm>
            <a:off x="13061934"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53000" y="2819400"/>
            <a:ext cx="609600" cy="60960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479450" y="2819400"/>
            <a:ext cx="1576959" cy="21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25299" r="-2198" b="26071"/>
          <a:stretch/>
        </p:blipFill>
        <p:spPr bwMode="auto">
          <a:xfrm>
            <a:off x="3247129" y="3429000"/>
            <a:ext cx="5943599" cy="331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
            <a:extLst>
              <a:ext uri="{FF2B5EF4-FFF2-40B4-BE49-F238E27FC236}">
                <a16:creationId xmlns:a16="http://schemas.microsoft.com/office/drawing/2014/main" id="{6C266087-F6DC-424A-8F2B-52303F73757C}"/>
              </a:ext>
            </a:extLst>
          </p:cNvPr>
          <p:cNvSpPr/>
          <p:nvPr/>
        </p:nvSpPr>
        <p:spPr>
          <a:xfrm>
            <a:off x="8135593" y="1757853"/>
            <a:ext cx="4056406" cy="1381604"/>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600" i="0" u="none" strike="noStrike" kern="1200" cap="none" spc="0" normalizeH="0" baseline="0" noProof="0" dirty="0">
                <a:ln>
                  <a:noFill/>
                </a:ln>
                <a:solidFill>
                  <a:schemeClr val="tx1"/>
                </a:solidFill>
                <a:effectLst/>
                <a:uLnTx/>
                <a:uFillTx/>
                <a:latin typeface="+mj-lt"/>
                <a:cs typeface="Times New Roman" panose="02020603050405020304" pitchFamily="18" charset="0"/>
              </a:rPr>
              <a:t>C. </a:t>
            </a:r>
            <a:r>
              <a:rPr lang="en-US" sz="2600" dirty="0">
                <a:solidFill>
                  <a:schemeClr val="tx1"/>
                </a:solidFill>
                <a:latin typeface="+mj-lt"/>
                <a:cs typeface="Times New Roman" pitchFamily="18" charset="0"/>
              </a:rPr>
              <a:t>Na </a:t>
            </a:r>
            <a:r>
              <a:rPr lang="en-US" sz="2600" dirty="0" err="1">
                <a:solidFill>
                  <a:schemeClr val="tx1"/>
                </a:solidFill>
                <a:latin typeface="+mj-lt"/>
                <a:cs typeface="Times New Roman" pitchFamily="18" charset="0"/>
              </a:rPr>
              <a:t>là</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một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cô</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bé</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tốt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bụng</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luôn</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giúp</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đơ</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bạn</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bè</a:t>
            </a:r>
            <a:r>
              <a:rPr lang="en-US" sz="2600" dirty="0">
                <a:solidFill>
                  <a:schemeClr val="tx1"/>
                </a:solidFill>
                <a:latin typeface="+mj-lt"/>
                <a:cs typeface="Times New Roman" panose="02020603050405020304" pitchFamily="18" charset="0"/>
              </a:rPr>
              <a:t>.</a:t>
            </a:r>
          </a:p>
        </p:txBody>
      </p:sp>
      <p:sp>
        <p:nvSpPr>
          <p:cNvPr id="19" name="C">
            <a:extLst>
              <a:ext uri="{FF2B5EF4-FFF2-40B4-BE49-F238E27FC236}">
                <a16:creationId xmlns:a16="http://schemas.microsoft.com/office/drawing/2014/main" id="{D482BA8B-EFE1-4539-9A2E-8420A4050127}"/>
              </a:ext>
            </a:extLst>
          </p:cNvPr>
          <p:cNvSpPr/>
          <p:nvPr/>
        </p:nvSpPr>
        <p:spPr>
          <a:xfrm>
            <a:off x="4861971" y="1679203"/>
            <a:ext cx="3113352" cy="1213591"/>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600" dirty="0">
                <a:solidFill>
                  <a:schemeClr val="tx1"/>
                </a:solidFill>
                <a:latin typeface="+mj-lt"/>
                <a:cs typeface="Times New Roman" pitchFamily="18" charset="0"/>
              </a:rPr>
              <a:t>B. Na </a:t>
            </a:r>
            <a:r>
              <a:rPr lang="en-US" sz="2600" dirty="0" err="1">
                <a:solidFill>
                  <a:schemeClr val="tx1"/>
                </a:solidFill>
                <a:latin typeface="+mj-lt"/>
                <a:cs typeface="Times New Roman" pitchFamily="18" charset="0"/>
              </a:rPr>
              <a:t>là</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một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cô</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bé</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xấu</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tính</a:t>
            </a:r>
            <a:r>
              <a:rPr lang="en-US" sz="2600" dirty="0">
                <a:solidFill>
                  <a:schemeClr val="tx1"/>
                </a:solidFill>
                <a:latin typeface="+mj-lt"/>
                <a:cs typeface="Times New Roman" pitchFamily="18" charset="0"/>
              </a:rPr>
              <a:t>.</a:t>
            </a:r>
            <a:endParaRPr kumimoji="0" lang="en-US" sz="2600"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sp>
        <p:nvSpPr>
          <p:cNvPr id="21" name="D">
            <a:extLst>
              <a:ext uri="{FF2B5EF4-FFF2-40B4-BE49-F238E27FC236}">
                <a16:creationId xmlns:a16="http://schemas.microsoft.com/office/drawing/2014/main" id="{E30E5191-B80A-42AB-9B55-E962E167C089}"/>
              </a:ext>
            </a:extLst>
          </p:cNvPr>
          <p:cNvSpPr/>
          <p:nvPr/>
        </p:nvSpPr>
        <p:spPr>
          <a:xfrm>
            <a:off x="433864" y="1647343"/>
            <a:ext cx="3939197" cy="1277312"/>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mj-lt"/>
                <a:cs typeface="Times New Roman" panose="02020603050405020304" pitchFamily="18" charset="0"/>
              </a:rPr>
              <a:t>A. Na là một cô bé luôn ức hiếp bạn bè</a:t>
            </a:r>
            <a:r>
              <a:rPr lang="en-US" sz="2600">
                <a:latin typeface="+mj-lt"/>
                <a:cs typeface="Times New Roman" panose="02020603050405020304" pitchFamily="18" charset="0"/>
              </a:rPr>
              <a:t>.</a:t>
            </a:r>
            <a:endParaRPr lang="en-US" sz="2600" dirty="0">
              <a:latin typeface="+mj-lt"/>
              <a:cs typeface="Times New Roman" panose="02020603050405020304" pitchFamily="18" charset="0"/>
            </a:endParaRPr>
          </a:p>
        </p:txBody>
      </p:sp>
    </p:spTree>
    <p:extLst>
      <p:ext uri="{BB962C8B-B14F-4D97-AF65-F5344CB8AC3E}">
        <p14:creationId xmlns:p14="http://schemas.microsoft.com/office/powerpoint/2010/main" val="12431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2000" fill="hold"/>
                                        <p:tgtEl>
                                          <p:spTgt spid="2052"/>
                                        </p:tgtEl>
                                        <p:attrNameLst>
                                          <p:attrName>ppt_x</p:attrName>
                                        </p:attrNameLst>
                                      </p:cBhvr>
                                      <p:tavLst>
                                        <p:tav tm="0">
                                          <p:val>
                                            <p:strVal val="1+#ppt_w/2"/>
                                          </p:val>
                                        </p:tav>
                                        <p:tav tm="100000">
                                          <p:val>
                                            <p:strVal val="#ppt_x"/>
                                          </p:val>
                                        </p:tav>
                                      </p:tavLst>
                                    </p:anim>
                                    <p:anim calcmode="lin" valueType="num">
                                      <p:cBhvr additive="base">
                                        <p:cTn id="14" dur="2000" fill="hold"/>
                                        <p:tgtEl>
                                          <p:spTgt spid="2052"/>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2.08333E-6 -4.81481E-6 L 0.24245 0.08774 " pathEditMode="relative" rAng="0" ptsTypes="AA">
                                      <p:cBhvr>
                                        <p:cTn id="50" dur="2000" fill="hold"/>
                                        <p:tgtEl>
                                          <p:spTgt spid="7170"/>
                                        </p:tgtEl>
                                        <p:attrNameLst>
                                          <p:attrName>ppt_x</p:attrName>
                                          <p:attrName>ppt_y</p:attrName>
                                        </p:attrNameLst>
                                      </p:cBhvr>
                                      <p:rCtr x="12122" y="4375"/>
                                    </p:animMotion>
                                  </p:childTnLst>
                                </p:cTn>
                              </p:par>
                            </p:childTnLst>
                          </p:cTn>
                        </p:par>
                        <p:par>
                          <p:cTn id="51" fill="hold">
                            <p:stCondLst>
                              <p:cond delay="2500"/>
                            </p:stCondLst>
                            <p:childTnLst>
                              <p:par>
                                <p:cTn id="52" presetID="53" presetClass="exit" presetSubtype="32" fill="hold" nodeType="afterEffect">
                                  <p:stCondLst>
                                    <p:cond delay="0"/>
                                  </p:stCondLst>
                                  <p:childTnLst>
                                    <p:anim calcmode="lin" valueType="num">
                                      <p:cBhvr>
                                        <p:cTn id="53" dur="500"/>
                                        <p:tgtEl>
                                          <p:spTgt spid="7170"/>
                                        </p:tgtEl>
                                        <p:attrNameLst>
                                          <p:attrName>ppt_w</p:attrName>
                                        </p:attrNameLst>
                                      </p:cBhvr>
                                      <p:tavLst>
                                        <p:tav tm="0">
                                          <p:val>
                                            <p:strVal val="ppt_w"/>
                                          </p:val>
                                        </p:tav>
                                        <p:tav tm="100000">
                                          <p:val>
                                            <p:fltVal val="0"/>
                                          </p:val>
                                        </p:tav>
                                      </p:tavLst>
                                    </p:anim>
                                    <p:anim calcmode="lin" valueType="num">
                                      <p:cBhvr>
                                        <p:cTn id="54" dur="500"/>
                                        <p:tgtEl>
                                          <p:spTgt spid="7170"/>
                                        </p:tgtEl>
                                        <p:attrNameLst>
                                          <p:attrName>ppt_h</p:attrName>
                                        </p:attrNameLst>
                                      </p:cBhvr>
                                      <p:tavLst>
                                        <p:tav tm="0">
                                          <p:val>
                                            <p:strVal val="ppt_h"/>
                                          </p:val>
                                        </p:tav>
                                        <p:tav tm="100000">
                                          <p:val>
                                            <p:fltVal val="0"/>
                                          </p:val>
                                        </p:tav>
                                      </p:tavLst>
                                    </p:anim>
                                    <p:animEffect transition="out" filter="fade">
                                      <p:cBhvr>
                                        <p:cTn id="55" dur="500"/>
                                        <p:tgtEl>
                                          <p:spTgt spid="7170"/>
                                        </p:tgtEl>
                                      </p:cBhvr>
                                    </p:animEffect>
                                    <p:set>
                                      <p:cBhvr>
                                        <p:cTn id="56" dur="1" fill="hold">
                                          <p:stCondLst>
                                            <p:cond delay="499"/>
                                          </p:stCondLst>
                                        </p:cTn>
                                        <p:tgtEl>
                                          <p:spTgt spid="717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9"/>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9"/>
                                        </p:tgtEl>
                                        <p:attrNameLst>
                                          <p:attrName>ppt_w</p:attrName>
                                        </p:attrNameLst>
                                      </p:cBhvr>
                                      <p:tavLst>
                                        <p:tav tm="0">
                                          <p:val>
                                            <p:strVal val="ppt_w"/>
                                          </p:val>
                                        </p:tav>
                                        <p:tav tm="100000">
                                          <p:val>
                                            <p:fltVal val="0"/>
                                          </p:val>
                                        </p:tav>
                                      </p:tavLst>
                                    </p:anim>
                                    <p:anim calcmode="lin" valueType="num">
                                      <p:cBhvr>
                                        <p:cTn id="62" dur="500"/>
                                        <p:tgtEl>
                                          <p:spTgt spid="19"/>
                                        </p:tgtEl>
                                        <p:attrNameLst>
                                          <p:attrName>ppt_h</p:attrName>
                                        </p:attrNameLst>
                                      </p:cBhvr>
                                      <p:tavLst>
                                        <p:tav tm="0">
                                          <p:val>
                                            <p:strVal val="ppt_h"/>
                                          </p:val>
                                        </p:tav>
                                        <p:tav tm="100000">
                                          <p:val>
                                            <p:fltVal val="0"/>
                                          </p:val>
                                        </p:tav>
                                      </p:tavLst>
                                    </p:anim>
                                    <p:set>
                                      <p:cBhvr>
                                        <p:cTn id="6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21"/>
                                        </p:tgtEl>
                                        <p:attrNameLst>
                                          <p:attrName>ppt_w</p:attrName>
                                        </p:attrNameLst>
                                      </p:cBhvr>
                                      <p:tavLst>
                                        <p:tav tm="0">
                                          <p:val>
                                            <p:strVal val="ppt_w"/>
                                          </p:val>
                                        </p:tav>
                                        <p:tav tm="100000">
                                          <p:val>
                                            <p:fltVal val="0"/>
                                          </p:val>
                                        </p:tav>
                                      </p:tavLst>
                                    </p:anim>
                                    <p:anim calcmode="lin" valueType="num">
                                      <p:cBhvr>
                                        <p:cTn id="69" dur="500"/>
                                        <p:tgtEl>
                                          <p:spTgt spid="21"/>
                                        </p:tgtEl>
                                        <p:attrNameLst>
                                          <p:attrName>ppt_h</p:attrName>
                                        </p:attrNameLst>
                                      </p:cBhvr>
                                      <p:tavLst>
                                        <p:tav tm="0">
                                          <p:val>
                                            <p:strVal val="ppt_h"/>
                                          </p:val>
                                        </p:tav>
                                        <p:tav tm="100000">
                                          <p:val>
                                            <p:fltVal val="0"/>
                                          </p:val>
                                        </p:tav>
                                      </p:tavLst>
                                    </p:anim>
                                    <p:set>
                                      <p:cBhvr>
                                        <p:cTn id="70"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2052"/>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52"/>
                                        </p:tgtEl>
                                        <p:attrNameLst>
                                          <p:attrName>ppt_x</p:attrName>
                                        </p:attrNameLst>
                                      </p:cBhvr>
                                      <p:tavLst>
                                        <p:tav tm="0">
                                          <p:val>
                                            <p:strVal val="ppt_x"/>
                                          </p:val>
                                        </p:tav>
                                        <p:tav tm="100000">
                                          <p:val>
                                            <p:strVal val="0-ppt_w/2"/>
                                          </p:val>
                                        </p:tav>
                                      </p:tavLst>
                                    </p:anim>
                                    <p:anim calcmode="lin" valueType="num">
                                      <p:cBhvr additive="base">
                                        <p:cTn id="76" dur="2000"/>
                                        <p:tgtEl>
                                          <p:spTgt spid="2052"/>
                                        </p:tgtEl>
                                        <p:attrNameLst>
                                          <p:attrName>ppt_y</p:attrName>
                                        </p:attrNameLst>
                                      </p:cBhvr>
                                      <p:tavLst>
                                        <p:tav tm="0">
                                          <p:val>
                                            <p:strVal val="ppt_y"/>
                                          </p:val>
                                        </p:tav>
                                        <p:tav tm="100000">
                                          <p:val>
                                            <p:strVal val="ppt_y"/>
                                          </p:val>
                                        </p:tav>
                                      </p:tavLst>
                                    </p:anim>
                                    <p:set>
                                      <p:cBhvr>
                                        <p:cTn id="77" dur="1" fill="hold">
                                          <p:stCondLst>
                                            <p:cond delay="1999"/>
                                          </p:stCondLst>
                                        </p:cTn>
                                        <p:tgtEl>
                                          <p:spTgt spid="2052"/>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52"/>
                  </p:tgtEl>
                </p:cond>
              </p:nextCondLst>
            </p:seq>
          </p:childTnLst>
        </p:cTn>
      </p:par>
    </p:tnLst>
    <p:bldLst>
      <p:bldP spid="9" grpId="0" bldLvl="0" animBg="1"/>
      <p:bldP spid="15" grpId="0" animBg="1"/>
      <p:bldP spid="15" grpId="1" animBg="1"/>
      <p:bldP spid="19" grpId="0" animBg="1"/>
      <p:bldP spid="19"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9372"/>
          <a:stretch>
            <a:fillRect/>
          </a:stretch>
        </p:blipFill>
        <p:spPr bwMode="auto">
          <a:xfrm>
            <a:off x="0" y="413657"/>
            <a:ext cx="12192000" cy="644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864553" y="442376"/>
            <a:ext cx="9434286" cy="1142999"/>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mj-lt"/>
                <a:ea typeface="Arial-Rounded" panose="020B0500000000000000" charset="0"/>
                <a:cs typeface="Arial-Rounded" panose="020B0500000000000000" charset="0"/>
              </a:rPr>
              <a:t> </a:t>
            </a:r>
            <a:r>
              <a:rPr lang="en-US" sz="3200">
                <a:solidFill>
                  <a:schemeClr val="tx1"/>
                </a:solidFill>
                <a:latin typeface="+mj-lt"/>
                <a:cs typeface="Times New Roman" panose="02020603050405020304" pitchFamily="18" charset="0"/>
              </a:rPr>
              <a:t>Trong bài “Phần thưởng”, khi Na nhận phần thưởng mọi người như thế nào?</a:t>
            </a:r>
            <a:endParaRPr lang="en-US" sz="3200" dirty="0">
              <a:solidFill>
                <a:schemeClr val="tx1"/>
              </a:solidFill>
              <a:latin typeface="+mj-lt"/>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53793" y="65532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2583364" y="1299286"/>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123828" y="1802447"/>
            <a:ext cx="3740450" cy="115322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kumimoji="0" lang="en-US" sz="2800" i="0" u="none" strike="noStrike" kern="1200" cap="none" spc="0" normalizeH="0" baseline="0" noProof="0">
                <a:ln>
                  <a:noFill/>
                </a:ln>
                <a:solidFill>
                  <a:schemeClr val="tx1"/>
                </a:solidFill>
                <a:effectLst/>
                <a:uLnTx/>
                <a:uFillTx/>
                <a:latin typeface="+mj-lt"/>
                <a:cs typeface="Times New Roman" panose="02020603050405020304" pitchFamily="18" charset="0"/>
              </a:rPr>
              <a:t>A.</a:t>
            </a:r>
            <a:r>
              <a:rPr lang="en-US" sz="2800">
                <a:solidFill>
                  <a:schemeClr val="tx1"/>
                </a:solidFill>
                <a:latin typeface="+mj-lt"/>
                <a:cs typeface="Times New Roman" panose="02020603050405020304" pitchFamily="18" charset="0"/>
              </a:rPr>
              <a:t>Vui mừng, tiếng vỗ tay vang dậy.</a:t>
            </a:r>
            <a:endParaRPr kumimoji="0" lang="en-US" sz="2800" b="1" i="0" u="none" strike="noStrike" kern="1200" cap="none" spc="0" normalizeH="0" baseline="0" noProof="0" dirty="0">
              <a:ln>
                <a:noFill/>
              </a:ln>
              <a:solidFill>
                <a:schemeClr val="tx1"/>
              </a:solidFill>
              <a:effectLst/>
              <a:uLnTx/>
              <a:uFillTx/>
              <a:latin typeface="+mj-lt"/>
              <a:ea typeface="Roboto Medium" panose="02000000000000000000" pitchFamily="2" charset="0"/>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4061904" y="1839863"/>
            <a:ext cx="3491140" cy="1220205"/>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800" i="0" u="none" strike="noStrike" kern="1200" cap="none" spc="0" normalizeH="0" baseline="0" noProof="0" dirty="0">
                <a:ln>
                  <a:noFill/>
                </a:ln>
                <a:solidFill>
                  <a:schemeClr val="tx1"/>
                </a:solidFill>
                <a:effectLst/>
                <a:uLnTx/>
                <a:uFillTx/>
                <a:latin typeface="+mj-lt"/>
                <a:cs typeface="Times New Roman" panose="02020603050405020304" pitchFamily="18" charset="0"/>
              </a:rPr>
              <a:t>B</a:t>
            </a:r>
            <a:r>
              <a:rPr kumimoji="0" lang="en-US" sz="2800" i="0" u="none" strike="noStrike" kern="1200" cap="none" spc="0" normalizeH="0" baseline="0" noProof="0">
                <a:ln>
                  <a:noFill/>
                </a:ln>
                <a:solidFill>
                  <a:schemeClr val="tx1"/>
                </a:solidFill>
                <a:effectLst/>
                <a:uLnTx/>
                <a:uFillTx/>
                <a:latin typeface="+mj-lt"/>
                <a:cs typeface="Times New Roman" panose="02020603050405020304" pitchFamily="18" charset="0"/>
              </a:rPr>
              <a:t>. </a:t>
            </a:r>
            <a:r>
              <a:rPr lang="en-US" sz="2800" noProof="0">
                <a:solidFill>
                  <a:schemeClr val="tx1"/>
                </a:solidFill>
                <a:latin typeface="+mj-lt"/>
                <a:cs typeface="Times New Roman" panose="02020603050405020304" pitchFamily="18" charset="0"/>
              </a:rPr>
              <a:t>C</a:t>
            </a:r>
            <a:r>
              <a:rPr lang="en-US" sz="2800">
                <a:solidFill>
                  <a:schemeClr val="tx1"/>
                </a:solidFill>
                <a:latin typeface="+mj-lt"/>
                <a:cs typeface="Times New Roman" panose="02020603050405020304" pitchFamily="18" charset="0"/>
              </a:rPr>
              <a:t>hế giễu khi Na nhận thưởng.</a:t>
            </a:r>
            <a:endParaRPr lang="en-US" sz="28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7750670" y="1928348"/>
            <a:ext cx="4194721" cy="1153749"/>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a:solidFill>
                  <a:schemeClr val="tx1"/>
                </a:solidFill>
                <a:latin typeface="+mj-lt"/>
                <a:cs typeface="Times New Roman" panose="02020603050405020304" pitchFamily="18" charset="0"/>
              </a:rPr>
              <a:t>C. Không ủng hộ khi Na nhận thưởng.</a:t>
            </a:r>
            <a:endParaRPr kumimoji="0" lang="en-US" sz="2800" b="1"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2679115"/>
            <a:ext cx="5317533" cy="426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5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1.45833E-6 1.48148E-6 L 0.25 1.48148E-6 " pathEditMode="relative" rAng="0" ptsTypes="AA">
                                      <p:cBhvr>
                                        <p:cTn id="50" dur="3000" fill="hold"/>
                                        <p:tgtEl>
                                          <p:spTgt spid="2053"/>
                                        </p:tgtEl>
                                        <p:attrNameLst>
                                          <p:attrName>ppt_x</p:attrName>
                                          <p:attrName>ppt_y</p:attrName>
                                        </p:attrNameLst>
                                      </p:cBhvr>
                                      <p:rCtr x="12500" y="0"/>
                                    </p:animMotion>
                                  </p:childTnLst>
                                </p:cTn>
                              </p:par>
                            </p:childTnLst>
                          </p:cTn>
                        </p:par>
                        <p:par>
                          <p:cTn id="51" fill="hold">
                            <p:stCondLst>
                              <p:cond delay="3500"/>
                            </p:stCondLst>
                            <p:childTnLst>
                              <p:par>
                                <p:cTn id="52" presetID="53" presetClass="exit" presetSubtype="32" fill="hold" nodeType="afterEffect">
                                  <p:stCondLst>
                                    <p:cond delay="0"/>
                                  </p:stCondLst>
                                  <p:childTnLst>
                                    <p:anim calcmode="lin" valueType="num">
                                      <p:cBhvr>
                                        <p:cTn id="53" dur="10"/>
                                        <p:tgtEl>
                                          <p:spTgt spid="2053"/>
                                        </p:tgtEl>
                                        <p:attrNameLst>
                                          <p:attrName>ppt_w</p:attrName>
                                        </p:attrNameLst>
                                      </p:cBhvr>
                                      <p:tavLst>
                                        <p:tav tm="0">
                                          <p:val>
                                            <p:strVal val="ppt_w"/>
                                          </p:val>
                                        </p:tav>
                                        <p:tav tm="100000">
                                          <p:val>
                                            <p:fltVal val="0"/>
                                          </p:val>
                                        </p:tav>
                                      </p:tavLst>
                                    </p:anim>
                                    <p:anim calcmode="lin" valueType="num">
                                      <p:cBhvr>
                                        <p:cTn id="54" dur="10"/>
                                        <p:tgtEl>
                                          <p:spTgt spid="2053"/>
                                        </p:tgtEl>
                                        <p:attrNameLst>
                                          <p:attrName>ppt_h</p:attrName>
                                        </p:attrNameLst>
                                      </p:cBhvr>
                                      <p:tavLst>
                                        <p:tav tm="0">
                                          <p:val>
                                            <p:strVal val="ppt_h"/>
                                          </p:val>
                                        </p:tav>
                                        <p:tav tm="100000">
                                          <p:val>
                                            <p:fltVal val="0"/>
                                          </p:val>
                                        </p:tav>
                                      </p:tavLst>
                                    </p:anim>
                                    <p:animEffect transition="out" filter="fade">
                                      <p:cBhvr>
                                        <p:cTn id="55" dur="10"/>
                                        <p:tgtEl>
                                          <p:spTgt spid="2053"/>
                                        </p:tgtEl>
                                      </p:cBhvr>
                                    </p:animEffect>
                                    <p:set>
                                      <p:cBhvr>
                                        <p:cTn id="56" dur="1" fill="hold">
                                          <p:stCondLst>
                                            <p:cond delay="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set>
                                      <p:cBhvr>
                                        <p:cTn id="6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19"/>
                                        </p:tgtEl>
                                        <p:attrNameLst>
                                          <p:attrName>ppt_w</p:attrName>
                                        </p:attrNameLst>
                                      </p:cBhvr>
                                      <p:tavLst>
                                        <p:tav tm="0">
                                          <p:val>
                                            <p:strVal val="ppt_w"/>
                                          </p:val>
                                        </p:tav>
                                        <p:tav tm="100000">
                                          <p:val>
                                            <p:fltVal val="0"/>
                                          </p:val>
                                        </p:tav>
                                      </p:tavLst>
                                    </p:anim>
                                    <p:anim calcmode="lin" valueType="num">
                                      <p:cBhvr>
                                        <p:cTn id="69" dur="500"/>
                                        <p:tgtEl>
                                          <p:spTgt spid="19"/>
                                        </p:tgtEl>
                                        <p:attrNameLst>
                                          <p:attrName>ppt_h</p:attrName>
                                        </p:attrNameLst>
                                      </p:cBhvr>
                                      <p:tavLst>
                                        <p:tav tm="0">
                                          <p:val>
                                            <p:strVal val="ppt_h"/>
                                          </p:val>
                                        </p:tav>
                                        <p:tav tm="100000">
                                          <p:val>
                                            <p:fltVal val="0"/>
                                          </p:val>
                                        </p:tav>
                                      </p:tavLst>
                                    </p:anim>
                                    <p:set>
                                      <p:cBhvr>
                                        <p:cTn id="70"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
                                        </p:tgtEl>
                                        <p:attrNameLst>
                                          <p:attrName>ppt_x</p:attrName>
                                        </p:attrNameLst>
                                      </p:cBhvr>
                                      <p:tavLst>
                                        <p:tav tm="0">
                                          <p:val>
                                            <p:strVal val="ppt_x"/>
                                          </p:val>
                                        </p:tav>
                                        <p:tav tm="100000">
                                          <p:val>
                                            <p:strVal val="0-ppt_w/2"/>
                                          </p:val>
                                        </p:tav>
                                      </p:tavLst>
                                    </p:anim>
                                    <p:anim calcmode="lin" valueType="num">
                                      <p:cBhvr additive="base">
                                        <p:cTn id="76" dur="2000"/>
                                        <p:tgtEl>
                                          <p:spTgt spid="20"/>
                                        </p:tgtEl>
                                        <p:attrNameLst>
                                          <p:attrName>ppt_y</p:attrName>
                                        </p:attrNameLst>
                                      </p:cBhvr>
                                      <p:tavLst>
                                        <p:tav tm="0">
                                          <p:val>
                                            <p:strVal val="ppt_y"/>
                                          </p:val>
                                        </p:tav>
                                        <p:tav tm="100000">
                                          <p:val>
                                            <p:strVal val="ppt_y"/>
                                          </p:val>
                                        </p:tav>
                                      </p:tavLst>
                                    </p:anim>
                                    <p:set>
                                      <p:cBhvr>
                                        <p:cTn id="77" dur="1" fill="hold">
                                          <p:stCondLst>
                                            <p:cond delay="1999"/>
                                          </p:stCondLst>
                                        </p:cTn>
                                        <p:tgtEl>
                                          <p:spTgt spid="20"/>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C38E3C-AB2F-4A49-A719-CAB02444809D}"/>
              </a:ext>
            </a:extLst>
          </p:cNvPr>
          <p:cNvGrpSpPr/>
          <p:nvPr/>
        </p:nvGrpSpPr>
        <p:grpSpPr>
          <a:xfrm>
            <a:off x="12032" y="424543"/>
            <a:ext cx="12167936" cy="6409393"/>
            <a:chOff x="12032" y="13533"/>
            <a:chExt cx="12167936" cy="6820403"/>
          </a:xfrm>
        </p:grpSpPr>
        <p:pic>
          <p:nvPicPr>
            <p:cNvPr id="21" name="Picture 2">
              <a:extLst>
                <a:ext uri="{FF2B5EF4-FFF2-40B4-BE49-F238E27FC236}">
                  <a16:creationId xmlns:a16="http://schemas.microsoft.com/office/drawing/2014/main" id="{E9B5EC46-D73B-4854-AAD4-00E037B84A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208" b="10145"/>
            <a:stretch>
              <a:fillRect/>
            </a:stretch>
          </p:blipFill>
          <p:spPr bwMode="auto">
            <a:xfrm>
              <a:off x="16637" y="13533"/>
              <a:ext cx="1216333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FAB50BF8-0F0A-4D52-A28D-C490B95990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32" y="4700336"/>
              <a:ext cx="12163331" cy="2133600"/>
            </a:xfrm>
            <a:prstGeom prst="rect">
              <a:avLst/>
            </a:prstGeom>
          </p:spPr>
        </p:pic>
      </p:grpSp>
      <p:pic>
        <p:nvPicPr>
          <p:cNvPr id="23" name="Picture 3">
            <a:extLst>
              <a:ext uri="{FF2B5EF4-FFF2-40B4-BE49-F238E27FC236}">
                <a16:creationId xmlns:a16="http://schemas.microsoft.com/office/drawing/2014/main" id="{59D7857F-7B48-4D30-AF7C-54D17FFCB58C}"/>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645227" y="2393118"/>
            <a:ext cx="1589315" cy="195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645227" y="503023"/>
            <a:ext cx="8359103" cy="1268111"/>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Trong bài “Phần thưởng”. điều bí mật được các bạn của Na bàn bạc là gì?</a:t>
            </a:r>
            <a:endParaRPr lang="en-US" sz="2800" dirty="0">
              <a:solidFill>
                <a:schemeClr val="tx1"/>
              </a:solidFill>
              <a:latin typeface="+mj-lt"/>
              <a:ea typeface="Arial-Rounded" panose="020B0500000000000000" charset="0"/>
              <a:cs typeface="Arial-Rounded" panose="020B0500000000000000"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4357574" y="1917697"/>
            <a:ext cx="3531897" cy="130500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509753" y="1862749"/>
            <a:ext cx="3531896" cy="131294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mj-lt"/>
                <a:cs typeface="Times New Roman" panose="02020603050405020304" pitchFamily="18" charset="0"/>
              </a:rPr>
              <a:t>A. Dấu Na về việc đi chơi.</a:t>
            </a:r>
            <a:endParaRPr lang="en-US" sz="28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8096247" y="1842689"/>
            <a:ext cx="3876945" cy="135306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C. Dấu Na mách cô Na vi phạm.</a:t>
            </a:r>
            <a:endParaRPr lang="en-US" sz="2800" dirty="0">
              <a:solidFill>
                <a:schemeClr val="tx1"/>
              </a:solidFill>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3369260"/>
            <a:ext cx="5317533" cy="35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659249" y="1897512"/>
            <a:ext cx="2993860" cy="1384995"/>
          </a:xfrm>
          <a:prstGeom prst="rect">
            <a:avLst/>
          </a:prstGeom>
        </p:spPr>
        <p:txBody>
          <a:bodyPr wrap="square">
            <a:spAutoFit/>
          </a:bodyPr>
          <a:lstStyle/>
          <a:p>
            <a:pPr algn="ctr"/>
            <a:r>
              <a:rPr lang="en-US" sz="2800" dirty="0">
                <a:latin typeface="+mj-lt"/>
                <a:cs typeface="Times New Roman" panose="02020603050405020304" pitchFamily="18" charset="0"/>
              </a:rPr>
              <a:t>B. </a:t>
            </a:r>
            <a:r>
              <a:rPr lang="en-US" sz="2800" dirty="0" err="1">
                <a:latin typeface="+mj-lt"/>
                <a:cs typeface="Times New Roman" panose="02020603050405020304" pitchFamily="18" charset="0"/>
              </a:rPr>
              <a:t>Phần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thưởng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cuối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năm</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dành</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cho</a:t>
            </a:r>
            <a:r>
              <a:rPr lang="en-US" sz="2800" dirty="0">
                <a:latin typeface="+mj-lt"/>
                <a:cs typeface="Times New Roman" panose="02020603050405020304" pitchFamily="18" charset="0"/>
              </a:rPr>
              <a:t> Na.</a:t>
            </a:r>
          </a:p>
        </p:txBody>
      </p:sp>
    </p:spTree>
    <p:extLst>
      <p:ext uri="{BB962C8B-B14F-4D97-AF65-F5344CB8AC3E}">
        <p14:creationId xmlns:p14="http://schemas.microsoft.com/office/powerpoint/2010/main" val="1960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3"/>
                                        </p:tgtEl>
                                        <p:attrNameLst>
                                          <p:attrName>r</p:attrName>
                                        </p:attrNameLst>
                                      </p:cBhvr>
                                    </p:animRot>
                                    <p:animRot by="-240000">
                                      <p:cBhvr>
                                        <p:cTn id="7" dur="600" fill="hold">
                                          <p:stCondLst>
                                            <p:cond delay="600"/>
                                          </p:stCondLst>
                                        </p:cTn>
                                        <p:tgtEl>
                                          <p:spTgt spid="23"/>
                                        </p:tgtEl>
                                        <p:attrNameLst>
                                          <p:attrName>r</p:attrName>
                                        </p:attrNameLst>
                                      </p:cBhvr>
                                    </p:animRot>
                                    <p:animRot by="240000">
                                      <p:cBhvr>
                                        <p:cTn id="8" dur="600" fill="hold">
                                          <p:stCondLst>
                                            <p:cond delay="1200"/>
                                          </p:stCondLst>
                                        </p:cTn>
                                        <p:tgtEl>
                                          <p:spTgt spid="23"/>
                                        </p:tgtEl>
                                        <p:attrNameLst>
                                          <p:attrName>r</p:attrName>
                                        </p:attrNameLst>
                                      </p:cBhvr>
                                    </p:animRot>
                                    <p:animRot by="-240000">
                                      <p:cBhvr>
                                        <p:cTn id="9" dur="600" fill="hold">
                                          <p:stCondLst>
                                            <p:cond delay="1800"/>
                                          </p:stCondLst>
                                        </p:cTn>
                                        <p:tgtEl>
                                          <p:spTgt spid="23"/>
                                        </p:tgtEl>
                                        <p:attrNameLst>
                                          <p:attrName>r</p:attrName>
                                        </p:attrNameLst>
                                      </p:cBhvr>
                                    </p:animRot>
                                    <p:animRot by="120000">
                                      <p:cBhvr>
                                        <p:cTn id="10" dur="600" fill="hold">
                                          <p:stCondLst>
                                            <p:cond delay="2400"/>
                                          </p:stCondLst>
                                        </p:cTn>
                                        <p:tgtEl>
                                          <p:spTgt spid="2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 calcmode="lin" valueType="num">
                                      <p:cBhvr additive="base">
                                        <p:cTn id="3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8"/>
                </p:tgtEl>
              </p:cMediaNode>
            </p:audio>
            <p:audio>
              <p:cMediaNode vol="80000">
                <p:cTn id="43" fill="hold" display="0">
                  <p:stCondLst>
                    <p:cond delay="indefinite"/>
                  </p:stCondLst>
                  <p:endCondLst>
                    <p:cond evt="onStopAudio" delay="0">
                      <p:tgtEl>
                        <p:sldTgt/>
                      </p:tgtEl>
                    </p:cond>
                  </p:endCondLst>
                </p:cTn>
                <p:tgtEl>
                  <p:spTgt spid="8"/>
                </p:tgtEl>
              </p:cMediaNode>
            </p:audio>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21" presetClass="emph" presetSubtype="0" fill="hold" grpId="1" nodeType="clickEffect">
                                  <p:stCondLst>
                                    <p:cond delay="0"/>
                                  </p:stCondLst>
                                  <p:childTnLst>
                                    <p:animClr clrSpc="hsl" dir="cw">
                                      <p:cBhvr override="childStyle">
                                        <p:cTn id="48" dur="500" fill="hold"/>
                                        <p:tgtEl>
                                          <p:spTgt spid="24">
                                            <p:txEl>
                                              <p:pRg st="0" end="0"/>
                                            </p:txEl>
                                          </p:spTgt>
                                        </p:tgtEl>
                                        <p:attrNameLst>
                                          <p:attrName>style.color</p:attrName>
                                        </p:attrNameLst>
                                      </p:cBhvr>
                                      <p:by>
                                        <p:hsl h="7200000" s="0" l="0"/>
                                      </p:by>
                                    </p:animClr>
                                    <p:animClr clrSpc="hsl" dir="cw">
                                      <p:cBhvr>
                                        <p:cTn id="49" dur="500" fill="hold"/>
                                        <p:tgtEl>
                                          <p:spTgt spid="24">
                                            <p:txEl>
                                              <p:pRg st="0" end="0"/>
                                            </p:txEl>
                                          </p:spTgt>
                                        </p:tgtEl>
                                        <p:attrNameLst>
                                          <p:attrName>fillcolor</p:attrName>
                                        </p:attrNameLst>
                                      </p:cBhvr>
                                      <p:by>
                                        <p:hsl h="7200000" s="0" l="0"/>
                                      </p:by>
                                    </p:animClr>
                                    <p:animClr clrSpc="hsl" dir="cw">
                                      <p:cBhvr>
                                        <p:cTn id="50" dur="500" fill="hold"/>
                                        <p:tgtEl>
                                          <p:spTgt spid="24">
                                            <p:txEl>
                                              <p:pRg st="0" end="0"/>
                                            </p:txEl>
                                          </p:spTgt>
                                        </p:tgtEl>
                                        <p:attrNameLst>
                                          <p:attrName>stroke.color</p:attrName>
                                        </p:attrNameLst>
                                      </p:cBhvr>
                                      <p:by>
                                        <p:hsl h="7200000" s="0" l="0"/>
                                      </p:by>
                                    </p:animClr>
                                    <p:set>
                                      <p:cBhvr>
                                        <p:cTn id="51" dur="500" fill="hold"/>
                                        <p:tgtEl>
                                          <p:spTgt spid="24">
                                            <p:txEl>
                                              <p:pRg st="0" end="0"/>
                                            </p:txEl>
                                          </p:spTgt>
                                        </p:tgtEl>
                                        <p:attrNameLst>
                                          <p:attrName>fill.type</p:attrName>
                                        </p:attrNameLst>
                                      </p:cBhvr>
                                      <p:to>
                                        <p:strVal val="solid"/>
                                      </p:to>
                                    </p:set>
                                  </p:childTnLst>
                                </p:cTn>
                              </p:par>
                              <p:par>
                                <p:cTn id="52" presetID="21" presetClass="emph" presetSubtype="0" fill="hold" grpId="1" nodeType="withEffect">
                                  <p:stCondLst>
                                    <p:cond delay="0"/>
                                  </p:stCondLst>
                                  <p:childTnLst>
                                    <p:animClr clrSpc="hsl" dir="cw">
                                      <p:cBhvr override="childStyle">
                                        <p:cTn id="53" dur="500" fill="hold"/>
                                        <p:tgtEl>
                                          <p:spTgt spid="15"/>
                                        </p:tgtEl>
                                        <p:attrNameLst>
                                          <p:attrName>style.color</p:attrName>
                                        </p:attrNameLst>
                                      </p:cBhvr>
                                      <p:by>
                                        <p:hsl h="7200000" s="0" l="0"/>
                                      </p:by>
                                    </p:animClr>
                                    <p:animClr clrSpc="hsl" dir="cw">
                                      <p:cBhvr>
                                        <p:cTn id="54" dur="500" fill="hold"/>
                                        <p:tgtEl>
                                          <p:spTgt spid="15"/>
                                        </p:tgtEl>
                                        <p:attrNameLst>
                                          <p:attrName>fillcolor</p:attrName>
                                        </p:attrNameLst>
                                      </p:cBhvr>
                                      <p:by>
                                        <p:hsl h="7200000" s="0" l="0"/>
                                      </p:by>
                                    </p:animClr>
                                    <p:animClr clrSpc="hsl" dir="cw">
                                      <p:cBhvr>
                                        <p:cTn id="55" dur="500" fill="hold"/>
                                        <p:tgtEl>
                                          <p:spTgt spid="15"/>
                                        </p:tgtEl>
                                        <p:attrNameLst>
                                          <p:attrName>stroke.color</p:attrName>
                                        </p:attrNameLst>
                                      </p:cBhvr>
                                      <p:by>
                                        <p:hsl h="7200000" s="0" l="0"/>
                                      </p:by>
                                    </p:animClr>
                                    <p:set>
                                      <p:cBhvr>
                                        <p:cTn id="56" dur="500" fill="hold"/>
                                        <p:tgtEl>
                                          <p:spTgt spid="15"/>
                                        </p:tgtEl>
                                        <p:attrNameLst>
                                          <p:attrName>fill.type</p:attrName>
                                        </p:attrNameLst>
                                      </p:cBhvr>
                                      <p:to>
                                        <p:strVal val="solid"/>
                                      </p:to>
                                    </p:set>
                                  </p:childTnLst>
                                </p:cTn>
                              </p:par>
                              <p:par>
                                <p:cTn id="57" presetID="63" presetClass="path" presetSubtype="0" accel="50000" decel="50000" fill="hold" nodeType="withEffect">
                                  <p:stCondLst>
                                    <p:cond delay="0"/>
                                  </p:stCondLst>
                                  <p:childTnLst>
                                    <p:animMotion origin="layout" path="M -1.25E-6 -3.7037E-6 L 0.25899 0.1088 " pathEditMode="relative" rAng="0" ptsTypes="AA">
                                      <p:cBhvr>
                                        <p:cTn id="58" dur="2000" fill="hold"/>
                                        <p:tgtEl>
                                          <p:spTgt spid="23"/>
                                        </p:tgtEl>
                                        <p:attrNameLst>
                                          <p:attrName>ppt_x</p:attrName>
                                          <p:attrName>ppt_y</p:attrName>
                                        </p:attrNameLst>
                                      </p:cBhvr>
                                      <p:rCtr x="12943" y="5440"/>
                                    </p:animMotion>
                                  </p:childTnLst>
                                </p:cTn>
                              </p:par>
                            </p:childTnLst>
                          </p:cTn>
                        </p:par>
                        <p:par>
                          <p:cTn id="59" fill="hold">
                            <p:stCondLst>
                              <p:cond delay="2000"/>
                            </p:stCondLst>
                            <p:childTnLst>
                              <p:par>
                                <p:cTn id="60" presetID="53" presetClass="exit" presetSubtype="32" fill="hold" nodeType="afterEffect">
                                  <p:stCondLst>
                                    <p:cond delay="0"/>
                                  </p:stCondLst>
                                  <p:childTnLst>
                                    <p:anim calcmode="lin" valueType="num">
                                      <p:cBhvr>
                                        <p:cTn id="61" dur="10"/>
                                        <p:tgtEl>
                                          <p:spTgt spid="23"/>
                                        </p:tgtEl>
                                        <p:attrNameLst>
                                          <p:attrName>ppt_w</p:attrName>
                                        </p:attrNameLst>
                                      </p:cBhvr>
                                      <p:tavLst>
                                        <p:tav tm="0">
                                          <p:val>
                                            <p:strVal val="ppt_w"/>
                                          </p:val>
                                        </p:tav>
                                        <p:tav tm="100000">
                                          <p:val>
                                            <p:fltVal val="0"/>
                                          </p:val>
                                        </p:tav>
                                      </p:tavLst>
                                    </p:anim>
                                    <p:anim calcmode="lin" valueType="num">
                                      <p:cBhvr>
                                        <p:cTn id="62" dur="10"/>
                                        <p:tgtEl>
                                          <p:spTgt spid="23"/>
                                        </p:tgtEl>
                                        <p:attrNameLst>
                                          <p:attrName>ppt_h</p:attrName>
                                        </p:attrNameLst>
                                      </p:cBhvr>
                                      <p:tavLst>
                                        <p:tav tm="0">
                                          <p:val>
                                            <p:strVal val="ppt_h"/>
                                          </p:val>
                                        </p:tav>
                                        <p:tav tm="100000">
                                          <p:val>
                                            <p:fltVal val="0"/>
                                          </p:val>
                                        </p:tav>
                                      </p:tavLst>
                                    </p:anim>
                                    <p:animEffect transition="out" filter="fade">
                                      <p:cBhvr>
                                        <p:cTn id="63" dur="10"/>
                                        <p:tgtEl>
                                          <p:spTgt spid="23"/>
                                        </p:tgtEl>
                                      </p:cBhvr>
                                    </p:animEffect>
                                    <p:set>
                                      <p:cBhvr>
                                        <p:cTn id="64" dur="1" fill="hold">
                                          <p:stCondLst>
                                            <p:cond delay="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set>
                                      <p:cBhvr>
                                        <p:cTn id="7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17"/>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grpId="1" nodeType="withEffect">
                                  <p:stCondLst>
                                    <p:cond delay="0"/>
                                  </p:stCondLst>
                                  <p:childTnLst>
                                    <p:anim calcmode="lin" valueType="num">
                                      <p:cBhvr>
                                        <p:cTn id="76" dur="500"/>
                                        <p:tgtEl>
                                          <p:spTgt spid="19"/>
                                        </p:tgtEl>
                                        <p:attrNameLst>
                                          <p:attrName>ppt_w</p:attrName>
                                        </p:attrNameLst>
                                      </p:cBhvr>
                                      <p:tavLst>
                                        <p:tav tm="0">
                                          <p:val>
                                            <p:strVal val="ppt_w"/>
                                          </p:val>
                                        </p:tav>
                                        <p:tav tm="100000">
                                          <p:val>
                                            <p:fltVal val="0"/>
                                          </p:val>
                                        </p:tav>
                                      </p:tavLst>
                                    </p:anim>
                                    <p:anim calcmode="lin" valueType="num">
                                      <p:cBhvr>
                                        <p:cTn id="77" dur="500"/>
                                        <p:tgtEl>
                                          <p:spTgt spid="19"/>
                                        </p:tgtEl>
                                        <p:attrNameLst>
                                          <p:attrName>ppt_h</p:attrName>
                                        </p:attrNameLst>
                                      </p:cBhvr>
                                      <p:tavLst>
                                        <p:tav tm="0">
                                          <p:val>
                                            <p:strVal val="ppt_h"/>
                                          </p:val>
                                        </p:tav>
                                        <p:tav tm="100000">
                                          <p:val>
                                            <p:fltVal val="0"/>
                                          </p:val>
                                        </p:tav>
                                      </p:tavLst>
                                    </p:anim>
                                    <p:set>
                                      <p:cBhvr>
                                        <p:cTn id="7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19"/>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 presetClass="exit" presetSubtype="8" fill="hold" nodeType="clickEffect">
                                  <p:stCondLst>
                                    <p:cond delay="0"/>
                                  </p:stCondLst>
                                  <p:childTnLst>
                                    <p:anim calcmode="lin" valueType="num">
                                      <p:cBhvr additive="base">
                                        <p:cTn id="83" dur="2000"/>
                                        <p:tgtEl>
                                          <p:spTgt spid="20"/>
                                        </p:tgtEl>
                                        <p:attrNameLst>
                                          <p:attrName>ppt_x</p:attrName>
                                        </p:attrNameLst>
                                      </p:cBhvr>
                                      <p:tavLst>
                                        <p:tav tm="0">
                                          <p:val>
                                            <p:strVal val="ppt_x"/>
                                          </p:val>
                                        </p:tav>
                                        <p:tav tm="100000">
                                          <p:val>
                                            <p:strVal val="0-ppt_w/2"/>
                                          </p:val>
                                        </p:tav>
                                      </p:tavLst>
                                    </p:anim>
                                    <p:anim calcmode="lin" valueType="num">
                                      <p:cBhvr additive="base">
                                        <p:cTn id="84" dur="2000"/>
                                        <p:tgtEl>
                                          <p:spTgt spid="20"/>
                                        </p:tgtEl>
                                        <p:attrNameLst>
                                          <p:attrName>ppt_y</p:attrName>
                                        </p:attrNameLst>
                                      </p:cBhvr>
                                      <p:tavLst>
                                        <p:tav tm="0">
                                          <p:val>
                                            <p:strVal val="ppt_y"/>
                                          </p:val>
                                        </p:tav>
                                        <p:tav tm="100000">
                                          <p:val>
                                            <p:strVal val="ppt_y"/>
                                          </p:val>
                                        </p:tav>
                                      </p:tavLst>
                                    </p:anim>
                                    <p:set>
                                      <p:cBhvr>
                                        <p:cTn id="85" dur="1" fill="hold">
                                          <p:stCondLst>
                                            <p:cond delay="1999"/>
                                          </p:stCondLst>
                                        </p:cTn>
                                        <p:tgtEl>
                                          <p:spTgt spid="20"/>
                                        </p:tgtEl>
                                        <p:attrNameLst>
                                          <p:attrName>style.visibility</p:attrName>
                                        </p:attrNameLst>
                                      </p:cBhvr>
                                      <p:to>
                                        <p:strVal val="hidden"/>
                                      </p:to>
                                    </p:set>
                                  </p:childTnLst>
                                </p:cTn>
                              </p:par>
                              <p:par>
                                <p:cTn id="86" presetID="1" presetClass="mediacall" presetSubtype="0" fill="hold" nodeType="withEffect">
                                  <p:stCondLst>
                                    <p:cond delay="0"/>
                                  </p:stCondLst>
                                  <p:childTnLst>
                                    <p:cmd type="call" cmd="playFrom(0.0)">
                                      <p:cBhvr>
                                        <p:cTn id="87"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P spid="24" grpId="0" build="allAtOnce"/>
      <p:bldP spid="24"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59874"/>
            <a:ext cx="12192000" cy="2272725"/>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435428"/>
            <a:ext cx="12496800" cy="412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024449" y="214563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10"/>
                                        </p:tgtEl>
                                      </p:cBhvr>
                                    </p:cmd>
                                  </p:childTnLst>
                                </p:cTn>
                              </p:par>
                            </p:childTnLst>
                          </p:cTn>
                        </p:par>
                        <p:par>
                          <p:cTn id="7" fill="hold">
                            <p:stCondLst>
                              <p:cond delay="3030"/>
                            </p:stCondLst>
                            <p:childTnLst>
                              <p:par>
                                <p:cTn id="8" presetID="1" presetClass="mediacall" presetSubtype="0" fill="hold" nodeType="afterEffect">
                                  <p:stCondLst>
                                    <p:cond delay="0"/>
                                  </p:stCondLst>
                                  <p:childTnLst>
                                    <p:cmd type="call" cmd="playFrom(0.0)">
                                      <p:cBhvr>
                                        <p:cTn id="9" dur="10138" fill="hold"/>
                                        <p:tgtEl>
                                          <p:spTgt spid="11"/>
                                        </p:tgtEl>
                                      </p:cBhvr>
                                    </p:cmd>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1+#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0"/>
                </p:tgtEl>
              </p:cMediaNode>
            </p:audio>
            <p:audio>
              <p:cMediaNode vol="100000">
                <p:cTn id="15"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418"/>
            <a:ext cx="12192000" cy="64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5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639</Words>
  <Application>Microsoft Office PowerPoint</Application>
  <PresentationFormat>Widescreen</PresentationFormat>
  <Paragraphs>53</Paragraphs>
  <Slides>21</Slides>
  <Notes>2</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Arial-Rounded</vt:lpstr>
      <vt:lpstr>Calibri</vt:lpstr>
      <vt:lpstr>Times New Roman</vt:lpstr>
      <vt:lpstr>UTM Avo</vt:lpstr>
      <vt:lpstr>Office Theme</vt:lpstr>
      <vt:lpstr> UBND QUẬN HẢI AN TRƯỜNG TIỀU HỌC ĐẰNG HẢI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cp:lastModifiedBy>
  <cp:revision>192</cp:revision>
  <dcterms:created xsi:type="dcterms:W3CDTF">2021-06-07T06:59:14Z</dcterms:created>
  <dcterms:modified xsi:type="dcterms:W3CDTF">2024-10-10T13:39:21Z</dcterms:modified>
</cp:coreProperties>
</file>