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1"/>
  </p:handoutMasterIdLst>
  <p:sldIdLst>
    <p:sldId id="301" r:id="rId2"/>
    <p:sldId id="260" r:id="rId3"/>
    <p:sldId id="277" r:id="rId4"/>
    <p:sldId id="278" r:id="rId5"/>
    <p:sldId id="276" r:id="rId6"/>
    <p:sldId id="275" r:id="rId7"/>
    <p:sldId id="261" r:id="rId8"/>
    <p:sldId id="279" r:id="rId9"/>
    <p:sldId id="280" r:id="rId10"/>
    <p:sldId id="294" r:id="rId11"/>
    <p:sldId id="285" r:id="rId12"/>
    <p:sldId id="286" r:id="rId13"/>
    <p:sldId id="287" r:id="rId14"/>
    <p:sldId id="284" r:id="rId15"/>
    <p:sldId id="269" r:id="rId16"/>
    <p:sldId id="258" r:id="rId17"/>
    <p:sldId id="295" r:id="rId18"/>
    <p:sldId id="296" r:id="rId19"/>
    <p:sldId id="297" r:id="rId20"/>
    <p:sldId id="298" r:id="rId21"/>
    <p:sldId id="299" r:id="rId22"/>
    <p:sldId id="300" r:id="rId23"/>
    <p:sldId id="288" r:id="rId24"/>
    <p:sldId id="289" r:id="rId25"/>
    <p:sldId id="290" r:id="rId26"/>
    <p:sldId id="292" r:id="rId27"/>
    <p:sldId id="293" r:id="rId28"/>
    <p:sldId id="265" r:id="rId29"/>
    <p:sldId id="274" r:id="rId30"/>
  </p:sldIdLst>
  <p:sldSz cx="12192000" cy="6858000"/>
  <p:notesSz cx="6858000" cy="9144000"/>
  <p:embeddedFontLst>
    <p:embeddedFont>
      <p:font typeface="UVF Mussica Swash" panose="020B0604020202020204" charset="0"/>
      <p:regular r:id="rId32"/>
    </p:embeddedFont>
    <p:embeddedFont>
      <p:font typeface="Alex Brush" panose="020B0604020202020204" charset="0"/>
      <p:regular r:id="rId33"/>
    </p:embeddedFont>
    <p:embeddedFont>
      <p:font typeface="#9Slide07 SVNZero" panose="02040603050506020204" charset="0"/>
      <p:regular r:id="rId34"/>
    </p:embeddedFont>
    <p:embeddedFont>
      <p:font typeface="#9Slide07 IcielBC Cubano Normal" panose="020B0604020202020204" charset="0"/>
      <p:regular r:id="rId35"/>
    </p:embeddedFont>
    <p:embeddedFont>
      <p:font typeface="#9Slide03 AmpleSoft Bold" panose="020B0604020202020204" charset="0"/>
      <p:regular r:id="rId36"/>
    </p:embeddedFont>
    <p:embeddedFont>
      <p:font typeface="Adobe Garamond Pro Bold" panose="02020702060506020403" charset="0"/>
      <p:bold r:id="rId37"/>
      <p:boldItalic r:id="rId38"/>
    </p:embeddedFont>
    <p:embeddedFont>
      <p:font typeface="#9Slide07 HoneyCream" panose="020B0604020202020204" charset="0"/>
      <p:regular r:id="rId39"/>
    </p:embeddedFont>
    <p:embeddedFont>
      <p:font typeface="UVF Typewriterhand" panose="020B0604020202020204" charset="0"/>
      <p:regular r:id="rId40"/>
    </p:embeddedFont>
    <p:embeddedFont>
      <p:font typeface="#9Slide05 SVNEgregio Script" panose="020B0604020202020204" charset="0"/>
      <p:regular r:id="rId41"/>
    </p:embeddedFont>
    <p:embeddedFont>
      <p:font typeface="Calibri" panose="020F0502020204030204" pitchFamily="34" charset="0"/>
      <p:regular r:id="rId42"/>
      <p:bold r:id="rId43"/>
      <p:italic r:id="rId44"/>
      <p:boldItalic r:id="rId45"/>
    </p:embeddedFont>
    <p:embeddedFont>
      <p:font typeface="#9Slide04 Vindeco" panose="020B0604020202020204" charset="0"/>
      <p:regular r:id="rId46"/>
    </p:embeddedFont>
    <p:embeddedFont>
      <p:font typeface="Calibri Light" panose="020F0302020204030204" pitchFamily="34" charset="0"/>
      <p:regular r:id="rId47"/>
      <p:italic r:id="rId48"/>
    </p:embeddedFont>
    <p:embeddedFont>
      <p:font typeface="#9Slide05 RollingPen " panose="020B0604020202020204" charset="0"/>
      <p:regular r:id="rId49"/>
    </p:embeddedFont>
    <p:embeddedFont>
      <p:font typeface="UVF TypoSlabserif" panose="020B0604020202020204" charset="0"/>
      <p:regular r:id="rId50"/>
    </p:embeddedFont>
    <p:embeddedFont>
      <p:font typeface="#9Slide05 ButterScotch" panose="020B0604020202020204" charset="0"/>
      <p:regular r:id="rId51"/>
    </p:embeddedFont>
    <p:embeddedFont>
      <p:font typeface="KG Broken Vessels Sketch"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0A3"/>
    <a:srgbClr val="70391B"/>
    <a:srgbClr val="FDE3E9"/>
    <a:srgbClr val="8FAB9D"/>
    <a:srgbClr val="EDE0D4"/>
    <a:srgbClr val="7F4F24"/>
    <a:srgbClr val="C96731"/>
    <a:srgbClr val="106FE2"/>
    <a:srgbClr val="FF5050"/>
    <a:srgbClr val="A68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49" autoAdjust="0"/>
    <p:restoredTop sz="94660"/>
  </p:normalViewPr>
  <p:slideViewPr>
    <p:cSldViewPr snapToGrid="0">
      <p:cViewPr varScale="1">
        <p:scale>
          <a:sx n="71" d="100"/>
          <a:sy n="71" d="100"/>
        </p:scale>
        <p:origin x="450" y="72"/>
      </p:cViewPr>
      <p:guideLst>
        <p:guide orient="horz" pos="2160"/>
        <p:guide pos="3840"/>
      </p:guideLst>
    </p:cSldViewPr>
  </p:slideViewPr>
  <p:notesTextViewPr>
    <p:cViewPr>
      <p:scale>
        <a:sx n="1" d="1"/>
        <a:sy n="1" d="1"/>
      </p:scale>
      <p:origin x="0" y="0"/>
    </p:cViewPr>
  </p:notesTextViewPr>
  <p:notesViewPr>
    <p:cSldViewPr snapToGrid="0">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DB288-75B4-4215-A658-DEB11674F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E17A2-9E1D-4E00-9DD9-1E73AF9DBA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312EB1-8B43-40B0-9061-892DAE4F67D3}" type="datetimeFigureOut">
              <a:rPr lang="en-US" smtClean="0"/>
              <a:pPr/>
              <a:t>3/7/2024</a:t>
            </a:fld>
            <a:endParaRPr lang="en-US"/>
          </a:p>
        </p:txBody>
      </p:sp>
      <p:sp>
        <p:nvSpPr>
          <p:cNvPr id="4" name="Footer Placeholder 3">
            <a:extLst>
              <a:ext uri="{FF2B5EF4-FFF2-40B4-BE49-F238E27FC236}">
                <a16:creationId xmlns:a16="http://schemas.microsoft.com/office/drawing/2014/main" id="{8FF9C3F0-CED8-4A2D-8ECC-6766396427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425A76-4F32-4D33-9A18-2CA1F24EE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5F6E1D-1295-416B-8A76-4403245FAFB8}" type="slidenum">
              <a:rPr lang="en-US" smtClean="0"/>
              <a:pPr/>
              <a:t>‹#›</a:t>
            </a:fld>
            <a:endParaRPr lang="en-US"/>
          </a:p>
        </p:txBody>
      </p:sp>
    </p:spTree>
    <p:extLst>
      <p:ext uri="{BB962C8B-B14F-4D97-AF65-F5344CB8AC3E}">
        <p14:creationId xmlns:p14="http://schemas.microsoft.com/office/powerpoint/2010/main" val="9640460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2" name="Title 1">
            <a:extLst>
              <a:ext uri="{FF2B5EF4-FFF2-40B4-BE49-F238E27FC236}">
                <a16:creationId xmlns:a16="http://schemas.microsoft.com/office/drawing/2014/main" id="{9902C590-780E-4EB5-82CA-1F854D3A1DC2}"/>
              </a:ext>
            </a:extLst>
          </p:cNvPr>
          <p:cNvSpPr txBox="1">
            <a:spLocks/>
          </p:cNvSpPr>
          <p:nvPr userDrawn="1"/>
        </p:nvSpPr>
        <p:spPr>
          <a:xfrm>
            <a:off x="2558401" y="692385"/>
            <a:ext cx="7746274"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3200" b="1">
                <a:solidFill>
                  <a:schemeClr val="accent6">
                    <a:lumMod val="50000"/>
                  </a:schemeClr>
                </a:solidFill>
                <a:effectLst>
                  <a:outerShdw blurRad="38100" dist="38100" dir="2700000" algn="tl">
                    <a:srgbClr val="000000">
                      <a:alpha val="43137"/>
                    </a:srgbClr>
                  </a:outerShdw>
                </a:effectLst>
                <a:latin typeface="#9Slide05 RollingPen " panose="02000507000000020004" pitchFamily="2" charset="0"/>
              </a:rPr>
              <a:t>Tiệm             Măng Non</a:t>
            </a: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
        <p:nvSpPr>
          <p:cNvPr id="240" name="Title 1">
            <a:extLst>
              <a:ext uri="{FF2B5EF4-FFF2-40B4-BE49-F238E27FC236}">
                <a16:creationId xmlns:a16="http://schemas.microsoft.com/office/drawing/2014/main" id="{BFE83E37-DF13-4E63-93A2-C2F8D4F2550A}"/>
              </a:ext>
            </a:extLst>
          </p:cNvPr>
          <p:cNvSpPr txBox="1">
            <a:spLocks/>
          </p:cNvSpPr>
          <p:nvPr userDrawn="1"/>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spTree>
    <p:extLst>
      <p:ext uri="{BB962C8B-B14F-4D97-AF65-F5344CB8AC3E}">
        <p14:creationId xmlns:p14="http://schemas.microsoft.com/office/powerpoint/2010/main" val="36442157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53394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2475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0353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01930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84450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60320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6B61-D4E8-473F-9EED-23592056B2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86799A-54BB-4804-A435-0D4EAD9487F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4B29-3596-400F-9C0C-AA43F9803072}"/>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3/7/2024</a:t>
            </a:fld>
            <a:endParaRPr lang="en-US"/>
          </a:p>
        </p:txBody>
      </p:sp>
      <p:sp>
        <p:nvSpPr>
          <p:cNvPr id="5" name="Footer Placeholder 4">
            <a:extLst>
              <a:ext uri="{FF2B5EF4-FFF2-40B4-BE49-F238E27FC236}">
                <a16:creationId xmlns:a16="http://schemas.microsoft.com/office/drawing/2014/main" id="{22CD7D99-8A31-4BB7-948F-DCDC6761E0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57BE9-DEE0-419F-BF6F-890721F93A6C}"/>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5194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E0DBFB-D5C6-46E9-BDD2-BA618662CE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V="1">
            <a:off x="250209" y="279780"/>
            <a:ext cx="1753299" cy="1552286"/>
          </a:xfrm>
          <a:prstGeom prst="rect">
            <a:avLst/>
          </a:prstGeom>
        </p:spPr>
      </p:pic>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7886F4-2321-402B-8BB0-8E64479D7E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9841">
            <a:off x="1340161" y="939240"/>
            <a:ext cx="544581" cy="439517"/>
          </a:xfrm>
          <a:prstGeom prst="rect">
            <a:avLst/>
          </a:prstGeom>
        </p:spPr>
      </p:pic>
      <p:pic>
        <p:nvPicPr>
          <p:cNvPr id="12" name="Picture 11">
            <a:extLst>
              <a:ext uri="{FF2B5EF4-FFF2-40B4-BE49-F238E27FC236}">
                <a16:creationId xmlns:a16="http://schemas.microsoft.com/office/drawing/2014/main" id="{F54DFB52-3C0C-4FA6-B077-C27195AB10F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96508" y="991883"/>
            <a:ext cx="407938" cy="540242"/>
          </a:xfrm>
          <a:prstGeom prst="rect">
            <a:avLst/>
          </a:prstGeom>
        </p:spPr>
      </p:pic>
      <p:pic>
        <p:nvPicPr>
          <p:cNvPr id="14" name="Picture 13">
            <a:extLst>
              <a:ext uri="{FF2B5EF4-FFF2-40B4-BE49-F238E27FC236}">
                <a16:creationId xmlns:a16="http://schemas.microsoft.com/office/drawing/2014/main" id="{2155F7E1-1C74-48AD-86F2-0800810DE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47225">
            <a:off x="2575554" y="832571"/>
            <a:ext cx="410360" cy="586776"/>
          </a:xfrm>
          <a:prstGeom prst="rect">
            <a:avLst/>
          </a:prstGeom>
        </p:spPr>
      </p:pic>
      <p:pic>
        <p:nvPicPr>
          <p:cNvPr id="16" name="Picture 15">
            <a:extLst>
              <a:ext uri="{FF2B5EF4-FFF2-40B4-BE49-F238E27FC236}">
                <a16:creationId xmlns:a16="http://schemas.microsoft.com/office/drawing/2014/main" id="{CAC1D80E-0E43-44B4-8895-BCBC90453F4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3411" y="5321379"/>
            <a:ext cx="863644" cy="809667"/>
          </a:xfrm>
          <a:prstGeom prst="rect">
            <a:avLst/>
          </a:prstGeom>
        </p:spPr>
      </p:pic>
      <p:pic>
        <p:nvPicPr>
          <p:cNvPr id="18" name="Picture 17">
            <a:extLst>
              <a:ext uri="{FF2B5EF4-FFF2-40B4-BE49-F238E27FC236}">
                <a16:creationId xmlns:a16="http://schemas.microsoft.com/office/drawing/2014/main" id="{5D601C76-51E7-422C-AE3C-03E5154CD9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a:off x="236561" y="4950322"/>
            <a:ext cx="1753299" cy="1552286"/>
          </a:xfrm>
          <a:prstGeom prst="rect">
            <a:avLst/>
          </a:prstGeom>
        </p:spPr>
      </p:pic>
      <p:pic>
        <p:nvPicPr>
          <p:cNvPr id="19" name="Picture 18">
            <a:extLst>
              <a:ext uri="{FF2B5EF4-FFF2-40B4-BE49-F238E27FC236}">
                <a16:creationId xmlns:a16="http://schemas.microsoft.com/office/drawing/2014/main" id="{45CC41C9-0FA2-4FB0-A816-B1CBE767BB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a:off x="10140175" y="4939559"/>
            <a:ext cx="1753299" cy="1552286"/>
          </a:xfrm>
          <a:prstGeom prst="rect">
            <a:avLst/>
          </a:prstGeom>
        </p:spPr>
      </p:pic>
      <p:pic>
        <p:nvPicPr>
          <p:cNvPr id="20" name="Picture 19">
            <a:extLst>
              <a:ext uri="{FF2B5EF4-FFF2-40B4-BE49-F238E27FC236}">
                <a16:creationId xmlns:a16="http://schemas.microsoft.com/office/drawing/2014/main" id="{758ABA93-19C1-4EDE-9F67-4FA275D218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flipV="1">
            <a:off x="10161196" y="279780"/>
            <a:ext cx="1753299" cy="1552286"/>
          </a:xfrm>
          <a:prstGeom prst="rect">
            <a:avLst/>
          </a:prstGeom>
        </p:spPr>
      </p:pic>
      <p:grpSp>
        <p:nvGrpSpPr>
          <p:cNvPr id="4" name="Group 3">
            <a:extLst>
              <a:ext uri="{FF2B5EF4-FFF2-40B4-BE49-F238E27FC236}">
                <a16:creationId xmlns:a16="http://schemas.microsoft.com/office/drawing/2014/main" id="{4B978C9A-9F56-48F0-8B84-A25ADAE76F7D}"/>
              </a:ext>
            </a:extLst>
          </p:cNvPr>
          <p:cNvGrpSpPr/>
          <p:nvPr userDrawn="1"/>
        </p:nvGrpSpPr>
        <p:grpSpPr>
          <a:xfrm>
            <a:off x="3251369" y="510164"/>
            <a:ext cx="849368" cy="1358262"/>
            <a:chOff x="3090285" y="510314"/>
            <a:chExt cx="849368" cy="1358262"/>
          </a:xfrm>
        </p:grpSpPr>
        <p:pic>
          <p:nvPicPr>
            <p:cNvPr id="8" name="Picture 7">
              <a:extLst>
                <a:ext uri="{FF2B5EF4-FFF2-40B4-BE49-F238E27FC236}">
                  <a16:creationId xmlns:a16="http://schemas.microsoft.com/office/drawing/2014/main" id="{D1F4D308-C974-4FA4-95DA-7FA7841E18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13" name="Picture 12">
              <a:extLst>
                <a:ext uri="{FF2B5EF4-FFF2-40B4-BE49-F238E27FC236}">
                  <a16:creationId xmlns:a16="http://schemas.microsoft.com/office/drawing/2014/main" id="{2B0A97CC-E012-4AB8-A8CD-485E0774CD0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15" name="Picture 14">
              <a:extLst>
                <a:ext uri="{FF2B5EF4-FFF2-40B4-BE49-F238E27FC236}">
                  <a16:creationId xmlns:a16="http://schemas.microsoft.com/office/drawing/2014/main" id="{7DB8BB02-3646-4610-B822-E8C25B3EE91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3" name="Group 2">
            <a:extLst>
              <a:ext uri="{FF2B5EF4-FFF2-40B4-BE49-F238E27FC236}">
                <a16:creationId xmlns:a16="http://schemas.microsoft.com/office/drawing/2014/main" id="{B1993C9F-7271-4A8F-8D30-D326999D0E87}"/>
              </a:ext>
            </a:extLst>
          </p:cNvPr>
          <p:cNvGrpSpPr/>
          <p:nvPr userDrawn="1"/>
        </p:nvGrpSpPr>
        <p:grpSpPr>
          <a:xfrm flipH="1">
            <a:off x="7948075" y="495548"/>
            <a:ext cx="849368" cy="1358262"/>
            <a:chOff x="3242685" y="672340"/>
            <a:chExt cx="849368" cy="1358262"/>
          </a:xfrm>
        </p:grpSpPr>
        <p:pic>
          <p:nvPicPr>
            <p:cNvPr id="17" name="Picture 16">
              <a:extLst>
                <a:ext uri="{FF2B5EF4-FFF2-40B4-BE49-F238E27FC236}">
                  <a16:creationId xmlns:a16="http://schemas.microsoft.com/office/drawing/2014/main" id="{85C3A659-0E6A-44BD-8ED2-FC3B396C8FC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22" name="Picture 21">
              <a:extLst>
                <a:ext uri="{FF2B5EF4-FFF2-40B4-BE49-F238E27FC236}">
                  <a16:creationId xmlns:a16="http://schemas.microsoft.com/office/drawing/2014/main" id="{F058EC29-FB76-41C4-BEB5-BA5B4552070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23" name="Picture 22">
              <a:extLst>
                <a:ext uri="{FF2B5EF4-FFF2-40B4-BE49-F238E27FC236}">
                  <a16:creationId xmlns:a16="http://schemas.microsoft.com/office/drawing/2014/main" id="{D1D67136-5C79-48A6-BE4E-E19C47237B8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18825" y="455462"/>
            <a:ext cx="3892002" cy="1661802"/>
          </a:xfrm>
          <a:prstGeom prst="rect">
            <a:avLst/>
          </a:prstGeom>
        </p:spPr>
      </p:pic>
      <p:sp>
        <p:nvSpPr>
          <p:cNvPr id="24" name="Title 1">
            <a:extLst>
              <a:ext uri="{FF2B5EF4-FFF2-40B4-BE49-F238E27FC236}">
                <a16:creationId xmlns:a16="http://schemas.microsoft.com/office/drawing/2014/main" id="{1E4663C1-617C-4F14-8365-83C3052D66EF}"/>
              </a:ext>
            </a:extLst>
          </p:cNvPr>
          <p:cNvSpPr>
            <a:spLocks noGrp="1"/>
          </p:cNvSpPr>
          <p:nvPr>
            <p:ph type="title"/>
          </p:nvPr>
        </p:nvSpPr>
        <p:spPr>
          <a:xfrm>
            <a:off x="4183333" y="599223"/>
            <a:ext cx="3716617" cy="1325563"/>
          </a:xfrm>
        </p:spPr>
        <p:txBody>
          <a:bodyPr>
            <a:noAutofit/>
          </a:bodyPr>
          <a:lstStyle>
            <a:lvl1pPr algn="ctr">
              <a:defRPr sz="3600">
                <a:solidFill>
                  <a:schemeClr val="bg1">
                    <a:lumMod val="95000"/>
                  </a:schemeClr>
                </a:solidFill>
                <a:latin typeface="KG Broken Vessels Sketch" pitchFamily="2" charset="0"/>
              </a:defRPr>
            </a:lvl1pPr>
          </a:lstStyle>
          <a:p>
            <a:r>
              <a:rPr lang="en-US"/>
              <a:t>Click to edit Master title style</a:t>
            </a:r>
          </a:p>
        </p:txBody>
      </p:sp>
      <p:pic>
        <p:nvPicPr>
          <p:cNvPr id="25" name="Picture 24">
            <a:extLst>
              <a:ext uri="{FF2B5EF4-FFF2-40B4-BE49-F238E27FC236}">
                <a16:creationId xmlns:a16="http://schemas.microsoft.com/office/drawing/2014/main" id="{E3FB1A29-1523-4EE9-A76F-03AB312F1C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340159" flipH="1">
            <a:off x="9030106" y="973131"/>
            <a:ext cx="544581" cy="439517"/>
          </a:xfrm>
          <a:prstGeom prst="rect">
            <a:avLst/>
          </a:prstGeom>
        </p:spPr>
      </p:pic>
      <p:pic>
        <p:nvPicPr>
          <p:cNvPr id="26" name="Picture 25">
            <a:extLst>
              <a:ext uri="{FF2B5EF4-FFF2-40B4-BE49-F238E27FC236}">
                <a16:creationId xmlns:a16="http://schemas.microsoft.com/office/drawing/2014/main" id="{4BCD38EE-33DD-4202-8F4E-5ADF309393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9772403" y="876568"/>
            <a:ext cx="407938" cy="540242"/>
          </a:xfrm>
          <a:prstGeom prst="rect">
            <a:avLst/>
          </a:prstGeom>
        </p:spPr>
      </p:pic>
      <p:pic>
        <p:nvPicPr>
          <p:cNvPr id="27" name="Picture 26">
            <a:extLst>
              <a:ext uri="{FF2B5EF4-FFF2-40B4-BE49-F238E27FC236}">
                <a16:creationId xmlns:a16="http://schemas.microsoft.com/office/drawing/2014/main" id="{C9BBB59F-8CF2-4E13-84B7-7C0BF39516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952775" flipH="1">
            <a:off x="10366539" y="813402"/>
            <a:ext cx="410360" cy="586776"/>
          </a:xfrm>
          <a:prstGeom prst="rect">
            <a:avLst/>
          </a:prstGeom>
        </p:spPr>
      </p:pic>
    </p:spTree>
    <p:extLst>
      <p:ext uri="{BB962C8B-B14F-4D97-AF65-F5344CB8AC3E}">
        <p14:creationId xmlns:p14="http://schemas.microsoft.com/office/powerpoint/2010/main" val="28080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13475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cstate="hq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374743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65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04285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12238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278644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3/7/2024</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3677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3E30-9415-4B8D-8EB1-7E9847632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40C02-39CB-43E4-8CC8-D1106B5F3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303CA8A-FAC9-46CD-9EA5-277FE4DC8C2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5" name="TextBox 3">
            <a:extLst>
              <a:ext uri="{FF2B5EF4-FFF2-40B4-BE49-F238E27FC236}">
                <a16:creationId xmlns:a16="http://schemas.microsoft.com/office/drawing/2014/main" id="{D934CCEB-BF8A-47E5-9AEF-A2C5AD3CF3C3}"/>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9"/>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F629AC1-F83F-4396-A2E6-B15EE92DB19D}"/>
              </a:ext>
            </a:extLst>
          </p:cNvPr>
          <p:cNvSpPr txBox="1">
            <a:spLocks/>
          </p:cNvSpPr>
          <p:nvPr userDrawn="1"/>
        </p:nvSpPr>
        <p:spPr>
          <a:xfrm>
            <a:off x="-484517" y="-4222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D6C0A3"/>
                </a:solidFill>
                <a:latin typeface="#9Slide07 HoneyCream" pitchFamily="2" charset="0"/>
              </a:rPr>
              <a:t>Măng Non</a:t>
            </a:r>
            <a:endParaRPr lang="en-US" sz="1800" b="0" dirty="0">
              <a:solidFill>
                <a:srgbClr val="D6C0A3"/>
              </a:solidFill>
              <a:latin typeface="#9Slide07 HoneyCream" pitchFamily="2" charset="0"/>
            </a:endParaRPr>
          </a:p>
        </p:txBody>
      </p:sp>
      <p:sp>
        <p:nvSpPr>
          <p:cNvPr id="7" name="Title 1">
            <a:extLst>
              <a:ext uri="{FF2B5EF4-FFF2-40B4-BE49-F238E27FC236}">
                <a16:creationId xmlns:a16="http://schemas.microsoft.com/office/drawing/2014/main" id="{32B42A9D-7A23-4309-BE73-E1995C804AE9}"/>
              </a:ext>
            </a:extLst>
          </p:cNvPr>
          <p:cNvSpPr txBox="1">
            <a:spLocks/>
          </p:cNvSpPr>
          <p:nvPr userDrawn="1"/>
        </p:nvSpPr>
        <p:spPr>
          <a:xfrm>
            <a:off x="-136510" y="-68449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blipFill dpi="0" rotWithShape="1">
                  <a:blip r:embed="rId20">
                    <a:extLst>
                      <a:ext uri="{28A0092B-C50C-407E-A947-70E740481C1C}">
                        <a14:useLocalDpi xmlns:a14="http://schemas.microsoft.com/office/drawing/2010/main" val="0"/>
                      </a:ext>
                    </a:extLst>
                  </a:blip>
                  <a:srcRect/>
                  <a:stretch>
                    <a:fillRect/>
                  </a:stretch>
                </a:blipFill>
                <a:latin typeface="#9Slide05 SVNEgregio Script" panose="02000500000000000000" pitchFamily="2" charset="0"/>
              </a:rPr>
              <a:t>By: Diệu Hiền</a:t>
            </a:r>
          </a:p>
        </p:txBody>
      </p:sp>
      <p:sp>
        <p:nvSpPr>
          <p:cNvPr id="8" name="Title 1">
            <a:extLst>
              <a:ext uri="{FF2B5EF4-FFF2-40B4-BE49-F238E27FC236}">
                <a16:creationId xmlns:a16="http://schemas.microsoft.com/office/drawing/2014/main" id="{C7AA8518-3AC0-4573-B144-FED32A1CA435}"/>
              </a:ext>
            </a:extLst>
          </p:cNvPr>
          <p:cNvSpPr txBox="1">
            <a:spLocks/>
          </p:cNvSpPr>
          <p:nvPr userDrawn="1"/>
        </p:nvSpPr>
        <p:spPr>
          <a:xfrm rot="16200000">
            <a:off x="10894420" y="311828"/>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solidFill>
                  <a:srgbClr val="C87664"/>
                </a:solidFill>
                <a:latin typeface="#9Slide05 SVNEgregio Script" panose="02000500000000000000" pitchFamily="2" charset="0"/>
              </a:rPr>
              <a:t>Diệu </a:t>
            </a:r>
            <a:r>
              <a:rPr lang="en-US" sz="1400" dirty="0">
                <a:solidFill>
                  <a:srgbClr val="C87664"/>
                </a:solidFill>
                <a:latin typeface="#9Slide05 SVNEgregio Script" panose="02000500000000000000" pitchFamily="2" charset="0"/>
              </a:rPr>
              <a:t>Hiền</a:t>
            </a:r>
          </a:p>
        </p:txBody>
      </p:sp>
    </p:spTree>
    <p:extLst>
      <p:ext uri="{BB962C8B-B14F-4D97-AF65-F5344CB8AC3E}">
        <p14:creationId xmlns:p14="http://schemas.microsoft.com/office/powerpoint/2010/main" val="320783766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1" r:id="rId4"/>
    <p:sldLayoutId id="2147483663" r:id="rId5"/>
    <p:sldLayoutId id="2147483662" r:id="rId6"/>
    <p:sldLayoutId id="2147483660" r:id="rId7"/>
    <p:sldLayoutId id="2147483651" r:id="rId8"/>
    <p:sldLayoutId id="2147483652" r:id="rId9"/>
    <p:sldLayoutId id="2147483653" r:id="rId10"/>
    <p:sldLayoutId id="2147483654"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wmf"/></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16.xml"/><Relationship Id="rId6" Type="http://schemas.openxmlformats.org/officeDocument/2006/relationships/hyperlink" Target="https://www.youtube.com/watch?v=9aqYg2t5B60"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16.xml"/><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82.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99.jpg"/><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98.gif"/><Relationship Id="rId5" Type="http://schemas.openxmlformats.org/officeDocument/2006/relationships/image" Target="../media/image97.jpg"/><Relationship Id="rId4" Type="http://schemas.openxmlformats.org/officeDocument/2006/relationships/image" Target="../media/image96.jpg"/></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8.png"/><Relationship Id="rId7"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0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pic>
        <p:nvPicPr>
          <p:cNvPr id="2" name="Picture 2">
            <a:extLst>
              <a:ext uri="{FF2B5EF4-FFF2-40B4-BE49-F238E27FC236}">
                <a16:creationId xmlns:a16="http://schemas.microsoft.com/office/drawing/2014/main" id="{C8AFC982-191E-1B62-25BF-9A4F17B9E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7" y="-38101"/>
            <a:ext cx="12529594" cy="6896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6B2F4536-E72E-D427-880F-A1AB8AC18C86}"/>
              </a:ext>
            </a:extLst>
          </p:cNvPr>
          <p:cNvSpPr txBox="1">
            <a:spLocks noChangeArrowheads="1"/>
          </p:cNvSpPr>
          <p:nvPr/>
        </p:nvSpPr>
        <p:spPr bwMode="auto">
          <a:xfrm>
            <a:off x="-2581428" y="2816375"/>
            <a:ext cx="17060502" cy="112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350"/>
              </a:spcBef>
              <a:spcAft>
                <a:spcPct val="0"/>
              </a:spcAft>
              <a:buClrTx/>
              <a:buSzTx/>
              <a:buFontTx/>
              <a:buNone/>
              <a:tabLst/>
              <a:defRPr/>
            </a:pPr>
            <a:r>
              <a:rPr lang="en-US" sz="66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KHOA HỌC - </a:t>
            </a:r>
            <a:r>
              <a:rPr lang="en-US" sz="66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LỚP 4</a:t>
            </a:r>
          </a:p>
        </p:txBody>
      </p:sp>
      <p:pic>
        <p:nvPicPr>
          <p:cNvPr id="6" name="Picture 5" descr="POINSET2">
            <a:extLst>
              <a:ext uri="{FF2B5EF4-FFF2-40B4-BE49-F238E27FC236}">
                <a16:creationId xmlns:a16="http://schemas.microsoft.com/office/drawing/2014/main" id="{58B158C0-F609-F1D0-491E-0A1174CA67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373971" y="52689"/>
            <a:ext cx="3381735" cy="29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3">
            <a:extLst>
              <a:ext uri="{FF2B5EF4-FFF2-40B4-BE49-F238E27FC236}">
                <a16:creationId xmlns:a16="http://schemas.microsoft.com/office/drawing/2014/main" id="{F20CE14C-BD67-35D9-8C9A-1C4151D078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1394" y="5448300"/>
            <a:ext cx="4870406" cy="502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5CE42BE0-8993-631E-A1B6-E9E6956DEB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111131" y="255868"/>
            <a:ext cx="3394636" cy="280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C186A08-C1E2-88CA-FDAD-DF28D8FDC1E1}"/>
              </a:ext>
            </a:extLst>
          </p:cNvPr>
          <p:cNvSpPr/>
          <p:nvPr/>
        </p:nvSpPr>
        <p:spPr>
          <a:xfrm>
            <a:off x="-441249" y="4502685"/>
            <a:ext cx="13083251" cy="1107996"/>
          </a:xfrm>
          <a:prstGeom prst="rect">
            <a:avLst/>
          </a:prstGeom>
          <a:noFill/>
        </p:spPr>
        <p:txBody>
          <a:bodyPr wrap="square" lIns="91440" tIns="45720" rIns="91440" bIns="45720">
            <a:spAutoFit/>
          </a:bodyPr>
          <a:lstStyle/>
          <a:p>
            <a:pPr algn="ctr"/>
            <a:r>
              <a:rPr lang="en-US" sz="6600" b="1" dirty="0" smtClean="0">
                <a:ln w="22225">
                  <a:solidFill>
                    <a:schemeClr val="accent2"/>
                  </a:solidFill>
                  <a:prstDash val="solid"/>
                </a:ln>
                <a:solidFill>
                  <a:schemeClr val="accent2">
                    <a:lumMod val="40000"/>
                    <a:lumOff val="60000"/>
                  </a:schemeClr>
                </a:solidFill>
              </a:rPr>
              <a:t>BÀI 11: SỰ TRUYỀN NHIỆT</a:t>
            </a:r>
            <a:endParaRPr lang="en-US" sz="6600" b="1" cap="none" spc="0" dirty="0">
              <a:ln w="22225">
                <a:solidFill>
                  <a:schemeClr val="accent2"/>
                </a:solidFill>
                <a:prstDash val="solid"/>
              </a:ln>
              <a:solidFill>
                <a:schemeClr val="accent2">
                  <a:lumMod val="40000"/>
                  <a:lumOff val="60000"/>
                </a:schemeClr>
              </a:solidFill>
              <a:effectLst/>
            </a:endParaRPr>
          </a:p>
        </p:txBody>
      </p:sp>
      <p:sp>
        <p:nvSpPr>
          <p:cNvPr id="11" name="Rectangle 10">
            <a:extLst>
              <a:ext uri="{FF2B5EF4-FFF2-40B4-BE49-F238E27FC236}">
                <a16:creationId xmlns:a16="http://schemas.microsoft.com/office/drawing/2014/main" id="{44A3A9D4-F2A0-08FB-B03E-011E5354BB7B}"/>
              </a:ext>
            </a:extLst>
          </p:cNvPr>
          <p:cNvSpPr/>
          <p:nvPr/>
        </p:nvSpPr>
        <p:spPr>
          <a:xfrm>
            <a:off x="440092" y="1287686"/>
            <a:ext cx="11604996" cy="1015663"/>
          </a:xfrm>
          <a:prstGeom prst="rect">
            <a:avLst/>
          </a:prstGeom>
          <a:noFill/>
        </p:spPr>
        <p:txBody>
          <a:bodyPr wrap="squar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rPr>
              <a:t>TRƯỜNG TIỂU HỌC ĐẰNG HẢI</a:t>
            </a:r>
            <a:endParaRPr lang="en-US" sz="6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2" name="Picture 5" descr="POINSET2">
            <a:extLst>
              <a:ext uri="{FF2B5EF4-FFF2-40B4-BE49-F238E27FC236}">
                <a16:creationId xmlns:a16="http://schemas.microsoft.com/office/drawing/2014/main" id="{609EF7E1-180E-8829-A652-22AE5A21DF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9125652" y="-40409"/>
            <a:ext cx="3381735" cy="29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300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545" y="249382"/>
            <a:ext cx="11914910" cy="62761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90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322039" y="1447639"/>
            <a:ext cx="9869961" cy="2145597"/>
          </a:xfrm>
          <a:prstGeom prst="roundRect">
            <a:avLst>
              <a:gd name="adj" fmla="val 50000"/>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C0A3"/>
              </a:solidFill>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1712441" y="1605341"/>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06" y="2035996"/>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3" y="294288"/>
            <a:ext cx="8111433"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3" y="453600"/>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2. </a:t>
            </a:r>
            <a:r>
              <a:rPr lang="en-US" sz="4800" b="1" spc="300" dirty="0" err="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hiệt</a:t>
            </a:r>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4800" b="1" spc="300" dirty="0" err="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kế</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373288" y="1981828"/>
            <a:ext cx="8373555" cy="1077218"/>
          </a:xfrm>
          <a:prstGeom prst="rect">
            <a:avLst/>
          </a:prstGeom>
        </p:spPr>
        <p:txBody>
          <a:bodyPr wrap="square">
            <a:spAutoFit/>
          </a:bodyPr>
          <a:lstStyle/>
          <a:p>
            <a:pPr algn="ctr"/>
            <a:r>
              <a:rPr lang="en-US" sz="3200" b="1" dirty="0">
                <a:solidFill>
                  <a:schemeClr val="bg1"/>
                </a:solidFill>
                <a:latin typeface="UVF TypoSlabserif" panose="02000403050000020004" pitchFamily="2" charset="0"/>
              </a:rPr>
              <a:t>Để đo nhiệt độ của vật, ta sử dụng nhiệt kế. Có nhiều loại nhiệt kế khác nhau</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983553" y="3300878"/>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
        <p:nvSpPr>
          <p:cNvPr id="13" name="Rectangle 12">
            <a:extLst>
              <a:ext uri="{FF2B5EF4-FFF2-40B4-BE49-F238E27FC236}">
                <a16:creationId xmlns:a16="http://schemas.microsoft.com/office/drawing/2014/main" id="{C280C182-E337-43FC-873F-085785BAE6E7}"/>
              </a:ext>
            </a:extLst>
          </p:cNvPr>
          <p:cNvSpPr/>
          <p:nvPr/>
        </p:nvSpPr>
        <p:spPr>
          <a:xfrm>
            <a:off x="3326664" y="2164070"/>
            <a:ext cx="8373555" cy="584775"/>
          </a:xfrm>
          <a:prstGeom prst="rect">
            <a:avLst/>
          </a:prstGeom>
        </p:spPr>
        <p:txBody>
          <a:bodyPr wrap="square">
            <a:spAutoFit/>
          </a:bodyPr>
          <a:lstStyle/>
          <a:p>
            <a:pPr algn="ctr"/>
            <a:r>
              <a:rPr lang="en-US" sz="3200" b="1">
                <a:solidFill>
                  <a:schemeClr val="bg1"/>
                </a:solidFill>
                <a:latin typeface="UVF TypoSlabserif" panose="02000403050000020004" pitchFamily="2"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020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P spid="6"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3571800" y="119093"/>
            <a:ext cx="8469109"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7F4F24"/>
                </a:solidFill>
                <a:latin typeface="#9Slide07 IcielBC Cubano Normal" panose="00000500000000000000" pitchFamily="2" charset="0"/>
              </a:rPr>
              <a:t>nhiệt kế đo nhiệt độ cơ thể</a:t>
            </a:r>
            <a:endParaRPr lang="en-US" dirty="0">
              <a:solidFill>
                <a:srgbClr val="7F4F24"/>
              </a:solidFill>
              <a:latin typeface="#9Slide07 IcielBC Cubano Normal" panose="00000500000000000000" pitchFamily="2"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4" name="Picture 3">
            <a:extLst>
              <a:ext uri="{FF2B5EF4-FFF2-40B4-BE49-F238E27FC236}">
                <a16:creationId xmlns:a16="http://schemas.microsoft.com/office/drawing/2014/main" id="{EB57F0CB-2028-4EEA-A829-A9C0DC1B29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977" y="205881"/>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thủy ngân</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điện tử</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1+#ppt_w/2"/>
                                          </p:val>
                                        </p:tav>
                                        <p:tav tm="100000">
                                          <p:val>
                                            <p:strVal val="#ppt_x"/>
                                          </p:val>
                                        </p:tav>
                                      </p:tavLst>
                                    </p:anim>
                                    <p:anim calcmode="lin" valueType="num">
                                      <p:cBhvr additive="base">
                                        <p:cTn id="3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a:solidFill>
                  <a:schemeClr val="tx1"/>
                </a:solidFill>
                <a:latin typeface="UVF TypoSlabserif" panose="02000403050000020004" pitchFamily="2" charset="0"/>
              </a:rPr>
              <a:t>Nhiệt kế đo nhiệt độ không khí</a:t>
            </a: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Tree>
    <p:extLst>
      <p:ext uri="{BB962C8B-B14F-4D97-AF65-F5344CB8AC3E}">
        <p14:creationId xmlns:p14="http://schemas.microsoft.com/office/powerpoint/2010/main" val="7150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1CEB-2FA5-44F9-87EE-6ED691F601AA}"/>
              </a:ext>
            </a:extLst>
          </p:cNvPr>
          <p:cNvSpPr>
            <a:spLocks noGrp="1"/>
          </p:cNvSpPr>
          <p:nvPr>
            <p:ph type="title"/>
          </p:nvPr>
        </p:nvSpPr>
        <p:spPr>
          <a:xfrm>
            <a:off x="1168895" y="491987"/>
            <a:ext cx="8469109" cy="960323"/>
          </a:xfrm>
        </p:spPr>
        <p:txBody>
          <a:bodyPr/>
          <a:lstStyle/>
          <a:p>
            <a:r>
              <a:rPr lang="en-US">
                <a:solidFill>
                  <a:schemeClr val="accent4">
                    <a:lumMod val="20000"/>
                    <a:lumOff val="80000"/>
                  </a:schemeClr>
                </a:solidFill>
                <a:latin typeface="UVF TypoSlabserif" panose="02000403050000020004" pitchFamily="2" charset="0"/>
              </a:rPr>
              <a:t>Nhiệt kế này chỉ mấy độ?</a:t>
            </a:r>
            <a:endParaRPr lang="en-US" dirty="0">
              <a:solidFill>
                <a:schemeClr val="accent4">
                  <a:lumMod val="20000"/>
                  <a:lumOff val="80000"/>
                </a:schemeClr>
              </a:solidFill>
              <a:latin typeface="UVF TypoSlabserif" panose="02000403050000020004" pitchFamily="2" charset="0"/>
            </a:endParaRPr>
          </a:p>
        </p:txBody>
      </p:sp>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268" y="963218"/>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127" y="781638"/>
            <a:ext cx="488975" cy="381020"/>
          </a:xfrm>
          <a:prstGeom prst="rect">
            <a:avLst/>
          </a:prstGeom>
        </p:spPr>
      </p:pic>
      <p:sp>
        <p:nvSpPr>
          <p:cNvPr id="9" name="Rectangle: Rounded Corners 8">
            <a:extLst>
              <a:ext uri="{FF2B5EF4-FFF2-40B4-BE49-F238E27FC236}">
                <a16:creationId xmlns:a16="http://schemas.microsoft.com/office/drawing/2014/main" id="{61BF0152-9953-4D57-B4FE-79DA3F1FC1FD}"/>
              </a:ext>
            </a:extLst>
          </p:cNvPr>
          <p:cNvSpPr/>
          <p:nvPr/>
        </p:nvSpPr>
        <p:spPr>
          <a:xfrm>
            <a:off x="296952" y="2107453"/>
            <a:ext cx="7256103" cy="3530209"/>
          </a:xfrm>
          <a:prstGeom prst="roundRect">
            <a:avLst>
              <a:gd name="adj" fmla="val 5377"/>
            </a:avLst>
          </a:prstGeom>
          <a:solidFill>
            <a:schemeClr val="bg1"/>
          </a:solidFill>
          <a:ln>
            <a:noFill/>
          </a:ln>
          <a:effectLst>
            <a:outerShdw blurRad="1524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kien1005">
            <a:extLst>
              <a:ext uri="{FF2B5EF4-FFF2-40B4-BE49-F238E27FC236}">
                <a16:creationId xmlns:a16="http://schemas.microsoft.com/office/drawing/2014/main" id="{1115AC37-3F20-44DE-8935-85D34E7834D4}"/>
              </a:ext>
            </a:extLst>
          </p:cNvPr>
          <p:cNvPicPr>
            <a:picLocks noChangeAspect="1" noChangeArrowheads="1"/>
          </p:cNvPicPr>
          <p:nvPr/>
        </p:nvPicPr>
        <p:blipFill>
          <a:blip r:embed="rId3">
            <a:lum bright="-10000" contrast="40000"/>
            <a:extLst>
              <a:ext uri="{BEBA8EAE-BF5A-486C-A8C5-ECC9F3942E4B}">
                <a14:imgProps xmlns:a14="http://schemas.microsoft.com/office/drawing/2010/main">
                  <a14:imgLayer r:embed="rId4">
                    <a14:imgEffect>
                      <a14:colorTemperature colorTemp="8800"/>
                    </a14:imgEffect>
                  </a14:imgLayer>
                </a14:imgProps>
              </a:ext>
            </a:extLst>
          </a:blip>
          <a:srcRect b="6897"/>
          <a:stretch>
            <a:fillRect/>
          </a:stretch>
        </p:blipFill>
        <p:spPr bwMode="auto">
          <a:xfrm>
            <a:off x="673407" y="2264805"/>
            <a:ext cx="6579878" cy="3174503"/>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39DEF3C4-B61E-4606-A2EB-68A8E92464EB}"/>
              </a:ext>
            </a:extLst>
          </p:cNvPr>
          <p:cNvSpPr/>
          <p:nvPr/>
        </p:nvSpPr>
        <p:spPr>
          <a:xfrm>
            <a:off x="542423" y="1418837"/>
            <a:ext cx="763969" cy="782012"/>
          </a:xfrm>
          <a:prstGeom prst="ellipse">
            <a:avLst/>
          </a:prstGeom>
          <a:solidFill>
            <a:srgbClr val="855C37"/>
          </a:solidFill>
          <a:ln>
            <a:noFill/>
          </a:ln>
          <a:effectLst>
            <a:outerShdw blurRad="50800" dist="38100" dir="2700000" algn="tl" rotWithShape="0">
              <a:prstClr val="black">
                <a:alpha val="40000"/>
              </a:prstClr>
            </a:outerShdw>
          </a:effectLst>
          <a:scene3d>
            <a:camera prst="orthographicFront"/>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5">
            <a:extLst>
              <a:ext uri="{FF2B5EF4-FFF2-40B4-BE49-F238E27FC236}">
                <a16:creationId xmlns:a16="http://schemas.microsoft.com/office/drawing/2014/main" id="{C4AFC0B9-C99D-4DC0-82E0-4F10C221AD4D}"/>
              </a:ext>
            </a:extLst>
          </p:cNvPr>
          <p:cNvSpPr txBox="1">
            <a:spLocks noChangeArrowheads="1"/>
          </p:cNvSpPr>
          <p:nvPr/>
        </p:nvSpPr>
        <p:spPr bwMode="auto">
          <a:xfrm>
            <a:off x="7971103" y="1689242"/>
            <a:ext cx="2705283" cy="923330"/>
          </a:xfrm>
          <a:prstGeom prst="rect">
            <a:avLst/>
          </a:prstGeom>
          <a:noFill/>
          <a:ln w="9525">
            <a:noFill/>
            <a:miter lim="800000"/>
            <a:headEnd/>
            <a:tailEnd/>
          </a:ln>
          <a:effectLst/>
        </p:spPr>
        <p:txBody>
          <a:bodyPr wrap="square">
            <a:spAutoFit/>
          </a:bodyPr>
          <a:lstStyle/>
          <a:p>
            <a:r>
              <a:rPr lang="en-US" sz="5400" b="1" dirty="0">
                <a:solidFill>
                  <a:schemeClr val="bg1"/>
                </a:solidFill>
                <a:highlight>
                  <a:srgbClr val="7F4F24"/>
                </a:highlight>
                <a:latin typeface="Times New Roman" pitchFamily="18" charset="0"/>
                <a:cs typeface="Times New Roman" pitchFamily="18" charset="0"/>
              </a:rPr>
              <a:t>30</a:t>
            </a:r>
            <a:r>
              <a:rPr lang="vi-VN" sz="5400" baseline="30000" dirty="0">
                <a:solidFill>
                  <a:schemeClr val="bg1"/>
                </a:solidFill>
                <a:highlight>
                  <a:srgbClr val="7F4F24"/>
                </a:highlight>
                <a:latin typeface="Times New Roman" pitchFamily="18" charset="0"/>
                <a:cs typeface="Times New Roman" pitchFamily="18" charset="0"/>
              </a:rPr>
              <a:t> 0</a:t>
            </a:r>
            <a:r>
              <a:rPr lang="vi-VN" sz="5400" dirty="0">
                <a:solidFill>
                  <a:schemeClr val="bg1"/>
                </a:solidFill>
                <a:highlight>
                  <a:srgbClr val="7F4F24"/>
                </a:highlight>
                <a:latin typeface="Times New Roman" pitchFamily="18" charset="0"/>
                <a:cs typeface="Times New Roman" pitchFamily="18" charset="0"/>
              </a:rPr>
              <a:t>C</a:t>
            </a:r>
            <a:endParaRPr lang="en-US" sz="5400" b="1" dirty="0">
              <a:solidFill>
                <a:schemeClr val="bg1"/>
              </a:solidFill>
              <a:highlight>
                <a:srgbClr val="7F4F24"/>
              </a:highlight>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E36380EA-0309-4FDD-B197-A7F0E41D020E}"/>
              </a:ext>
            </a:extLst>
          </p:cNvPr>
          <p:cNvCxnSpPr>
            <a:cxnSpLocks/>
          </p:cNvCxnSpPr>
          <p:nvPr/>
        </p:nvCxnSpPr>
        <p:spPr>
          <a:xfrm flipV="1">
            <a:off x="5538651" y="2569118"/>
            <a:ext cx="4271555" cy="43454"/>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2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00767"/>
          </a:xfrm>
          <a:prstGeom prst="rect">
            <a:avLst/>
          </a:prstGeom>
          <a:noFill/>
        </p:spPr>
        <p:txBody>
          <a:bodyPr wrap="square">
            <a:spAutoFit/>
          </a:bodyPr>
          <a:lstStyle/>
          <a:p>
            <a:pPr algn="ct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 đo nhiệt độ của một vật, ta sử dụng nhiệt kế. Có nhiều loại nhiệt kế khác nhau: </a:t>
            </a:r>
            <a:r>
              <a:rPr lang="en-US" sz="44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4400" b="1">
              <a:solidFill>
                <a:srgbClr val="002060"/>
              </a:solidFill>
              <a:effectLst>
                <a:outerShdw blurRad="38100" dist="38100" dir="2700000" algn="tl">
                  <a:srgbClr val="000000">
                    <a:alpha val="43137"/>
                  </a:srgbClr>
                </a:outerShdw>
              </a:effectLst>
              <a:latin typeface="UVF TypoSlabserif" panose="02000403050000020004" pitchFamily="2" charset="0"/>
            </a:endParaRPr>
          </a:p>
        </p:txBody>
      </p:sp>
    </p:spTree>
    <p:extLst>
      <p:ext uri="{BB962C8B-B14F-4D97-AF65-F5344CB8AC3E}">
        <p14:creationId xmlns:p14="http://schemas.microsoft.com/office/powerpoint/2010/main" val="26128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p:nvPr>
        </p:nvSpPr>
        <p:spPr>
          <a:xfrm>
            <a:off x="4107133" y="666925"/>
            <a:ext cx="3716617" cy="1325563"/>
          </a:xfrm>
        </p:spPr>
        <p:txBody>
          <a:bodyPr/>
          <a:lstStyle/>
          <a:p>
            <a:r>
              <a:rPr lang="en-US" sz="4400" b="1" dirty="0">
                <a:solidFill>
                  <a:schemeClr val="bg1"/>
                </a:solidFill>
                <a:latin typeface="UVF TypoSlabserif" panose="02000403050000020004" pitchFamily="2" charset="0"/>
              </a:rPr>
              <a:t>Thực hành</a:t>
            </a:r>
            <a:br>
              <a:rPr lang="en-US" sz="4400" b="1" dirty="0">
                <a:solidFill>
                  <a:schemeClr val="bg1"/>
                </a:solidFill>
                <a:latin typeface="UVF TypoSlabserif" panose="02000403050000020004" pitchFamily="2" charset="0"/>
              </a:rPr>
            </a:br>
            <a:r>
              <a:rPr lang="en-US" sz="4400" b="1" dirty="0">
                <a:solidFill>
                  <a:schemeClr val="accent4">
                    <a:lumMod val="20000"/>
                    <a:lumOff val="80000"/>
                  </a:schemeClr>
                </a:solidFill>
                <a:latin typeface="UVF TypoSlabserif" panose="02000403050000020004" pitchFamily="2" charset="0"/>
              </a:rPr>
              <a:t>Đo nhiệt độ </a:t>
            </a:r>
            <a:br>
              <a:rPr lang="en-US" sz="4400" b="1" dirty="0">
                <a:solidFill>
                  <a:schemeClr val="accent4">
                    <a:lumMod val="20000"/>
                    <a:lumOff val="80000"/>
                  </a:schemeClr>
                </a:solidFill>
                <a:latin typeface="UVF TypoSlabserif" panose="02000403050000020004" pitchFamily="2" charset="0"/>
              </a:rPr>
            </a:br>
            <a:r>
              <a:rPr lang="en-US" sz="4400" b="1" dirty="0">
                <a:solidFill>
                  <a:schemeClr val="accent4">
                    <a:lumMod val="20000"/>
                    <a:lumOff val="80000"/>
                  </a:schemeClr>
                </a:solidFill>
                <a:latin typeface="UVF TypoSlabserif" panose="02000403050000020004" pitchFamily="2" charset="0"/>
              </a:rPr>
              <a:t>cơ thể</a:t>
            </a: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5078313"/>
          </a:xfrm>
          <a:prstGeom prst="rect">
            <a:avLst/>
          </a:prstGeom>
          <a:noFill/>
          <a:ln w="9525">
            <a:noFill/>
            <a:miter lim="800000"/>
            <a:headEnd/>
            <a:tailEnd/>
          </a:ln>
        </p:spPr>
        <p:txBody>
          <a:bodyPr wrap="square">
            <a:spAutoFit/>
          </a:bodyPr>
          <a:lstStyle/>
          <a:p>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1:</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Vẩy cho thủy ngân tụt hết xuống bầu trước khi đo.</a:t>
            </a:r>
            <a:endPar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600" b="1" u="sng"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a:t>
            </a:r>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2:</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Đặt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bầu</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vào</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nách</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kẹp</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tay</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lại</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giữ</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3</a:t>
            </a:r>
            <a:r>
              <a:rPr lang="en-US" sz="3600" b="1" u="sng"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r>
              <a:rPr lang="en-US" sz="3600" b="1"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Sau 3 phút lấy ra</a:t>
            </a:r>
            <a:r>
              <a:rPr lang="en-US" sz="3600" b="1"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đọc </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kết quả.</a:t>
            </a:r>
            <a:endParaRPr lang="en-US" sz="3600" b="1" i="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pPr>
              <a:buFont typeface="Arial" charset="0"/>
              <a:buChar char="•"/>
            </a:pP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u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ý</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Khi</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đọc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độ</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c</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ần</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ìn</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m</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ức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ất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l</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ỏng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trong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theo</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ph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ươ</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vu</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ô</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g</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óc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ới</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ệt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k</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ế</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a:p>
            <a:endParaRPr lang="vi-VN"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6">
            <a:extLst>
              <a:ext uri="{FF2B5EF4-FFF2-40B4-BE49-F238E27FC236}">
                <a16:creationId xmlns:a16="http://schemas.microsoft.com/office/drawing/2014/main" id="{F70AC04C-D32A-40BA-8F18-DDBE2C9D9031}"/>
              </a:ext>
            </a:extLst>
          </p:cNvPr>
          <p:cNvSpPr/>
          <p:nvPr/>
        </p:nvSpPr>
        <p:spPr>
          <a:xfrm>
            <a:off x="24505" y="92662"/>
            <a:ext cx="7945806"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70471" y="251155"/>
            <a:ext cx="10985969" cy="705029"/>
          </a:xfrm>
        </p:spPr>
        <p:txBody>
          <a:bodyPr>
            <a:noAutofit/>
          </a:bodyPr>
          <a:lstStyle/>
          <a:p>
            <a:r>
              <a:rPr lang="en-US" sz="3600" b="1">
                <a:solidFill>
                  <a:srgbClr val="548CFF"/>
                </a:solidFill>
                <a:latin typeface="UTM Showcard" panose="02040603050506020204" pitchFamily="18" charset="0"/>
                <a:cs typeface="Times New Roman" pitchFamily="18" charset="0"/>
              </a:rPr>
              <a:t>Tìm </a:t>
            </a:r>
            <a:r>
              <a:rPr lang="en-US" sz="3600" dirty="0" err="1">
                <a:solidFill>
                  <a:srgbClr val="548CFF"/>
                </a:solidFill>
                <a:latin typeface="UTM Showcard" panose="02040603050506020204" pitchFamily="18" charset="0"/>
                <a:cs typeface="Times New Roman" pitchFamily="18" charset="0"/>
              </a:rPr>
              <a:t>h</a:t>
            </a:r>
            <a:r>
              <a:rPr lang="en-US" sz="3600" b="1" dirty="0" err="1">
                <a:solidFill>
                  <a:srgbClr val="548CFF"/>
                </a:solidFill>
                <a:latin typeface="UTM Showcard" panose="02040603050506020204" pitchFamily="18" charset="0"/>
                <a:cs typeface="Times New Roman" pitchFamily="18" charset="0"/>
              </a:rPr>
              <a:t>iểu</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v</a:t>
            </a:r>
            <a:r>
              <a:rPr lang="en-US" sz="3600" b="1" dirty="0" err="1">
                <a:solidFill>
                  <a:srgbClr val="548CFF"/>
                </a:solidFill>
                <a:latin typeface="UTM Showcard" panose="02040603050506020204" pitchFamily="18" charset="0"/>
                <a:cs typeface="Times New Roman" pitchFamily="18" charset="0"/>
              </a:rPr>
              <a:t>ề</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s</a:t>
            </a:r>
            <a:r>
              <a:rPr lang="en-US" sz="3600" b="1" dirty="0" err="1">
                <a:solidFill>
                  <a:srgbClr val="548CFF"/>
                </a:solidFill>
                <a:latin typeface="UTM Showcard" panose="02040603050506020204" pitchFamily="18" charset="0"/>
                <a:cs typeface="Times New Roman" pitchFamily="18" charset="0"/>
              </a:rPr>
              <a:t>ự</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t</a:t>
            </a:r>
            <a:r>
              <a:rPr lang="en-US" sz="3600" b="1" dirty="0" err="1">
                <a:solidFill>
                  <a:srgbClr val="548CFF"/>
                </a:solidFill>
                <a:latin typeface="UTM Showcard" panose="02040603050506020204" pitchFamily="18" charset="0"/>
                <a:cs typeface="Times New Roman" pitchFamily="18" charset="0"/>
              </a:rPr>
              <a:t>ruyền</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n</a:t>
            </a:r>
            <a:r>
              <a:rPr lang="en-US" sz="3600" b="1" dirty="0" err="1">
                <a:solidFill>
                  <a:srgbClr val="548CFF"/>
                </a:solidFill>
                <a:latin typeface="UTM Showcard" panose="02040603050506020204" pitchFamily="18" charset="0"/>
                <a:cs typeface="Times New Roman" pitchFamily="18" charset="0"/>
              </a:rPr>
              <a:t>hiệt</a:t>
            </a:r>
            <a:endParaRPr lang="vi-VN" sz="3600" b="1" dirty="0">
              <a:solidFill>
                <a:srgbClr val="548C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FF70369-C108-42DE-860E-CB0B40B616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94" b="95994" l="6974" r="93724">
                        <a14:foregroundMark x1="10181" y1="45353" x2="10460" y2="55128"/>
                        <a14:foregroundMark x1="36262" y1="91186" x2="63180" y2="95994"/>
                        <a14:foregroundMark x1="63180" y1="95994" x2="66248" y2="95192"/>
                        <a14:foregroundMark x1="70572" y1="65064" x2="67085" y2="79487"/>
                        <a14:foregroundMark x1="67085" y1="79487" x2="67085" y2="79487"/>
                        <a14:foregroundMark x1="91492" y1="38141" x2="91353" y2="49840"/>
                        <a14:foregroundMark x1="91353" y1="49840" x2="91213" y2="50481"/>
                        <a14:foregroundMark x1="93863" y1="43429" x2="93863" y2="48718"/>
                        <a14:foregroundMark x1="8926" y1="46154" x2="6974" y2="53526"/>
                        <a14:foregroundMark x1="46025" y1="9936" x2="57880" y2="11058"/>
                        <a14:foregroundMark x1="49651" y1="8654" x2="60391" y2="11218"/>
                        <a14:foregroundMark x1="60391" y1="11218" x2="61925" y2="13141"/>
                        <a14:foregroundMark x1="49791" y1="8654" x2="58856" y2="10577"/>
                        <a14:foregroundMark x1="57741" y1="9936" x2="53138" y2="8494"/>
                      </a14:backgroundRemoval>
                    </a14:imgEffect>
                    <a14:imgEffect>
                      <a14:colorTemperature colorTemp="5900"/>
                    </a14:imgEffect>
                  </a14:imgLayer>
                </a14:imgProps>
              </a:ext>
            </a:extLst>
          </a:blip>
          <a:stretch>
            <a:fillRect/>
          </a:stretch>
        </p:blipFill>
        <p:spPr>
          <a:xfrm>
            <a:off x="6458197" y="1433095"/>
            <a:ext cx="5188335" cy="4361914"/>
          </a:xfrm>
          <a:prstGeom prst="rect">
            <a:avLst/>
          </a:prstGeom>
        </p:spPr>
      </p:pic>
      <p:sp>
        <p:nvSpPr>
          <p:cNvPr id="9" name="TextBox 8">
            <a:extLst>
              <a:ext uri="{FF2B5EF4-FFF2-40B4-BE49-F238E27FC236}">
                <a16:creationId xmlns:a16="http://schemas.microsoft.com/office/drawing/2014/main" id="{C37FA4B0-0A67-4057-8931-A381D028E96F}"/>
              </a:ext>
            </a:extLst>
          </p:cNvPr>
          <p:cNvSpPr txBox="1"/>
          <p:nvPr/>
        </p:nvSpPr>
        <p:spPr>
          <a:xfrm>
            <a:off x="0" y="1111172"/>
            <a:ext cx="11926912" cy="646331"/>
          </a:xfrm>
          <a:prstGeom prst="rect">
            <a:avLst/>
          </a:prstGeom>
          <a:noFill/>
        </p:spPr>
        <p:txBody>
          <a:bodyPr wrap="square">
            <a:spAutoFit/>
          </a:bodyPr>
          <a:lstStyle/>
          <a:p>
            <a:pPr>
              <a:spcBef>
                <a:spcPct val="50000"/>
              </a:spcBef>
            </a:pPr>
            <a:r>
              <a:rPr lang="en-US" sz="3600" b="1">
                <a:latin typeface="Arial" panose="020B0604020202020204" pitchFamily="34" charset="0"/>
                <a:cs typeface="Arial" panose="020B0604020202020204" pitchFamily="34" charset="0"/>
              </a:rPr>
              <a:t>- Đặt một cốc nước nóng vào trong một chậu nước.</a:t>
            </a:r>
            <a:endParaRPr lang="en-US" sz="3600" b="1" dirty="0">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8AEE19D0-EB7B-49C3-A595-4342CCD46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11" name="图片 4">
            <a:extLst>
              <a:ext uri="{FF2B5EF4-FFF2-40B4-BE49-F238E27FC236}">
                <a16:creationId xmlns:a16="http://schemas.microsoft.com/office/drawing/2014/main" id="{AB722033-1734-4E83-8084-0D7E134DE05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7" name="Rectangle 6"/>
          <p:cNvSpPr/>
          <p:nvPr/>
        </p:nvSpPr>
        <p:spPr>
          <a:xfrm>
            <a:off x="104659" y="1842791"/>
            <a:ext cx="6355074" cy="2862322"/>
          </a:xfrm>
          <a:prstGeom prst="rect">
            <a:avLst/>
          </a:prstGeom>
        </p:spPr>
        <p:txBody>
          <a:bodyPr wrap="square">
            <a:spAutoFit/>
          </a:bodyPr>
          <a:lstStyle/>
          <a:p>
            <a:pPr algn="just">
              <a:spcBef>
                <a:spcPct val="50000"/>
              </a:spcBef>
            </a:pPr>
            <a:r>
              <a:rPr lang="en-US" sz="3600" b="1">
                <a:latin typeface="Arial" panose="020B0604020202020204" pitchFamily="34" charset="0"/>
                <a:cs typeface="Arial" panose="020B0604020202020204" pitchFamily="34" charset="0"/>
              </a:rPr>
              <a:t>- Hãy </a:t>
            </a:r>
            <a:r>
              <a:rPr lang="en-US" sz="3600" b="1" dirty="0" err="1">
                <a:latin typeface="Arial" panose="020B0604020202020204" pitchFamily="34" charset="0"/>
                <a:cs typeface="Arial" panose="020B0604020202020204" pitchFamily="34" charset="0"/>
              </a:rPr>
              <a:t>dự</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đoán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xem</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một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lúc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mức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nóng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cốc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chậu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không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Nếu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thì</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như</a:t>
            </a:r>
            <a:r>
              <a:rPr lang="en-US" sz="3600" b="1" dirty="0">
                <a:latin typeface="Arial" panose="020B0604020202020204" pitchFamily="34" charset="0"/>
                <a:cs typeface="Arial" panose="020B0604020202020204" pitchFamily="34" charset="0"/>
              </a:rPr>
              <a:t> </a:t>
            </a:r>
            <a:r>
              <a:rPr lang="en-US" sz="3600" b="1" err="1">
                <a:latin typeface="Arial" panose="020B0604020202020204" pitchFamily="34" charset="0"/>
                <a:cs typeface="Arial" panose="020B0604020202020204" pitchFamily="34" charset="0"/>
              </a:rPr>
              <a:t>thế</a:t>
            </a:r>
            <a:r>
              <a:rPr lang="en-US" sz="3600" b="1">
                <a:latin typeface="Arial" panose="020B0604020202020204" pitchFamily="34" charset="0"/>
                <a:cs typeface="Arial" panose="020B0604020202020204" pitchFamily="34" charset="0"/>
              </a:rPr>
              <a:t> nào?</a:t>
            </a:r>
            <a:endParaRPr lang="en-US" sz="3600" b="1" dirty="0">
              <a:latin typeface="Arial" panose="020B0604020202020204" pitchFamily="34" charset="0"/>
              <a:cs typeface="Arial" panose="020B0604020202020204" pitchFamily="34" charset="0"/>
            </a:endParaRPr>
          </a:p>
        </p:txBody>
      </p:sp>
      <p:sp>
        <p:nvSpPr>
          <p:cNvPr id="12" name="TextBox 11">
            <a:hlinkClick r:id="rId6"/>
            <a:extLst>
              <a:ext uri="{FF2B5EF4-FFF2-40B4-BE49-F238E27FC236}">
                <a16:creationId xmlns:a16="http://schemas.microsoft.com/office/drawing/2014/main" id="{54335A82-2D53-47E2-B5EC-2C28CB951264}"/>
              </a:ext>
            </a:extLst>
          </p:cNvPr>
          <p:cNvSpPr txBox="1"/>
          <p:nvPr/>
        </p:nvSpPr>
        <p:spPr>
          <a:xfrm>
            <a:off x="1234376" y="5147597"/>
            <a:ext cx="8998856" cy="830997"/>
          </a:xfrm>
          <a:prstGeom prst="rect">
            <a:avLst/>
          </a:prstGeom>
          <a:noFill/>
        </p:spPr>
        <p:txBody>
          <a:bodyPr wrap="square">
            <a:spAutoFit/>
          </a:bodyPr>
          <a:lstStyle/>
          <a:p>
            <a:r>
              <a:rPr lang="en-US" sz="2400">
                <a:solidFill>
                  <a:srgbClr val="0563C1"/>
                </a:solidFill>
                <a:hlinkClick r:id="rId6">
                  <a:extLst>
                    <a:ext uri="{A12FA001-AC4F-418D-AE19-62706E023703}">
                      <ahyp:hlinkClr xmlns="" xmlns:ahyp="http://schemas.microsoft.com/office/drawing/2018/hyperlinkcolor" val="tx"/>
                    </a:ext>
                  </a:extLst>
                </a:hlinkClick>
              </a:rPr>
              <a:t>https://www.youtube.com/watch?v=9aqYg2t5B60</a:t>
            </a:r>
            <a:endParaRPr lang="en-US" sz="2400"/>
          </a:p>
          <a:p>
            <a:endParaRPr lang="en-US" sz="2400"/>
          </a:p>
        </p:txBody>
      </p:sp>
      <p:sp>
        <p:nvSpPr>
          <p:cNvPr id="5" name="TextBox 4">
            <a:extLst>
              <a:ext uri="{FF2B5EF4-FFF2-40B4-BE49-F238E27FC236}">
                <a16:creationId xmlns:a16="http://schemas.microsoft.com/office/drawing/2014/main" id="{10516A46-7339-4C0A-A859-6B182610FE6B}"/>
              </a:ext>
            </a:extLst>
          </p:cNvPr>
          <p:cNvSpPr txBox="1"/>
          <p:nvPr/>
        </p:nvSpPr>
        <p:spPr>
          <a:xfrm>
            <a:off x="621373" y="4741689"/>
            <a:ext cx="1717137" cy="369332"/>
          </a:xfrm>
          <a:prstGeom prst="rect">
            <a:avLst/>
          </a:prstGeom>
          <a:noFill/>
        </p:spPr>
        <p:txBody>
          <a:bodyPr wrap="none" rtlCol="0">
            <a:spAutoFit/>
          </a:bodyPr>
          <a:lstStyle/>
          <a:p>
            <a:r>
              <a:rPr lang="en-US" b="1"/>
              <a:t>Link thí nghiệm:</a:t>
            </a:r>
          </a:p>
        </p:txBody>
      </p:sp>
    </p:spTree>
    <p:extLst>
      <p:ext uri="{BB962C8B-B14F-4D97-AF65-F5344CB8AC3E}">
        <p14:creationId xmlns:p14="http://schemas.microsoft.com/office/powerpoint/2010/main" val="33819162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P spid="7" grpId="0"/>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6">
            <a:extLst>
              <a:ext uri="{FF2B5EF4-FFF2-40B4-BE49-F238E27FC236}">
                <a16:creationId xmlns:a16="http://schemas.microsoft.com/office/drawing/2014/main" id="{F70AC04C-D32A-40BA-8F18-DDBE2C9D9031}"/>
              </a:ext>
            </a:extLst>
          </p:cNvPr>
          <p:cNvSpPr/>
          <p:nvPr/>
        </p:nvSpPr>
        <p:spPr>
          <a:xfrm>
            <a:off x="24505" y="92662"/>
            <a:ext cx="7945806"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70471" y="251155"/>
            <a:ext cx="10985969" cy="705029"/>
          </a:xfrm>
        </p:spPr>
        <p:txBody>
          <a:bodyPr>
            <a:noAutofit/>
          </a:bodyPr>
          <a:lstStyle/>
          <a:p>
            <a:r>
              <a:rPr lang="en-US" sz="3600" b="1">
                <a:solidFill>
                  <a:srgbClr val="548CFF"/>
                </a:solidFill>
                <a:latin typeface="UTM Showcard" panose="02040603050506020204" pitchFamily="18" charset="0"/>
                <a:cs typeface="Times New Roman" pitchFamily="18" charset="0"/>
              </a:rPr>
              <a:t>Tìm </a:t>
            </a:r>
            <a:r>
              <a:rPr lang="en-US" sz="3600" dirty="0" err="1">
                <a:solidFill>
                  <a:srgbClr val="548CFF"/>
                </a:solidFill>
                <a:latin typeface="UTM Showcard" panose="02040603050506020204" pitchFamily="18" charset="0"/>
                <a:cs typeface="Times New Roman" pitchFamily="18" charset="0"/>
              </a:rPr>
              <a:t>h</a:t>
            </a:r>
            <a:r>
              <a:rPr lang="en-US" sz="3600" b="1" dirty="0" err="1">
                <a:solidFill>
                  <a:srgbClr val="548CFF"/>
                </a:solidFill>
                <a:latin typeface="UTM Showcard" panose="02040603050506020204" pitchFamily="18" charset="0"/>
                <a:cs typeface="Times New Roman" pitchFamily="18" charset="0"/>
              </a:rPr>
              <a:t>iểu</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v</a:t>
            </a:r>
            <a:r>
              <a:rPr lang="en-US" sz="3600" b="1" dirty="0" err="1">
                <a:solidFill>
                  <a:srgbClr val="548CFF"/>
                </a:solidFill>
                <a:latin typeface="UTM Showcard" panose="02040603050506020204" pitchFamily="18" charset="0"/>
                <a:cs typeface="Times New Roman" pitchFamily="18" charset="0"/>
              </a:rPr>
              <a:t>ề</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s</a:t>
            </a:r>
            <a:r>
              <a:rPr lang="en-US" sz="3600" b="1" dirty="0" err="1">
                <a:solidFill>
                  <a:srgbClr val="548CFF"/>
                </a:solidFill>
                <a:latin typeface="UTM Showcard" panose="02040603050506020204" pitchFamily="18" charset="0"/>
                <a:cs typeface="Times New Roman" pitchFamily="18" charset="0"/>
              </a:rPr>
              <a:t>ự</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t</a:t>
            </a:r>
            <a:r>
              <a:rPr lang="en-US" sz="3600" b="1" dirty="0" err="1">
                <a:solidFill>
                  <a:srgbClr val="548CFF"/>
                </a:solidFill>
                <a:latin typeface="UTM Showcard" panose="02040603050506020204" pitchFamily="18" charset="0"/>
                <a:cs typeface="Times New Roman" pitchFamily="18" charset="0"/>
              </a:rPr>
              <a:t>ruyền</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n</a:t>
            </a:r>
            <a:r>
              <a:rPr lang="en-US" sz="3600" b="1" dirty="0" err="1">
                <a:solidFill>
                  <a:srgbClr val="548CFF"/>
                </a:solidFill>
                <a:latin typeface="UTM Showcard" panose="02040603050506020204" pitchFamily="18" charset="0"/>
                <a:cs typeface="Times New Roman" pitchFamily="18" charset="0"/>
              </a:rPr>
              <a:t>hiệt</a:t>
            </a:r>
            <a:endParaRPr lang="vi-VN" sz="3600" b="1" dirty="0">
              <a:solidFill>
                <a:srgbClr val="548C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FF70369-C108-42DE-860E-CB0B40B616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94" b="95994" l="6974" r="93724">
                        <a14:foregroundMark x1="10181" y1="45353" x2="10460" y2="55128"/>
                        <a14:foregroundMark x1="36262" y1="91186" x2="63180" y2="95994"/>
                        <a14:foregroundMark x1="63180" y1="95994" x2="66248" y2="95192"/>
                        <a14:foregroundMark x1="70572" y1="65064" x2="67085" y2="79487"/>
                        <a14:foregroundMark x1="67085" y1="79487" x2="67085" y2="79487"/>
                        <a14:foregroundMark x1="91492" y1="38141" x2="91353" y2="49840"/>
                        <a14:foregroundMark x1="91353" y1="49840" x2="91213" y2="50481"/>
                        <a14:foregroundMark x1="93863" y1="43429" x2="93863" y2="48718"/>
                        <a14:foregroundMark x1="8926" y1="46154" x2="6974" y2="53526"/>
                        <a14:foregroundMark x1="46025" y1="9936" x2="57880" y2="11058"/>
                        <a14:foregroundMark x1="49651" y1="8654" x2="60391" y2="11218"/>
                        <a14:foregroundMark x1="60391" y1="11218" x2="61925" y2="13141"/>
                        <a14:foregroundMark x1="49791" y1="8654" x2="58856" y2="10577"/>
                        <a14:foregroundMark x1="57741" y1="9936" x2="53138" y2="8494"/>
                      </a14:backgroundRemoval>
                    </a14:imgEffect>
                    <a14:imgEffect>
                      <a14:colorTemperature colorTemp="5900"/>
                    </a14:imgEffect>
                  </a14:imgLayer>
                </a14:imgProps>
              </a:ext>
            </a:extLst>
          </a:blip>
          <a:stretch>
            <a:fillRect/>
          </a:stretch>
        </p:blipFill>
        <p:spPr>
          <a:xfrm>
            <a:off x="7362833" y="0"/>
            <a:ext cx="4093607" cy="3441559"/>
          </a:xfrm>
          <a:prstGeom prst="rect">
            <a:avLst/>
          </a:prstGeom>
        </p:spPr>
      </p:pic>
      <p:sp>
        <p:nvSpPr>
          <p:cNvPr id="9" name="TextBox 8">
            <a:extLst>
              <a:ext uri="{FF2B5EF4-FFF2-40B4-BE49-F238E27FC236}">
                <a16:creationId xmlns:a16="http://schemas.microsoft.com/office/drawing/2014/main" id="{C37FA4B0-0A67-4057-8931-A381D028E96F}"/>
              </a:ext>
            </a:extLst>
          </p:cNvPr>
          <p:cNvSpPr txBox="1"/>
          <p:nvPr/>
        </p:nvSpPr>
        <p:spPr>
          <a:xfrm>
            <a:off x="210980" y="1196460"/>
            <a:ext cx="2267339" cy="646331"/>
          </a:xfrm>
          <a:prstGeom prst="rect">
            <a:avLst/>
          </a:prstGeom>
          <a:noFill/>
        </p:spPr>
        <p:txBody>
          <a:bodyPr wrap="square">
            <a:spAutoFit/>
          </a:bodyPr>
          <a:lstStyle/>
          <a:p>
            <a:pPr>
              <a:spcBef>
                <a:spcPct val="50000"/>
              </a:spcBef>
            </a:pPr>
            <a:r>
              <a:rPr lang="en-US" sz="3600" b="1">
                <a:solidFill>
                  <a:srgbClr val="7900FF"/>
                </a:solidFill>
                <a:latin typeface="Arial" panose="020B0604020202020204" pitchFamily="34" charset="0"/>
                <a:cs typeface="Arial" panose="020B0604020202020204" pitchFamily="34" charset="0"/>
              </a:rPr>
              <a:t>Kết quả:</a:t>
            </a:r>
            <a:endParaRPr lang="en-US" sz="3600" b="1" dirty="0">
              <a:solidFill>
                <a:srgbClr val="7900FF"/>
              </a:solidFill>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8AEE19D0-EB7B-49C3-A595-4342CCD46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94911" y="-131077"/>
            <a:ext cx="2898679" cy="2125980"/>
          </a:xfrm>
          <a:prstGeom prst="rect">
            <a:avLst/>
          </a:prstGeom>
        </p:spPr>
      </p:pic>
      <p:pic>
        <p:nvPicPr>
          <p:cNvPr id="11" name="图片 4">
            <a:extLst>
              <a:ext uri="{FF2B5EF4-FFF2-40B4-BE49-F238E27FC236}">
                <a16:creationId xmlns:a16="http://schemas.microsoft.com/office/drawing/2014/main" id="{AB722033-1734-4E83-8084-0D7E134DE05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120056" y="4442482"/>
            <a:ext cx="12408439" cy="2903564"/>
          </a:xfrm>
          <a:prstGeom prst="rect">
            <a:avLst/>
          </a:prstGeom>
        </p:spPr>
      </p:pic>
      <p:sp>
        <p:nvSpPr>
          <p:cNvPr id="7" name="Rectangle 6"/>
          <p:cNvSpPr/>
          <p:nvPr/>
        </p:nvSpPr>
        <p:spPr>
          <a:xfrm>
            <a:off x="130431" y="1994903"/>
            <a:ext cx="6688027" cy="2308324"/>
          </a:xfrm>
          <a:prstGeom prst="rect">
            <a:avLst/>
          </a:prstGeom>
        </p:spPr>
        <p:txBody>
          <a:bodyPr wrap="square">
            <a:spAutoFit/>
          </a:bodyPr>
          <a:lstStyle/>
          <a:p>
            <a:pPr algn="just">
              <a:spcBef>
                <a:spcPct val="50000"/>
              </a:spcBef>
            </a:pPr>
            <a:r>
              <a:rPr lang="en-US" sz="3600" b="1">
                <a:latin typeface="Arial" panose="020B0604020202020204" pitchFamily="34" charset="0"/>
                <a:cs typeface="Arial" panose="020B0604020202020204" pitchFamily="34" charset="0"/>
              </a:rPr>
              <a:t>Một lúc sau:</a:t>
            </a:r>
          </a:p>
          <a:p>
            <a:pPr marL="571500" indent="-571500" algn="just">
              <a:spcBef>
                <a:spcPct val="50000"/>
              </a:spcBef>
              <a:buFontTx/>
              <a:buChar char="-"/>
            </a:pPr>
            <a:r>
              <a:rPr lang="en-US" sz="3600" b="1">
                <a:latin typeface="Arial" panose="020B0604020202020204" pitchFamily="34" charset="0"/>
                <a:cs typeface="Arial" panose="020B0604020202020204" pitchFamily="34" charset="0"/>
              </a:rPr>
              <a:t>Nước trong </a:t>
            </a:r>
            <a:r>
              <a:rPr lang="en-US" sz="3600" b="1" err="1">
                <a:solidFill>
                  <a:srgbClr val="FF0000"/>
                </a:solidFill>
                <a:latin typeface="Arial" panose="020B0604020202020204" pitchFamily="34" charset="0"/>
                <a:cs typeface="Arial" panose="020B0604020202020204" pitchFamily="34" charset="0"/>
              </a:rPr>
              <a:t>cốc</a:t>
            </a:r>
            <a:r>
              <a:rPr lang="en-US" sz="3600" b="1">
                <a:latin typeface="Arial" panose="020B0604020202020204" pitchFamily="34" charset="0"/>
                <a:cs typeface="Arial" panose="020B0604020202020204" pitchFamily="34" charset="0"/>
              </a:rPr>
              <a:t> nước … </a:t>
            </a:r>
          </a:p>
          <a:p>
            <a:pPr marL="571500" indent="-571500" algn="just">
              <a:spcBef>
                <a:spcPct val="50000"/>
              </a:spcBef>
              <a:buFontTx/>
              <a:buChar char="-"/>
            </a:pPr>
            <a:r>
              <a:rPr lang="en-US" sz="3600" b="1">
                <a:latin typeface="Arial" panose="020B0604020202020204" pitchFamily="34" charset="0"/>
                <a:cs typeface="Arial" panose="020B0604020202020204" pitchFamily="34" charset="0"/>
              </a:rPr>
              <a:t>Nước trong </a:t>
            </a:r>
            <a:r>
              <a:rPr lang="en-US" sz="3600" b="1" err="1">
                <a:solidFill>
                  <a:srgbClr val="FF0000"/>
                </a:solidFill>
                <a:latin typeface="Arial" panose="020B0604020202020204" pitchFamily="34" charset="0"/>
                <a:cs typeface="Arial" panose="020B0604020202020204" pitchFamily="34" charset="0"/>
              </a:rPr>
              <a:t>chậu</a:t>
            </a:r>
            <a:r>
              <a:rPr lang="en-US" sz="3600" b="1">
                <a:latin typeface="Arial" panose="020B0604020202020204" pitchFamily="34" charset="0"/>
                <a:cs typeface="Arial" panose="020B0604020202020204" pitchFamily="34" charset="0"/>
              </a:rPr>
              <a:t> nước …</a:t>
            </a:r>
            <a:endParaRPr lang="en-US" sz="3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4AFD3F6-9BC0-4F1D-A23A-93DF9341E897}"/>
              </a:ext>
            </a:extLst>
          </p:cNvPr>
          <p:cNvSpPr txBox="1"/>
          <p:nvPr/>
        </p:nvSpPr>
        <p:spPr>
          <a:xfrm>
            <a:off x="2183780" y="1234044"/>
            <a:ext cx="2108269" cy="646331"/>
          </a:xfrm>
          <a:custGeom>
            <a:avLst/>
            <a:gdLst>
              <a:gd name="connsiteX0" fmla="*/ 0 w 2108269"/>
              <a:gd name="connsiteY0" fmla="*/ 0 h 646331"/>
              <a:gd name="connsiteX1" fmla="*/ 484902 w 2108269"/>
              <a:gd name="connsiteY1" fmla="*/ 0 h 646331"/>
              <a:gd name="connsiteX2" fmla="*/ 1011969 w 2108269"/>
              <a:gd name="connsiteY2" fmla="*/ 0 h 646331"/>
              <a:gd name="connsiteX3" fmla="*/ 1496871 w 2108269"/>
              <a:gd name="connsiteY3" fmla="*/ 0 h 646331"/>
              <a:gd name="connsiteX4" fmla="*/ 2108269 w 2108269"/>
              <a:gd name="connsiteY4" fmla="*/ 0 h 646331"/>
              <a:gd name="connsiteX5" fmla="*/ 2108269 w 2108269"/>
              <a:gd name="connsiteY5" fmla="*/ 646331 h 646331"/>
              <a:gd name="connsiteX6" fmla="*/ 1581202 w 2108269"/>
              <a:gd name="connsiteY6" fmla="*/ 646331 h 646331"/>
              <a:gd name="connsiteX7" fmla="*/ 1075217 w 2108269"/>
              <a:gd name="connsiteY7" fmla="*/ 646331 h 646331"/>
              <a:gd name="connsiteX8" fmla="*/ 611398 w 2108269"/>
              <a:gd name="connsiteY8" fmla="*/ 646331 h 646331"/>
              <a:gd name="connsiteX9" fmla="*/ 0 w 2108269"/>
              <a:gd name="connsiteY9" fmla="*/ 646331 h 646331"/>
              <a:gd name="connsiteX10" fmla="*/ 0 w 2108269"/>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8269" h="646331" fill="none" extrusionOk="0">
                <a:moveTo>
                  <a:pt x="0" y="0"/>
                </a:moveTo>
                <a:cubicBezTo>
                  <a:pt x="216012" y="-17669"/>
                  <a:pt x="324908" y="4537"/>
                  <a:pt x="484902" y="0"/>
                </a:cubicBezTo>
                <a:cubicBezTo>
                  <a:pt x="644896" y="-4537"/>
                  <a:pt x="842113" y="-1058"/>
                  <a:pt x="1011969" y="0"/>
                </a:cubicBezTo>
                <a:cubicBezTo>
                  <a:pt x="1181825" y="1058"/>
                  <a:pt x="1386479" y="23153"/>
                  <a:pt x="1496871" y="0"/>
                </a:cubicBezTo>
                <a:cubicBezTo>
                  <a:pt x="1607263" y="-23153"/>
                  <a:pt x="1840593" y="3142"/>
                  <a:pt x="2108269" y="0"/>
                </a:cubicBezTo>
                <a:cubicBezTo>
                  <a:pt x="2081402" y="132845"/>
                  <a:pt x="2123782" y="481904"/>
                  <a:pt x="2108269" y="646331"/>
                </a:cubicBezTo>
                <a:cubicBezTo>
                  <a:pt x="1895311" y="659268"/>
                  <a:pt x="1701562" y="642464"/>
                  <a:pt x="1581202" y="646331"/>
                </a:cubicBezTo>
                <a:cubicBezTo>
                  <a:pt x="1460842" y="650198"/>
                  <a:pt x="1231417" y="663469"/>
                  <a:pt x="1075217" y="646331"/>
                </a:cubicBezTo>
                <a:cubicBezTo>
                  <a:pt x="919018" y="629193"/>
                  <a:pt x="793823" y="634513"/>
                  <a:pt x="611398" y="646331"/>
                </a:cubicBezTo>
                <a:cubicBezTo>
                  <a:pt x="428973" y="658149"/>
                  <a:pt x="176525" y="641855"/>
                  <a:pt x="0" y="646331"/>
                </a:cubicBezTo>
                <a:cubicBezTo>
                  <a:pt x="5393" y="419316"/>
                  <a:pt x="19842" y="261365"/>
                  <a:pt x="0" y="0"/>
                </a:cubicBezTo>
                <a:close/>
              </a:path>
              <a:path w="2108269" h="646331" stroke="0" extrusionOk="0">
                <a:moveTo>
                  <a:pt x="0" y="0"/>
                </a:moveTo>
                <a:cubicBezTo>
                  <a:pt x="189042" y="-18191"/>
                  <a:pt x="357395" y="-11791"/>
                  <a:pt x="484902" y="0"/>
                </a:cubicBezTo>
                <a:cubicBezTo>
                  <a:pt x="612409" y="11791"/>
                  <a:pt x="922250" y="-24109"/>
                  <a:pt x="1054135" y="0"/>
                </a:cubicBezTo>
                <a:cubicBezTo>
                  <a:pt x="1186020" y="24109"/>
                  <a:pt x="1437543" y="12685"/>
                  <a:pt x="1623367" y="0"/>
                </a:cubicBezTo>
                <a:cubicBezTo>
                  <a:pt x="1809191" y="-12685"/>
                  <a:pt x="1995281" y="-2112"/>
                  <a:pt x="2108269" y="0"/>
                </a:cubicBezTo>
                <a:cubicBezTo>
                  <a:pt x="2092024" y="142946"/>
                  <a:pt x="2097423" y="352466"/>
                  <a:pt x="2108269" y="646331"/>
                </a:cubicBezTo>
                <a:cubicBezTo>
                  <a:pt x="1916873" y="653249"/>
                  <a:pt x="1787451" y="635277"/>
                  <a:pt x="1560119" y="646331"/>
                </a:cubicBezTo>
                <a:cubicBezTo>
                  <a:pt x="1332787" y="657386"/>
                  <a:pt x="1170799" y="643972"/>
                  <a:pt x="1033052" y="646331"/>
                </a:cubicBezTo>
                <a:cubicBezTo>
                  <a:pt x="895305" y="648690"/>
                  <a:pt x="648621" y="625255"/>
                  <a:pt x="463819" y="646331"/>
                </a:cubicBezTo>
                <a:cubicBezTo>
                  <a:pt x="279017" y="667407"/>
                  <a:pt x="93010" y="649033"/>
                  <a:pt x="0" y="646331"/>
                </a:cubicBezTo>
                <a:cubicBezTo>
                  <a:pt x="28966" y="396736"/>
                  <a:pt x="9885" y="315818"/>
                  <a:pt x="0" y="0"/>
                </a:cubicBezTo>
                <a:close/>
              </a:path>
            </a:pathLst>
          </a:custGeom>
          <a:solidFill>
            <a:schemeClr val="accent2">
              <a:lumMod val="20000"/>
              <a:lumOff val="80000"/>
            </a:schemeClr>
          </a:solidFill>
          <a:ln w="28575">
            <a:solidFill>
              <a:schemeClr val="accent2">
                <a:lumMod val="75000"/>
              </a:schemeClr>
            </a:solidFill>
            <a:extLst>
              <a:ext uri="{C807C97D-BFC1-408E-A445-0C87EB9F89A2}">
                <ask:lineSketchStyleProps xmlns="" xmlns:ask="http://schemas.microsoft.com/office/drawing/2018/sketchyshapes" sd="2569156359">
                  <a:prstGeom prst="rect">
                    <a:avLst/>
                  </a:prstGeom>
                  <ask:type>
                    <ask:lineSketchFreehand/>
                  </ask:type>
                </ask:lineSketchStyleProps>
              </a:ext>
            </a:extLst>
          </a:ln>
        </p:spPr>
        <p:txBody>
          <a:bodyPr wrap="none" rtlCol="0">
            <a:spAutoFit/>
          </a:bodyPr>
          <a:lstStyle/>
          <a:p>
            <a:r>
              <a:rPr lang="en-US" sz="3600" b="1">
                <a:solidFill>
                  <a:schemeClr val="accent2">
                    <a:lumMod val="75000"/>
                  </a:schemeClr>
                </a:solidFill>
                <a:latin typeface="Arial" panose="020B0604020202020204" pitchFamily="34" charset="0"/>
                <a:cs typeface="Arial" panose="020B0604020202020204" pitchFamily="34" charset="0"/>
              </a:rPr>
              <a:t>nóng lên</a:t>
            </a:r>
          </a:p>
        </p:txBody>
      </p:sp>
      <p:sp>
        <p:nvSpPr>
          <p:cNvPr id="14" name="TextBox 13">
            <a:extLst>
              <a:ext uri="{FF2B5EF4-FFF2-40B4-BE49-F238E27FC236}">
                <a16:creationId xmlns:a16="http://schemas.microsoft.com/office/drawing/2014/main" id="{2D67EA40-4408-4B5A-B2F4-94BB04C77F89}"/>
              </a:ext>
            </a:extLst>
          </p:cNvPr>
          <p:cNvSpPr txBox="1"/>
          <p:nvPr/>
        </p:nvSpPr>
        <p:spPr>
          <a:xfrm>
            <a:off x="4423747" y="1241765"/>
            <a:ext cx="1672253" cy="646331"/>
          </a:xfrm>
          <a:custGeom>
            <a:avLst/>
            <a:gdLst>
              <a:gd name="connsiteX0" fmla="*/ 0 w 1672253"/>
              <a:gd name="connsiteY0" fmla="*/ 0 h 646331"/>
              <a:gd name="connsiteX1" fmla="*/ 574140 w 1672253"/>
              <a:gd name="connsiteY1" fmla="*/ 0 h 646331"/>
              <a:gd name="connsiteX2" fmla="*/ 1148280 w 1672253"/>
              <a:gd name="connsiteY2" fmla="*/ 0 h 646331"/>
              <a:gd name="connsiteX3" fmla="*/ 1672253 w 1672253"/>
              <a:gd name="connsiteY3" fmla="*/ 0 h 646331"/>
              <a:gd name="connsiteX4" fmla="*/ 1672253 w 1672253"/>
              <a:gd name="connsiteY4" fmla="*/ 646331 h 646331"/>
              <a:gd name="connsiteX5" fmla="*/ 1081390 w 1672253"/>
              <a:gd name="connsiteY5" fmla="*/ 646331 h 646331"/>
              <a:gd name="connsiteX6" fmla="*/ 507250 w 1672253"/>
              <a:gd name="connsiteY6" fmla="*/ 646331 h 646331"/>
              <a:gd name="connsiteX7" fmla="*/ 0 w 1672253"/>
              <a:gd name="connsiteY7" fmla="*/ 646331 h 646331"/>
              <a:gd name="connsiteX8" fmla="*/ 0 w 1672253"/>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253" h="646331" fill="none" extrusionOk="0">
                <a:moveTo>
                  <a:pt x="0" y="0"/>
                </a:moveTo>
                <a:cubicBezTo>
                  <a:pt x="279768" y="-22389"/>
                  <a:pt x="422377" y="-17893"/>
                  <a:pt x="574140" y="0"/>
                </a:cubicBezTo>
                <a:cubicBezTo>
                  <a:pt x="725903" y="17893"/>
                  <a:pt x="922195" y="-3803"/>
                  <a:pt x="1148280" y="0"/>
                </a:cubicBezTo>
                <a:cubicBezTo>
                  <a:pt x="1374365" y="3803"/>
                  <a:pt x="1515347" y="-2509"/>
                  <a:pt x="1672253" y="0"/>
                </a:cubicBezTo>
                <a:cubicBezTo>
                  <a:pt x="1686284" y="237289"/>
                  <a:pt x="1687463" y="334547"/>
                  <a:pt x="1672253" y="646331"/>
                </a:cubicBezTo>
                <a:cubicBezTo>
                  <a:pt x="1381226" y="666387"/>
                  <a:pt x="1325140" y="652920"/>
                  <a:pt x="1081390" y="646331"/>
                </a:cubicBezTo>
                <a:cubicBezTo>
                  <a:pt x="837640" y="639742"/>
                  <a:pt x="656369" y="636973"/>
                  <a:pt x="507250" y="646331"/>
                </a:cubicBezTo>
                <a:cubicBezTo>
                  <a:pt x="358131" y="655689"/>
                  <a:pt x="120682" y="646527"/>
                  <a:pt x="0" y="646331"/>
                </a:cubicBezTo>
                <a:cubicBezTo>
                  <a:pt x="8911" y="389922"/>
                  <a:pt x="29935" y="162854"/>
                  <a:pt x="0" y="0"/>
                </a:cubicBezTo>
                <a:close/>
              </a:path>
              <a:path w="1672253" h="646331" stroke="0" extrusionOk="0">
                <a:moveTo>
                  <a:pt x="0" y="0"/>
                </a:moveTo>
                <a:cubicBezTo>
                  <a:pt x="237719" y="-11170"/>
                  <a:pt x="335533" y="12856"/>
                  <a:pt x="523973" y="0"/>
                </a:cubicBezTo>
                <a:cubicBezTo>
                  <a:pt x="712413" y="-12856"/>
                  <a:pt x="970386" y="-2333"/>
                  <a:pt x="1114835" y="0"/>
                </a:cubicBezTo>
                <a:cubicBezTo>
                  <a:pt x="1259284" y="2333"/>
                  <a:pt x="1557416" y="15179"/>
                  <a:pt x="1672253" y="0"/>
                </a:cubicBezTo>
                <a:cubicBezTo>
                  <a:pt x="1669742" y="321456"/>
                  <a:pt x="1682763" y="485328"/>
                  <a:pt x="1672253" y="646331"/>
                </a:cubicBezTo>
                <a:cubicBezTo>
                  <a:pt x="1439539" y="642926"/>
                  <a:pt x="1314784" y="644324"/>
                  <a:pt x="1081390" y="646331"/>
                </a:cubicBezTo>
                <a:cubicBezTo>
                  <a:pt x="847996" y="648338"/>
                  <a:pt x="711951" y="643569"/>
                  <a:pt x="523973" y="646331"/>
                </a:cubicBezTo>
                <a:cubicBezTo>
                  <a:pt x="335995" y="649093"/>
                  <a:pt x="234201" y="655865"/>
                  <a:pt x="0" y="646331"/>
                </a:cubicBezTo>
                <a:cubicBezTo>
                  <a:pt x="-15464" y="406286"/>
                  <a:pt x="-4544" y="140757"/>
                  <a:pt x="0" y="0"/>
                </a:cubicBezTo>
                <a:close/>
              </a:path>
            </a:pathLst>
          </a:custGeom>
          <a:solidFill>
            <a:srgbClr val="CFFFDC"/>
          </a:solidFill>
          <a:ln w="28575">
            <a:solidFill>
              <a:srgbClr val="93FFD8"/>
            </a:solidFill>
            <a:extLst>
              <a:ext uri="{C807C97D-BFC1-408E-A445-0C87EB9F89A2}">
                <ask:lineSketchStyleProps xmlns="" xmlns:ask="http://schemas.microsoft.com/office/drawing/2018/sketchyshapes" sd="2569156359">
                  <a:prstGeom prst="rect">
                    <a:avLst/>
                  </a:prstGeom>
                  <ask:type>
                    <ask:lineSketchFreehand/>
                  </ask:type>
                </ask:lineSketchStyleProps>
              </a:ext>
            </a:extLst>
          </a:ln>
        </p:spPr>
        <p:txBody>
          <a:bodyPr wrap="none" rtlCol="0">
            <a:spAutoFit/>
          </a:bodyPr>
          <a:lstStyle/>
          <a:p>
            <a:r>
              <a:rPr lang="en-US" sz="3600" b="1">
                <a:solidFill>
                  <a:schemeClr val="accent5">
                    <a:lumMod val="75000"/>
                  </a:schemeClr>
                </a:solidFill>
                <a:latin typeface="Arial" panose="020B0604020202020204" pitchFamily="34" charset="0"/>
                <a:cs typeface="Arial" panose="020B0604020202020204" pitchFamily="34" charset="0"/>
              </a:rPr>
              <a:t>lạnh đi</a:t>
            </a:r>
          </a:p>
        </p:txBody>
      </p:sp>
      <p:sp>
        <p:nvSpPr>
          <p:cNvPr id="15" name="TextBox 14">
            <a:extLst>
              <a:ext uri="{FF2B5EF4-FFF2-40B4-BE49-F238E27FC236}">
                <a16:creationId xmlns:a16="http://schemas.microsoft.com/office/drawing/2014/main" id="{D428092B-E2E4-4DD6-8450-2DB2C4A0DA69}"/>
              </a:ext>
            </a:extLst>
          </p:cNvPr>
          <p:cNvSpPr txBox="1"/>
          <p:nvPr/>
        </p:nvSpPr>
        <p:spPr>
          <a:xfrm>
            <a:off x="470471" y="4349769"/>
            <a:ext cx="11370076" cy="2308324"/>
          </a:xfrm>
          <a:custGeom>
            <a:avLst/>
            <a:gdLst>
              <a:gd name="connsiteX0" fmla="*/ 0 w 11370076"/>
              <a:gd name="connsiteY0" fmla="*/ 0 h 2308324"/>
              <a:gd name="connsiteX1" fmla="*/ 782529 w 11370076"/>
              <a:gd name="connsiteY1" fmla="*/ 0 h 2308324"/>
              <a:gd name="connsiteX2" fmla="*/ 1451357 w 11370076"/>
              <a:gd name="connsiteY2" fmla="*/ 0 h 2308324"/>
              <a:gd name="connsiteX3" fmla="*/ 1779082 w 11370076"/>
              <a:gd name="connsiteY3" fmla="*/ 0 h 2308324"/>
              <a:gd name="connsiteX4" fmla="*/ 2447910 w 11370076"/>
              <a:gd name="connsiteY4" fmla="*/ 0 h 2308324"/>
              <a:gd name="connsiteX5" fmla="*/ 3116738 w 11370076"/>
              <a:gd name="connsiteY5" fmla="*/ 0 h 2308324"/>
              <a:gd name="connsiteX6" fmla="*/ 3785566 w 11370076"/>
              <a:gd name="connsiteY6" fmla="*/ 0 h 2308324"/>
              <a:gd name="connsiteX7" fmla="*/ 4568095 w 11370076"/>
              <a:gd name="connsiteY7" fmla="*/ 0 h 2308324"/>
              <a:gd name="connsiteX8" fmla="*/ 4895821 w 11370076"/>
              <a:gd name="connsiteY8" fmla="*/ 0 h 2308324"/>
              <a:gd name="connsiteX9" fmla="*/ 5678350 w 11370076"/>
              <a:gd name="connsiteY9" fmla="*/ 0 h 2308324"/>
              <a:gd name="connsiteX10" fmla="*/ 6233477 w 11370076"/>
              <a:gd name="connsiteY10" fmla="*/ 0 h 2308324"/>
              <a:gd name="connsiteX11" fmla="*/ 7129706 w 11370076"/>
              <a:gd name="connsiteY11" fmla="*/ 0 h 2308324"/>
              <a:gd name="connsiteX12" fmla="*/ 8025936 w 11370076"/>
              <a:gd name="connsiteY12" fmla="*/ 0 h 2308324"/>
              <a:gd name="connsiteX13" fmla="*/ 8922166 w 11370076"/>
              <a:gd name="connsiteY13" fmla="*/ 0 h 2308324"/>
              <a:gd name="connsiteX14" fmla="*/ 9249891 w 11370076"/>
              <a:gd name="connsiteY14" fmla="*/ 0 h 2308324"/>
              <a:gd name="connsiteX15" fmla="*/ 10032420 w 11370076"/>
              <a:gd name="connsiteY15" fmla="*/ 0 h 2308324"/>
              <a:gd name="connsiteX16" fmla="*/ 10587547 w 11370076"/>
              <a:gd name="connsiteY16" fmla="*/ 0 h 2308324"/>
              <a:gd name="connsiteX17" fmla="*/ 11370076 w 11370076"/>
              <a:gd name="connsiteY17" fmla="*/ 0 h 2308324"/>
              <a:gd name="connsiteX18" fmla="*/ 11370076 w 11370076"/>
              <a:gd name="connsiteY18" fmla="*/ 530915 h 2308324"/>
              <a:gd name="connsiteX19" fmla="*/ 11370076 w 11370076"/>
              <a:gd name="connsiteY19" fmla="*/ 1061829 h 2308324"/>
              <a:gd name="connsiteX20" fmla="*/ 11370076 w 11370076"/>
              <a:gd name="connsiteY20" fmla="*/ 1615827 h 2308324"/>
              <a:gd name="connsiteX21" fmla="*/ 11370076 w 11370076"/>
              <a:gd name="connsiteY21" fmla="*/ 2308324 h 2308324"/>
              <a:gd name="connsiteX22" fmla="*/ 10814949 w 11370076"/>
              <a:gd name="connsiteY22" fmla="*/ 2308324 h 2308324"/>
              <a:gd name="connsiteX23" fmla="*/ 9918719 w 11370076"/>
              <a:gd name="connsiteY23" fmla="*/ 2308324 h 2308324"/>
              <a:gd name="connsiteX24" fmla="*/ 9249891 w 11370076"/>
              <a:gd name="connsiteY24" fmla="*/ 2308324 h 2308324"/>
              <a:gd name="connsiteX25" fmla="*/ 8581063 w 11370076"/>
              <a:gd name="connsiteY25" fmla="*/ 2308324 h 2308324"/>
              <a:gd name="connsiteX26" fmla="*/ 8253338 w 11370076"/>
              <a:gd name="connsiteY26" fmla="*/ 2308324 h 2308324"/>
              <a:gd name="connsiteX27" fmla="*/ 7925612 w 11370076"/>
              <a:gd name="connsiteY27" fmla="*/ 2308324 h 2308324"/>
              <a:gd name="connsiteX28" fmla="*/ 7256784 w 11370076"/>
              <a:gd name="connsiteY28" fmla="*/ 2308324 h 2308324"/>
              <a:gd name="connsiteX29" fmla="*/ 6587956 w 11370076"/>
              <a:gd name="connsiteY29" fmla="*/ 2308324 h 2308324"/>
              <a:gd name="connsiteX30" fmla="*/ 6260230 w 11370076"/>
              <a:gd name="connsiteY30" fmla="*/ 2308324 h 2308324"/>
              <a:gd name="connsiteX31" fmla="*/ 5818804 w 11370076"/>
              <a:gd name="connsiteY31" fmla="*/ 2308324 h 2308324"/>
              <a:gd name="connsiteX32" fmla="*/ 4922574 w 11370076"/>
              <a:gd name="connsiteY32" fmla="*/ 2308324 h 2308324"/>
              <a:gd name="connsiteX33" fmla="*/ 4367447 w 11370076"/>
              <a:gd name="connsiteY33" fmla="*/ 2308324 h 2308324"/>
              <a:gd name="connsiteX34" fmla="*/ 3812320 w 11370076"/>
              <a:gd name="connsiteY34" fmla="*/ 2308324 h 2308324"/>
              <a:gd name="connsiteX35" fmla="*/ 3484594 w 11370076"/>
              <a:gd name="connsiteY35" fmla="*/ 2308324 h 2308324"/>
              <a:gd name="connsiteX36" fmla="*/ 2588364 w 11370076"/>
              <a:gd name="connsiteY36" fmla="*/ 2308324 h 2308324"/>
              <a:gd name="connsiteX37" fmla="*/ 2033237 w 11370076"/>
              <a:gd name="connsiteY37" fmla="*/ 2308324 h 2308324"/>
              <a:gd name="connsiteX38" fmla="*/ 1250708 w 11370076"/>
              <a:gd name="connsiteY38" fmla="*/ 2308324 h 2308324"/>
              <a:gd name="connsiteX39" fmla="*/ 581880 w 11370076"/>
              <a:gd name="connsiteY39" fmla="*/ 2308324 h 2308324"/>
              <a:gd name="connsiteX40" fmla="*/ 0 w 11370076"/>
              <a:gd name="connsiteY40" fmla="*/ 2308324 h 2308324"/>
              <a:gd name="connsiteX41" fmla="*/ 0 w 11370076"/>
              <a:gd name="connsiteY41" fmla="*/ 1731243 h 2308324"/>
              <a:gd name="connsiteX42" fmla="*/ 0 w 11370076"/>
              <a:gd name="connsiteY42" fmla="*/ 1200328 h 2308324"/>
              <a:gd name="connsiteX43" fmla="*/ 0 w 11370076"/>
              <a:gd name="connsiteY43" fmla="*/ 646331 h 2308324"/>
              <a:gd name="connsiteX44" fmla="*/ 0 w 1137007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0076" h="2308324" fill="none" extrusionOk="0">
                <a:moveTo>
                  <a:pt x="0" y="0"/>
                </a:moveTo>
                <a:cubicBezTo>
                  <a:pt x="172240" y="-30899"/>
                  <a:pt x="391969" y="507"/>
                  <a:pt x="782529" y="0"/>
                </a:cubicBezTo>
                <a:cubicBezTo>
                  <a:pt x="1173089" y="-507"/>
                  <a:pt x="1316779" y="-17471"/>
                  <a:pt x="1451357" y="0"/>
                </a:cubicBezTo>
                <a:cubicBezTo>
                  <a:pt x="1585935" y="17471"/>
                  <a:pt x="1704642" y="-15381"/>
                  <a:pt x="1779082" y="0"/>
                </a:cubicBezTo>
                <a:cubicBezTo>
                  <a:pt x="1853523" y="15381"/>
                  <a:pt x="2172065" y="21703"/>
                  <a:pt x="2447910" y="0"/>
                </a:cubicBezTo>
                <a:cubicBezTo>
                  <a:pt x="2723755" y="-21703"/>
                  <a:pt x="2878831" y="-32383"/>
                  <a:pt x="3116738" y="0"/>
                </a:cubicBezTo>
                <a:cubicBezTo>
                  <a:pt x="3354645" y="32383"/>
                  <a:pt x="3590679" y="15293"/>
                  <a:pt x="3785566" y="0"/>
                </a:cubicBezTo>
                <a:cubicBezTo>
                  <a:pt x="3980453" y="-15293"/>
                  <a:pt x="4234788" y="19886"/>
                  <a:pt x="4568095" y="0"/>
                </a:cubicBezTo>
                <a:cubicBezTo>
                  <a:pt x="4901402" y="-19886"/>
                  <a:pt x="4762478" y="-468"/>
                  <a:pt x="4895821" y="0"/>
                </a:cubicBezTo>
                <a:cubicBezTo>
                  <a:pt x="5029164" y="468"/>
                  <a:pt x="5422682" y="33326"/>
                  <a:pt x="5678350" y="0"/>
                </a:cubicBezTo>
                <a:cubicBezTo>
                  <a:pt x="5934018" y="-33326"/>
                  <a:pt x="6036689" y="-17739"/>
                  <a:pt x="6233477" y="0"/>
                </a:cubicBezTo>
                <a:cubicBezTo>
                  <a:pt x="6430265" y="17739"/>
                  <a:pt x="6927293" y="3687"/>
                  <a:pt x="7129706" y="0"/>
                </a:cubicBezTo>
                <a:cubicBezTo>
                  <a:pt x="7332119" y="-3687"/>
                  <a:pt x="7673286" y="15177"/>
                  <a:pt x="8025936" y="0"/>
                </a:cubicBezTo>
                <a:cubicBezTo>
                  <a:pt x="8378586" y="-15177"/>
                  <a:pt x="8519621" y="26474"/>
                  <a:pt x="8922166" y="0"/>
                </a:cubicBezTo>
                <a:cubicBezTo>
                  <a:pt x="9324711" y="-26474"/>
                  <a:pt x="9134829" y="-12349"/>
                  <a:pt x="9249891" y="0"/>
                </a:cubicBezTo>
                <a:cubicBezTo>
                  <a:pt x="9364953" y="12349"/>
                  <a:pt x="9749413" y="4671"/>
                  <a:pt x="10032420" y="0"/>
                </a:cubicBezTo>
                <a:cubicBezTo>
                  <a:pt x="10315427" y="-4671"/>
                  <a:pt x="10314380" y="7402"/>
                  <a:pt x="10587547" y="0"/>
                </a:cubicBezTo>
                <a:cubicBezTo>
                  <a:pt x="10860714" y="-7402"/>
                  <a:pt x="11052242" y="12974"/>
                  <a:pt x="11370076" y="0"/>
                </a:cubicBezTo>
                <a:cubicBezTo>
                  <a:pt x="11393043" y="134750"/>
                  <a:pt x="11396580" y="394886"/>
                  <a:pt x="11370076" y="530915"/>
                </a:cubicBezTo>
                <a:cubicBezTo>
                  <a:pt x="11343572" y="666944"/>
                  <a:pt x="11352399" y="935654"/>
                  <a:pt x="11370076" y="1061829"/>
                </a:cubicBezTo>
                <a:cubicBezTo>
                  <a:pt x="11387753" y="1188004"/>
                  <a:pt x="11359371" y="1348288"/>
                  <a:pt x="11370076" y="1615827"/>
                </a:cubicBezTo>
                <a:cubicBezTo>
                  <a:pt x="11380781" y="1883366"/>
                  <a:pt x="11341634" y="2068021"/>
                  <a:pt x="11370076" y="2308324"/>
                </a:cubicBezTo>
                <a:cubicBezTo>
                  <a:pt x="11169455" y="2303459"/>
                  <a:pt x="11050571" y="2291389"/>
                  <a:pt x="10814949" y="2308324"/>
                </a:cubicBezTo>
                <a:cubicBezTo>
                  <a:pt x="10579327" y="2325259"/>
                  <a:pt x="10182219" y="2309851"/>
                  <a:pt x="9918719" y="2308324"/>
                </a:cubicBezTo>
                <a:cubicBezTo>
                  <a:pt x="9655219" y="2306798"/>
                  <a:pt x="9437796" y="2329111"/>
                  <a:pt x="9249891" y="2308324"/>
                </a:cubicBezTo>
                <a:cubicBezTo>
                  <a:pt x="9061986" y="2287537"/>
                  <a:pt x="8770865" y="2298244"/>
                  <a:pt x="8581063" y="2308324"/>
                </a:cubicBezTo>
                <a:cubicBezTo>
                  <a:pt x="8391261" y="2318404"/>
                  <a:pt x="8390814" y="2316250"/>
                  <a:pt x="8253338" y="2308324"/>
                </a:cubicBezTo>
                <a:cubicBezTo>
                  <a:pt x="8115862" y="2300398"/>
                  <a:pt x="8084420" y="2307431"/>
                  <a:pt x="7925612" y="2308324"/>
                </a:cubicBezTo>
                <a:cubicBezTo>
                  <a:pt x="7766804" y="2309217"/>
                  <a:pt x="7399041" y="2320730"/>
                  <a:pt x="7256784" y="2308324"/>
                </a:cubicBezTo>
                <a:cubicBezTo>
                  <a:pt x="7114527" y="2295918"/>
                  <a:pt x="6847248" y="2307275"/>
                  <a:pt x="6587956" y="2308324"/>
                </a:cubicBezTo>
                <a:cubicBezTo>
                  <a:pt x="6328664" y="2309373"/>
                  <a:pt x="6354640" y="2300973"/>
                  <a:pt x="6260230" y="2308324"/>
                </a:cubicBezTo>
                <a:cubicBezTo>
                  <a:pt x="6165820" y="2315675"/>
                  <a:pt x="5980121" y="2296152"/>
                  <a:pt x="5818804" y="2308324"/>
                </a:cubicBezTo>
                <a:cubicBezTo>
                  <a:pt x="5657487" y="2320496"/>
                  <a:pt x="5346846" y="2351593"/>
                  <a:pt x="4922574" y="2308324"/>
                </a:cubicBezTo>
                <a:cubicBezTo>
                  <a:pt x="4498302" y="2265056"/>
                  <a:pt x="4599950" y="2310052"/>
                  <a:pt x="4367447" y="2308324"/>
                </a:cubicBezTo>
                <a:cubicBezTo>
                  <a:pt x="4134944" y="2306596"/>
                  <a:pt x="4028128" y="2319047"/>
                  <a:pt x="3812320" y="2308324"/>
                </a:cubicBezTo>
                <a:cubicBezTo>
                  <a:pt x="3596512" y="2297601"/>
                  <a:pt x="3592574" y="2293977"/>
                  <a:pt x="3484594" y="2308324"/>
                </a:cubicBezTo>
                <a:cubicBezTo>
                  <a:pt x="3376614" y="2322671"/>
                  <a:pt x="3011299" y="2284904"/>
                  <a:pt x="2588364" y="2308324"/>
                </a:cubicBezTo>
                <a:cubicBezTo>
                  <a:pt x="2165429" y="2331745"/>
                  <a:pt x="2209137" y="2321648"/>
                  <a:pt x="2033237" y="2308324"/>
                </a:cubicBezTo>
                <a:cubicBezTo>
                  <a:pt x="1857337" y="2295000"/>
                  <a:pt x="1535374" y="2326932"/>
                  <a:pt x="1250708" y="2308324"/>
                </a:cubicBezTo>
                <a:cubicBezTo>
                  <a:pt x="966042" y="2289716"/>
                  <a:pt x="910228" y="2279291"/>
                  <a:pt x="581880" y="2308324"/>
                </a:cubicBezTo>
                <a:cubicBezTo>
                  <a:pt x="253532" y="2337357"/>
                  <a:pt x="239957" y="2328372"/>
                  <a:pt x="0" y="2308324"/>
                </a:cubicBezTo>
                <a:cubicBezTo>
                  <a:pt x="-13134" y="2029964"/>
                  <a:pt x="-14747" y="1994763"/>
                  <a:pt x="0" y="1731243"/>
                </a:cubicBezTo>
                <a:cubicBezTo>
                  <a:pt x="14747" y="1467723"/>
                  <a:pt x="-5514" y="1395373"/>
                  <a:pt x="0" y="1200328"/>
                </a:cubicBezTo>
                <a:cubicBezTo>
                  <a:pt x="5514" y="1005284"/>
                  <a:pt x="-8642" y="852349"/>
                  <a:pt x="0" y="646331"/>
                </a:cubicBezTo>
                <a:cubicBezTo>
                  <a:pt x="8642" y="440313"/>
                  <a:pt x="8101" y="277390"/>
                  <a:pt x="0" y="0"/>
                </a:cubicBezTo>
                <a:close/>
              </a:path>
              <a:path w="11370076" h="2308324" stroke="0" extrusionOk="0">
                <a:moveTo>
                  <a:pt x="0" y="0"/>
                </a:moveTo>
                <a:cubicBezTo>
                  <a:pt x="218391" y="-9864"/>
                  <a:pt x="316145" y="13297"/>
                  <a:pt x="441426" y="0"/>
                </a:cubicBezTo>
                <a:cubicBezTo>
                  <a:pt x="566707" y="-13297"/>
                  <a:pt x="917782" y="34030"/>
                  <a:pt x="1337656" y="0"/>
                </a:cubicBezTo>
                <a:cubicBezTo>
                  <a:pt x="1757530" y="-34030"/>
                  <a:pt x="1859077" y="-3107"/>
                  <a:pt x="2233886" y="0"/>
                </a:cubicBezTo>
                <a:cubicBezTo>
                  <a:pt x="2608695" y="3107"/>
                  <a:pt x="2624749" y="-6131"/>
                  <a:pt x="2789013" y="0"/>
                </a:cubicBezTo>
                <a:cubicBezTo>
                  <a:pt x="2953277" y="6131"/>
                  <a:pt x="3308204" y="39738"/>
                  <a:pt x="3685242" y="0"/>
                </a:cubicBezTo>
                <a:cubicBezTo>
                  <a:pt x="4062280" y="-39738"/>
                  <a:pt x="4005109" y="10975"/>
                  <a:pt x="4240370" y="0"/>
                </a:cubicBezTo>
                <a:cubicBezTo>
                  <a:pt x="4475631" y="-10975"/>
                  <a:pt x="4564829" y="-22797"/>
                  <a:pt x="4795497" y="0"/>
                </a:cubicBezTo>
                <a:cubicBezTo>
                  <a:pt x="5026165" y="22797"/>
                  <a:pt x="5139455" y="14615"/>
                  <a:pt x="5236923" y="0"/>
                </a:cubicBezTo>
                <a:cubicBezTo>
                  <a:pt x="5334391" y="-14615"/>
                  <a:pt x="5613982" y="16130"/>
                  <a:pt x="5905751" y="0"/>
                </a:cubicBezTo>
                <a:cubicBezTo>
                  <a:pt x="6197520" y="-16130"/>
                  <a:pt x="6325359" y="-8382"/>
                  <a:pt x="6574579" y="0"/>
                </a:cubicBezTo>
                <a:cubicBezTo>
                  <a:pt x="6823799" y="8382"/>
                  <a:pt x="7144645" y="-17127"/>
                  <a:pt x="7357108" y="0"/>
                </a:cubicBezTo>
                <a:cubicBezTo>
                  <a:pt x="7569571" y="17127"/>
                  <a:pt x="7743326" y="-13326"/>
                  <a:pt x="7912235" y="0"/>
                </a:cubicBezTo>
                <a:cubicBezTo>
                  <a:pt x="8081144" y="13326"/>
                  <a:pt x="8163778" y="4271"/>
                  <a:pt x="8353662" y="0"/>
                </a:cubicBezTo>
                <a:cubicBezTo>
                  <a:pt x="8543546" y="-4271"/>
                  <a:pt x="9035277" y="26532"/>
                  <a:pt x="9249891" y="0"/>
                </a:cubicBezTo>
                <a:cubicBezTo>
                  <a:pt x="9464505" y="-26532"/>
                  <a:pt x="9558176" y="18233"/>
                  <a:pt x="9691318" y="0"/>
                </a:cubicBezTo>
                <a:cubicBezTo>
                  <a:pt x="9824460" y="-18233"/>
                  <a:pt x="9944066" y="-21569"/>
                  <a:pt x="10132744" y="0"/>
                </a:cubicBezTo>
                <a:cubicBezTo>
                  <a:pt x="10321422" y="21569"/>
                  <a:pt x="10426991" y="2286"/>
                  <a:pt x="10574171" y="0"/>
                </a:cubicBezTo>
                <a:cubicBezTo>
                  <a:pt x="10721351" y="-2286"/>
                  <a:pt x="11137928" y="13081"/>
                  <a:pt x="11370076" y="0"/>
                </a:cubicBezTo>
                <a:cubicBezTo>
                  <a:pt x="11342971" y="225139"/>
                  <a:pt x="11364388" y="309513"/>
                  <a:pt x="11370076" y="600164"/>
                </a:cubicBezTo>
                <a:cubicBezTo>
                  <a:pt x="11375764" y="890815"/>
                  <a:pt x="11399980" y="1044174"/>
                  <a:pt x="11370076" y="1223412"/>
                </a:cubicBezTo>
                <a:cubicBezTo>
                  <a:pt x="11340172" y="1402650"/>
                  <a:pt x="11365340" y="1624112"/>
                  <a:pt x="11370076" y="1754326"/>
                </a:cubicBezTo>
                <a:cubicBezTo>
                  <a:pt x="11374812" y="1884540"/>
                  <a:pt x="11354837" y="2137913"/>
                  <a:pt x="11370076" y="2308324"/>
                </a:cubicBezTo>
                <a:cubicBezTo>
                  <a:pt x="10951722" y="2322494"/>
                  <a:pt x="10726321" y="2269350"/>
                  <a:pt x="10473846" y="2308324"/>
                </a:cubicBezTo>
                <a:cubicBezTo>
                  <a:pt x="10221371" y="2347299"/>
                  <a:pt x="10230380" y="2303323"/>
                  <a:pt x="10032420" y="2308324"/>
                </a:cubicBezTo>
                <a:cubicBezTo>
                  <a:pt x="9834460" y="2313325"/>
                  <a:pt x="9698095" y="2297380"/>
                  <a:pt x="9590994" y="2308324"/>
                </a:cubicBezTo>
                <a:cubicBezTo>
                  <a:pt x="9483893" y="2319268"/>
                  <a:pt x="9289150" y="2321100"/>
                  <a:pt x="9035866" y="2308324"/>
                </a:cubicBezTo>
                <a:cubicBezTo>
                  <a:pt x="8782582" y="2295548"/>
                  <a:pt x="8668248" y="2328090"/>
                  <a:pt x="8480739" y="2308324"/>
                </a:cubicBezTo>
                <a:cubicBezTo>
                  <a:pt x="8293230" y="2288558"/>
                  <a:pt x="8173195" y="2312514"/>
                  <a:pt x="8039313" y="2308324"/>
                </a:cubicBezTo>
                <a:cubicBezTo>
                  <a:pt x="7905431" y="2304134"/>
                  <a:pt x="7752553" y="2324384"/>
                  <a:pt x="7597886" y="2308324"/>
                </a:cubicBezTo>
                <a:cubicBezTo>
                  <a:pt x="7443219" y="2292264"/>
                  <a:pt x="7303241" y="2297334"/>
                  <a:pt x="7156460" y="2308324"/>
                </a:cubicBezTo>
                <a:cubicBezTo>
                  <a:pt x="7009679" y="2319314"/>
                  <a:pt x="6730519" y="2300060"/>
                  <a:pt x="6373931" y="2308324"/>
                </a:cubicBezTo>
                <a:cubicBezTo>
                  <a:pt x="6017343" y="2316588"/>
                  <a:pt x="6118305" y="2306167"/>
                  <a:pt x="5932504" y="2308324"/>
                </a:cubicBezTo>
                <a:cubicBezTo>
                  <a:pt x="5746703" y="2310481"/>
                  <a:pt x="5527591" y="2274705"/>
                  <a:pt x="5149976" y="2308324"/>
                </a:cubicBezTo>
                <a:cubicBezTo>
                  <a:pt x="4772361" y="2341943"/>
                  <a:pt x="4930426" y="2318175"/>
                  <a:pt x="4822250" y="2308324"/>
                </a:cubicBezTo>
                <a:cubicBezTo>
                  <a:pt x="4714074" y="2298473"/>
                  <a:pt x="4581373" y="2318626"/>
                  <a:pt x="4494524" y="2308324"/>
                </a:cubicBezTo>
                <a:cubicBezTo>
                  <a:pt x="4407675" y="2298022"/>
                  <a:pt x="4122333" y="2288342"/>
                  <a:pt x="3825696" y="2308324"/>
                </a:cubicBezTo>
                <a:cubicBezTo>
                  <a:pt x="3529059" y="2328306"/>
                  <a:pt x="3511022" y="2308202"/>
                  <a:pt x="3384270" y="2308324"/>
                </a:cubicBezTo>
                <a:cubicBezTo>
                  <a:pt x="3257518" y="2308446"/>
                  <a:pt x="3147136" y="2290403"/>
                  <a:pt x="2942843" y="2308324"/>
                </a:cubicBezTo>
                <a:cubicBezTo>
                  <a:pt x="2738550" y="2326245"/>
                  <a:pt x="2394309" y="2302676"/>
                  <a:pt x="2046614" y="2308324"/>
                </a:cubicBezTo>
                <a:cubicBezTo>
                  <a:pt x="1698919" y="2313972"/>
                  <a:pt x="1785652" y="2299750"/>
                  <a:pt x="1718888" y="2308324"/>
                </a:cubicBezTo>
                <a:cubicBezTo>
                  <a:pt x="1652124" y="2316898"/>
                  <a:pt x="1462056" y="2306280"/>
                  <a:pt x="1277461" y="2308324"/>
                </a:cubicBezTo>
                <a:cubicBezTo>
                  <a:pt x="1092866" y="2310368"/>
                  <a:pt x="871904" y="2325292"/>
                  <a:pt x="608633" y="2308324"/>
                </a:cubicBezTo>
                <a:cubicBezTo>
                  <a:pt x="345362" y="2291356"/>
                  <a:pt x="130378" y="2299034"/>
                  <a:pt x="0" y="2308324"/>
                </a:cubicBezTo>
                <a:cubicBezTo>
                  <a:pt x="8438" y="2049052"/>
                  <a:pt x="24396" y="1988642"/>
                  <a:pt x="0" y="1731243"/>
                </a:cubicBezTo>
                <a:cubicBezTo>
                  <a:pt x="-24396" y="1473844"/>
                  <a:pt x="15975" y="1339025"/>
                  <a:pt x="0" y="1177245"/>
                </a:cubicBezTo>
                <a:cubicBezTo>
                  <a:pt x="-15975" y="1015465"/>
                  <a:pt x="-10481" y="766637"/>
                  <a:pt x="0" y="600164"/>
                </a:cubicBezTo>
                <a:cubicBezTo>
                  <a:pt x="10481" y="433691"/>
                  <a:pt x="26188" y="274377"/>
                  <a:pt x="0" y="0"/>
                </a:cubicBezTo>
                <a:close/>
              </a:path>
            </a:pathLst>
          </a:custGeom>
          <a:ln>
            <a:extLst>
              <a:ext uri="{C807C97D-BFC1-408E-A445-0C87EB9F89A2}">
                <ask:lineSketchStyleProps xmlns="" xmlns:ask="http://schemas.microsoft.com/office/drawing/2018/sketchyshapes" sd="2569156359">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b="1">
                <a:solidFill>
                  <a:schemeClr val="accent5">
                    <a:lumMod val="75000"/>
                  </a:schemeClr>
                </a:solidFill>
                <a:latin typeface="Arial" panose="020B0604020202020204" pitchFamily="34" charset="0"/>
                <a:cs typeface="Arial" panose="020B0604020202020204" pitchFamily="34" charset="0"/>
              </a:rPr>
              <a:t>Do nước nóng trong cốc nước lúc đầu đã </a:t>
            </a:r>
            <a:r>
              <a:rPr lang="en-US" sz="3600" b="1">
                <a:solidFill>
                  <a:schemeClr val="accent5">
                    <a:lumMod val="75000"/>
                  </a:schemeClr>
                </a:solidFill>
                <a:highlight>
                  <a:srgbClr val="CFFFDC"/>
                </a:highlight>
                <a:latin typeface="Arial" panose="020B0604020202020204" pitchFamily="34" charset="0"/>
                <a:cs typeface="Arial" panose="020B0604020202020204" pitchFamily="34" charset="0"/>
              </a:rPr>
              <a:t>truyền nhiệt</a:t>
            </a:r>
            <a:r>
              <a:rPr lang="en-US" sz="3600" b="1">
                <a:solidFill>
                  <a:schemeClr val="accent5">
                    <a:lumMod val="75000"/>
                  </a:schemeClr>
                </a:solidFill>
                <a:latin typeface="Arial" panose="020B0604020202020204" pitchFamily="34" charset="0"/>
                <a:cs typeface="Arial" panose="020B0604020202020204" pitchFamily="34" charset="0"/>
              </a:rPr>
              <a:t> cho nước trong chậu.</a:t>
            </a:r>
          </a:p>
          <a:p>
            <a:r>
              <a:rPr lang="en-US" sz="3600" b="1">
                <a:solidFill>
                  <a:schemeClr val="accent2">
                    <a:lumMod val="75000"/>
                  </a:schemeClr>
                </a:solidFill>
                <a:latin typeface="Arial" panose="020B0604020202020204" pitchFamily="34" charset="0"/>
                <a:cs typeface="Arial" panose="020B0604020202020204" pitchFamily="34" charset="0"/>
              </a:rPr>
              <a:t>Nước trong chậu </a:t>
            </a:r>
            <a:r>
              <a:rPr lang="en-US" sz="3600" b="1">
                <a:solidFill>
                  <a:schemeClr val="accent2">
                    <a:lumMod val="75000"/>
                  </a:schemeClr>
                </a:solidFill>
                <a:highlight>
                  <a:srgbClr val="FFFF00"/>
                </a:highlight>
                <a:latin typeface="Arial" panose="020B0604020202020204" pitchFamily="34" charset="0"/>
                <a:cs typeface="Arial" panose="020B0604020202020204" pitchFamily="34" charset="0"/>
              </a:rPr>
              <a:t>thu nhiệt</a:t>
            </a:r>
            <a:r>
              <a:rPr lang="en-US" sz="3600" b="1">
                <a:solidFill>
                  <a:schemeClr val="accent2">
                    <a:lumMod val="75000"/>
                  </a:schemeClr>
                </a:solidFill>
                <a:latin typeface="Arial" panose="020B0604020202020204" pitchFamily="34" charset="0"/>
                <a:cs typeface="Arial" panose="020B0604020202020204" pitchFamily="34" charset="0"/>
              </a:rPr>
              <a:t> vào làm cho nước trong chậu nóng lên.</a:t>
            </a:r>
          </a:p>
        </p:txBody>
      </p:sp>
    </p:spTree>
    <p:extLst>
      <p:ext uri="{BB962C8B-B14F-4D97-AF65-F5344CB8AC3E}">
        <p14:creationId xmlns:p14="http://schemas.microsoft.com/office/powerpoint/2010/main" val="17264262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1"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2.08333E-7 7.40741E-7 L 0.10391 0.22153 " pathEditMode="relative" rAng="0" ptsTypes="AA">
                                      <p:cBhvr>
                                        <p:cTn id="45" dur="2000" fill="hold"/>
                                        <p:tgtEl>
                                          <p:spTgt spid="14"/>
                                        </p:tgtEl>
                                        <p:attrNameLst>
                                          <p:attrName>ppt_x</p:attrName>
                                          <p:attrName>ppt_y</p:attrName>
                                        </p:attrNameLst>
                                      </p:cBhvr>
                                      <p:rCtr x="5195" y="11065"/>
                                    </p:animMotion>
                                  </p:childTnLst>
                                </p:cTn>
                              </p:par>
                              <p:par>
                                <p:cTn id="46" presetID="42" presetClass="path" presetSubtype="0" accel="50000" decel="50000" fill="hold" grpId="0" nodeType="withEffect">
                                  <p:stCondLst>
                                    <p:cond delay="0"/>
                                  </p:stCondLst>
                                  <p:childTnLst>
                                    <p:animMotion origin="layout" path="M 5E-6 0.00602 L 0.30652 0.34259 " pathEditMode="relative" rAng="0" ptsTypes="AA">
                                      <p:cBhvr>
                                        <p:cTn id="47" dur="2000" fill="hold"/>
                                        <p:tgtEl>
                                          <p:spTgt spid="3"/>
                                        </p:tgtEl>
                                        <p:attrNameLst>
                                          <p:attrName>ppt_x</p:attrName>
                                          <p:attrName>ppt_y</p:attrName>
                                        </p:attrNameLst>
                                      </p:cBhvr>
                                      <p:rCtr x="15326" y="16829"/>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P spid="7" grpId="0"/>
      <p:bldP spid="3" grpId="0" animBg="1"/>
      <p:bldP spid="3" grpId="1" animBg="1"/>
      <p:bldP spid="14" grpId="0" animBg="1"/>
      <p:bldP spid="14" grpId="1"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pic>
        <p:nvPicPr>
          <p:cNvPr id="25" name="图片 24">
            <a:extLst>
              <a:ext uri="{FF2B5EF4-FFF2-40B4-BE49-F238E27FC236}">
                <a16:creationId xmlns:a16="http://schemas.microsoft.com/office/drawing/2014/main" id="{ADEC97EC-A4D6-4731-AEB8-2C1447EE52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683394" y="795946"/>
            <a:ext cx="8706180"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946667FA-6DE4-4097-B259-4228F90DB336}"/>
              </a:ext>
            </a:extLst>
          </p:cNvPr>
          <p:cNvSpPr txBox="1"/>
          <p:nvPr/>
        </p:nvSpPr>
        <p:spPr>
          <a:xfrm>
            <a:off x="3779309" y="1043829"/>
            <a:ext cx="3012363" cy="830997"/>
          </a:xfrm>
          <a:prstGeom prst="rect">
            <a:avLst/>
          </a:prstGeom>
          <a:noFill/>
        </p:spPr>
        <p:txBody>
          <a:bodyPr wrap="none" rtlCol="0">
            <a:spAutoFit/>
          </a:bodyPr>
          <a:lstStyle/>
          <a:p>
            <a:r>
              <a:rPr lang="en-US" altLang="zh-CN" sz="4800">
                <a:solidFill>
                  <a:schemeClr val="accent5">
                    <a:lumMod val="50000"/>
                  </a:schemeClr>
                </a:solidFill>
                <a:effectLst>
                  <a:outerShdw blurRad="50800" dist="38100" dir="2700000" algn="tl" rotWithShape="0">
                    <a:schemeClr val="tx1">
                      <a:lumMod val="75000"/>
                      <a:lumOff val="25000"/>
                      <a:alpha val="40000"/>
                    </a:schemeClr>
                  </a:outerShdw>
                </a:effectLst>
                <a:latin typeface="UTM Showcard" panose="02040603050506020204" pitchFamily="18" charset="0"/>
                <a:ea typeface="思源宋体 CN Heavy" panose="02020900000000000000" pitchFamily="18" charset="-122"/>
              </a:rPr>
              <a:t>KẾT LUẬN</a:t>
            </a:r>
            <a:endParaRPr lang="zh-CN" altLang="en-US" sz="4800" dirty="0">
              <a:solidFill>
                <a:schemeClr val="accent5">
                  <a:lumMod val="50000"/>
                </a:schemeClr>
              </a:solidFill>
              <a:effectLst>
                <a:outerShdw blurRad="50800" dist="38100" dir="2700000" algn="tl" rotWithShape="0">
                  <a:schemeClr val="tx1">
                    <a:lumMod val="75000"/>
                    <a:lumOff val="25000"/>
                    <a:alpha val="40000"/>
                  </a:schemeClr>
                </a:outerShdw>
              </a:effectLst>
              <a:latin typeface="UTM Showcard" panose="02040603050506020204" pitchFamily="18" charset="0"/>
              <a:ea typeface="思源宋体 CN Heavy" panose="02020900000000000000" pitchFamily="18" charset="-122"/>
            </a:endParaRPr>
          </a:p>
        </p:txBody>
      </p:sp>
      <p:pic>
        <p:nvPicPr>
          <p:cNvPr id="29" name="图片 28">
            <a:extLst>
              <a:ext uri="{FF2B5EF4-FFF2-40B4-BE49-F238E27FC236}">
                <a16:creationId xmlns:a16="http://schemas.microsoft.com/office/drawing/2014/main" id="{9983ED8C-C1C1-47C3-9799-A291BDD967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9764" y="568217"/>
            <a:ext cx="1126227" cy="716229"/>
          </a:xfrm>
          <a:prstGeom prst="rect">
            <a:avLst/>
          </a:prstGeom>
        </p:spPr>
      </p:pic>
      <p:pic>
        <p:nvPicPr>
          <p:cNvPr id="30" name="图片 29">
            <a:extLst>
              <a:ext uri="{FF2B5EF4-FFF2-40B4-BE49-F238E27FC236}">
                <a16:creationId xmlns:a16="http://schemas.microsoft.com/office/drawing/2014/main" id="{CF95073C-E37E-4B87-AED9-0CDCD4474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77" y="441812"/>
            <a:ext cx="1599986" cy="1017516"/>
          </a:xfrm>
          <a:prstGeom prst="rect">
            <a:avLst/>
          </a:prstGeom>
        </p:spPr>
      </p:pic>
      <p:pic>
        <p:nvPicPr>
          <p:cNvPr id="31" name="图片 30">
            <a:extLst>
              <a:ext uri="{FF2B5EF4-FFF2-40B4-BE49-F238E27FC236}">
                <a16:creationId xmlns:a16="http://schemas.microsoft.com/office/drawing/2014/main" id="{855C3E6A-FFB6-4220-B959-434B35415D6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66461" b="93748"/>
          <a:stretch/>
        </p:blipFill>
        <p:spPr>
          <a:xfrm rot="17307783">
            <a:off x="969263" y="2128230"/>
            <a:ext cx="483195" cy="340468"/>
          </a:xfrm>
          <a:prstGeom prst="rect">
            <a:avLst/>
          </a:prstGeom>
        </p:spPr>
      </p:pic>
      <p:pic>
        <p:nvPicPr>
          <p:cNvPr id="22" name="Picture 21" descr="Diagram&#10;&#10;Description automatically generated">
            <a:extLst>
              <a:ext uri="{FF2B5EF4-FFF2-40B4-BE49-F238E27FC236}">
                <a16:creationId xmlns:a16="http://schemas.microsoft.com/office/drawing/2014/main" id="{B6E4F05E-DBF4-4001-A280-44493703FB5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891" b="92078" l="2067" r="47241">
                        <a14:foregroundMark x1="7495" y1="37187" x2="9584" y2="60428"/>
                        <a14:foregroundMark x1="9584" y1="60428" x2="7677" y2="66370"/>
                        <a14:foregroundMark x1="16739" y1="89976" x2="34022" y2="92158"/>
                        <a14:foregroundMark x1="42903" y1="17623" x2="41154" y2="58286"/>
                        <a14:foregroundMark x1="41154" y1="58286" x2="41154" y2="58286"/>
                        <a14:foregroundMark x1="43607" y1="30679" x2="43425" y2="62652"/>
                        <a14:foregroundMark x1="43425" y1="62652" x2="43425" y2="62652"/>
                        <a14:foregroundMark x1="47263" y1="27567" x2="43039" y2="69927"/>
                        <a14:foregroundMark x1="43039" y1="69927" x2="38383" y2="77850"/>
                        <a14:foregroundMark x1="38383" y1="77850" x2="38383" y2="77850"/>
                        <a14:foregroundMark x1="40631" y1="10186" x2="35748" y2="29749"/>
                        <a14:foregroundMark x1="35748" y1="29749" x2="35748" y2="29749"/>
                        <a14:foregroundMark x1="6268" y1="43411" x2="5746" y2="62571"/>
                        <a14:foregroundMark x1="5746" y1="62571" x2="5587" y2="63581"/>
                        <a14:foregroundMark x1="5065" y1="40905" x2="5587" y2="30032"/>
                        <a14:foregroundMark x1="17624" y1="13581" x2="11697" y2="24454"/>
                        <a14:foregroundMark x1="44311" y1="7397" x2="44992" y2="31932"/>
                        <a14:foregroundMark x1="44992" y1="31932" x2="44992" y2="31932"/>
                        <a14:foregroundMark x1="42380" y1="24454" x2="35930" y2="46524"/>
                        <a14:foregroundMark x1="35930" y1="46524" x2="35930" y2="46524"/>
                        <a14:foregroundMark x1="39064" y1="24454" x2="32273" y2="49313"/>
                        <a14:foregroundMark x1="32273" y1="49313" x2="32273" y2="49313"/>
                        <a14:foregroundMark x1="5224" y1="62975" x2="8381" y2="70412"/>
                        <a14:foregroundMark x1="8381" y1="70412" x2="8381" y2="70412"/>
                        <a14:foregroundMark x1="5065" y1="59539" x2="6450" y2="70412"/>
                        <a14:foregroundMark x1="6450" y1="70412" x2="6450" y2="70412"/>
                        <a14:foregroundMark x1="5065" y1="67947" x2="4179" y2="78779"/>
                        <a14:foregroundMark x1="5224" y1="36863" x2="2089" y2="67623"/>
                        <a14:foregroundMark x1="37838" y1="9863" x2="37315" y2="57074"/>
                        <a14:foregroundMark x1="42380" y1="75990" x2="46400" y2="58003"/>
                        <a14:foregroundMark x1="46400" y1="58003" x2="46400" y2="58003"/>
                        <a14:foregroundMark x1="45174" y1="67623" x2="45174" y2="76314"/>
                        <a14:foregroundMark x1="45174" y1="76314" x2="45174" y2="76314"/>
                        <a14:foregroundMark x1="38724" y1="4891" x2="35226" y2="12045"/>
                        <a14:foregroundMark x1="43947" y1="4891" x2="44992" y2="10186"/>
                        <a14:foregroundMark x1="43788" y1="6144" x2="40472" y2="5821"/>
                        <a14:foregroundMark x1="39428" y1="35327" x2="37838" y2="56427"/>
                        <a14:foregroundMark x1="39428" y1="44947" x2="39587" y2="51455"/>
                        <a14:foregroundMark x1="35930" y1="88440" x2="37315" y2="88116"/>
                      </a14:backgroundRemoval>
                    </a14:imgEffect>
                  </a14:imgLayer>
                </a14:imgProps>
              </a:ext>
              <a:ext uri="{28A0092B-C50C-407E-A947-70E740481C1C}">
                <a14:useLocalDpi xmlns:a14="http://schemas.microsoft.com/office/drawing/2010/main" val="0"/>
              </a:ext>
            </a:extLst>
          </a:blip>
          <a:srcRect r="50413"/>
          <a:stretch/>
        </p:blipFill>
        <p:spPr>
          <a:xfrm>
            <a:off x="8524914" y="1590375"/>
            <a:ext cx="3584874" cy="4061172"/>
          </a:xfrm>
          <a:prstGeom prst="rect">
            <a:avLst/>
          </a:prstGeom>
        </p:spPr>
      </p:pic>
      <p:pic>
        <p:nvPicPr>
          <p:cNvPr id="26" name="图片 25">
            <a:extLst>
              <a:ext uri="{FF2B5EF4-FFF2-40B4-BE49-F238E27FC236}">
                <a16:creationId xmlns:a16="http://schemas.microsoft.com/office/drawing/2014/main" id="{EB150F83-D01E-497C-9DED-4C0071436472}"/>
              </a:ext>
            </a:extLst>
          </p:cNvPr>
          <p:cNvPicPr>
            <a:picLocks noChangeAspect="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9102" y="4022849"/>
            <a:ext cx="12192000" cy="2903564"/>
          </a:xfrm>
          <a:prstGeom prst="rect">
            <a:avLst/>
          </a:prstGeom>
        </p:spPr>
      </p:pic>
      <p:sp>
        <p:nvSpPr>
          <p:cNvPr id="23" name="TextBox 22">
            <a:extLst>
              <a:ext uri="{FF2B5EF4-FFF2-40B4-BE49-F238E27FC236}">
                <a16:creationId xmlns:a16="http://schemas.microsoft.com/office/drawing/2014/main" id="{8BFA4B0C-88E1-476B-9AB4-BC894DF674A0}"/>
              </a:ext>
            </a:extLst>
          </p:cNvPr>
          <p:cNvSpPr txBox="1"/>
          <p:nvPr/>
        </p:nvSpPr>
        <p:spPr>
          <a:xfrm>
            <a:off x="1354474" y="2057470"/>
            <a:ext cx="7484726" cy="1569660"/>
          </a:xfrm>
          <a:prstGeom prst="rect">
            <a:avLst/>
          </a:prstGeom>
          <a:noFill/>
        </p:spPr>
        <p:txBody>
          <a:bodyPr wrap="square">
            <a:spAutoFit/>
          </a:bodyPr>
          <a:lstStyle/>
          <a:p>
            <a:pPr algn="just"/>
            <a:r>
              <a:rPr lang="vi-VN" sz="2400" b="1">
                <a:latin typeface="Arial" panose="020B0604020202020204" pitchFamily="34" charset="0"/>
                <a:cs typeface="Arial" panose="020B0604020202020204" pitchFamily="34" charset="0"/>
              </a:rPr>
              <a:t>Trong thí nghiệm trên, vật nóng hơn (cốc nước) đã </a:t>
            </a:r>
            <a:r>
              <a:rPr lang="vi-VN" sz="2400" b="1">
                <a:solidFill>
                  <a:srgbClr val="FF0000"/>
                </a:solidFill>
                <a:latin typeface="Arial" panose="020B0604020202020204" pitchFamily="34" charset="0"/>
                <a:cs typeface="Arial" panose="020B0604020202020204" pitchFamily="34" charset="0"/>
              </a:rPr>
              <a:t>truyền nhiệt </a:t>
            </a:r>
            <a:r>
              <a:rPr lang="vi-VN" sz="2400" b="1">
                <a:latin typeface="Arial" panose="020B0604020202020204" pitchFamily="34" charset="0"/>
                <a:cs typeface="Arial" panose="020B0604020202020204" pitchFamily="34" charset="0"/>
              </a:rPr>
              <a:t>cho vật lạnh hơn</a:t>
            </a:r>
            <a:r>
              <a:rPr lang="en-US" sz="2400" b="1">
                <a:latin typeface="Arial" panose="020B0604020202020204" pitchFamily="34" charset="0"/>
                <a:cs typeface="Arial" panose="020B0604020202020204" pitchFamily="34" charset="0"/>
              </a:rPr>
              <a:t> </a:t>
            </a:r>
            <a:r>
              <a:rPr lang="vi-VN" sz="2400" b="1">
                <a:latin typeface="Arial" panose="020B0604020202020204" pitchFamily="34" charset="0"/>
                <a:cs typeface="Arial" panose="020B0604020202020204" pitchFamily="34" charset="0"/>
              </a:rPr>
              <a:t>(chậu nước). Khi đó cốc nước tỏa nhiệt nên lạnh đi, chậu nước thu nhiệt nên nóng lên.</a:t>
            </a:r>
            <a:endParaRPr lang="fr-L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154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98027" y="1621157"/>
            <a:ext cx="862965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452249" y="515652"/>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1998027" y="679365"/>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6" t="841" r="65631" b="69411"/>
          <a:stretch/>
        </p:blipFill>
        <p:spPr>
          <a:xfrm>
            <a:off x="2610503" y="1943267"/>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6" t="2179" r="32990" b="70079"/>
          <a:stretch/>
        </p:blipFill>
        <p:spPr>
          <a:xfrm>
            <a:off x="6865040" y="4065902"/>
            <a:ext cx="1243913" cy="1170941"/>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application&#10;&#10;Description automatically generated">
            <a:extLst>
              <a:ext uri="{FF2B5EF4-FFF2-40B4-BE49-F238E27FC236}">
                <a16:creationId xmlns:a16="http://schemas.microsoft.com/office/drawing/2014/main" id="{B2B756E1-8A13-4546-96FB-CA3F0E1F6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613" r="4777" b="68749"/>
          <a:stretch/>
        </p:blipFill>
        <p:spPr>
          <a:xfrm>
            <a:off x="4823275" y="1953453"/>
            <a:ext cx="1243913" cy="1134208"/>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 t="34271" r="67669" b="40759"/>
          <a:stretch/>
        </p:blipFill>
        <p:spPr>
          <a:xfrm>
            <a:off x="2518904" y="4131481"/>
            <a:ext cx="1133906" cy="1020008"/>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application&#10;&#10;Description automatically generated">
            <a:extLst>
              <a:ext uri="{FF2B5EF4-FFF2-40B4-BE49-F238E27FC236}">
                <a16:creationId xmlns:a16="http://schemas.microsoft.com/office/drawing/2014/main" id="{160B2428-6931-477E-A734-0706DDD515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39" t="68321" r="34410" b="9524"/>
          <a:stretch/>
        </p:blipFill>
        <p:spPr>
          <a:xfrm>
            <a:off x="6859967" y="2020332"/>
            <a:ext cx="1134209" cy="1020008"/>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application&#10;&#10;Description automatically generated">
            <a:extLst>
              <a:ext uri="{FF2B5EF4-FFF2-40B4-BE49-F238E27FC236}">
                <a16:creationId xmlns:a16="http://schemas.microsoft.com/office/drawing/2014/main" id="{62E6087E-E0AB-4179-84AD-5AABABDBE6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45" t="66918" r="65604" b="9524"/>
          <a:stretch/>
        </p:blipFill>
        <p:spPr>
          <a:xfrm>
            <a:off x="4770065" y="4167337"/>
            <a:ext cx="1096106" cy="1037190"/>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2866313" y="3105288"/>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71" name="Group 70">
            <a:extLst>
              <a:ext uri="{FF2B5EF4-FFF2-40B4-BE49-F238E27FC236}">
                <a16:creationId xmlns:a16="http://schemas.microsoft.com/office/drawing/2014/main" id="{D2531196-B2A6-4D5C-A09B-ACE97E909D9A}"/>
              </a:ext>
            </a:extLst>
          </p:cNvPr>
          <p:cNvGrpSpPr/>
          <p:nvPr/>
        </p:nvGrpSpPr>
        <p:grpSpPr>
          <a:xfrm>
            <a:off x="5098785" y="3077298"/>
            <a:ext cx="662151" cy="718130"/>
            <a:chOff x="5078966" y="3261330"/>
            <a:chExt cx="662151" cy="718130"/>
          </a:xfrm>
        </p:grpSpPr>
        <p:grpSp>
          <p:nvGrpSpPr>
            <p:cNvPr id="15" name="Group 14">
              <a:extLst>
                <a:ext uri="{FF2B5EF4-FFF2-40B4-BE49-F238E27FC236}">
                  <a16:creationId xmlns:a16="http://schemas.microsoft.com/office/drawing/2014/main" id="{80295EF6-52E3-4A5E-9231-7A8988CB7B7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16" name="Oval 15">
                <a:extLst>
                  <a:ext uri="{FF2B5EF4-FFF2-40B4-BE49-F238E27FC236}">
                    <a16:creationId xmlns:a16="http://schemas.microsoft.com/office/drawing/2014/main" id="{260263B1-B30A-4F62-8C75-93A042C85C8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0E93434-E353-4A31-881F-F84001FF934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FF564-9D98-42B8-8862-69C4F55C2F23}"/>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93D13AE7-BB72-4C06-9FAB-D13D817C82AA}"/>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72" name="Group 71">
            <a:extLst>
              <a:ext uri="{FF2B5EF4-FFF2-40B4-BE49-F238E27FC236}">
                <a16:creationId xmlns:a16="http://schemas.microsoft.com/office/drawing/2014/main" id="{0B04C035-72D7-4F3D-96D9-746E170A91EE}"/>
              </a:ext>
            </a:extLst>
          </p:cNvPr>
          <p:cNvGrpSpPr/>
          <p:nvPr/>
        </p:nvGrpSpPr>
        <p:grpSpPr>
          <a:xfrm>
            <a:off x="7103922" y="3069935"/>
            <a:ext cx="662151" cy="718130"/>
            <a:chOff x="7103925" y="3247701"/>
            <a:chExt cx="662151" cy="718130"/>
          </a:xfrm>
        </p:grpSpPr>
        <p:grpSp>
          <p:nvGrpSpPr>
            <p:cNvPr id="19" name="Group 18">
              <a:extLst>
                <a:ext uri="{FF2B5EF4-FFF2-40B4-BE49-F238E27FC236}">
                  <a16:creationId xmlns:a16="http://schemas.microsoft.com/office/drawing/2014/main" id="{C4C0991E-DC95-4CC7-A4A9-CA857BBA7FA5}"/>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20" name="Oval 19">
                <a:extLst>
                  <a:ext uri="{FF2B5EF4-FFF2-40B4-BE49-F238E27FC236}">
                    <a16:creationId xmlns:a16="http://schemas.microsoft.com/office/drawing/2014/main" id="{DBC5DB2D-923C-4FE3-8805-9E90A98C5A79}"/>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862621D-1CE0-4FA8-B328-EA09ACA740A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1AC5C5-2F4A-4A78-813B-F6A14007DF7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FB6C5AE4-6A0E-4382-AF62-DC715BE5DA52}"/>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2854762" y="5279532"/>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65" name="Group 64">
            <a:extLst>
              <a:ext uri="{FF2B5EF4-FFF2-40B4-BE49-F238E27FC236}">
                <a16:creationId xmlns:a16="http://schemas.microsoft.com/office/drawing/2014/main" id="{6959D09D-0230-43DF-AED0-F71F5D5D45EB}"/>
              </a:ext>
            </a:extLst>
          </p:cNvPr>
          <p:cNvGrpSpPr/>
          <p:nvPr/>
        </p:nvGrpSpPr>
        <p:grpSpPr>
          <a:xfrm>
            <a:off x="4987042" y="5311294"/>
            <a:ext cx="662151" cy="718130"/>
            <a:chOff x="3167069" y="5122371"/>
            <a:chExt cx="662151" cy="718130"/>
          </a:xfrm>
        </p:grpSpPr>
        <p:grpSp>
          <p:nvGrpSpPr>
            <p:cNvPr id="27" name="Group 26">
              <a:extLst>
                <a:ext uri="{FF2B5EF4-FFF2-40B4-BE49-F238E27FC236}">
                  <a16:creationId xmlns:a16="http://schemas.microsoft.com/office/drawing/2014/main" id="{98E99138-6498-4D2E-AB47-9B7D7F5D43FA}"/>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28" name="Oval 27">
                <a:extLst>
                  <a:ext uri="{FF2B5EF4-FFF2-40B4-BE49-F238E27FC236}">
                    <a16:creationId xmlns:a16="http://schemas.microsoft.com/office/drawing/2014/main" id="{1CFF2E39-4B7D-4746-80F0-F95F1E35C8C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5740AA3-6FB2-4B82-B93A-ACC34A466623}"/>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ACD26E-140E-4026-B27B-C6E75DAC7AA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A3B5F1F7-FD69-4592-AEFA-57A36AF100EE}"/>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grpSp>
        <p:nvGrpSpPr>
          <p:cNvPr id="75" name="Group 74">
            <a:extLst>
              <a:ext uri="{FF2B5EF4-FFF2-40B4-BE49-F238E27FC236}">
                <a16:creationId xmlns:a16="http://schemas.microsoft.com/office/drawing/2014/main" id="{3FE12984-ABE5-4230-995C-B84F5F1B6462}"/>
              </a:ext>
            </a:extLst>
          </p:cNvPr>
          <p:cNvGrpSpPr/>
          <p:nvPr/>
        </p:nvGrpSpPr>
        <p:grpSpPr>
          <a:xfrm>
            <a:off x="7103922" y="5311294"/>
            <a:ext cx="662151" cy="718130"/>
            <a:chOff x="7103922" y="5311294"/>
            <a:chExt cx="662151" cy="718130"/>
          </a:xfrm>
        </p:grpSpPr>
        <p:grpSp>
          <p:nvGrpSpPr>
            <p:cNvPr id="31" name="Group 30">
              <a:extLst>
                <a:ext uri="{FF2B5EF4-FFF2-40B4-BE49-F238E27FC236}">
                  <a16:creationId xmlns:a16="http://schemas.microsoft.com/office/drawing/2014/main" id="{30F71B34-E089-4BAE-8AFF-FF3C0C3DC192}"/>
                </a:ext>
              </a:extLst>
            </p:cNvPr>
            <p:cNvGrpSpPr/>
            <p:nvPr/>
          </p:nvGrpSpPr>
          <p:grpSpPr>
            <a:xfrm>
              <a:off x="7103922" y="5311294"/>
              <a:ext cx="662151" cy="718130"/>
              <a:chOff x="3126827" y="5623035"/>
              <a:chExt cx="662151" cy="718130"/>
            </a:xfrm>
            <a:effectLst>
              <a:outerShdw blurRad="50800" dist="38100" dir="8100000" algn="tr" rotWithShape="0">
                <a:prstClr val="black">
                  <a:alpha val="40000"/>
                </a:prstClr>
              </a:outerShdw>
            </a:effectLst>
          </p:grpSpPr>
          <p:sp>
            <p:nvSpPr>
              <p:cNvPr id="32" name="Oval 31">
                <a:extLst>
                  <a:ext uri="{FF2B5EF4-FFF2-40B4-BE49-F238E27FC236}">
                    <a16:creationId xmlns:a16="http://schemas.microsoft.com/office/drawing/2014/main" id="{381B86E1-A93E-47A0-B8A2-FD1443F5902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16889A3-1144-4759-ACD8-445F835073D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48A587-1D55-42A1-8DD6-984621E79A2F}"/>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Box 55">
              <a:extLst>
                <a:ext uri="{FF2B5EF4-FFF2-40B4-BE49-F238E27FC236}">
                  <a16:creationId xmlns:a16="http://schemas.microsoft.com/office/drawing/2014/main" id="{4A15D923-0799-47B5-923B-E83F6A5D384D}"/>
                </a:ext>
              </a:extLst>
            </p:cNvPr>
            <p:cNvSpPr txBox="1"/>
            <p:nvPr/>
          </p:nvSpPr>
          <p:spPr>
            <a:xfrm>
              <a:off x="7285616" y="5401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2354146" y="2395466"/>
            <a:ext cx="6590093" cy="1604036"/>
          </a:xfrm>
          <a:custGeom>
            <a:avLst/>
            <a:gdLst>
              <a:gd name="connsiteX0" fmla="*/ 6395422 w 6590093"/>
              <a:gd name="connsiteY0" fmla="*/ 1424031 h 1604036"/>
              <a:gd name="connsiteX1" fmla="*/ 5391074 w 6590093"/>
              <a:gd name="connsiteY1" fmla="*/ 1420851 h 1604036"/>
              <a:gd name="connsiteX2" fmla="*/ 3092215 w 6590093"/>
              <a:gd name="connsiteY2" fmla="*/ 1602515 h 1604036"/>
              <a:gd name="connsiteX3" fmla="*/ 812060 w 6590093"/>
              <a:gd name="connsiteY3" fmla="*/ 274780 h 1604036"/>
              <a:gd name="connsiteX4" fmla="*/ 3432851 w 6590093"/>
              <a:gd name="connsiteY4" fmla="*/ 701 h 1604036"/>
              <a:gd name="connsiteX5" fmla="*/ 6190863 w 6590093"/>
              <a:gd name="connsiteY5" fmla="*/ 1184675 h 1604036"/>
              <a:gd name="connsiteX6" fmla="*/ 6395422 w 6590093"/>
              <a:gd name="connsiteY6" fmla="*/ 1424031 h 160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0093" h="1604036" fill="none" extrusionOk="0">
                <a:moveTo>
                  <a:pt x="6395422" y="1424031"/>
                </a:moveTo>
                <a:cubicBezTo>
                  <a:pt x="6009502" y="1478424"/>
                  <a:pt x="5778116" y="1426530"/>
                  <a:pt x="5391074" y="1420851"/>
                </a:cubicBezTo>
                <a:cubicBezTo>
                  <a:pt x="4685589" y="1639876"/>
                  <a:pt x="3912340" y="1534351"/>
                  <a:pt x="3092215" y="1602515"/>
                </a:cubicBezTo>
                <a:cubicBezTo>
                  <a:pt x="394896" y="1753826"/>
                  <a:pt x="-910964" y="721302"/>
                  <a:pt x="812060" y="274780"/>
                </a:cubicBezTo>
                <a:cubicBezTo>
                  <a:pt x="1587555" y="72956"/>
                  <a:pt x="2452286" y="99654"/>
                  <a:pt x="3432851" y="701"/>
                </a:cubicBezTo>
                <a:cubicBezTo>
                  <a:pt x="6082177" y="-69973"/>
                  <a:pt x="7352378" y="789236"/>
                  <a:pt x="6190863" y="1184675"/>
                </a:cubicBezTo>
                <a:cubicBezTo>
                  <a:pt x="6301323" y="1279858"/>
                  <a:pt x="6317226" y="1329809"/>
                  <a:pt x="6395422" y="1424031"/>
                </a:cubicBezTo>
                <a:close/>
              </a:path>
              <a:path w="6590093" h="1604036" stroke="0" extrusionOk="0">
                <a:moveTo>
                  <a:pt x="6395422" y="1424031"/>
                </a:moveTo>
                <a:cubicBezTo>
                  <a:pt x="6049400" y="1400544"/>
                  <a:pt x="5633759" y="1412453"/>
                  <a:pt x="5391074" y="1420851"/>
                </a:cubicBezTo>
                <a:cubicBezTo>
                  <a:pt x="4683650" y="1530774"/>
                  <a:pt x="3820711" y="1737822"/>
                  <a:pt x="3092215" y="1602515"/>
                </a:cubicBezTo>
                <a:cubicBezTo>
                  <a:pt x="320646" y="1663329"/>
                  <a:pt x="-1008705" y="795786"/>
                  <a:pt x="812060" y="274780"/>
                </a:cubicBezTo>
                <a:cubicBezTo>
                  <a:pt x="1456874" y="80823"/>
                  <a:pt x="2545877" y="-61444"/>
                  <a:pt x="3432851" y="701"/>
                </a:cubicBezTo>
                <a:cubicBezTo>
                  <a:pt x="6010995" y="73634"/>
                  <a:pt x="7312723" y="456152"/>
                  <a:pt x="6190863" y="1184675"/>
                </a:cubicBezTo>
                <a:cubicBezTo>
                  <a:pt x="6261058" y="1259943"/>
                  <a:pt x="6354065" y="1390914"/>
                  <a:pt x="6395422" y="142403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47046"/>
                      <a:gd name="adj2" fmla="val 3877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5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Trong Menu, theo bạn món nào là thức uống nóng, món nào là thức uống lạnh?</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8"/>
          <a:stretch>
            <a:fillRect/>
          </a:stretch>
        </p:blipFill>
        <p:spPr>
          <a:xfrm>
            <a:off x="7994176" y="3275661"/>
            <a:ext cx="4545600" cy="3586272"/>
          </a:xfrm>
          <a:prstGeom prst="rect">
            <a:avLst/>
          </a:prstGeom>
        </p:spPr>
      </p:pic>
    </p:spTree>
    <p:extLst>
      <p:ext uri="{BB962C8B-B14F-4D97-AF65-F5344CB8AC3E}">
        <p14:creationId xmlns:p14="http://schemas.microsoft.com/office/powerpoint/2010/main" val="33730387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right)">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4"/>
                                        </p:tgtEl>
                                        <p:attrNameLst>
                                          <p:attrName>ppt_x</p:attrName>
                                        </p:attrNameLst>
                                      </p:cBhvr>
                                      <p:tavLst>
                                        <p:tav tm="0">
                                          <p:val>
                                            <p:strVal val="ppt_x"/>
                                          </p:val>
                                        </p:tav>
                                        <p:tav tm="100000">
                                          <p:val>
                                            <p:strVal val="ppt_x"/>
                                          </p:val>
                                        </p:tav>
                                      </p:tavLst>
                                    </p:anim>
                                    <p:anim calcmode="lin" valueType="num">
                                      <p:cBhvr additive="base">
                                        <p:cTn id="23" dur="500"/>
                                        <p:tgtEl>
                                          <p:spTgt spid="74"/>
                                        </p:tgtEl>
                                        <p:attrNameLst>
                                          <p:attrName>ppt_y</p:attrName>
                                        </p:attrNameLst>
                                      </p:cBhvr>
                                      <p:tavLst>
                                        <p:tav tm="0">
                                          <p:val>
                                            <p:strVal val="ppt_y"/>
                                          </p:val>
                                        </p:tav>
                                        <p:tav tm="100000">
                                          <p:val>
                                            <p:strVal val="1+ppt_h/2"/>
                                          </p:val>
                                        </p:tav>
                                      </p:tavLst>
                                    </p:anim>
                                    <p:set>
                                      <p:cBhvr>
                                        <p:cTn id="24" dur="1" fill="hold">
                                          <p:stCondLst>
                                            <p:cond delay="499"/>
                                          </p:stCondLst>
                                        </p:cTn>
                                        <p:tgtEl>
                                          <p:spTgt spid="74"/>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73"/>
                                        </p:tgtEl>
                                        <p:attrNameLst>
                                          <p:attrName>ppt_x</p:attrName>
                                        </p:attrNameLst>
                                      </p:cBhvr>
                                      <p:tavLst>
                                        <p:tav tm="0">
                                          <p:val>
                                            <p:strVal val="ppt_x"/>
                                          </p:val>
                                        </p:tav>
                                        <p:tav tm="100000">
                                          <p:val>
                                            <p:strVal val="ppt_x"/>
                                          </p:val>
                                        </p:tav>
                                      </p:tavLst>
                                    </p:anim>
                                    <p:anim calcmode="lin" valueType="num">
                                      <p:cBhvr additive="base">
                                        <p:cTn id="27" dur="500"/>
                                        <p:tgtEl>
                                          <p:spTgt spid="73"/>
                                        </p:tgtEl>
                                        <p:attrNameLst>
                                          <p:attrName>ppt_y</p:attrName>
                                        </p:attrNameLst>
                                      </p:cBhvr>
                                      <p:tavLst>
                                        <p:tav tm="0">
                                          <p:val>
                                            <p:strVal val="ppt_y"/>
                                          </p:val>
                                        </p:tav>
                                        <p:tav tm="100000">
                                          <p:val>
                                            <p:strVal val="1+ppt_h/2"/>
                                          </p:val>
                                        </p:tav>
                                      </p:tavLst>
                                    </p:anim>
                                    <p:set>
                                      <p:cBhvr>
                                        <p:cTn id="28"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animBg="1"/>
      <p:bldP spid="7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F31D979-6FCF-42F4-A6EE-73DBEC93595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6" name="图片 5">
            <a:extLst>
              <a:ext uri="{FF2B5EF4-FFF2-40B4-BE49-F238E27FC236}">
                <a16:creationId xmlns:a16="http://schemas.microsoft.com/office/drawing/2014/main" id="{A9A0A534-3D54-422E-A25E-F3291FBB13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9" name="Picture 3">
            <a:extLst>
              <a:ext uri="{FF2B5EF4-FFF2-40B4-BE49-F238E27FC236}">
                <a16:creationId xmlns:a16="http://schemas.microsoft.com/office/drawing/2014/main" id="{6667CBF0-4AD2-4E4D-9042-4EA9A4EF18A3}"/>
              </a:ext>
            </a:extLst>
          </p:cNvPr>
          <p:cNvPicPr>
            <a:picLocks noChangeAspect="1"/>
          </p:cNvPicPr>
          <p:nvPr/>
        </p:nvPicPr>
        <p:blipFill>
          <a:blip r:embed="rId4"/>
          <a:srcRect/>
          <a:stretch>
            <a:fillRect/>
          </a:stretch>
        </p:blipFill>
        <p:spPr>
          <a:xfrm rot="386493">
            <a:off x="4606183" y="790710"/>
            <a:ext cx="7497481" cy="4058993"/>
          </a:xfrm>
          <a:prstGeom prst="rect">
            <a:avLst/>
          </a:prstGeom>
        </p:spPr>
      </p:pic>
      <p:sp>
        <p:nvSpPr>
          <p:cNvPr id="10" name="Title 1">
            <a:extLst>
              <a:ext uri="{FF2B5EF4-FFF2-40B4-BE49-F238E27FC236}">
                <a16:creationId xmlns:a16="http://schemas.microsoft.com/office/drawing/2014/main" id="{9938AA88-4CB0-421A-8485-A267E27EC199}"/>
              </a:ext>
            </a:extLst>
          </p:cNvPr>
          <p:cNvSpPr>
            <a:spLocks noGrp="1"/>
          </p:cNvSpPr>
          <p:nvPr>
            <p:ph type="title"/>
          </p:nvPr>
        </p:nvSpPr>
        <p:spPr>
          <a:xfrm rot="151312">
            <a:off x="5159325" y="2291498"/>
            <a:ext cx="6322828" cy="1417639"/>
          </a:xfrm>
        </p:spPr>
        <p:txBody>
          <a:bodyPr>
            <a:noAutofit/>
          </a:bodyPr>
          <a:lstStyle/>
          <a:p>
            <a:pPr algn="ctr"/>
            <a:r>
              <a:rPr lang="en-US" sz="4000" b="1">
                <a:solidFill>
                  <a:srgbClr val="0070C0"/>
                </a:solidFill>
                <a:latin typeface="+mn-lt"/>
                <a:cs typeface="Times New Roman" pitchFamily="18" charset="0"/>
              </a:rPr>
              <a:t>Em hãy n</a:t>
            </a:r>
            <a:r>
              <a:rPr lang="vi-VN" sz="4000" b="1">
                <a:solidFill>
                  <a:srgbClr val="0070C0"/>
                </a:solidFill>
                <a:latin typeface="+mn-lt"/>
                <a:cs typeface="Times New Roman" pitchFamily="18" charset="0"/>
              </a:rPr>
              <a:t>êu </a:t>
            </a:r>
            <a:r>
              <a:rPr lang="vi-VN" sz="4000" b="1" dirty="0">
                <a:solidFill>
                  <a:srgbClr val="0070C0"/>
                </a:solidFill>
                <a:latin typeface="+mn-lt"/>
                <a:cs typeface="Times New Roman" pitchFamily="18" charset="0"/>
              </a:rPr>
              <a:t>một số ví dụ về các vật </a:t>
            </a:r>
            <a:r>
              <a:rPr lang="vi-VN" sz="4000" b="1" dirty="0">
                <a:solidFill>
                  <a:srgbClr val="FF0000"/>
                </a:solidFill>
                <a:latin typeface="+mn-lt"/>
                <a:cs typeface="Times New Roman" pitchFamily="18" charset="0"/>
              </a:rPr>
              <a:t>nóng lên </a:t>
            </a:r>
            <a:r>
              <a:rPr lang="vi-VN" sz="4000" b="1" dirty="0">
                <a:solidFill>
                  <a:srgbClr val="0070C0"/>
                </a:solidFill>
                <a:latin typeface="+mn-lt"/>
                <a:cs typeface="Times New Roman" pitchFamily="18" charset="0"/>
              </a:rPr>
              <a:t>hoặc </a:t>
            </a:r>
            <a:r>
              <a:rPr lang="vi-VN" sz="4000" b="1" dirty="0">
                <a:solidFill>
                  <a:srgbClr val="93FFD8"/>
                </a:solidFill>
                <a:latin typeface="+mn-lt"/>
                <a:cs typeface="Times New Roman" pitchFamily="18" charset="0"/>
              </a:rPr>
              <a:t>lạnh đi</a:t>
            </a:r>
            <a:r>
              <a:rPr lang="vi-VN" sz="4000" b="1" dirty="0">
                <a:solidFill>
                  <a:srgbClr val="0070C0"/>
                </a:solidFill>
                <a:latin typeface="+mn-lt"/>
                <a:cs typeface="Times New Roman" pitchFamily="18" charset="0"/>
              </a:rPr>
              <a:t>.</a:t>
            </a:r>
          </a:p>
        </p:txBody>
      </p:sp>
      <p:pic>
        <p:nvPicPr>
          <p:cNvPr id="12" name="Picture 11" descr="A cartoon of a child&#10;&#10;Description automatically generated with low confidence">
            <a:extLst>
              <a:ext uri="{FF2B5EF4-FFF2-40B4-BE49-F238E27FC236}">
                <a16:creationId xmlns:a16="http://schemas.microsoft.com/office/drawing/2014/main" id="{A74B8F4B-B486-40A3-A7FA-023C78BED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120" y="1362322"/>
            <a:ext cx="5223590" cy="5041629"/>
          </a:xfrm>
          <a:prstGeom prst="rect">
            <a:avLst/>
          </a:prstGeom>
        </p:spPr>
      </p:pic>
      <p:pic>
        <p:nvPicPr>
          <p:cNvPr id="5" name="图片 2">
            <a:extLst>
              <a:ext uri="{FF2B5EF4-FFF2-40B4-BE49-F238E27FC236}">
                <a16:creationId xmlns:a16="http://schemas.microsoft.com/office/drawing/2014/main" id="{2C8DBA14-8AFB-4E6C-9DAC-7BE3629D8B55}"/>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340242" y="4328914"/>
            <a:ext cx="12532242" cy="2529085"/>
          </a:xfrm>
          <a:prstGeom prst="rect">
            <a:avLst/>
          </a:prstGeom>
        </p:spPr>
      </p:pic>
    </p:spTree>
    <p:extLst>
      <p:ext uri="{BB962C8B-B14F-4D97-AF65-F5344CB8AC3E}">
        <p14:creationId xmlns:p14="http://schemas.microsoft.com/office/powerpoint/2010/main" val="9124219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3" name="Content Placeholder 2"/>
          <p:cNvSpPr>
            <a:spLocks noGrp="1"/>
          </p:cNvSpPr>
          <p:nvPr>
            <p:ph sz="quarter" idx="4294967295"/>
          </p:nvPr>
        </p:nvSpPr>
        <p:spPr>
          <a:xfrm>
            <a:off x="198116" y="1039768"/>
            <a:ext cx="10808551" cy="5445224"/>
          </a:xfrm>
          <a:prstGeom prst="rect">
            <a:avLst/>
          </a:prstGeom>
        </p:spPr>
        <p:txBody>
          <a:bodyPr>
            <a:normAutofit/>
          </a:bodyPr>
          <a:lstStyle/>
          <a:p>
            <a:r>
              <a:rPr lang="en-US" b="1">
                <a:latin typeface="Arial" panose="020B0604020202020204" pitchFamily="34" charset="0"/>
                <a:cs typeface="Arial" panose="020B0604020202020204" pitchFamily="34" charset="0"/>
              </a:rPr>
              <a:t>Rót</a:t>
            </a:r>
            <a:r>
              <a:rPr lang="en-US" b="1"/>
              <a:t> </a:t>
            </a:r>
            <a:r>
              <a:rPr lang="vi-VN" b="1"/>
              <a:t>nước </a:t>
            </a:r>
            <a:r>
              <a:rPr lang="vi-VN" b="1" dirty="0"/>
              <a:t>sôi vào cốc, khi cầm vào cốc ta </a:t>
            </a:r>
            <a:r>
              <a:rPr lang="vi-VN" b="1"/>
              <a:t>thấy nóng</a:t>
            </a:r>
            <a:r>
              <a:rPr lang="en-US" b="1"/>
              <a:t>, m</a:t>
            </a:r>
            <a:r>
              <a:rPr lang="vi-VN" b="1"/>
              <a:t>úc </a:t>
            </a:r>
            <a:r>
              <a:rPr lang="vi-VN" b="1" dirty="0"/>
              <a:t>canh nóng vào bát, ta thấy thìa, bát nóng </a:t>
            </a:r>
            <a:r>
              <a:rPr lang="vi-VN" b="1"/>
              <a:t>lên.</a:t>
            </a:r>
            <a:endParaRPr lang="en-US" b="1"/>
          </a:p>
          <a:p>
            <a:r>
              <a:rPr lang="en-US" b="1">
                <a:latin typeface="Arial" panose="020B0604020202020204" pitchFamily="34" charset="0"/>
                <a:cs typeface="Arial" panose="020B0604020202020204" pitchFamily="34" charset="0"/>
              </a:rPr>
              <a:t>Khi ta đốt lò sưởi, không khí xung quanh ấm lên.</a:t>
            </a:r>
          </a:p>
          <a:p>
            <a:r>
              <a:rPr lang="en-US" b="1">
                <a:latin typeface="Arial" panose="020B0604020202020204" pitchFamily="34" charset="0"/>
                <a:cs typeface="Arial" panose="020B0604020202020204" pitchFamily="34" charset="0"/>
              </a:rPr>
              <a:t>Khi ta cắm điện bàn ủi, bàn ủi nóng lên.</a:t>
            </a:r>
          </a:p>
          <a:p>
            <a:r>
              <a:rPr lang="en-US" b="1">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pic>
        <p:nvPicPr>
          <p:cNvPr id="5" name="Picture 4" descr="A picture containing orange, fireplace, light&#10;&#10;Description automatically generated">
            <a:extLst>
              <a:ext uri="{FF2B5EF4-FFF2-40B4-BE49-F238E27FC236}">
                <a16:creationId xmlns:a16="http://schemas.microsoft.com/office/drawing/2014/main" id="{BACC5A94-C654-4D3D-BBFE-AEE1F4728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488" y="3286329"/>
            <a:ext cx="3966593" cy="3086505"/>
          </a:xfrm>
          <a:prstGeom prst="rect">
            <a:avLst/>
          </a:prstGeom>
        </p:spPr>
      </p:pic>
      <p:pic>
        <p:nvPicPr>
          <p:cNvPr id="9" name="Picture 8" descr="A picture containing iron, appliance&#10;&#10;Description automatically generated">
            <a:extLst>
              <a:ext uri="{FF2B5EF4-FFF2-40B4-BE49-F238E27FC236}">
                <a16:creationId xmlns:a16="http://schemas.microsoft.com/office/drawing/2014/main" id="{F34F0B82-FD07-4E35-8ACB-68ABED3AC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82" y="2304702"/>
            <a:ext cx="4720633" cy="4720633"/>
          </a:xfrm>
          <a:prstGeom prst="rect">
            <a:avLst/>
          </a:prstGeom>
        </p:spPr>
      </p:pic>
      <p:grpSp>
        <p:nvGrpSpPr>
          <p:cNvPr id="19" name="Group 18">
            <a:extLst>
              <a:ext uri="{FF2B5EF4-FFF2-40B4-BE49-F238E27FC236}">
                <a16:creationId xmlns:a16="http://schemas.microsoft.com/office/drawing/2014/main" id="{BA9A4F3F-7B65-41D2-80EC-786B8B926BE0}"/>
              </a:ext>
            </a:extLst>
          </p:cNvPr>
          <p:cNvGrpSpPr/>
          <p:nvPr/>
        </p:nvGrpSpPr>
        <p:grpSpPr>
          <a:xfrm>
            <a:off x="234216" y="2635087"/>
            <a:ext cx="3688685" cy="4188909"/>
            <a:chOff x="4027117" y="1764359"/>
            <a:chExt cx="3688685" cy="4188909"/>
          </a:xfrm>
        </p:grpSpPr>
        <p:pic>
          <p:nvPicPr>
            <p:cNvPr id="13" name="Picture 12" descr="A bowl of soup with a spoon&#10;&#10;Description automatically generated with medium confidence">
              <a:extLst>
                <a:ext uri="{FF2B5EF4-FFF2-40B4-BE49-F238E27FC236}">
                  <a16:creationId xmlns:a16="http://schemas.microsoft.com/office/drawing/2014/main" id="{45F9D52F-159A-431A-BB45-7DCD4C79D9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7117" y="2310902"/>
              <a:ext cx="3642366" cy="3642366"/>
            </a:xfrm>
            <a:prstGeom prst="rect">
              <a:avLst/>
            </a:prstGeom>
          </p:spPr>
        </p:pic>
        <p:pic>
          <p:nvPicPr>
            <p:cNvPr id="16" name="Picture 15">
              <a:extLst>
                <a:ext uri="{FF2B5EF4-FFF2-40B4-BE49-F238E27FC236}">
                  <a16:creationId xmlns:a16="http://schemas.microsoft.com/office/drawing/2014/main" id="{A5C65519-B8A1-426A-B6DF-E56C5E3FC9E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5066823" y="1764359"/>
              <a:ext cx="1863532" cy="2060452"/>
            </a:xfrm>
            <a:prstGeom prst="rect">
              <a:avLst/>
            </a:prstGeom>
          </p:spPr>
        </p:pic>
        <p:pic>
          <p:nvPicPr>
            <p:cNvPr id="17" name="Picture 16">
              <a:extLst>
                <a:ext uri="{FF2B5EF4-FFF2-40B4-BE49-F238E27FC236}">
                  <a16:creationId xmlns:a16="http://schemas.microsoft.com/office/drawing/2014/main" id="{1D8BF493-D564-42C9-86EF-055B60B489E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5779858" y="2468004"/>
              <a:ext cx="1935944" cy="2140515"/>
            </a:xfrm>
            <a:prstGeom prst="rect">
              <a:avLst/>
            </a:prstGeom>
          </p:spPr>
        </p:pic>
        <p:pic>
          <p:nvPicPr>
            <p:cNvPr id="18" name="Picture 17">
              <a:extLst>
                <a:ext uri="{FF2B5EF4-FFF2-40B4-BE49-F238E27FC236}">
                  <a16:creationId xmlns:a16="http://schemas.microsoft.com/office/drawing/2014/main" id="{763E90DA-65DF-4B38-842E-2102681F040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4504623" y="2734847"/>
              <a:ext cx="1863531" cy="2060450"/>
            </a:xfrm>
            <a:prstGeom prst="rect">
              <a:avLst/>
            </a:prstGeom>
          </p:spPr>
        </p:pic>
      </p:grpSp>
      <p:sp>
        <p:nvSpPr>
          <p:cNvPr id="11" name="矩形: 圆角 16">
            <a:extLst>
              <a:ext uri="{FF2B5EF4-FFF2-40B4-BE49-F238E27FC236}">
                <a16:creationId xmlns:a16="http://schemas.microsoft.com/office/drawing/2014/main" id="{3142ABED-A9CC-4731-8556-AD92F9345BF1}"/>
              </a:ext>
            </a:extLst>
          </p:cNvPr>
          <p:cNvSpPr/>
          <p:nvPr/>
        </p:nvSpPr>
        <p:spPr>
          <a:xfrm>
            <a:off x="24505" y="92662"/>
            <a:ext cx="8463003"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70471" y="251155"/>
            <a:ext cx="10985969"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2A2C"/>
                </a:solidFill>
                <a:latin typeface="UTM Showcard" panose="02040603050506020204" pitchFamily="18" charset="0"/>
                <a:cs typeface="Times New Roman" pitchFamily="18" charset="0"/>
              </a:rPr>
              <a:t>NÊU MỘT SỐ VÍ DỤ VỀ VẬT NÓNG LÊN</a:t>
            </a:r>
            <a:endParaRPr lang="vi-VN" sz="3600" b="1" dirty="0">
              <a:solidFill>
                <a:srgbClr val="FF2A2C"/>
              </a:solidFill>
              <a:latin typeface="Times New Roman"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Tree>
    <p:extLst>
      <p:ext uri="{BB962C8B-B14F-4D97-AF65-F5344CB8AC3E}">
        <p14:creationId xmlns:p14="http://schemas.microsoft.com/office/powerpoint/2010/main" val="18669172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3" name="Content Placeholder 2"/>
          <p:cNvSpPr>
            <a:spLocks noGrp="1"/>
          </p:cNvSpPr>
          <p:nvPr>
            <p:ph sz="quarter" idx="4294967295"/>
          </p:nvPr>
        </p:nvSpPr>
        <p:spPr>
          <a:xfrm>
            <a:off x="198116" y="1039768"/>
            <a:ext cx="10808551" cy="5445224"/>
          </a:xfrm>
          <a:prstGeom prst="rect">
            <a:avLst/>
          </a:prstGeom>
        </p:spPr>
        <p:txBody>
          <a:bodyPr>
            <a:normAutofit/>
          </a:bodyPr>
          <a:lstStyle/>
          <a:p>
            <a:r>
              <a:rPr lang="en-US" b="1">
                <a:latin typeface="Arial" panose="020B0604020202020204" pitchFamily="34" charset="0"/>
                <a:cs typeface="Arial" panose="020B0604020202020204" pitchFamily="34" charset="0"/>
              </a:rPr>
              <a:t>Dùng đá ướp trái cây, ướp hải sản,…</a:t>
            </a:r>
            <a:endParaRPr lang="en-US" b="1"/>
          </a:p>
          <a:p>
            <a:r>
              <a:rPr lang="en-US" b="1">
                <a:latin typeface="Arial" panose="020B0604020202020204" pitchFamily="34" charset="0"/>
                <a:cs typeface="Arial" panose="020B0604020202020204" pitchFamily="34" charset="0"/>
              </a:rPr>
              <a:t>Bỏ đồ ăn nước uống vào tủ lạnh.</a:t>
            </a:r>
          </a:p>
          <a:p>
            <a:r>
              <a:rPr lang="en-US" b="1">
                <a:latin typeface="Arial" panose="020B0604020202020204" pitchFamily="34" charset="0"/>
                <a:cs typeface="Arial" panose="020B0604020202020204" pitchFamily="34" charset="0"/>
              </a:rPr>
              <a:t>Bỏ đá vào li nước.</a:t>
            </a:r>
          </a:p>
          <a:p>
            <a:r>
              <a:rPr lang="en-US" b="1">
                <a:latin typeface="Arial" panose="020B0604020202020204" pitchFamily="34" charset="0"/>
                <a:cs typeface="Arial" panose="020B0604020202020204" pitchFamily="34" charset="0"/>
              </a:rPr>
              <a:t>Chườm mát để hạ sốt.</a:t>
            </a:r>
          </a:p>
          <a:p>
            <a:r>
              <a:rPr lang="en-US" b="1">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11" name="矩形: 圆角 16">
            <a:extLst>
              <a:ext uri="{FF2B5EF4-FFF2-40B4-BE49-F238E27FC236}">
                <a16:creationId xmlns:a16="http://schemas.microsoft.com/office/drawing/2014/main" id="{3142ABED-A9CC-4731-8556-AD92F9345BF1}"/>
              </a:ext>
            </a:extLst>
          </p:cNvPr>
          <p:cNvSpPr/>
          <p:nvPr/>
        </p:nvSpPr>
        <p:spPr>
          <a:xfrm>
            <a:off x="24505" y="92662"/>
            <a:ext cx="8463003"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70471" y="251155"/>
            <a:ext cx="10985969"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93FFD8"/>
                </a:solidFill>
                <a:latin typeface="UTM Showcard" panose="02040603050506020204" pitchFamily="18" charset="0"/>
                <a:cs typeface="Times New Roman" pitchFamily="18" charset="0"/>
              </a:rPr>
              <a:t>NÊU MỘT SỐ VÍ DỤ VỀ VẬT LẠNH ĐI</a:t>
            </a:r>
            <a:endParaRPr lang="vi-VN" sz="3600" b="1" dirty="0">
              <a:solidFill>
                <a:srgbClr val="93FFD8"/>
              </a:solidFill>
              <a:latin typeface="Times New Roman"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21" name="Picture 17">
            <a:extLst>
              <a:ext uri="{FF2B5EF4-FFF2-40B4-BE49-F238E27FC236}">
                <a16:creationId xmlns:a16="http://schemas.microsoft.com/office/drawing/2014/main" id="{D6882BE0-FF34-4AA3-B93E-D78ECDC510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198116" y="3762380"/>
            <a:ext cx="3265396" cy="183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indoor, floor, open, white&#10;&#10;Description automatically generated">
            <a:extLst>
              <a:ext uri="{FF2B5EF4-FFF2-40B4-BE49-F238E27FC236}">
                <a16:creationId xmlns:a16="http://schemas.microsoft.com/office/drawing/2014/main" id="{85AA6330-1F0C-433F-948F-1F8BEE8BA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660" y="3228577"/>
            <a:ext cx="3542803" cy="3542803"/>
          </a:xfrm>
          <a:prstGeom prst="rect">
            <a:avLst/>
          </a:prstGeom>
        </p:spPr>
      </p:pic>
      <p:pic>
        <p:nvPicPr>
          <p:cNvPr id="6" name="Picture 5" descr="A picture containing cup, container, plastic, dark&#10;&#10;Description automatically generated">
            <a:extLst>
              <a:ext uri="{FF2B5EF4-FFF2-40B4-BE49-F238E27FC236}">
                <a16:creationId xmlns:a16="http://schemas.microsoft.com/office/drawing/2014/main" id="{EA0E0FC8-091E-4F58-9AF2-A3862F010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149" y="2746756"/>
            <a:ext cx="4213265" cy="4213265"/>
          </a:xfrm>
          <a:prstGeom prst="rect">
            <a:avLst/>
          </a:prstGeom>
        </p:spPr>
      </p:pic>
      <p:pic>
        <p:nvPicPr>
          <p:cNvPr id="13" name="Picture 12">
            <a:extLst>
              <a:ext uri="{FF2B5EF4-FFF2-40B4-BE49-F238E27FC236}">
                <a16:creationId xmlns:a16="http://schemas.microsoft.com/office/drawing/2014/main" id="{EA25BFEF-9A4A-413E-8CE9-6AA8DB71BE9A}"/>
              </a:ext>
            </a:extLst>
          </p:cNvPr>
          <p:cNvPicPr>
            <a:picLocks noChangeAspect="1"/>
          </p:cNvPicPr>
          <p:nvPr/>
        </p:nvPicPr>
        <p:blipFill rotWithShape="1">
          <a:blip r:embed="rId7">
            <a:extLst>
              <a:ext uri="{28A0092B-C50C-407E-A947-70E740481C1C}">
                <a14:useLocalDpi xmlns:a14="http://schemas.microsoft.com/office/drawing/2010/main" val="0"/>
              </a:ext>
            </a:extLst>
          </a:blip>
          <a:srcRect l="7810" t="13182" r="32176"/>
          <a:stretch/>
        </p:blipFill>
        <p:spPr>
          <a:xfrm>
            <a:off x="9160919" y="3491708"/>
            <a:ext cx="2898679" cy="2733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91881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1000"/>
                                        <p:tgtEl>
                                          <p:spTgt spid="3">
                                            <p:txEl>
                                              <p:pRg st="4" end="4"/>
                                            </p:txEl>
                                          </p:spTgt>
                                        </p:tgtEl>
                                      </p:cBhvr>
                                    </p:animEffect>
                                    <p:anim calcmode="lin" valueType="num">
                                      <p:cBhvr>
                                        <p:cTn id="7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993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6096000" y="-122089"/>
            <a:ext cx="5886592" cy="5115604"/>
          </a:xfrm>
          <a:custGeom>
            <a:avLst/>
            <a:gdLst>
              <a:gd name="connsiteX0" fmla="*/ -487233 w 5886592"/>
              <a:gd name="connsiteY0" fmla="*/ 3113357 h 5115604"/>
              <a:gd name="connsiteX1" fmla="*/ 88 w 5886592"/>
              <a:gd name="connsiteY1" fmla="*/ 2537984 h 5115604"/>
              <a:gd name="connsiteX2" fmla="*/ 2744803 w 5886592"/>
              <a:gd name="connsiteY2" fmla="*/ 5823 h 5115604"/>
              <a:gd name="connsiteX3" fmla="*/ 5835896 w 5886592"/>
              <a:gd name="connsiteY3" fmla="*/ 2085116 h 5115604"/>
              <a:gd name="connsiteX4" fmla="*/ 3571615 w 5886592"/>
              <a:gd name="connsiteY4" fmla="*/ 5056643 h 5115604"/>
              <a:gd name="connsiteX5" fmla="*/ 205858 w 5886592"/>
              <a:gd name="connsiteY5" fmla="*/ 3497567 h 5115604"/>
              <a:gd name="connsiteX6" fmla="*/ -487233 w 5886592"/>
              <a:gd name="connsiteY6" fmla="*/ 3113357 h 511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592" h="5115604" fill="none" extrusionOk="0">
                <a:moveTo>
                  <a:pt x="-487233" y="3113357"/>
                </a:moveTo>
                <a:cubicBezTo>
                  <a:pt x="-310512" y="2841401"/>
                  <a:pt x="-109193" y="2607820"/>
                  <a:pt x="88" y="2537984"/>
                </a:cubicBezTo>
                <a:cubicBezTo>
                  <a:pt x="-143773" y="1427774"/>
                  <a:pt x="1201240" y="50555"/>
                  <a:pt x="2744803" y="5823"/>
                </a:cubicBezTo>
                <a:cubicBezTo>
                  <a:pt x="4266431" y="126309"/>
                  <a:pt x="5717938" y="695031"/>
                  <a:pt x="5835896" y="2085116"/>
                </a:cubicBezTo>
                <a:cubicBezTo>
                  <a:pt x="6168499" y="3438799"/>
                  <a:pt x="5164731" y="4982580"/>
                  <a:pt x="3571615" y="5056643"/>
                </a:cubicBezTo>
                <a:cubicBezTo>
                  <a:pt x="2274026" y="5274137"/>
                  <a:pt x="733586" y="4864271"/>
                  <a:pt x="205858" y="3497567"/>
                </a:cubicBezTo>
                <a:cubicBezTo>
                  <a:pt x="-34439" y="3400537"/>
                  <a:pt x="-140092" y="3279018"/>
                  <a:pt x="-487233" y="3113357"/>
                </a:cubicBezTo>
                <a:close/>
              </a:path>
              <a:path w="5886592" h="5115604" stroke="0" extrusionOk="0">
                <a:moveTo>
                  <a:pt x="-487233" y="3113357"/>
                </a:moveTo>
                <a:cubicBezTo>
                  <a:pt x="-364143" y="2975864"/>
                  <a:pt x="-237099" y="2825397"/>
                  <a:pt x="88" y="2537984"/>
                </a:cubicBezTo>
                <a:cubicBezTo>
                  <a:pt x="-169967" y="1144458"/>
                  <a:pt x="1111145" y="210392"/>
                  <a:pt x="2744803" y="5823"/>
                </a:cubicBezTo>
                <a:cubicBezTo>
                  <a:pt x="4165553" y="77408"/>
                  <a:pt x="5460416" y="894753"/>
                  <a:pt x="5835896" y="2085116"/>
                </a:cubicBezTo>
                <a:cubicBezTo>
                  <a:pt x="5939251" y="3285757"/>
                  <a:pt x="5219893" y="4718258"/>
                  <a:pt x="3571615" y="5056643"/>
                </a:cubicBezTo>
                <a:cubicBezTo>
                  <a:pt x="2224340" y="5345599"/>
                  <a:pt x="694242" y="4453867"/>
                  <a:pt x="205858" y="3497567"/>
                </a:cubicBezTo>
                <a:cubicBezTo>
                  <a:pt x="-113314" y="3393461"/>
                  <a:pt x="-355908" y="3119278"/>
                  <a:pt x="-487233" y="311335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Hãy</a:t>
            </a:r>
            <a:r>
              <a:rPr kumimoji="0" lang="en-US" sz="3200" b="1" i="0" u="none" strike="noStrike" kern="1200" cap="none" spc="0" normalizeH="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 cùng xem hôm nay chúng ta đã biết được những điều gì nhé! Nếu trả lời nhanh và chính xác bạn sẽ nhận một vé giảm giá từ quán Coffee của chúng tớ đấy!!!</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6695134" cy="2590800"/>
          </a:xfrm>
          <a:custGeom>
            <a:avLst/>
            <a:gdLst>
              <a:gd name="connsiteX0" fmla="*/ 367630 w 6695134"/>
              <a:gd name="connsiteY0" fmla="*/ 2769202 h 2590800"/>
              <a:gd name="connsiteX1" fmla="*/ 593602 w 6695134"/>
              <a:gd name="connsiteY1" fmla="*/ 2456885 h 2590800"/>
              <a:gd name="connsiteX2" fmla="*/ 819574 w 6695134"/>
              <a:gd name="connsiteY2" fmla="*/ 2144568 h 2590800"/>
              <a:gd name="connsiteX3" fmla="*/ 2799392 w 6695134"/>
              <a:gd name="connsiteY3" fmla="*/ 17487 h 2590800"/>
              <a:gd name="connsiteX4" fmla="*/ 5324611 w 6695134"/>
              <a:gd name="connsiteY4" fmla="*/ 250051 h 2590800"/>
              <a:gd name="connsiteX5" fmla="*/ 4149343 w 6695134"/>
              <a:gd name="connsiteY5" fmla="*/ 2553097 h 2590800"/>
              <a:gd name="connsiteX6" fmla="*/ 1825695 w 6695134"/>
              <a:gd name="connsiteY6" fmla="*/ 2449195 h 2590800"/>
              <a:gd name="connsiteX7" fmla="*/ 1339673 w 6695134"/>
              <a:gd name="connsiteY7" fmla="*/ 2555864 h 2590800"/>
              <a:gd name="connsiteX8" fmla="*/ 839071 w 6695134"/>
              <a:gd name="connsiteY8" fmla="*/ 2665733 h 2590800"/>
              <a:gd name="connsiteX9" fmla="*/ 367630 w 6695134"/>
              <a:gd name="connsiteY9"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5134" h="2590800" fill="none" extrusionOk="0">
                <a:moveTo>
                  <a:pt x="367630" y="2769202"/>
                </a:moveTo>
                <a:cubicBezTo>
                  <a:pt x="424391" y="2659676"/>
                  <a:pt x="495878" y="2613216"/>
                  <a:pt x="593602" y="2456885"/>
                </a:cubicBezTo>
                <a:cubicBezTo>
                  <a:pt x="691326" y="2300554"/>
                  <a:pt x="771157" y="2278352"/>
                  <a:pt x="819574" y="2144568"/>
                </a:cubicBezTo>
                <a:cubicBezTo>
                  <a:pt x="-456227" y="1274467"/>
                  <a:pt x="124240" y="-270736"/>
                  <a:pt x="2799392" y="17487"/>
                </a:cubicBezTo>
                <a:cubicBezTo>
                  <a:pt x="3627404" y="-37864"/>
                  <a:pt x="4449552" y="-84850"/>
                  <a:pt x="5324611" y="250051"/>
                </a:cubicBezTo>
                <a:cubicBezTo>
                  <a:pt x="7581137" y="891901"/>
                  <a:pt x="7102451" y="2104219"/>
                  <a:pt x="4149343" y="2553097"/>
                </a:cubicBezTo>
                <a:cubicBezTo>
                  <a:pt x="3254018" y="2648919"/>
                  <a:pt x="2565129" y="2583648"/>
                  <a:pt x="1825695" y="2449195"/>
                </a:cubicBezTo>
                <a:cubicBezTo>
                  <a:pt x="1712951" y="2483895"/>
                  <a:pt x="1483592" y="2501496"/>
                  <a:pt x="1339673" y="2555864"/>
                </a:cubicBezTo>
                <a:cubicBezTo>
                  <a:pt x="1195754" y="2610232"/>
                  <a:pt x="973651" y="2608672"/>
                  <a:pt x="839071" y="2665733"/>
                </a:cubicBezTo>
                <a:cubicBezTo>
                  <a:pt x="704491" y="2722794"/>
                  <a:pt x="595469" y="2690324"/>
                  <a:pt x="367630" y="2769202"/>
                </a:cubicBezTo>
                <a:close/>
              </a:path>
              <a:path w="6695134" h="2590800" stroke="0" extrusionOk="0">
                <a:moveTo>
                  <a:pt x="367630" y="2769202"/>
                </a:moveTo>
                <a:cubicBezTo>
                  <a:pt x="425012" y="2618461"/>
                  <a:pt x="522467" y="2588863"/>
                  <a:pt x="589083" y="2463131"/>
                </a:cubicBezTo>
                <a:cubicBezTo>
                  <a:pt x="655699" y="2337399"/>
                  <a:pt x="777285" y="2230504"/>
                  <a:pt x="819574" y="2144568"/>
                </a:cubicBezTo>
                <a:cubicBezTo>
                  <a:pt x="-925990" y="1151623"/>
                  <a:pt x="-84992" y="265528"/>
                  <a:pt x="2799392" y="17487"/>
                </a:cubicBezTo>
                <a:cubicBezTo>
                  <a:pt x="3518585" y="98173"/>
                  <a:pt x="4683101" y="-130756"/>
                  <a:pt x="5324611" y="250051"/>
                </a:cubicBezTo>
                <a:cubicBezTo>
                  <a:pt x="7656729" y="1191679"/>
                  <a:pt x="6914160" y="2403623"/>
                  <a:pt x="4149343" y="2553097"/>
                </a:cubicBezTo>
                <a:cubicBezTo>
                  <a:pt x="3355311" y="2555289"/>
                  <a:pt x="2494560" y="2522471"/>
                  <a:pt x="1825695" y="2449195"/>
                </a:cubicBezTo>
                <a:cubicBezTo>
                  <a:pt x="1623745" y="2539305"/>
                  <a:pt x="1445402" y="2502346"/>
                  <a:pt x="1354254" y="2552664"/>
                </a:cubicBezTo>
                <a:cubicBezTo>
                  <a:pt x="1263106" y="2602982"/>
                  <a:pt x="1051304" y="2572904"/>
                  <a:pt x="853652" y="2662533"/>
                </a:cubicBezTo>
                <a:cubicBezTo>
                  <a:pt x="656000" y="2752162"/>
                  <a:pt x="555145" y="2672369"/>
                  <a:pt x="367630" y="2769202"/>
                </a:cubicBezTo>
                <a:close/>
              </a:path>
            </a:pathLst>
          </a:custGeom>
          <a:solidFill>
            <a:srgbClr val="7F4F24"/>
          </a:solidFill>
          <a:ln w="28575">
            <a:solidFill>
              <a:schemeClr val="bg1"/>
            </a:solidFill>
            <a:extLst>
              <a:ext uri="{C807C97D-BFC1-408E-A445-0C87EB9F89A2}">
                <ask:lineSketchStyleProps xmlns:ask="http://schemas.microsoft.com/office/drawing/2018/sketchyshapes" xmln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390189" y="783061"/>
            <a:ext cx="5324107" cy="1569660"/>
          </a:xfrm>
          <a:prstGeom prst="rect">
            <a:avLst/>
          </a:prstGeom>
        </p:spPr>
        <p:txBody>
          <a:bodyPr wrap="square">
            <a:spAutoFit/>
          </a:bodyPr>
          <a:lstStyle/>
          <a:p>
            <a:pPr algn="ct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là gì?</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131650" y="3988327"/>
            <a:ext cx="5059680" cy="1376279"/>
          </a:xfrm>
          <a:custGeom>
            <a:avLst/>
            <a:gdLst>
              <a:gd name="connsiteX0" fmla="*/ -301608 w 5059680"/>
              <a:gd name="connsiteY0" fmla="*/ 1026567 h 1376279"/>
              <a:gd name="connsiteX1" fmla="*/ 62101 w 5059680"/>
              <a:gd name="connsiteY1" fmla="*/ 839674 h 1376279"/>
              <a:gd name="connsiteX2" fmla="*/ 2465974 w 5059680"/>
              <a:gd name="connsiteY2" fmla="*/ 219 h 1376279"/>
              <a:gd name="connsiteX3" fmla="*/ 4830315 w 5059680"/>
              <a:gd name="connsiteY3" fmla="*/ 401830 h 1376279"/>
              <a:gd name="connsiteX4" fmla="*/ 2637315 w 5059680"/>
              <a:gd name="connsiteY4" fmla="*/ 1375659 h 1376279"/>
              <a:gd name="connsiteX5" fmla="*/ 450483 w 5059680"/>
              <a:gd name="connsiteY5" fmla="*/ 1080094 h 1376279"/>
              <a:gd name="connsiteX6" fmla="*/ -301608 w 5059680"/>
              <a:gd name="connsiteY6" fmla="*/ 1026567 h 137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9680" h="1376279" fill="none" extrusionOk="0">
                <a:moveTo>
                  <a:pt x="-301608" y="1026567"/>
                </a:moveTo>
                <a:cubicBezTo>
                  <a:pt x="-150935" y="931741"/>
                  <a:pt x="-6965" y="837148"/>
                  <a:pt x="62101" y="839674"/>
                </a:cubicBezTo>
                <a:cubicBezTo>
                  <a:pt x="-333370" y="480680"/>
                  <a:pt x="859489" y="-58020"/>
                  <a:pt x="2465974" y="219"/>
                </a:cubicBezTo>
                <a:cubicBezTo>
                  <a:pt x="3491686" y="73376"/>
                  <a:pt x="4462741" y="111410"/>
                  <a:pt x="4830315" y="401830"/>
                </a:cubicBezTo>
                <a:cubicBezTo>
                  <a:pt x="5741533" y="820639"/>
                  <a:pt x="4471860" y="1587751"/>
                  <a:pt x="2637315" y="1375659"/>
                </a:cubicBezTo>
                <a:cubicBezTo>
                  <a:pt x="1858521" y="1346233"/>
                  <a:pt x="944172" y="1322987"/>
                  <a:pt x="450483" y="1080094"/>
                </a:cubicBezTo>
                <a:cubicBezTo>
                  <a:pt x="254411" y="1014072"/>
                  <a:pt x="-35062" y="988093"/>
                  <a:pt x="-301608" y="1026567"/>
                </a:cubicBezTo>
                <a:close/>
              </a:path>
              <a:path w="5059680" h="1376279" stroke="0" extrusionOk="0">
                <a:moveTo>
                  <a:pt x="-301608" y="1026567"/>
                </a:moveTo>
                <a:cubicBezTo>
                  <a:pt x="-153841" y="968285"/>
                  <a:pt x="-38155" y="921870"/>
                  <a:pt x="62101" y="839674"/>
                </a:cubicBezTo>
                <a:cubicBezTo>
                  <a:pt x="-326909" y="404785"/>
                  <a:pt x="730485" y="175651"/>
                  <a:pt x="2465974" y="219"/>
                </a:cubicBezTo>
                <a:cubicBezTo>
                  <a:pt x="3469567" y="14726"/>
                  <a:pt x="4337267" y="210823"/>
                  <a:pt x="4830315" y="401830"/>
                </a:cubicBezTo>
                <a:cubicBezTo>
                  <a:pt x="5470761" y="757034"/>
                  <a:pt x="4523604" y="1312524"/>
                  <a:pt x="2637315" y="1375659"/>
                </a:cubicBezTo>
                <a:cubicBezTo>
                  <a:pt x="1823981" y="1403837"/>
                  <a:pt x="943498" y="1267606"/>
                  <a:pt x="450483" y="1080094"/>
                </a:cubicBezTo>
                <a:cubicBezTo>
                  <a:pt x="326950" y="1123360"/>
                  <a:pt x="-137349" y="996474"/>
                  <a:pt x="-301608" y="1026567"/>
                </a:cubicBezTo>
                <a:close/>
              </a:path>
            </a:pathLst>
          </a:custGeom>
          <a:solidFill>
            <a:srgbClr val="FDE3E9"/>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5961"/>
                      <a:gd name="adj2" fmla="val 2459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đơn vị </a:t>
            </a:r>
            <a:r>
              <a:rPr lang="vi-VN" sz="3200" baseline="30000">
                <a:solidFill>
                  <a:srgbClr val="002060"/>
                </a:solidFill>
                <a:latin typeface="Times New Roman" pitchFamily="18" charset="0"/>
                <a:cs typeface="Times New Roman" pitchFamily="18" charset="0"/>
              </a:rPr>
              <a:t>0</a:t>
            </a:r>
            <a:r>
              <a:rPr lang="vi-VN" sz="3200">
                <a:solidFill>
                  <a:srgbClr val="002060"/>
                </a:solidFill>
                <a:latin typeface="Times New Roman" pitchFamily="18" charset="0"/>
                <a:cs typeface="Times New Roman" pitchFamily="18" charset="0"/>
              </a:rPr>
              <a:t>C</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1625907" y="221196"/>
            <a:ext cx="6440825" cy="2590800"/>
          </a:xfrm>
          <a:custGeom>
            <a:avLst/>
            <a:gdLst>
              <a:gd name="connsiteX0" fmla="*/ 5748630 w 6440825"/>
              <a:gd name="connsiteY0" fmla="*/ 2753969 h 2590800"/>
              <a:gd name="connsiteX1" fmla="*/ 5352794 w 6440825"/>
              <a:gd name="connsiteY1" fmla="*/ 2665339 h 2590800"/>
              <a:gd name="connsiteX2" fmla="*/ 4969201 w 6440825"/>
              <a:gd name="connsiteY2" fmla="*/ 2579450 h 2590800"/>
              <a:gd name="connsiteX3" fmla="*/ 4524396 w 6440825"/>
              <a:gd name="connsiteY3" fmla="*/ 2479856 h 2590800"/>
              <a:gd name="connsiteX4" fmla="*/ 2285797 w 6440825"/>
              <a:gd name="connsiteY4" fmla="*/ 2535047 h 2590800"/>
              <a:gd name="connsiteX5" fmla="*/ 1466623 w 6440825"/>
              <a:gd name="connsiteY5" fmla="*/ 208940 h 2590800"/>
              <a:gd name="connsiteX6" fmla="*/ 3854778 w 6440825"/>
              <a:gd name="connsiteY6" fmla="*/ 25380 h 2590800"/>
              <a:gd name="connsiteX7" fmla="*/ 5532511 w 6440825"/>
              <a:gd name="connsiteY7" fmla="*/ 2197118 h 2590800"/>
              <a:gd name="connsiteX8" fmla="*/ 5748630 w 6440825"/>
              <a:gd name="connsiteY8" fmla="*/ 2753969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0825" h="2590800" fill="none" extrusionOk="0">
                <a:moveTo>
                  <a:pt x="5748630" y="2753969"/>
                </a:moveTo>
                <a:cubicBezTo>
                  <a:pt x="5601406" y="2760789"/>
                  <a:pt x="5532143" y="2663405"/>
                  <a:pt x="5352794" y="2665339"/>
                </a:cubicBezTo>
                <a:cubicBezTo>
                  <a:pt x="5173445" y="2667273"/>
                  <a:pt x="5086487" y="2592520"/>
                  <a:pt x="4969201" y="2579450"/>
                </a:cubicBezTo>
                <a:cubicBezTo>
                  <a:pt x="4851915" y="2566380"/>
                  <a:pt x="4679108" y="2471929"/>
                  <a:pt x="4524396" y="2479856"/>
                </a:cubicBezTo>
                <a:cubicBezTo>
                  <a:pt x="4018007" y="2557809"/>
                  <a:pt x="3017639" y="2592642"/>
                  <a:pt x="2285797" y="2535047"/>
                </a:cubicBezTo>
                <a:cubicBezTo>
                  <a:pt x="-477290" y="2219323"/>
                  <a:pt x="-1083929" y="588551"/>
                  <a:pt x="1466623" y="208940"/>
                </a:cubicBezTo>
                <a:cubicBezTo>
                  <a:pt x="2046784" y="-1509"/>
                  <a:pt x="3165485" y="-171236"/>
                  <a:pt x="3854778" y="25380"/>
                </a:cubicBezTo>
                <a:cubicBezTo>
                  <a:pt x="6309442" y="235463"/>
                  <a:pt x="7549600" y="1383148"/>
                  <a:pt x="5532511" y="2197118"/>
                </a:cubicBezTo>
                <a:cubicBezTo>
                  <a:pt x="5621816" y="2301631"/>
                  <a:pt x="5608298" y="2553220"/>
                  <a:pt x="5748630" y="2753969"/>
                </a:cubicBezTo>
                <a:close/>
              </a:path>
              <a:path w="6440825" h="2590800" stroke="0" extrusionOk="0">
                <a:moveTo>
                  <a:pt x="5748630" y="2753969"/>
                </a:moveTo>
                <a:cubicBezTo>
                  <a:pt x="5614081" y="2726591"/>
                  <a:pt x="5528834" y="2664798"/>
                  <a:pt x="5352794" y="2665339"/>
                </a:cubicBezTo>
                <a:cubicBezTo>
                  <a:pt x="5176754" y="2665880"/>
                  <a:pt x="5076448" y="2589670"/>
                  <a:pt x="4932474" y="2571227"/>
                </a:cubicBezTo>
                <a:cubicBezTo>
                  <a:pt x="4788500" y="2552784"/>
                  <a:pt x="4725038" y="2507107"/>
                  <a:pt x="4524396" y="2479856"/>
                </a:cubicBezTo>
                <a:cubicBezTo>
                  <a:pt x="3882312" y="2768398"/>
                  <a:pt x="2882187" y="2750430"/>
                  <a:pt x="2285797" y="2535047"/>
                </a:cubicBezTo>
                <a:cubicBezTo>
                  <a:pt x="-405395" y="2184089"/>
                  <a:pt x="-481922" y="591690"/>
                  <a:pt x="1466623" y="208940"/>
                </a:cubicBezTo>
                <a:cubicBezTo>
                  <a:pt x="2178132" y="-105700"/>
                  <a:pt x="2918095" y="109915"/>
                  <a:pt x="3854778" y="25380"/>
                </a:cubicBezTo>
                <a:cubicBezTo>
                  <a:pt x="6622722" y="279246"/>
                  <a:pt x="7333083" y="1147188"/>
                  <a:pt x="5532511" y="2197118"/>
                </a:cubicBezTo>
                <a:cubicBezTo>
                  <a:pt x="5624833" y="2341969"/>
                  <a:pt x="5660598" y="2583923"/>
                  <a:pt x="5748630" y="2753969"/>
                </a:cubicBezTo>
                <a:close/>
              </a:path>
            </a:pathLst>
          </a:custGeom>
          <a:solidFill>
            <a:srgbClr val="7F4F24"/>
          </a:solidFill>
          <a:ln w="28575">
            <a:solidFill>
              <a:schemeClr val="bg1"/>
            </a:solidFill>
            <a:extLst>
              <a:ext uri="{C807C97D-BFC1-408E-A445-0C87EB9F89A2}">
                <ask:lineSketchStyleProps xmlns:ask="http://schemas.microsoft.com/office/drawing/2018/sketchyshapes" xmlns="" sd="2350654749">
                  <a:prstGeom prst="wedgeEllipseCallout">
                    <a:avLst>
                      <a:gd name="adj1" fmla="val 39253"/>
                      <a:gd name="adj2" fmla="val 56298"/>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2045904" y="977987"/>
            <a:ext cx="5600830"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Muốn đo nhiệt độ của một vật, người ta dùng dụng cụ gì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6964680" y="2811996"/>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520295" y="4320076"/>
            <a:ext cx="4200001" cy="1532084"/>
          </a:xfrm>
          <a:custGeom>
            <a:avLst/>
            <a:gdLst>
              <a:gd name="connsiteX0" fmla="*/ 4376317 w 4200001"/>
              <a:gd name="connsiteY0" fmla="*/ 1454530 h 1532084"/>
              <a:gd name="connsiteX1" fmla="*/ 3431131 w 4200001"/>
              <a:gd name="connsiteY1" fmla="*/ 1358528 h 1532084"/>
              <a:gd name="connsiteX2" fmla="*/ 1811543 w 4200001"/>
              <a:gd name="connsiteY2" fmla="*/ 1524822 h 1532084"/>
              <a:gd name="connsiteX3" fmla="*/ 516839 w 4200001"/>
              <a:gd name="connsiteY3" fmla="*/ 262748 h 1532084"/>
              <a:gd name="connsiteX4" fmla="*/ 2296626 w 4200001"/>
              <a:gd name="connsiteY4" fmla="*/ 3365 h 1532084"/>
              <a:gd name="connsiteX5" fmla="*/ 3942647 w 4200001"/>
              <a:gd name="connsiteY5" fmla="*/ 1133487 h 1532084"/>
              <a:gd name="connsiteX6" fmla="*/ 4376317 w 4200001"/>
              <a:gd name="connsiteY6" fmla="*/ 1454530 h 15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1532084" fill="none" extrusionOk="0">
                <a:moveTo>
                  <a:pt x="4376317" y="1454530"/>
                </a:moveTo>
                <a:cubicBezTo>
                  <a:pt x="4152329" y="1423900"/>
                  <a:pt x="3594580" y="1443528"/>
                  <a:pt x="3431131" y="1358528"/>
                </a:cubicBezTo>
                <a:cubicBezTo>
                  <a:pt x="2950120" y="1535224"/>
                  <a:pt x="2375967" y="1458988"/>
                  <a:pt x="1811543" y="1524822"/>
                </a:cubicBezTo>
                <a:cubicBezTo>
                  <a:pt x="175117" y="1542291"/>
                  <a:pt x="-455835" y="630121"/>
                  <a:pt x="516839" y="262748"/>
                </a:cubicBezTo>
                <a:cubicBezTo>
                  <a:pt x="1013954" y="68573"/>
                  <a:pt x="1638016" y="65294"/>
                  <a:pt x="2296626" y="3365"/>
                </a:cubicBezTo>
                <a:cubicBezTo>
                  <a:pt x="3957286" y="-15805"/>
                  <a:pt x="4665073" y="762374"/>
                  <a:pt x="3942647" y="1133487"/>
                </a:cubicBezTo>
                <a:cubicBezTo>
                  <a:pt x="4067709" y="1246731"/>
                  <a:pt x="4257141" y="1324858"/>
                  <a:pt x="4376317" y="1454530"/>
                </a:cubicBezTo>
                <a:close/>
              </a:path>
              <a:path w="4200001" h="1532084" stroke="0" extrusionOk="0">
                <a:moveTo>
                  <a:pt x="4376317" y="1454530"/>
                </a:moveTo>
                <a:cubicBezTo>
                  <a:pt x="4234215" y="1440669"/>
                  <a:pt x="3538387" y="1398296"/>
                  <a:pt x="3431131" y="1358528"/>
                </a:cubicBezTo>
                <a:cubicBezTo>
                  <a:pt x="2910534" y="1473175"/>
                  <a:pt x="2345724" y="1607678"/>
                  <a:pt x="1811543" y="1524822"/>
                </a:cubicBezTo>
                <a:cubicBezTo>
                  <a:pt x="83708" y="1619103"/>
                  <a:pt x="-710234" y="830354"/>
                  <a:pt x="516839" y="262748"/>
                </a:cubicBezTo>
                <a:cubicBezTo>
                  <a:pt x="938249" y="57821"/>
                  <a:pt x="1672627" y="-42477"/>
                  <a:pt x="2296626" y="3365"/>
                </a:cubicBezTo>
                <a:cubicBezTo>
                  <a:pt x="3955454" y="107724"/>
                  <a:pt x="4639807" y="516512"/>
                  <a:pt x="3942647" y="1133487"/>
                </a:cubicBezTo>
                <a:cubicBezTo>
                  <a:pt x="4073842" y="1237554"/>
                  <a:pt x="4301022" y="1414231"/>
                  <a:pt x="4376317" y="1454530"/>
                </a:cubicBezTo>
                <a:close/>
              </a:path>
            </a:pathLst>
          </a:custGeom>
          <a:solidFill>
            <a:srgbClr val="8FAB9D"/>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198"/>
                      <a:gd name="adj2" fmla="val 4493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en-US" sz="3600" b="1" noProof="0">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nhiệt kế!</a:t>
            </a:r>
            <a:endPar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19554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5059680" cy="2590800"/>
          </a:xfrm>
          <a:custGeom>
            <a:avLst/>
            <a:gdLst>
              <a:gd name="connsiteX0" fmla="*/ 277827 w 5059680"/>
              <a:gd name="connsiteY0" fmla="*/ 2769202 h 2590800"/>
              <a:gd name="connsiteX1" fmla="*/ 445185 w 5059680"/>
              <a:gd name="connsiteY1" fmla="*/ 2463131 h 2590800"/>
              <a:gd name="connsiteX2" fmla="*/ 619373 w 5059680"/>
              <a:gd name="connsiteY2" fmla="*/ 2144568 h 2590800"/>
              <a:gd name="connsiteX3" fmla="*/ 1832591 w 5059680"/>
              <a:gd name="connsiteY3" fmla="*/ 50172 h 2590800"/>
              <a:gd name="connsiteX4" fmla="*/ 4040277 w 5059680"/>
              <a:gd name="connsiteY4" fmla="*/ 256224 h 2590800"/>
              <a:gd name="connsiteX5" fmla="*/ 3522848 w 5059680"/>
              <a:gd name="connsiteY5" fmla="*/ 2486837 h 2590800"/>
              <a:gd name="connsiteX6" fmla="*/ 1379724 w 5059680"/>
              <a:gd name="connsiteY6" fmla="*/ 2449194 h 2590800"/>
              <a:gd name="connsiteX7" fmla="*/ 806738 w 5059680"/>
              <a:gd name="connsiteY7" fmla="*/ 2615598 h 2590800"/>
              <a:gd name="connsiteX8" fmla="*/ 277827 w 5059680"/>
              <a:gd name="connsiteY8"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9680" h="2590800" fill="none" extrusionOk="0">
                <a:moveTo>
                  <a:pt x="277827" y="2769202"/>
                </a:moveTo>
                <a:cubicBezTo>
                  <a:pt x="320379" y="2689550"/>
                  <a:pt x="411180" y="2563725"/>
                  <a:pt x="445185" y="2463131"/>
                </a:cubicBezTo>
                <a:cubicBezTo>
                  <a:pt x="479189" y="2362537"/>
                  <a:pt x="575648" y="2298952"/>
                  <a:pt x="619373" y="2144568"/>
                </a:cubicBezTo>
                <a:cubicBezTo>
                  <a:pt x="-659401" y="1286442"/>
                  <a:pt x="326044" y="143167"/>
                  <a:pt x="1832591" y="50172"/>
                </a:cubicBezTo>
                <a:cubicBezTo>
                  <a:pt x="2428356" y="-163447"/>
                  <a:pt x="3227715" y="-44832"/>
                  <a:pt x="4040277" y="256224"/>
                </a:cubicBezTo>
                <a:cubicBezTo>
                  <a:pt x="5669634" y="743621"/>
                  <a:pt x="5217960" y="2061365"/>
                  <a:pt x="3522848" y="2486837"/>
                </a:cubicBezTo>
                <a:cubicBezTo>
                  <a:pt x="2867001" y="2582595"/>
                  <a:pt x="1974515" y="2813955"/>
                  <a:pt x="1379724" y="2449194"/>
                </a:cubicBezTo>
                <a:cubicBezTo>
                  <a:pt x="1236619" y="2509053"/>
                  <a:pt x="954579" y="2545995"/>
                  <a:pt x="806738" y="2615598"/>
                </a:cubicBezTo>
                <a:cubicBezTo>
                  <a:pt x="658897" y="2685201"/>
                  <a:pt x="463711" y="2713232"/>
                  <a:pt x="277827" y="2769202"/>
                </a:cubicBezTo>
                <a:close/>
              </a:path>
              <a:path w="5059680" h="2590800" stroke="0" extrusionOk="0">
                <a:moveTo>
                  <a:pt x="277827" y="2769202"/>
                </a:moveTo>
                <a:cubicBezTo>
                  <a:pt x="304585" y="2674504"/>
                  <a:pt x="389169" y="2614672"/>
                  <a:pt x="445185" y="2463131"/>
                </a:cubicBezTo>
                <a:cubicBezTo>
                  <a:pt x="501200" y="2311590"/>
                  <a:pt x="570405" y="2275084"/>
                  <a:pt x="619373" y="2144568"/>
                </a:cubicBezTo>
                <a:cubicBezTo>
                  <a:pt x="-621013" y="1218449"/>
                  <a:pt x="-79054" y="347474"/>
                  <a:pt x="1832591" y="50172"/>
                </a:cubicBezTo>
                <a:cubicBezTo>
                  <a:pt x="2474599" y="33621"/>
                  <a:pt x="3478140" y="-130414"/>
                  <a:pt x="4040277" y="256224"/>
                </a:cubicBezTo>
                <a:cubicBezTo>
                  <a:pt x="5637707" y="1090812"/>
                  <a:pt x="5329380" y="2323628"/>
                  <a:pt x="3522848" y="2486837"/>
                </a:cubicBezTo>
                <a:cubicBezTo>
                  <a:pt x="2814951" y="2532698"/>
                  <a:pt x="2034862" y="2605374"/>
                  <a:pt x="1379724" y="2449194"/>
                </a:cubicBezTo>
                <a:cubicBezTo>
                  <a:pt x="1189715" y="2568725"/>
                  <a:pt x="1027666" y="2488740"/>
                  <a:pt x="839794" y="2605998"/>
                </a:cubicBezTo>
                <a:cubicBezTo>
                  <a:pt x="651922" y="2723256"/>
                  <a:pt x="485790" y="2688984"/>
                  <a:pt x="277827" y="2769202"/>
                </a:cubicBezTo>
                <a:close/>
              </a:path>
            </a:pathLst>
          </a:custGeom>
          <a:solidFill>
            <a:srgbClr val="7F4F24"/>
          </a:solidFill>
          <a:ln w="28575">
            <a:solidFill>
              <a:schemeClr val="bg1"/>
            </a:solidFill>
            <a:extLst>
              <a:ext uri="{C807C97D-BFC1-408E-A445-0C87EB9F89A2}">
                <ask:lineSketchStyleProps xmlns:ask="http://schemas.microsoft.com/office/drawing/2018/sketchyshapes" xmln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131650" y="970091"/>
            <a:ext cx="4027589"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436180" y="3208078"/>
            <a:ext cx="5150540" cy="3245941"/>
          </a:xfrm>
          <a:custGeom>
            <a:avLst/>
            <a:gdLst>
              <a:gd name="connsiteX0" fmla="*/ -567641 w 5150540"/>
              <a:gd name="connsiteY0" fmla="*/ 2158843 h 3245941"/>
              <a:gd name="connsiteX1" fmla="*/ 6716 w 5150540"/>
              <a:gd name="connsiteY1" fmla="*/ 1740103 h 3245941"/>
              <a:gd name="connsiteX2" fmla="*/ 2397818 w 5150540"/>
              <a:gd name="connsiteY2" fmla="*/ 3857 h 3245941"/>
              <a:gd name="connsiteX3" fmla="*/ 5057163 w 5150540"/>
              <a:gd name="connsiteY3" fmla="*/ 1189897 h 3245941"/>
              <a:gd name="connsiteX4" fmla="*/ 2961730 w 5150540"/>
              <a:gd name="connsiteY4" fmla="*/ 3227563 h 3245941"/>
              <a:gd name="connsiteX5" fmla="*/ 263372 w 5150540"/>
              <a:gd name="connsiteY5" fmla="*/ 2337964 h 3245941"/>
              <a:gd name="connsiteX6" fmla="*/ -567641 w 5150540"/>
              <a:gd name="connsiteY6" fmla="*/ 2158843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0540" h="3245941" fill="none" extrusionOk="0">
                <a:moveTo>
                  <a:pt x="-567641" y="2158843"/>
                </a:moveTo>
                <a:cubicBezTo>
                  <a:pt x="-325388" y="2019330"/>
                  <a:pt x="-261184" y="1927346"/>
                  <a:pt x="6716" y="1740103"/>
                </a:cubicBezTo>
                <a:cubicBezTo>
                  <a:pt x="-124450" y="885378"/>
                  <a:pt x="946748" y="-112962"/>
                  <a:pt x="2397818" y="3857"/>
                </a:cubicBezTo>
                <a:cubicBezTo>
                  <a:pt x="3637664" y="65882"/>
                  <a:pt x="4790015" y="402525"/>
                  <a:pt x="5057163" y="1189897"/>
                </a:cubicBezTo>
                <a:cubicBezTo>
                  <a:pt x="5615032" y="2104927"/>
                  <a:pt x="4522659" y="3283047"/>
                  <a:pt x="2961730" y="3227563"/>
                </a:cubicBezTo>
                <a:cubicBezTo>
                  <a:pt x="1986378" y="3273172"/>
                  <a:pt x="758258" y="2990463"/>
                  <a:pt x="263372" y="2337964"/>
                </a:cubicBezTo>
                <a:cubicBezTo>
                  <a:pt x="-29953" y="2222217"/>
                  <a:pt x="-293389" y="2153745"/>
                  <a:pt x="-567641" y="2158843"/>
                </a:cubicBezTo>
                <a:close/>
              </a:path>
              <a:path w="5150540" h="3245941" stroke="0" extrusionOk="0">
                <a:moveTo>
                  <a:pt x="-567641" y="2158843"/>
                </a:moveTo>
                <a:cubicBezTo>
                  <a:pt x="-248564" y="1996368"/>
                  <a:pt x="-120528" y="1899908"/>
                  <a:pt x="6716" y="1740103"/>
                </a:cubicBezTo>
                <a:cubicBezTo>
                  <a:pt x="-307313" y="779621"/>
                  <a:pt x="946774" y="99619"/>
                  <a:pt x="2397818" y="3857"/>
                </a:cubicBezTo>
                <a:cubicBezTo>
                  <a:pt x="3590076" y="19060"/>
                  <a:pt x="4693539" y="477310"/>
                  <a:pt x="5057163" y="1189897"/>
                </a:cubicBezTo>
                <a:cubicBezTo>
                  <a:pt x="5337310" y="2017792"/>
                  <a:pt x="4556633" y="3049873"/>
                  <a:pt x="2961730" y="3227563"/>
                </a:cubicBezTo>
                <a:cubicBezTo>
                  <a:pt x="1905024" y="3352221"/>
                  <a:pt x="727393" y="2817858"/>
                  <a:pt x="263372" y="2337964"/>
                </a:cubicBezTo>
                <a:cubicBezTo>
                  <a:pt x="-75419" y="2305864"/>
                  <a:pt x="-470107" y="2160504"/>
                  <a:pt x="-567641" y="2158843"/>
                </a:cubicBezTo>
                <a:close/>
              </a:path>
            </a:pathLst>
          </a:custGeom>
          <a:solidFill>
            <a:srgbClr val="FDE3E9"/>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1021"/>
                      <a:gd name="adj2" fmla="val 1650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a:t>
            </a:r>
            <a:r>
              <a:rPr lang="en-US" sz="32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a:p>
            <a:pPr lvl="0"/>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42647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3673219" y="195539"/>
            <a:ext cx="6440825" cy="2590800"/>
          </a:xfrm>
          <a:custGeom>
            <a:avLst/>
            <a:gdLst>
              <a:gd name="connsiteX0" fmla="*/ 5870554 w 6440825"/>
              <a:gd name="connsiteY0" fmla="*/ 2616812 h 2590800"/>
              <a:gd name="connsiteX1" fmla="*/ 5287359 w 6440825"/>
              <a:gd name="connsiteY1" fmla="*/ 2526788 h 2590800"/>
              <a:gd name="connsiteX2" fmla="*/ 4727034 w 6440825"/>
              <a:gd name="connsiteY2" fmla="*/ 2440295 h 2590800"/>
              <a:gd name="connsiteX3" fmla="*/ 2418013 w 6440825"/>
              <a:gd name="connsiteY3" fmla="*/ 2549946 h 2590800"/>
              <a:gd name="connsiteX4" fmla="*/ 1276112 w 6440825"/>
              <a:gd name="connsiteY4" fmla="*/ 262734 h 2590800"/>
              <a:gd name="connsiteX5" fmla="*/ 3771268 w 6440825"/>
              <a:gd name="connsiteY5" fmla="*/ 19092 h 2590800"/>
              <a:gd name="connsiteX6" fmla="*/ 5683550 w 6440825"/>
              <a:gd name="connsiteY6" fmla="*/ 2129906 h 2590800"/>
              <a:gd name="connsiteX7" fmla="*/ 5870554 w 6440825"/>
              <a:gd name="connsiteY7" fmla="*/ 261681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0825" h="2590800" fill="none" extrusionOk="0">
                <a:moveTo>
                  <a:pt x="5870554" y="2616812"/>
                </a:moveTo>
                <a:cubicBezTo>
                  <a:pt x="5716857" y="2646077"/>
                  <a:pt x="5496919" y="2546967"/>
                  <a:pt x="5287359" y="2526788"/>
                </a:cubicBezTo>
                <a:cubicBezTo>
                  <a:pt x="5077799" y="2506609"/>
                  <a:pt x="4987962" y="2464624"/>
                  <a:pt x="4727034" y="2440295"/>
                </a:cubicBezTo>
                <a:cubicBezTo>
                  <a:pt x="4209363" y="2576840"/>
                  <a:pt x="3278452" y="2592772"/>
                  <a:pt x="2418013" y="2549946"/>
                </a:cubicBezTo>
                <a:cubicBezTo>
                  <a:pt x="-16993" y="2201920"/>
                  <a:pt x="-822400" y="905241"/>
                  <a:pt x="1276112" y="262734"/>
                </a:cubicBezTo>
                <a:cubicBezTo>
                  <a:pt x="1951208" y="-132258"/>
                  <a:pt x="2734404" y="-37890"/>
                  <a:pt x="3771268" y="19092"/>
                </a:cubicBezTo>
                <a:cubicBezTo>
                  <a:pt x="5940463" y="-53202"/>
                  <a:pt x="7185051" y="1344524"/>
                  <a:pt x="5683550" y="2129906"/>
                </a:cubicBezTo>
                <a:cubicBezTo>
                  <a:pt x="5734847" y="2246919"/>
                  <a:pt x="5754234" y="2427631"/>
                  <a:pt x="5870554" y="2616812"/>
                </a:cubicBezTo>
                <a:close/>
              </a:path>
              <a:path w="6440825" h="2590800" stroke="0" extrusionOk="0">
                <a:moveTo>
                  <a:pt x="5870554" y="2616812"/>
                </a:moveTo>
                <a:cubicBezTo>
                  <a:pt x="5587885" y="2638990"/>
                  <a:pt x="5472698" y="2554256"/>
                  <a:pt x="5310229" y="2530319"/>
                </a:cubicBezTo>
                <a:cubicBezTo>
                  <a:pt x="5147760" y="2506382"/>
                  <a:pt x="4852233" y="2447530"/>
                  <a:pt x="4727034" y="2440295"/>
                </a:cubicBezTo>
                <a:cubicBezTo>
                  <a:pt x="4009375" y="2524575"/>
                  <a:pt x="2982476" y="2687983"/>
                  <a:pt x="2418013" y="2549946"/>
                </a:cubicBezTo>
                <a:cubicBezTo>
                  <a:pt x="-401882" y="2451304"/>
                  <a:pt x="-722412" y="609934"/>
                  <a:pt x="1276112" y="262734"/>
                </a:cubicBezTo>
                <a:cubicBezTo>
                  <a:pt x="2010476" y="216162"/>
                  <a:pt x="2903643" y="205045"/>
                  <a:pt x="3771268" y="19092"/>
                </a:cubicBezTo>
                <a:cubicBezTo>
                  <a:pt x="6149527" y="-222515"/>
                  <a:pt x="7107028" y="1113212"/>
                  <a:pt x="5683550" y="2129906"/>
                </a:cubicBezTo>
                <a:cubicBezTo>
                  <a:pt x="5785162" y="2325990"/>
                  <a:pt x="5806875" y="2510952"/>
                  <a:pt x="5870554" y="2616812"/>
                </a:cubicBezTo>
                <a:close/>
              </a:path>
            </a:pathLst>
          </a:custGeom>
          <a:solidFill>
            <a:srgbClr val="7F4F24"/>
          </a:solidFill>
          <a:ln w="28575">
            <a:solidFill>
              <a:schemeClr val="bg1"/>
            </a:solidFill>
            <a:extLst>
              <a:ext uri="{C807C97D-BFC1-408E-A445-0C87EB9F89A2}">
                <ask:lineSketchStyleProps xmlns:ask="http://schemas.microsoft.com/office/drawing/2018/sketchyshapes" xmlns="" sd="2350654749">
                  <a:prstGeom prst="wedgeEllipseCallout">
                    <a:avLst>
                      <a:gd name="adj1" fmla="val 41146"/>
                      <a:gd name="adj2" fmla="val 5100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3993571" y="706109"/>
            <a:ext cx="5800120" cy="1569660"/>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nhiệt độ nước đá đang tan là bao nhiêu độ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7614684" y="2786339"/>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477316" y="2786339"/>
            <a:ext cx="4200001" cy="3635454"/>
          </a:xfrm>
          <a:custGeom>
            <a:avLst/>
            <a:gdLst>
              <a:gd name="connsiteX0" fmla="*/ 4924963 w 4200001"/>
              <a:gd name="connsiteY0" fmla="*/ 2016659 h 3635454"/>
              <a:gd name="connsiteX1" fmla="*/ 4122139 w 4200001"/>
              <a:gd name="connsiteY1" fmla="*/ 2308109 h 3635454"/>
              <a:gd name="connsiteX2" fmla="*/ 1819567 w 4200001"/>
              <a:gd name="connsiteY2" fmla="*/ 3619173 h 3635454"/>
              <a:gd name="connsiteX3" fmla="*/ 7043 w 4200001"/>
              <a:gd name="connsiteY3" fmla="*/ 1668982 h 3635454"/>
              <a:gd name="connsiteX4" fmla="*/ 2077222 w 4200001"/>
              <a:gd name="connsiteY4" fmla="*/ 107 h 3635454"/>
              <a:gd name="connsiteX5" fmla="*/ 4187123 w 4200001"/>
              <a:gd name="connsiteY5" fmla="*/ 1616716 h 3635454"/>
              <a:gd name="connsiteX6" fmla="*/ 4924963 w 4200001"/>
              <a:gd name="connsiteY6" fmla="*/ 2016659 h 363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3635454" fill="none" extrusionOk="0">
                <a:moveTo>
                  <a:pt x="4924963" y="2016659"/>
                </a:moveTo>
                <a:cubicBezTo>
                  <a:pt x="4795052" y="2116693"/>
                  <a:pt x="4323197" y="2234265"/>
                  <a:pt x="4122139" y="2308109"/>
                </a:cubicBezTo>
                <a:cubicBezTo>
                  <a:pt x="3792625" y="3249669"/>
                  <a:pt x="2848433" y="3684812"/>
                  <a:pt x="1819567" y="3619173"/>
                </a:cubicBezTo>
                <a:cubicBezTo>
                  <a:pt x="740666" y="3664274"/>
                  <a:pt x="-10761" y="2578425"/>
                  <a:pt x="7043" y="1668982"/>
                </a:cubicBezTo>
                <a:cubicBezTo>
                  <a:pt x="219102" y="714252"/>
                  <a:pt x="996647" y="32473"/>
                  <a:pt x="2077222" y="107"/>
                </a:cubicBezTo>
                <a:cubicBezTo>
                  <a:pt x="3287314" y="-68802"/>
                  <a:pt x="4066829" y="768040"/>
                  <a:pt x="4187123" y="1616716"/>
                </a:cubicBezTo>
                <a:cubicBezTo>
                  <a:pt x="4343818" y="1665219"/>
                  <a:pt x="4700208" y="1971894"/>
                  <a:pt x="4924963" y="2016659"/>
                </a:cubicBezTo>
                <a:close/>
              </a:path>
              <a:path w="4200001" h="3635454" stroke="0" extrusionOk="0">
                <a:moveTo>
                  <a:pt x="4924963" y="2016659"/>
                </a:moveTo>
                <a:cubicBezTo>
                  <a:pt x="4573716" y="2165918"/>
                  <a:pt x="4304374" y="2234750"/>
                  <a:pt x="4122139" y="2308109"/>
                </a:cubicBezTo>
                <a:cubicBezTo>
                  <a:pt x="3671340" y="3129605"/>
                  <a:pt x="2774911" y="3836984"/>
                  <a:pt x="1819567" y="3619173"/>
                </a:cubicBezTo>
                <a:cubicBezTo>
                  <a:pt x="666530" y="3598511"/>
                  <a:pt x="-170652" y="2704650"/>
                  <a:pt x="7043" y="1668982"/>
                </a:cubicBezTo>
                <a:cubicBezTo>
                  <a:pt x="-62565" y="601523"/>
                  <a:pt x="1053820" y="-17936"/>
                  <a:pt x="2077222" y="107"/>
                </a:cubicBezTo>
                <a:cubicBezTo>
                  <a:pt x="3204322" y="6367"/>
                  <a:pt x="4048697" y="592724"/>
                  <a:pt x="4187123" y="1616716"/>
                </a:cubicBezTo>
                <a:cubicBezTo>
                  <a:pt x="4473827" y="1790935"/>
                  <a:pt x="4794289" y="2019392"/>
                  <a:pt x="4924963" y="2016659"/>
                </a:cubicBezTo>
                <a:close/>
              </a:path>
            </a:pathLst>
          </a:custGeom>
          <a:solidFill>
            <a:srgbClr val="8FAB9D"/>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7261"/>
                      <a:gd name="adj2" fmla="val 54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100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nhiệt độ nước đá đang tan là 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endParaRPr lang="en-US" sz="30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069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56" name="Title 1">
            <a:extLst>
              <a:ext uri="{FF2B5EF4-FFF2-40B4-BE49-F238E27FC236}">
                <a16:creationId xmlns:a16="http://schemas.microsoft.com/office/drawing/2014/main" id="{5BE9E057-CB70-437A-AD94-873C4F005BCA}"/>
              </a:ext>
            </a:extLst>
          </p:cNvPr>
          <p:cNvSpPr txBox="1">
            <a:spLocks/>
          </p:cNvSpPr>
          <p:nvPr/>
        </p:nvSpPr>
        <p:spPr>
          <a:xfrm>
            <a:off x="2753120" y="458808"/>
            <a:ext cx="6524707" cy="1093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rgbClr val="70391B"/>
                </a:solidFill>
                <a:latin typeface="#9Slide04 Vindeco" panose="02000500000000000000" pitchFamily="2" charset="0"/>
              </a:rPr>
              <a:t>DẶN DÒ</a:t>
            </a:r>
            <a:endParaRPr lang="en-US" sz="7200" b="1" dirty="0">
              <a:solidFill>
                <a:srgbClr val="70391B"/>
              </a:solidFill>
              <a:latin typeface="#9Slide04 Vindeco" panose="02000500000000000000" pitchFamily="2" charset="0"/>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11755" y="1487341"/>
            <a:ext cx="5905726" cy="5078313"/>
          </a:xfrm>
          <a:custGeom>
            <a:avLst/>
            <a:gdLst>
              <a:gd name="connsiteX0" fmla="*/ 0 w 5905726"/>
              <a:gd name="connsiteY0" fmla="*/ 0 h 5078313"/>
              <a:gd name="connsiteX1" fmla="*/ 708687 w 5905726"/>
              <a:gd name="connsiteY1" fmla="*/ 0 h 5078313"/>
              <a:gd name="connsiteX2" fmla="*/ 1299260 w 5905726"/>
              <a:gd name="connsiteY2" fmla="*/ 0 h 5078313"/>
              <a:gd name="connsiteX3" fmla="*/ 1889832 w 5905726"/>
              <a:gd name="connsiteY3" fmla="*/ 0 h 5078313"/>
              <a:gd name="connsiteX4" fmla="*/ 2303233 w 5905726"/>
              <a:gd name="connsiteY4" fmla="*/ 0 h 5078313"/>
              <a:gd name="connsiteX5" fmla="*/ 2952863 w 5905726"/>
              <a:gd name="connsiteY5" fmla="*/ 0 h 5078313"/>
              <a:gd name="connsiteX6" fmla="*/ 3602493 w 5905726"/>
              <a:gd name="connsiteY6" fmla="*/ 0 h 5078313"/>
              <a:gd name="connsiteX7" fmla="*/ 4015894 w 5905726"/>
              <a:gd name="connsiteY7" fmla="*/ 0 h 5078313"/>
              <a:gd name="connsiteX8" fmla="*/ 4547409 w 5905726"/>
              <a:gd name="connsiteY8" fmla="*/ 0 h 5078313"/>
              <a:gd name="connsiteX9" fmla="*/ 5078924 w 5905726"/>
              <a:gd name="connsiteY9" fmla="*/ 0 h 5078313"/>
              <a:gd name="connsiteX10" fmla="*/ 5905726 w 5905726"/>
              <a:gd name="connsiteY10" fmla="*/ 0 h 5078313"/>
              <a:gd name="connsiteX11" fmla="*/ 5905726 w 5905726"/>
              <a:gd name="connsiteY11" fmla="*/ 411908 h 5078313"/>
              <a:gd name="connsiteX12" fmla="*/ 5905726 w 5905726"/>
              <a:gd name="connsiteY12" fmla="*/ 976165 h 5078313"/>
              <a:gd name="connsiteX13" fmla="*/ 5905726 w 5905726"/>
              <a:gd name="connsiteY13" fmla="*/ 1591205 h 5078313"/>
              <a:gd name="connsiteX14" fmla="*/ 5905726 w 5905726"/>
              <a:gd name="connsiteY14" fmla="*/ 2257028 h 5078313"/>
              <a:gd name="connsiteX15" fmla="*/ 5905726 w 5905726"/>
              <a:gd name="connsiteY15" fmla="*/ 2922851 h 5078313"/>
              <a:gd name="connsiteX16" fmla="*/ 5905726 w 5905726"/>
              <a:gd name="connsiteY16" fmla="*/ 3537891 h 5078313"/>
              <a:gd name="connsiteX17" fmla="*/ 5905726 w 5905726"/>
              <a:gd name="connsiteY17" fmla="*/ 4102148 h 5078313"/>
              <a:gd name="connsiteX18" fmla="*/ 5905726 w 5905726"/>
              <a:gd name="connsiteY18" fmla="*/ 4564839 h 5078313"/>
              <a:gd name="connsiteX19" fmla="*/ 5905726 w 5905726"/>
              <a:gd name="connsiteY19" fmla="*/ 5078313 h 5078313"/>
              <a:gd name="connsiteX20" fmla="*/ 5492325 w 5905726"/>
              <a:gd name="connsiteY20" fmla="*/ 5078313 h 5078313"/>
              <a:gd name="connsiteX21" fmla="*/ 4783638 w 5905726"/>
              <a:gd name="connsiteY21" fmla="*/ 5078313 h 5078313"/>
              <a:gd name="connsiteX22" fmla="*/ 4311180 w 5905726"/>
              <a:gd name="connsiteY22" fmla="*/ 5078313 h 5078313"/>
              <a:gd name="connsiteX23" fmla="*/ 3720607 w 5905726"/>
              <a:gd name="connsiteY23" fmla="*/ 5078313 h 5078313"/>
              <a:gd name="connsiteX24" fmla="*/ 3011920 w 5905726"/>
              <a:gd name="connsiteY24" fmla="*/ 5078313 h 5078313"/>
              <a:gd name="connsiteX25" fmla="*/ 2480405 w 5905726"/>
              <a:gd name="connsiteY25" fmla="*/ 5078313 h 5078313"/>
              <a:gd name="connsiteX26" fmla="*/ 2007947 w 5905726"/>
              <a:gd name="connsiteY26" fmla="*/ 5078313 h 5078313"/>
              <a:gd name="connsiteX27" fmla="*/ 1476432 w 5905726"/>
              <a:gd name="connsiteY27" fmla="*/ 5078313 h 5078313"/>
              <a:gd name="connsiteX28" fmla="*/ 1003973 w 5905726"/>
              <a:gd name="connsiteY28" fmla="*/ 5078313 h 5078313"/>
              <a:gd name="connsiteX29" fmla="*/ 0 w 5905726"/>
              <a:gd name="connsiteY29" fmla="*/ 5078313 h 5078313"/>
              <a:gd name="connsiteX30" fmla="*/ 0 w 5905726"/>
              <a:gd name="connsiteY30" fmla="*/ 4564839 h 5078313"/>
              <a:gd name="connsiteX31" fmla="*/ 0 w 5905726"/>
              <a:gd name="connsiteY31" fmla="*/ 3949799 h 5078313"/>
              <a:gd name="connsiteX32" fmla="*/ 0 w 5905726"/>
              <a:gd name="connsiteY32" fmla="*/ 3487108 h 5078313"/>
              <a:gd name="connsiteX33" fmla="*/ 0 w 5905726"/>
              <a:gd name="connsiteY33" fmla="*/ 2821285 h 5078313"/>
              <a:gd name="connsiteX34" fmla="*/ 0 w 5905726"/>
              <a:gd name="connsiteY34" fmla="*/ 2409377 h 5078313"/>
              <a:gd name="connsiteX35" fmla="*/ 0 w 5905726"/>
              <a:gd name="connsiteY35" fmla="*/ 1845120 h 5078313"/>
              <a:gd name="connsiteX36" fmla="*/ 0 w 5905726"/>
              <a:gd name="connsiteY36" fmla="*/ 1230080 h 5078313"/>
              <a:gd name="connsiteX37" fmla="*/ 0 w 5905726"/>
              <a:gd name="connsiteY37" fmla="*/ 564257 h 5078313"/>
              <a:gd name="connsiteX38" fmla="*/ 0 w 5905726"/>
              <a:gd name="connsiteY38"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05726" h="5078313" fill="none" extrusionOk="0">
                <a:moveTo>
                  <a:pt x="0" y="0"/>
                </a:moveTo>
                <a:cubicBezTo>
                  <a:pt x="274344" y="-66339"/>
                  <a:pt x="401026" y="5117"/>
                  <a:pt x="708687" y="0"/>
                </a:cubicBezTo>
                <a:cubicBezTo>
                  <a:pt x="1016348" y="-5117"/>
                  <a:pt x="1053969" y="58061"/>
                  <a:pt x="1299260" y="0"/>
                </a:cubicBezTo>
                <a:cubicBezTo>
                  <a:pt x="1544551" y="-58061"/>
                  <a:pt x="1695543" y="23229"/>
                  <a:pt x="1889832" y="0"/>
                </a:cubicBezTo>
                <a:cubicBezTo>
                  <a:pt x="2084121" y="-23229"/>
                  <a:pt x="2208508" y="37605"/>
                  <a:pt x="2303233" y="0"/>
                </a:cubicBezTo>
                <a:cubicBezTo>
                  <a:pt x="2397958" y="-37605"/>
                  <a:pt x="2800014" y="38357"/>
                  <a:pt x="2952863" y="0"/>
                </a:cubicBezTo>
                <a:cubicBezTo>
                  <a:pt x="3105712" y="-38357"/>
                  <a:pt x="3367522" y="43383"/>
                  <a:pt x="3602493" y="0"/>
                </a:cubicBezTo>
                <a:cubicBezTo>
                  <a:pt x="3837464" y="-43383"/>
                  <a:pt x="3931020" y="28948"/>
                  <a:pt x="4015894" y="0"/>
                </a:cubicBezTo>
                <a:cubicBezTo>
                  <a:pt x="4100768" y="-28948"/>
                  <a:pt x="4289706" y="30535"/>
                  <a:pt x="4547409" y="0"/>
                </a:cubicBezTo>
                <a:cubicBezTo>
                  <a:pt x="4805112" y="-30535"/>
                  <a:pt x="4907136" y="20061"/>
                  <a:pt x="5078924" y="0"/>
                </a:cubicBezTo>
                <a:cubicBezTo>
                  <a:pt x="5250713" y="-20061"/>
                  <a:pt x="5555942" y="56252"/>
                  <a:pt x="5905726" y="0"/>
                </a:cubicBezTo>
                <a:cubicBezTo>
                  <a:pt x="5918204" y="188718"/>
                  <a:pt x="5877968" y="318289"/>
                  <a:pt x="5905726" y="411908"/>
                </a:cubicBezTo>
                <a:cubicBezTo>
                  <a:pt x="5933484" y="505527"/>
                  <a:pt x="5883717" y="778983"/>
                  <a:pt x="5905726" y="976165"/>
                </a:cubicBezTo>
                <a:cubicBezTo>
                  <a:pt x="5927735" y="1173347"/>
                  <a:pt x="5836907" y="1351723"/>
                  <a:pt x="5905726" y="1591205"/>
                </a:cubicBezTo>
                <a:cubicBezTo>
                  <a:pt x="5974545" y="1830687"/>
                  <a:pt x="5889821" y="1962280"/>
                  <a:pt x="5905726" y="2257028"/>
                </a:cubicBezTo>
                <a:cubicBezTo>
                  <a:pt x="5921631" y="2551776"/>
                  <a:pt x="5841580" y="2760215"/>
                  <a:pt x="5905726" y="2922851"/>
                </a:cubicBezTo>
                <a:cubicBezTo>
                  <a:pt x="5969872" y="3085487"/>
                  <a:pt x="5856686" y="3247340"/>
                  <a:pt x="5905726" y="3537891"/>
                </a:cubicBezTo>
                <a:cubicBezTo>
                  <a:pt x="5954766" y="3828442"/>
                  <a:pt x="5851517" y="3913868"/>
                  <a:pt x="5905726" y="4102148"/>
                </a:cubicBezTo>
                <a:cubicBezTo>
                  <a:pt x="5959935" y="4290428"/>
                  <a:pt x="5883528" y="4349026"/>
                  <a:pt x="5905726" y="4564839"/>
                </a:cubicBezTo>
                <a:cubicBezTo>
                  <a:pt x="5927924" y="4780652"/>
                  <a:pt x="5846523" y="4890587"/>
                  <a:pt x="5905726" y="5078313"/>
                </a:cubicBezTo>
                <a:cubicBezTo>
                  <a:pt x="5719836" y="5102581"/>
                  <a:pt x="5628976" y="5041457"/>
                  <a:pt x="5492325" y="5078313"/>
                </a:cubicBezTo>
                <a:cubicBezTo>
                  <a:pt x="5355674" y="5115169"/>
                  <a:pt x="5057245" y="5078143"/>
                  <a:pt x="4783638" y="5078313"/>
                </a:cubicBezTo>
                <a:cubicBezTo>
                  <a:pt x="4510031" y="5078483"/>
                  <a:pt x="4487780" y="5075097"/>
                  <a:pt x="4311180" y="5078313"/>
                </a:cubicBezTo>
                <a:cubicBezTo>
                  <a:pt x="4134580" y="5081529"/>
                  <a:pt x="3881655" y="5043364"/>
                  <a:pt x="3720607" y="5078313"/>
                </a:cubicBezTo>
                <a:cubicBezTo>
                  <a:pt x="3559559" y="5113262"/>
                  <a:pt x="3304736" y="5077724"/>
                  <a:pt x="3011920" y="5078313"/>
                </a:cubicBezTo>
                <a:cubicBezTo>
                  <a:pt x="2719104" y="5078902"/>
                  <a:pt x="2638731" y="5050703"/>
                  <a:pt x="2480405" y="5078313"/>
                </a:cubicBezTo>
                <a:cubicBezTo>
                  <a:pt x="2322079" y="5105923"/>
                  <a:pt x="2145877" y="5048092"/>
                  <a:pt x="2007947" y="5078313"/>
                </a:cubicBezTo>
                <a:cubicBezTo>
                  <a:pt x="1870017" y="5108534"/>
                  <a:pt x="1695684" y="5058376"/>
                  <a:pt x="1476432" y="5078313"/>
                </a:cubicBezTo>
                <a:cubicBezTo>
                  <a:pt x="1257180" y="5098250"/>
                  <a:pt x="1143498" y="5076395"/>
                  <a:pt x="1003973" y="5078313"/>
                </a:cubicBezTo>
                <a:cubicBezTo>
                  <a:pt x="864448" y="5080231"/>
                  <a:pt x="311231" y="4974632"/>
                  <a:pt x="0" y="5078313"/>
                </a:cubicBezTo>
                <a:cubicBezTo>
                  <a:pt x="-13570" y="4901827"/>
                  <a:pt x="28692" y="4780129"/>
                  <a:pt x="0" y="4564839"/>
                </a:cubicBezTo>
                <a:cubicBezTo>
                  <a:pt x="-28692" y="4349549"/>
                  <a:pt x="59957" y="4190141"/>
                  <a:pt x="0" y="3949799"/>
                </a:cubicBezTo>
                <a:cubicBezTo>
                  <a:pt x="-59957" y="3709457"/>
                  <a:pt x="36889" y="3717927"/>
                  <a:pt x="0" y="3487108"/>
                </a:cubicBezTo>
                <a:cubicBezTo>
                  <a:pt x="-36889" y="3256289"/>
                  <a:pt x="42486" y="3141568"/>
                  <a:pt x="0" y="2821285"/>
                </a:cubicBezTo>
                <a:cubicBezTo>
                  <a:pt x="-42486" y="2501002"/>
                  <a:pt x="29033" y="2493294"/>
                  <a:pt x="0" y="2409377"/>
                </a:cubicBezTo>
                <a:cubicBezTo>
                  <a:pt x="-29033" y="2325460"/>
                  <a:pt x="55530" y="2081750"/>
                  <a:pt x="0" y="1845120"/>
                </a:cubicBezTo>
                <a:cubicBezTo>
                  <a:pt x="-55530" y="1608490"/>
                  <a:pt x="65956" y="1521871"/>
                  <a:pt x="0" y="1230080"/>
                </a:cubicBezTo>
                <a:cubicBezTo>
                  <a:pt x="-65956" y="938289"/>
                  <a:pt x="24360" y="714503"/>
                  <a:pt x="0" y="564257"/>
                </a:cubicBezTo>
                <a:cubicBezTo>
                  <a:pt x="-24360" y="414011"/>
                  <a:pt x="67166" y="231761"/>
                  <a:pt x="0" y="0"/>
                </a:cubicBezTo>
                <a:close/>
              </a:path>
              <a:path w="5905726" h="5078313" stroke="0" extrusionOk="0">
                <a:moveTo>
                  <a:pt x="0" y="0"/>
                </a:moveTo>
                <a:cubicBezTo>
                  <a:pt x="273224" y="-67408"/>
                  <a:pt x="387937" y="55621"/>
                  <a:pt x="649630" y="0"/>
                </a:cubicBezTo>
                <a:cubicBezTo>
                  <a:pt x="911323" y="-55621"/>
                  <a:pt x="1030113" y="18379"/>
                  <a:pt x="1240202" y="0"/>
                </a:cubicBezTo>
                <a:cubicBezTo>
                  <a:pt x="1450291" y="-18379"/>
                  <a:pt x="1524380" y="59675"/>
                  <a:pt x="1771718" y="0"/>
                </a:cubicBezTo>
                <a:cubicBezTo>
                  <a:pt x="2019056" y="-59675"/>
                  <a:pt x="2121305" y="52368"/>
                  <a:pt x="2421348" y="0"/>
                </a:cubicBezTo>
                <a:cubicBezTo>
                  <a:pt x="2721391" y="-52368"/>
                  <a:pt x="2829174" y="41925"/>
                  <a:pt x="3070978" y="0"/>
                </a:cubicBezTo>
                <a:cubicBezTo>
                  <a:pt x="3312782" y="-41925"/>
                  <a:pt x="3432449" y="70742"/>
                  <a:pt x="3720607" y="0"/>
                </a:cubicBezTo>
                <a:cubicBezTo>
                  <a:pt x="4008765" y="-70742"/>
                  <a:pt x="4191602" y="34167"/>
                  <a:pt x="4311180" y="0"/>
                </a:cubicBezTo>
                <a:cubicBezTo>
                  <a:pt x="4430758" y="-34167"/>
                  <a:pt x="4694613" y="56960"/>
                  <a:pt x="4901753" y="0"/>
                </a:cubicBezTo>
                <a:cubicBezTo>
                  <a:pt x="5108893" y="-56960"/>
                  <a:pt x="5180617" y="15093"/>
                  <a:pt x="5374211" y="0"/>
                </a:cubicBezTo>
                <a:cubicBezTo>
                  <a:pt x="5567805" y="-15093"/>
                  <a:pt x="5719729" y="5318"/>
                  <a:pt x="5905726" y="0"/>
                </a:cubicBezTo>
                <a:cubicBezTo>
                  <a:pt x="5906180" y="279755"/>
                  <a:pt x="5861981" y="360657"/>
                  <a:pt x="5905726" y="564257"/>
                </a:cubicBezTo>
                <a:cubicBezTo>
                  <a:pt x="5949471" y="767857"/>
                  <a:pt x="5897714" y="1067487"/>
                  <a:pt x="5905726" y="1230080"/>
                </a:cubicBezTo>
                <a:cubicBezTo>
                  <a:pt x="5913738" y="1392673"/>
                  <a:pt x="5858837" y="1525221"/>
                  <a:pt x="5905726" y="1692771"/>
                </a:cubicBezTo>
                <a:cubicBezTo>
                  <a:pt x="5952615" y="1860321"/>
                  <a:pt x="5895022" y="2056864"/>
                  <a:pt x="5905726" y="2206245"/>
                </a:cubicBezTo>
                <a:cubicBezTo>
                  <a:pt x="5916430" y="2355626"/>
                  <a:pt x="5895560" y="2489758"/>
                  <a:pt x="5905726" y="2618152"/>
                </a:cubicBezTo>
                <a:cubicBezTo>
                  <a:pt x="5915892" y="2746546"/>
                  <a:pt x="5890905" y="2883378"/>
                  <a:pt x="5905726" y="3131626"/>
                </a:cubicBezTo>
                <a:cubicBezTo>
                  <a:pt x="5920547" y="3379874"/>
                  <a:pt x="5829344" y="3539902"/>
                  <a:pt x="5905726" y="3797450"/>
                </a:cubicBezTo>
                <a:cubicBezTo>
                  <a:pt x="5982108" y="4054998"/>
                  <a:pt x="5852575" y="4120588"/>
                  <a:pt x="5905726" y="4412490"/>
                </a:cubicBezTo>
                <a:cubicBezTo>
                  <a:pt x="5958877" y="4704392"/>
                  <a:pt x="5852692" y="4869254"/>
                  <a:pt x="5905726" y="5078313"/>
                </a:cubicBezTo>
                <a:cubicBezTo>
                  <a:pt x="5684822" y="5119327"/>
                  <a:pt x="5558630" y="5034808"/>
                  <a:pt x="5433268" y="5078313"/>
                </a:cubicBezTo>
                <a:cubicBezTo>
                  <a:pt x="5307906" y="5121818"/>
                  <a:pt x="5057672" y="5015308"/>
                  <a:pt x="4901753" y="5078313"/>
                </a:cubicBezTo>
                <a:cubicBezTo>
                  <a:pt x="4745834" y="5141318"/>
                  <a:pt x="4597482" y="5068292"/>
                  <a:pt x="4429295" y="5078313"/>
                </a:cubicBezTo>
                <a:cubicBezTo>
                  <a:pt x="4261108" y="5088334"/>
                  <a:pt x="3977308" y="5061092"/>
                  <a:pt x="3779665" y="5078313"/>
                </a:cubicBezTo>
                <a:cubicBezTo>
                  <a:pt x="3582022" y="5095534"/>
                  <a:pt x="3568921" y="5073270"/>
                  <a:pt x="3366264" y="5078313"/>
                </a:cubicBezTo>
                <a:cubicBezTo>
                  <a:pt x="3163607" y="5083356"/>
                  <a:pt x="2868796" y="5012672"/>
                  <a:pt x="2716634" y="5078313"/>
                </a:cubicBezTo>
                <a:cubicBezTo>
                  <a:pt x="2564472" y="5143954"/>
                  <a:pt x="2246720" y="5048750"/>
                  <a:pt x="2126061" y="5078313"/>
                </a:cubicBezTo>
                <a:cubicBezTo>
                  <a:pt x="2005402" y="5107876"/>
                  <a:pt x="1832500" y="5077900"/>
                  <a:pt x="1712661" y="5078313"/>
                </a:cubicBezTo>
                <a:cubicBezTo>
                  <a:pt x="1592822" y="5078726"/>
                  <a:pt x="1147292" y="5048306"/>
                  <a:pt x="1003973" y="5078313"/>
                </a:cubicBezTo>
                <a:cubicBezTo>
                  <a:pt x="860654" y="5108320"/>
                  <a:pt x="474818" y="4973477"/>
                  <a:pt x="0" y="5078313"/>
                </a:cubicBezTo>
                <a:cubicBezTo>
                  <a:pt x="-43966" y="4871770"/>
                  <a:pt x="3598" y="4708134"/>
                  <a:pt x="0" y="4514056"/>
                </a:cubicBezTo>
                <a:cubicBezTo>
                  <a:pt x="-3598" y="4319978"/>
                  <a:pt x="21118" y="4271525"/>
                  <a:pt x="0" y="4051365"/>
                </a:cubicBezTo>
                <a:cubicBezTo>
                  <a:pt x="-21118" y="3831205"/>
                  <a:pt x="37175" y="3778221"/>
                  <a:pt x="0" y="3588675"/>
                </a:cubicBezTo>
                <a:cubicBezTo>
                  <a:pt x="-37175" y="3399129"/>
                  <a:pt x="18780" y="3325656"/>
                  <a:pt x="0" y="3176767"/>
                </a:cubicBezTo>
                <a:cubicBezTo>
                  <a:pt x="-18780" y="3027878"/>
                  <a:pt x="41479" y="2876495"/>
                  <a:pt x="0" y="2714076"/>
                </a:cubicBezTo>
                <a:cubicBezTo>
                  <a:pt x="-41479" y="2551657"/>
                  <a:pt x="52185" y="2265810"/>
                  <a:pt x="0" y="2149819"/>
                </a:cubicBezTo>
                <a:cubicBezTo>
                  <a:pt x="-52185" y="2033828"/>
                  <a:pt x="25563" y="1711539"/>
                  <a:pt x="0" y="1483996"/>
                </a:cubicBezTo>
                <a:cubicBezTo>
                  <a:pt x="-25563" y="1256453"/>
                  <a:pt x="59853" y="1110510"/>
                  <a:pt x="0" y="868956"/>
                </a:cubicBezTo>
                <a:cubicBezTo>
                  <a:pt x="-59853" y="627402"/>
                  <a:pt x="101194" y="421865"/>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ctr"/>
            <a:r>
              <a:rPr lang="en-US" sz="3600" b="1">
                <a:solidFill>
                  <a:srgbClr val="70391B"/>
                </a:solidFill>
                <a:latin typeface="UVF TypoSlabserif" panose="02000403050000020004" pitchFamily="2" charset="0"/>
                <a:cs typeface="Times New Roman" pitchFamily="18" charset="0"/>
              </a:rPr>
              <a:t>Bài học giúp các bạn biết cách sử dụng nhiệt kế để xác định được nhiệt độ cơ thể khi nào bị bệnh để chữa trị, hoặc biết nhiệt độ không khí bên ngoài giúp ta phòng tránh say nắng khi nhiệt độ cao. Hãy giữ gìn sức khỏe vào mùa dịch nhé!!!</a:t>
            </a:r>
            <a:endParaRPr lang="vi-VN" sz="3600" b="1" dirty="0">
              <a:solidFill>
                <a:srgbClr val="70391B"/>
              </a:solidFill>
              <a:latin typeface="UVF TypoSlabserif" panose="02000403050000020004" pitchFamily="2" charset="0"/>
              <a:cs typeface="Times New Roman"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spTree>
    <p:extLst>
      <p:ext uri="{BB962C8B-B14F-4D97-AF65-F5344CB8AC3E}">
        <p14:creationId xmlns:p14="http://schemas.microsoft.com/office/powerpoint/2010/main" val="31246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 by="(-#ppt_w*2)" calcmode="lin" valueType="num">
                                      <p:cBhvr rctx="PPT">
                                        <p:cTn id="11" dur="500" autoRev="1" fill="hold">
                                          <p:stCondLst>
                                            <p:cond delay="0"/>
                                          </p:stCondLst>
                                        </p:cTn>
                                        <p:tgtEl>
                                          <p:spTgt spid="57"/>
                                        </p:tgtEl>
                                        <p:attrNameLst>
                                          <p:attrName>ppt_w</p:attrName>
                                        </p:attrNameLst>
                                      </p:cBhvr>
                                    </p:anim>
                                    <p:anim by="(#ppt_w*0.50)" calcmode="lin" valueType="num">
                                      <p:cBhvr>
                                        <p:cTn id="12" dur="500" decel="50000" autoRev="1" fill="hold">
                                          <p:stCondLst>
                                            <p:cond delay="0"/>
                                          </p:stCondLst>
                                        </p:cTn>
                                        <p:tgtEl>
                                          <p:spTgt spid="57"/>
                                        </p:tgtEl>
                                        <p:attrNameLst>
                                          <p:attrName>ppt_x</p:attrName>
                                        </p:attrNameLst>
                                      </p:cBhvr>
                                    </p:anim>
                                    <p:anim from="(-#ppt_h/2)" to="(#ppt_y)" calcmode="lin" valueType="num">
                                      <p:cBhvr>
                                        <p:cTn id="13" dur="1000" fill="hold">
                                          <p:stCondLst>
                                            <p:cond delay="0"/>
                                          </p:stCondLst>
                                        </p:cTn>
                                        <p:tgtEl>
                                          <p:spTgt spid="57"/>
                                        </p:tgtEl>
                                        <p:attrNameLst>
                                          <p:attrName>ppt_y</p:attrName>
                                        </p:attrNameLst>
                                      </p:cBhvr>
                                    </p:anim>
                                    <p:animRot by="21600000">
                                      <p:cBhvr>
                                        <p:cTn id="14"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519C-38CB-4FB6-90DC-B02CE35AA76B}"/>
              </a:ext>
            </a:extLst>
          </p:cNvPr>
          <p:cNvSpPr>
            <a:spLocks noGrp="1"/>
          </p:cNvSpPr>
          <p:nvPr>
            <p:ph type="ctrTitle"/>
          </p:nvPr>
        </p:nvSpPr>
        <p:spPr>
          <a:xfrm>
            <a:off x="-603404" y="3215009"/>
            <a:ext cx="6524707" cy="1093257"/>
          </a:xfrm>
        </p:spPr>
        <p:txBody>
          <a:bodyPr/>
          <a:lstStyle/>
          <a:p>
            <a:r>
              <a:rPr lang="en-US" sz="7200" b="1">
                <a:solidFill>
                  <a:srgbClr val="70391B"/>
                </a:solidFill>
                <a:latin typeface="#9Slide05 ButterScotch" pitchFamily="2" charset="0"/>
              </a:rPr>
              <a:t>Thank you </a:t>
            </a:r>
            <a:br>
              <a:rPr lang="en-US" sz="7200" b="1">
                <a:solidFill>
                  <a:srgbClr val="70391B"/>
                </a:solidFill>
                <a:latin typeface="#9Slide05 ButterScotch" pitchFamily="2" charset="0"/>
              </a:rPr>
            </a:br>
            <a:r>
              <a:rPr lang="en-US" sz="7200" b="1">
                <a:solidFill>
                  <a:srgbClr val="002060"/>
                </a:solidFill>
                <a:latin typeface="#9Slide05 ButterScotch" pitchFamily="2" charset="0"/>
              </a:rPr>
              <a:t>&amp;</a:t>
            </a:r>
            <a:r>
              <a:rPr lang="en-US" sz="7200" b="1">
                <a:solidFill>
                  <a:srgbClr val="70391B"/>
                </a:solidFill>
                <a:latin typeface="#9Slide05 ButterScotch" pitchFamily="2" charset="0"/>
              </a:rPr>
              <a:t> </a:t>
            </a:r>
            <a:r>
              <a:rPr lang="en-US" sz="7200" b="1">
                <a:solidFill>
                  <a:schemeClr val="accent6">
                    <a:lumMod val="75000"/>
                  </a:schemeClr>
                </a:solidFill>
                <a:latin typeface="#9Slide05 ButterScotch" pitchFamily="2" charset="0"/>
              </a:rPr>
              <a:t>Good bye</a:t>
            </a:r>
            <a:endParaRPr lang="en-US" sz="7200" b="1" dirty="0">
              <a:solidFill>
                <a:schemeClr val="accent6">
                  <a:lumMod val="75000"/>
                </a:schemeClr>
              </a:solidFill>
              <a:latin typeface="#9Slide05 ButterScotch" pitchFamily="2" charset="0"/>
            </a:endParaRPr>
          </a:p>
        </p:txBody>
      </p:sp>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8" name="Title 1">
            <a:extLst>
              <a:ext uri="{FF2B5EF4-FFF2-40B4-BE49-F238E27FC236}">
                <a16:creationId xmlns:a16="http://schemas.microsoft.com/office/drawing/2014/main" id="{14F74F37-2CD2-40B1-B94A-841C0E75CC71}"/>
              </a:ext>
            </a:extLst>
          </p:cNvPr>
          <p:cNvSpPr txBox="1">
            <a:spLocks/>
          </p:cNvSpPr>
          <p:nvPr/>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35" name="Picture 34">
            <a:extLst>
              <a:ext uri="{FF2B5EF4-FFF2-40B4-BE49-F238E27FC236}">
                <a16:creationId xmlns:a16="http://schemas.microsoft.com/office/drawing/2014/main" id="{3EB8468F-AA28-4527-9047-28D127A34C4D}"/>
              </a:ext>
            </a:extLst>
          </p:cNvPr>
          <p:cNvPicPr>
            <a:picLocks noChangeAspect="1"/>
          </p:cNvPicPr>
          <p:nvPr/>
        </p:nvPicPr>
        <p:blipFill>
          <a:blip r:embed="rId8"/>
          <a:stretch>
            <a:fillRect/>
          </a:stretch>
        </p:blipFill>
        <p:spPr>
          <a:xfrm>
            <a:off x="4799918" y="1996440"/>
            <a:ext cx="3863338" cy="3093719"/>
          </a:xfrm>
          <a:prstGeom prst="rect">
            <a:avLst/>
          </a:prstGeom>
        </p:spPr>
      </p:pic>
    </p:spTree>
    <p:extLst>
      <p:ext uri="{BB962C8B-B14F-4D97-AF65-F5344CB8AC3E}">
        <p14:creationId xmlns:p14="http://schemas.microsoft.com/office/powerpoint/2010/main" val="4139794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619664" y="1689885"/>
            <a:ext cx="941212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6" t="841" r="65631" b="69411"/>
          <a:stretch/>
        </p:blipFill>
        <p:spPr>
          <a:xfrm>
            <a:off x="3709180" y="1957718"/>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6" t="2179" r="32990" b="70079"/>
          <a:stretch/>
        </p:blipFill>
        <p:spPr>
          <a:xfrm>
            <a:off x="5791600" y="1929422"/>
            <a:ext cx="1243913" cy="1148211"/>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 t="34271" r="67669" b="40759"/>
          <a:stretch/>
        </p:blipFill>
        <p:spPr>
          <a:xfrm>
            <a:off x="7895934" y="1926307"/>
            <a:ext cx="1133906" cy="1148211"/>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4099572" y="3163617"/>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6129138" y="3220046"/>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4" name="Group 3">
            <a:extLst>
              <a:ext uri="{FF2B5EF4-FFF2-40B4-BE49-F238E27FC236}">
                <a16:creationId xmlns:a16="http://schemas.microsoft.com/office/drawing/2014/main" id="{605903CA-C5BD-4A42-9A8D-F162A04FD686}"/>
              </a:ext>
            </a:extLst>
          </p:cNvPr>
          <p:cNvGrpSpPr/>
          <p:nvPr/>
        </p:nvGrpSpPr>
        <p:grpSpPr>
          <a:xfrm>
            <a:off x="8153188" y="3161201"/>
            <a:ext cx="662151" cy="718130"/>
            <a:chOff x="6227654" y="6455417"/>
            <a:chExt cx="662151" cy="718130"/>
          </a:xfrm>
        </p:grpSpPr>
        <p:grpSp>
          <p:nvGrpSpPr>
            <p:cNvPr id="35" name="Group 34">
              <a:extLst>
                <a:ext uri="{FF2B5EF4-FFF2-40B4-BE49-F238E27FC236}">
                  <a16:creationId xmlns:a16="http://schemas.microsoft.com/office/drawing/2014/main" id="{7324E386-95F2-4154-A650-2DD0573D34DA}"/>
                </a:ext>
              </a:extLst>
            </p:cNvPr>
            <p:cNvGrpSpPr/>
            <p:nvPr/>
          </p:nvGrpSpPr>
          <p:grpSpPr>
            <a:xfrm>
              <a:off x="6227654" y="6455417"/>
              <a:ext cx="662151" cy="718130"/>
              <a:chOff x="3126827" y="5623035"/>
              <a:chExt cx="662151" cy="718130"/>
            </a:xfrm>
            <a:effectLst>
              <a:outerShdw blurRad="50800" dist="38100" dir="8100000" algn="tr" rotWithShape="0">
                <a:prstClr val="black">
                  <a:alpha val="40000"/>
                </a:prstClr>
              </a:outerShdw>
            </a:effectLst>
          </p:grpSpPr>
          <p:sp>
            <p:nvSpPr>
              <p:cNvPr id="36" name="Oval 35">
                <a:extLst>
                  <a:ext uri="{FF2B5EF4-FFF2-40B4-BE49-F238E27FC236}">
                    <a16:creationId xmlns:a16="http://schemas.microsoft.com/office/drawing/2014/main" id="{907B91CA-6621-4857-B4BC-A97812C940F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62E1618-21D4-4F57-B07A-551DA455FDE9}"/>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CAA2A0-5A90-4252-BF0C-4C108380D2B8}"/>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Box 56">
              <a:extLst>
                <a:ext uri="{FF2B5EF4-FFF2-40B4-BE49-F238E27FC236}">
                  <a16:creationId xmlns:a16="http://schemas.microsoft.com/office/drawing/2014/main" id="{20A5CAB2-6F7A-4411-9738-3CFF40C787DE}"/>
                </a:ext>
              </a:extLst>
            </p:cNvPr>
            <p:cNvSpPr txBox="1"/>
            <p:nvPr/>
          </p:nvSpPr>
          <p:spPr>
            <a:xfrm>
              <a:off x="6413197" y="6553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nóng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5"/>
          <a:stretch>
            <a:fillRect/>
          </a:stretch>
        </p:blipFill>
        <p:spPr>
          <a:xfrm>
            <a:off x="9040964" y="4161809"/>
            <a:ext cx="3373573" cy="2661596"/>
          </a:xfrm>
          <a:prstGeom prst="rect">
            <a:avLst/>
          </a:prstGeom>
        </p:spPr>
      </p:pic>
    </p:spTree>
    <p:extLst>
      <p:ext uri="{BB962C8B-B14F-4D97-AF65-F5344CB8AC3E}">
        <p14:creationId xmlns:p14="http://schemas.microsoft.com/office/powerpoint/2010/main" val="240256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randombar(horizontal)">
                                      <p:cBhvr>
                                        <p:cTn id="24" dur="500"/>
                                        <p:tgtEl>
                                          <p:spTgt spid="70"/>
                                        </p:tgtEl>
                                      </p:cBhvr>
                                    </p:animEffect>
                                  </p:childTnLst>
                                </p:cTn>
                              </p:par>
                              <p:par>
                                <p:cTn id="25" presetID="14" presetClass="entr" presetSubtype="1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randombar(horizontal)">
                                      <p:cBhvr>
                                        <p:cTn id="27" dur="500"/>
                                        <p:tgtEl>
                                          <p:spTgt spid="61"/>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58877" y="1579335"/>
            <a:ext cx="8940181"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lạnh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2"/>
          <a:stretch>
            <a:fillRect/>
          </a:stretch>
        </p:blipFill>
        <p:spPr>
          <a:xfrm>
            <a:off x="9040964" y="4161809"/>
            <a:ext cx="3373573" cy="2661596"/>
          </a:xfrm>
          <a:prstGeom prst="rect">
            <a:avLst/>
          </a:prstGeom>
        </p:spPr>
      </p:pic>
      <p:pic>
        <p:nvPicPr>
          <p:cNvPr id="28" name="Picture 27" descr="A picture containing application&#10;&#10;Description automatically generated">
            <a:extLst>
              <a:ext uri="{FF2B5EF4-FFF2-40B4-BE49-F238E27FC236}">
                <a16:creationId xmlns:a16="http://schemas.microsoft.com/office/drawing/2014/main" id="{7EB7FFC3-9E6C-4736-923A-2FA20B6CD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13" r="4777" b="68749"/>
          <a:stretch/>
        </p:blipFill>
        <p:spPr>
          <a:xfrm>
            <a:off x="2609663" y="1906132"/>
            <a:ext cx="1243913" cy="1134208"/>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application&#10;&#10;Description automatically generated">
            <a:extLst>
              <a:ext uri="{FF2B5EF4-FFF2-40B4-BE49-F238E27FC236}">
                <a16:creationId xmlns:a16="http://schemas.microsoft.com/office/drawing/2014/main" id="{1879646C-92D5-4593-80A3-B30C40AF87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39" t="68321" r="34410" b="9524"/>
          <a:stretch/>
        </p:blipFill>
        <p:spPr>
          <a:xfrm>
            <a:off x="5092946" y="1737843"/>
            <a:ext cx="1134209" cy="1020008"/>
          </a:xfrm>
          <a:prstGeom prst="rect">
            <a:avLst/>
          </a:prstGeom>
          <a:ln>
            <a:noFill/>
          </a:ln>
          <a:effectLst>
            <a:outerShdw blurRad="292100" dist="139700" dir="2700000" algn="tl" rotWithShape="0">
              <a:srgbClr val="333333">
                <a:alpha val="65000"/>
              </a:srgbClr>
            </a:outerShdw>
          </a:effectLst>
        </p:spPr>
      </p:pic>
      <p:pic>
        <p:nvPicPr>
          <p:cNvPr id="30" name="Picture 29" descr="A picture containing application&#10;&#10;Description automatically generated">
            <a:extLst>
              <a:ext uri="{FF2B5EF4-FFF2-40B4-BE49-F238E27FC236}">
                <a16:creationId xmlns:a16="http://schemas.microsoft.com/office/drawing/2014/main" id="{E40DDCEB-672B-4939-9840-41C4553F68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5" t="66918" r="65604" b="9524"/>
          <a:stretch/>
        </p:blipFill>
        <p:spPr>
          <a:xfrm>
            <a:off x="7305863" y="1932779"/>
            <a:ext cx="1134209" cy="1037190"/>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04A16DF8-49A4-4BA2-9AA3-B8BEC9DC5F91}"/>
              </a:ext>
            </a:extLst>
          </p:cNvPr>
          <p:cNvGrpSpPr/>
          <p:nvPr/>
        </p:nvGrpSpPr>
        <p:grpSpPr>
          <a:xfrm>
            <a:off x="2900543" y="3077057"/>
            <a:ext cx="662151" cy="718130"/>
            <a:chOff x="5078966" y="3261330"/>
            <a:chExt cx="662151" cy="718130"/>
          </a:xfrm>
        </p:grpSpPr>
        <p:grpSp>
          <p:nvGrpSpPr>
            <p:cNvPr id="32" name="Group 31">
              <a:extLst>
                <a:ext uri="{FF2B5EF4-FFF2-40B4-BE49-F238E27FC236}">
                  <a16:creationId xmlns:a16="http://schemas.microsoft.com/office/drawing/2014/main" id="{F1F0BFCD-6A3E-44C9-AD56-1FFB3848665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34" name="Oval 33">
                <a:extLst>
                  <a:ext uri="{FF2B5EF4-FFF2-40B4-BE49-F238E27FC236}">
                    <a16:creationId xmlns:a16="http://schemas.microsoft.com/office/drawing/2014/main" id="{6CD7FFDC-1E4F-4DCE-A234-04E1D07ED32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A516E64-15F1-4349-996E-64FFA1C3865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03A7E32-892E-4BDF-99A0-65C0CC876A4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a:extLst>
                <a:ext uri="{FF2B5EF4-FFF2-40B4-BE49-F238E27FC236}">
                  <a16:creationId xmlns:a16="http://schemas.microsoft.com/office/drawing/2014/main" id="{AF580407-582A-425F-A116-80364123EAB3}"/>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41" name="Group 40">
            <a:extLst>
              <a:ext uri="{FF2B5EF4-FFF2-40B4-BE49-F238E27FC236}">
                <a16:creationId xmlns:a16="http://schemas.microsoft.com/office/drawing/2014/main" id="{B31B6A62-B739-48C3-A114-DEBB1B7E53EA}"/>
              </a:ext>
            </a:extLst>
          </p:cNvPr>
          <p:cNvGrpSpPr/>
          <p:nvPr/>
        </p:nvGrpSpPr>
        <p:grpSpPr>
          <a:xfrm>
            <a:off x="5411165" y="2863792"/>
            <a:ext cx="662151" cy="718130"/>
            <a:chOff x="7103925" y="3247701"/>
            <a:chExt cx="662151" cy="718130"/>
          </a:xfrm>
        </p:grpSpPr>
        <p:grpSp>
          <p:nvGrpSpPr>
            <p:cNvPr id="42" name="Group 41">
              <a:extLst>
                <a:ext uri="{FF2B5EF4-FFF2-40B4-BE49-F238E27FC236}">
                  <a16:creationId xmlns:a16="http://schemas.microsoft.com/office/drawing/2014/main" id="{CA58AE07-95A3-4DB3-80A5-EE8593C7B5A6}"/>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44" name="Oval 43">
                <a:extLst>
                  <a:ext uri="{FF2B5EF4-FFF2-40B4-BE49-F238E27FC236}">
                    <a16:creationId xmlns:a16="http://schemas.microsoft.com/office/drawing/2014/main" id="{D9408C7C-1473-4B76-8C88-EEEF863CB41E}"/>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8327B1D-1EF1-4550-BA73-086A1CBAD2C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6ADCD1A-E83E-4946-89A6-F079B29B6EB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7E59ACAA-51B6-40DB-B2ED-9C364DAD2303}"/>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52" name="Group 51">
            <a:extLst>
              <a:ext uri="{FF2B5EF4-FFF2-40B4-BE49-F238E27FC236}">
                <a16:creationId xmlns:a16="http://schemas.microsoft.com/office/drawing/2014/main" id="{71CE6D0D-5B88-481A-9E33-86AD1F7CE01D}"/>
              </a:ext>
            </a:extLst>
          </p:cNvPr>
          <p:cNvGrpSpPr/>
          <p:nvPr/>
        </p:nvGrpSpPr>
        <p:grpSpPr>
          <a:xfrm>
            <a:off x="7567236" y="2993029"/>
            <a:ext cx="662151" cy="718130"/>
            <a:chOff x="3167069" y="5122371"/>
            <a:chExt cx="662151" cy="718130"/>
          </a:xfrm>
        </p:grpSpPr>
        <p:grpSp>
          <p:nvGrpSpPr>
            <p:cNvPr id="53" name="Group 52">
              <a:extLst>
                <a:ext uri="{FF2B5EF4-FFF2-40B4-BE49-F238E27FC236}">
                  <a16:creationId xmlns:a16="http://schemas.microsoft.com/office/drawing/2014/main" id="{C6FD2EE0-79A1-486A-8FDD-A1B3D44FAC02}"/>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56" name="Oval 55">
                <a:extLst>
                  <a:ext uri="{FF2B5EF4-FFF2-40B4-BE49-F238E27FC236}">
                    <a16:creationId xmlns:a16="http://schemas.microsoft.com/office/drawing/2014/main" id="{3E5A469C-44B3-4483-8204-6E520CBE035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1CAC554C-DE8F-4B39-B1EC-5B505231EC2B}"/>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675EB21-7907-4894-9A5E-4C539C790EF1}"/>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E2497A58-D91B-407E-ACC1-213A45373442}"/>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spTree>
    <p:extLst>
      <p:ext uri="{BB962C8B-B14F-4D97-AF65-F5344CB8AC3E}">
        <p14:creationId xmlns:p14="http://schemas.microsoft.com/office/powerpoint/2010/main" val="3122136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par>
                                <p:cTn id="14" presetID="14"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6708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2995405" y="444256"/>
            <a:ext cx="5155064" cy="2326258"/>
          </a:xfrm>
          <a:custGeom>
            <a:avLst/>
            <a:gdLst>
              <a:gd name="connsiteX0" fmla="*/ 4611102 w 5155064"/>
              <a:gd name="connsiteY0" fmla="*/ 2930480 h 2326258"/>
              <a:gd name="connsiteX1" fmla="*/ 3306989 w 5155064"/>
              <a:gd name="connsiteY1" fmla="*/ 2278707 h 2326258"/>
              <a:gd name="connsiteX2" fmla="*/ 1356042 w 5155064"/>
              <a:gd name="connsiteY2" fmla="*/ 2187356 h 2326258"/>
              <a:gd name="connsiteX3" fmla="*/ 1461765 w 5155064"/>
              <a:gd name="connsiteY3" fmla="*/ 114625 h 2326258"/>
              <a:gd name="connsiteX4" fmla="*/ 3391745 w 5155064"/>
              <a:gd name="connsiteY4" fmla="*/ 59556 h 2326258"/>
              <a:gd name="connsiteX5" fmla="*/ 4179960 w 5155064"/>
              <a:gd name="connsiteY5" fmla="*/ 2074164 h 2326258"/>
              <a:gd name="connsiteX6" fmla="*/ 4611102 w 5155064"/>
              <a:gd name="connsiteY6" fmla="*/ 2930480 h 232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064" h="2326258" fill="none" extrusionOk="0">
                <a:moveTo>
                  <a:pt x="4611102" y="2930480"/>
                </a:moveTo>
                <a:cubicBezTo>
                  <a:pt x="4270441" y="2693921"/>
                  <a:pt x="3787958" y="2432039"/>
                  <a:pt x="3306989" y="2278707"/>
                </a:cubicBezTo>
                <a:cubicBezTo>
                  <a:pt x="2614144" y="2425802"/>
                  <a:pt x="1951348" y="2314566"/>
                  <a:pt x="1356042" y="2187356"/>
                </a:cubicBezTo>
                <a:cubicBezTo>
                  <a:pt x="-495108" y="1764187"/>
                  <a:pt x="-425901" y="517421"/>
                  <a:pt x="1461765" y="114625"/>
                </a:cubicBezTo>
                <a:cubicBezTo>
                  <a:pt x="2148141" y="-29040"/>
                  <a:pt x="2770316" y="42347"/>
                  <a:pt x="3391745" y="59556"/>
                </a:cubicBezTo>
                <a:cubicBezTo>
                  <a:pt x="5488971" y="282386"/>
                  <a:pt x="5782673" y="1584753"/>
                  <a:pt x="4179960" y="2074164"/>
                </a:cubicBezTo>
                <a:cubicBezTo>
                  <a:pt x="4240168" y="2160849"/>
                  <a:pt x="4473586" y="2487295"/>
                  <a:pt x="4611102" y="2930480"/>
                </a:cubicBezTo>
                <a:close/>
              </a:path>
              <a:path w="5155064" h="2326258" stroke="0" extrusionOk="0">
                <a:moveTo>
                  <a:pt x="4611102" y="2930480"/>
                </a:moveTo>
                <a:cubicBezTo>
                  <a:pt x="4108339" y="2661750"/>
                  <a:pt x="3912703" y="2481651"/>
                  <a:pt x="3306989" y="2278707"/>
                </a:cubicBezTo>
                <a:cubicBezTo>
                  <a:pt x="2539859" y="2330219"/>
                  <a:pt x="1936540" y="2353436"/>
                  <a:pt x="1356042" y="2187356"/>
                </a:cubicBezTo>
                <a:cubicBezTo>
                  <a:pt x="-583816" y="1936741"/>
                  <a:pt x="-560228" y="628039"/>
                  <a:pt x="1461765" y="114625"/>
                </a:cubicBezTo>
                <a:cubicBezTo>
                  <a:pt x="2013483" y="-58887"/>
                  <a:pt x="2781754" y="-47293"/>
                  <a:pt x="3391745" y="59556"/>
                </a:cubicBezTo>
                <a:cubicBezTo>
                  <a:pt x="5433623" y="384916"/>
                  <a:pt x="5751043" y="1335575"/>
                  <a:pt x="4179960" y="2074164"/>
                </a:cubicBezTo>
                <a:cubicBezTo>
                  <a:pt x="4257741" y="2195829"/>
                  <a:pt x="4429706" y="2594049"/>
                  <a:pt x="4611102" y="293048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Hãy kể thêm một số vật nóng và vật lạnh bạn thường gặp trong cuộc sống nào!</a:t>
            </a:r>
          </a:p>
        </p:txBody>
      </p:sp>
    </p:spTree>
    <p:extLst>
      <p:ext uri="{BB962C8B-B14F-4D97-AF65-F5344CB8AC3E}">
        <p14:creationId xmlns:p14="http://schemas.microsoft.com/office/powerpoint/2010/main" val="36338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7E5C35-5D58-49A7-AB15-0E48C9953B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305" y="2008119"/>
            <a:ext cx="3673058" cy="812393"/>
          </a:xfrm>
          <a:prstGeom prst="rect">
            <a:avLst/>
          </a:prstGeom>
        </p:spPr>
      </p:pic>
      <p:pic>
        <p:nvPicPr>
          <p:cNvPr id="9" name="Picture 8">
            <a:extLst>
              <a:ext uri="{FF2B5EF4-FFF2-40B4-BE49-F238E27FC236}">
                <a16:creationId xmlns:a16="http://schemas.microsoft.com/office/drawing/2014/main" id="{32A844E6-C2B5-4C86-871B-60A6F3270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501" y="2060373"/>
            <a:ext cx="3673058" cy="812393"/>
          </a:xfrm>
          <a:prstGeom prst="rect">
            <a:avLst/>
          </a:prstGeom>
        </p:spPr>
      </p:pic>
      <p:sp>
        <p:nvSpPr>
          <p:cNvPr id="2" name="Title 1">
            <a:extLst>
              <a:ext uri="{FF2B5EF4-FFF2-40B4-BE49-F238E27FC236}">
                <a16:creationId xmlns:a16="http://schemas.microsoft.com/office/drawing/2014/main" id="{8583C6C1-38A1-4618-B39D-109E5F71EC16}"/>
              </a:ext>
            </a:extLst>
          </p:cNvPr>
          <p:cNvSpPr>
            <a:spLocks noGrp="1"/>
          </p:cNvSpPr>
          <p:nvPr>
            <p:ph type="title"/>
          </p:nvPr>
        </p:nvSpPr>
        <p:spPr>
          <a:xfrm>
            <a:off x="4237691" y="695150"/>
            <a:ext cx="3716617" cy="1325563"/>
          </a:xfrm>
        </p:spPr>
        <p:txBody>
          <a:bodyPr/>
          <a:lstStyle/>
          <a:p>
            <a: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 số vật nóng và vật lạnh thường gặp</a:t>
            </a:r>
            <a:b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br>
            <a:endParaRPr lang="en-US" sz="280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sp>
        <p:nvSpPr>
          <p:cNvPr id="4" name="Rectangle 16">
            <a:extLst>
              <a:ext uri="{FF2B5EF4-FFF2-40B4-BE49-F238E27FC236}">
                <a16:creationId xmlns:a16="http://schemas.microsoft.com/office/drawing/2014/main" id="{00286527-7156-4ED1-951B-AD3888650AD7}"/>
              </a:ext>
            </a:extLst>
          </p:cNvPr>
          <p:cNvSpPr>
            <a:spLocks noChangeArrowheads="1"/>
          </p:cNvSpPr>
          <p:nvPr/>
        </p:nvSpPr>
        <p:spPr bwMode="auto">
          <a:xfrm>
            <a:off x="2414796" y="2204959"/>
            <a:ext cx="1911101"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nóng</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5" name="Text Box 7">
            <a:extLst>
              <a:ext uri="{FF2B5EF4-FFF2-40B4-BE49-F238E27FC236}">
                <a16:creationId xmlns:a16="http://schemas.microsoft.com/office/drawing/2014/main" id="{C311324F-80C8-46AB-B818-40F4D5F16537}"/>
              </a:ext>
            </a:extLst>
          </p:cNvPr>
          <p:cNvSpPr txBox="1">
            <a:spLocks noChangeArrowheads="1"/>
          </p:cNvSpPr>
          <p:nvPr/>
        </p:nvSpPr>
        <p:spPr bwMode="auto">
          <a:xfrm>
            <a:off x="8507505" y="2152706"/>
            <a:ext cx="1864613"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lạnh</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6" name="Line 9">
            <a:extLst>
              <a:ext uri="{FF2B5EF4-FFF2-40B4-BE49-F238E27FC236}">
                <a16:creationId xmlns:a16="http://schemas.microsoft.com/office/drawing/2014/main" id="{34AA497D-B051-4731-A945-85EBF96DE9FB}"/>
              </a:ext>
            </a:extLst>
          </p:cNvPr>
          <p:cNvSpPr>
            <a:spLocks noChangeShapeType="1"/>
          </p:cNvSpPr>
          <p:nvPr/>
        </p:nvSpPr>
        <p:spPr bwMode="auto">
          <a:xfrm>
            <a:off x="6095998" y="2675926"/>
            <a:ext cx="1" cy="2580840"/>
          </a:xfrm>
          <a:prstGeom prst="line">
            <a:avLst/>
          </a:prstGeom>
          <a:noFill/>
          <a:ln w="38100">
            <a:solidFill>
              <a:schemeClr val="bg1"/>
            </a:solidFill>
            <a:round/>
            <a:headEnd/>
            <a:tailEnd/>
          </a:ln>
          <a:effectLst/>
        </p:spPr>
        <p:txBody>
          <a:bodyPr/>
          <a:lstStyle/>
          <a:p>
            <a:endParaRPr lang="en-US"/>
          </a:p>
        </p:txBody>
      </p:sp>
      <p:sp>
        <p:nvSpPr>
          <p:cNvPr id="7" name="Text Box 12">
            <a:extLst>
              <a:ext uri="{FF2B5EF4-FFF2-40B4-BE49-F238E27FC236}">
                <a16:creationId xmlns:a16="http://schemas.microsoft.com/office/drawing/2014/main" id="{8EBC9490-1073-430D-9A68-3394F2AE9BCD}"/>
              </a:ext>
            </a:extLst>
          </p:cNvPr>
          <p:cNvSpPr txBox="1">
            <a:spLocks noChangeArrowheads="1"/>
          </p:cNvSpPr>
          <p:nvPr/>
        </p:nvSpPr>
        <p:spPr bwMode="auto">
          <a:xfrm>
            <a:off x="1819882" y="2606329"/>
            <a:ext cx="4875007" cy="2807885"/>
          </a:xfrm>
          <a:prstGeom prst="rect">
            <a:avLst/>
          </a:prstGeom>
          <a:noFill/>
          <a:ln w="9525">
            <a:noFill/>
            <a:miter lim="800000"/>
            <a:headEnd/>
            <a:tailEnd/>
          </a:ln>
          <a:effectLst/>
        </p:spPr>
        <p:txBody>
          <a:bodyPr wrap="square">
            <a:spAutoFit/>
          </a:bodyPr>
          <a:lstStyle/>
          <a:p>
            <a:pPr algn="just">
              <a:lnSpc>
                <a:spcPct val="150000"/>
              </a:lnSpc>
            </a:pP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đun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nóng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hơi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Nồi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đang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nấu</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ăn</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Gạch</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nung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trong</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lò</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Nền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xi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măng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trời</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nắng</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
        <p:nvSpPr>
          <p:cNvPr id="8" name="Text Box 11">
            <a:extLst>
              <a:ext uri="{FF2B5EF4-FFF2-40B4-BE49-F238E27FC236}">
                <a16:creationId xmlns:a16="http://schemas.microsoft.com/office/drawing/2014/main" id="{495F31AA-8AE6-4756-9437-58E76550D6EB}"/>
              </a:ext>
            </a:extLst>
          </p:cNvPr>
          <p:cNvSpPr txBox="1">
            <a:spLocks noChangeArrowheads="1"/>
          </p:cNvSpPr>
          <p:nvPr/>
        </p:nvSpPr>
        <p:spPr bwMode="auto">
          <a:xfrm>
            <a:off x="6871492" y="3317774"/>
            <a:ext cx="5218357" cy="1938992"/>
          </a:xfrm>
          <a:prstGeom prst="rect">
            <a:avLst/>
          </a:prstGeom>
          <a:noFill/>
          <a:ln w="9525">
            <a:noFill/>
            <a:miter lim="800000"/>
            <a:headEnd/>
            <a:tailEnd/>
          </a:ln>
          <a:effectLst/>
        </p:spPr>
        <p:txBody>
          <a:bodyPr wrap="square">
            <a:spAutoFit/>
          </a:bodyPr>
          <a:lstStyle/>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đá</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Khe</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Thức ăn trong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6419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AB2568-279E-4E49-809B-F2970D15CCBF}"/>
              </a:ext>
            </a:extLst>
          </p:cNvPr>
          <p:cNvSpPr/>
          <p:nvPr/>
        </p:nvSpPr>
        <p:spPr>
          <a:xfrm>
            <a:off x="1019504" y="294288"/>
            <a:ext cx="7462345"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100BD21-C0DC-4B06-831E-17A5CAD116A6}"/>
              </a:ext>
            </a:extLst>
          </p:cNvPr>
          <p:cNvSpPr txBox="1">
            <a:spLocks/>
          </p:cNvSpPr>
          <p:nvPr/>
        </p:nvSpPr>
        <p:spPr>
          <a:xfrm>
            <a:off x="1498511" y="408564"/>
            <a:ext cx="6504329"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Nội dung bài học</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4" name="Rectangle: Rounded Corners 23">
            <a:extLst>
              <a:ext uri="{FF2B5EF4-FFF2-40B4-BE49-F238E27FC236}">
                <a16:creationId xmlns:a16="http://schemas.microsoft.com/office/drawing/2014/main" id="{7DF39E92-051D-4579-B010-4B851402BA4F}"/>
              </a:ext>
            </a:extLst>
          </p:cNvPr>
          <p:cNvSpPr/>
          <p:nvPr/>
        </p:nvSpPr>
        <p:spPr>
          <a:xfrm>
            <a:off x="2909681" y="4305318"/>
            <a:ext cx="6955679" cy="636372"/>
          </a:xfrm>
          <a:prstGeom prst="roundRect">
            <a:avLst>
              <a:gd name="adj" fmla="val 50000"/>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5" name="Straight Connector 4">
            <a:extLst>
              <a:ext uri="{FF2B5EF4-FFF2-40B4-BE49-F238E27FC236}">
                <a16:creationId xmlns:a16="http://schemas.microsoft.com/office/drawing/2014/main" id="{15C8D40A-E1CD-411D-BB30-61679B63AB94}"/>
              </a:ext>
            </a:extLst>
          </p:cNvPr>
          <p:cNvCxnSpPr/>
          <p:nvPr/>
        </p:nvCxnSpPr>
        <p:spPr>
          <a:xfrm flipV="1">
            <a:off x="3182331" y="1660634"/>
            <a:ext cx="0" cy="519736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694207A-106C-4906-A4EC-2FBCB2C2A1B5}"/>
              </a:ext>
            </a:extLst>
          </p:cNvPr>
          <p:cNvGrpSpPr/>
          <p:nvPr/>
        </p:nvGrpSpPr>
        <p:grpSpPr>
          <a:xfrm>
            <a:off x="2851255" y="4279539"/>
            <a:ext cx="662151" cy="718130"/>
            <a:chOff x="3126827" y="5623035"/>
            <a:chExt cx="662151" cy="718130"/>
          </a:xfrm>
          <a:effectLst>
            <a:outerShdw blurRad="50800" dist="38100" dir="8100000" algn="tr" rotWithShape="0">
              <a:prstClr val="black">
                <a:alpha val="40000"/>
              </a:prstClr>
            </a:outerShdw>
          </a:effectLst>
        </p:grpSpPr>
        <p:sp>
          <p:nvSpPr>
            <p:cNvPr id="11" name="Oval 10">
              <a:extLst>
                <a:ext uri="{FF2B5EF4-FFF2-40B4-BE49-F238E27FC236}">
                  <a16:creationId xmlns:a16="http://schemas.microsoft.com/office/drawing/2014/main" id="{A449603D-3275-46B0-BDAF-ED72703FCD3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1BF8004-A570-4F9E-9E78-9DACBBA1A82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8F1045-76D1-48FC-916B-BB83995CE2C8}"/>
                </a:ext>
              </a:extLst>
            </p:cNvPr>
            <p:cNvSpPr/>
            <p:nvPr/>
          </p:nvSpPr>
          <p:spPr>
            <a:xfrm>
              <a:off x="3203026" y="5697236"/>
              <a:ext cx="509751" cy="509751"/>
            </a:xfrm>
            <a:prstGeom prst="ellipse">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Rounded Corners 22">
            <a:extLst>
              <a:ext uri="{FF2B5EF4-FFF2-40B4-BE49-F238E27FC236}">
                <a16:creationId xmlns:a16="http://schemas.microsoft.com/office/drawing/2014/main" id="{390D79E5-F09A-4843-955E-D3E85E28DE65}"/>
              </a:ext>
            </a:extLst>
          </p:cNvPr>
          <p:cNvSpPr/>
          <p:nvPr/>
        </p:nvSpPr>
        <p:spPr>
          <a:xfrm>
            <a:off x="2927454" y="3008512"/>
            <a:ext cx="8217500" cy="691486"/>
          </a:xfrm>
          <a:prstGeom prst="roundRect">
            <a:avLst>
              <a:gd name="adj" fmla="val 50000"/>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E7B2CC1-D58D-40C2-BF91-A04D903B6BB8}"/>
              </a:ext>
            </a:extLst>
          </p:cNvPr>
          <p:cNvSpPr/>
          <p:nvPr/>
        </p:nvSpPr>
        <p:spPr>
          <a:xfrm>
            <a:off x="2909681" y="1698089"/>
            <a:ext cx="8661637" cy="602387"/>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BD2E2EC-AC5D-4135-9ABF-F4591E16BAB5}"/>
              </a:ext>
            </a:extLst>
          </p:cNvPr>
          <p:cNvGrpSpPr/>
          <p:nvPr/>
        </p:nvGrpSpPr>
        <p:grpSpPr>
          <a:xfrm>
            <a:off x="2851255" y="2900152"/>
            <a:ext cx="662151" cy="718130"/>
            <a:chOff x="3126827" y="5623035"/>
            <a:chExt cx="662151" cy="718130"/>
          </a:xfrm>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id="{175AD4CD-33C9-4633-B857-2988333CE25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1481C28-E3D6-4577-9814-14BA16140C4F}"/>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68970A-E0C7-4FB7-8832-20CDDFD1BB8B}"/>
                </a:ext>
              </a:extLst>
            </p:cNvPr>
            <p:cNvSpPr/>
            <p:nvPr/>
          </p:nvSpPr>
          <p:spPr>
            <a:xfrm>
              <a:off x="3203026" y="5697236"/>
              <a:ext cx="509751" cy="509751"/>
            </a:xfrm>
            <a:prstGeom prst="ellipse">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2AA4CBF-6C9B-4F6C-A4C2-93E03771F0E7}"/>
              </a:ext>
            </a:extLst>
          </p:cNvPr>
          <p:cNvGrpSpPr/>
          <p:nvPr/>
        </p:nvGrpSpPr>
        <p:grpSpPr>
          <a:xfrm>
            <a:off x="2851255" y="1666317"/>
            <a:ext cx="662151" cy="718130"/>
            <a:chOff x="3126827" y="5623035"/>
            <a:chExt cx="662151" cy="718130"/>
          </a:xfrm>
          <a:effectLst>
            <a:outerShdw blurRad="50800" dist="38100" dir="8100000" algn="tr" rotWithShape="0">
              <a:prstClr val="black">
                <a:alpha val="40000"/>
              </a:prstClr>
            </a:outerShdw>
          </a:effectLst>
        </p:grpSpPr>
        <p:sp>
          <p:nvSpPr>
            <p:cNvPr id="19" name="Oval 18">
              <a:extLst>
                <a:ext uri="{FF2B5EF4-FFF2-40B4-BE49-F238E27FC236}">
                  <a16:creationId xmlns:a16="http://schemas.microsoft.com/office/drawing/2014/main" id="{54F24B8D-E530-4AF5-8161-5ED9D2E0F81B}"/>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3964FF0-7F39-466D-89E8-73AB65F39554}"/>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098916-51EA-44C3-953C-30A735032D4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ntent Placeholder 2">
            <a:extLst>
              <a:ext uri="{FF2B5EF4-FFF2-40B4-BE49-F238E27FC236}">
                <a16:creationId xmlns:a16="http://schemas.microsoft.com/office/drawing/2014/main" id="{480FBBF9-AE9A-445C-BA0E-3A7702FAA996}"/>
              </a:ext>
            </a:extLst>
          </p:cNvPr>
          <p:cNvSpPr txBox="1">
            <a:spLocks/>
          </p:cNvSpPr>
          <p:nvPr/>
        </p:nvSpPr>
        <p:spPr>
          <a:xfrm>
            <a:off x="4157174" y="1751503"/>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1. </a:t>
            </a:r>
            <a:r>
              <a:rPr lang="en-US" sz="29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29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9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độ</a:t>
            </a:r>
            <a:endParaRPr lang="en-US" sz="29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7" name="Content Placeholder 2">
            <a:extLst>
              <a:ext uri="{FF2B5EF4-FFF2-40B4-BE49-F238E27FC236}">
                <a16:creationId xmlns:a16="http://schemas.microsoft.com/office/drawing/2014/main" id="{CF3B7F8C-F54B-4C73-B8CB-902B3013FF90}"/>
              </a:ext>
            </a:extLst>
          </p:cNvPr>
          <p:cNvSpPr txBox="1">
            <a:spLocks/>
          </p:cNvSpPr>
          <p:nvPr/>
        </p:nvSpPr>
        <p:spPr>
          <a:xfrm>
            <a:off x="2661282" y="3082159"/>
            <a:ext cx="7493429" cy="530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2.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Nhiệt</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kế</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8" name="Content Placeholder 2">
            <a:extLst>
              <a:ext uri="{FF2B5EF4-FFF2-40B4-BE49-F238E27FC236}">
                <a16:creationId xmlns:a16="http://schemas.microsoft.com/office/drawing/2014/main" id="{857872AB-0979-401C-B0BD-60F46767CD72}"/>
              </a:ext>
            </a:extLst>
          </p:cNvPr>
          <p:cNvSpPr txBox="1">
            <a:spLocks/>
          </p:cNvSpPr>
          <p:nvPr/>
        </p:nvSpPr>
        <p:spPr>
          <a:xfrm>
            <a:off x="3768281" y="4426237"/>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3.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Sự</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truyền</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giữa</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các</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vật</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pic>
        <p:nvPicPr>
          <p:cNvPr id="30" name="Picture 29">
            <a:extLst>
              <a:ext uri="{FF2B5EF4-FFF2-40B4-BE49-F238E27FC236}">
                <a16:creationId xmlns:a16="http://schemas.microsoft.com/office/drawing/2014/main" id="{C0EA6D2E-638E-4042-84AF-F75664AAA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424" y="1888238"/>
            <a:ext cx="205809" cy="160371"/>
          </a:xfrm>
          <a:prstGeom prst="rect">
            <a:avLst/>
          </a:prstGeom>
        </p:spPr>
      </p:pic>
      <p:pic>
        <p:nvPicPr>
          <p:cNvPr id="31" name="Picture 30">
            <a:extLst>
              <a:ext uri="{FF2B5EF4-FFF2-40B4-BE49-F238E27FC236}">
                <a16:creationId xmlns:a16="http://schemas.microsoft.com/office/drawing/2014/main" id="{03FBF342-ED85-4AE5-8347-05984F3B6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424" y="3149042"/>
            <a:ext cx="205809" cy="160371"/>
          </a:xfrm>
          <a:prstGeom prst="rect">
            <a:avLst/>
          </a:prstGeom>
        </p:spPr>
      </p:pic>
      <p:pic>
        <p:nvPicPr>
          <p:cNvPr id="32" name="Picture 31">
            <a:extLst>
              <a:ext uri="{FF2B5EF4-FFF2-40B4-BE49-F238E27FC236}">
                <a16:creationId xmlns:a16="http://schemas.microsoft.com/office/drawing/2014/main" id="{29E79C44-17E0-4ECB-B5C2-8002906E86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663" y="4526340"/>
            <a:ext cx="205809" cy="160371"/>
          </a:xfrm>
          <a:prstGeom prst="rect">
            <a:avLst/>
          </a:prstGeom>
        </p:spPr>
      </p:pic>
      <p:pic>
        <p:nvPicPr>
          <p:cNvPr id="34" name="Picture 33">
            <a:extLst>
              <a:ext uri="{FF2B5EF4-FFF2-40B4-BE49-F238E27FC236}">
                <a16:creationId xmlns:a16="http://schemas.microsoft.com/office/drawing/2014/main" id="{55B54E06-69F9-461C-9B2A-7938BB8AA363}"/>
              </a:ext>
            </a:extLst>
          </p:cNvPr>
          <p:cNvPicPr>
            <a:picLocks noChangeAspect="1"/>
          </p:cNvPicPr>
          <p:nvPr/>
        </p:nvPicPr>
        <p:blipFill>
          <a:blip r:embed="rId3"/>
          <a:stretch>
            <a:fillRect/>
          </a:stretch>
        </p:blipFill>
        <p:spPr>
          <a:xfrm>
            <a:off x="0" y="4610667"/>
            <a:ext cx="3096532" cy="2289389"/>
          </a:xfrm>
          <a:prstGeom prst="rect">
            <a:avLst/>
          </a:prstGeom>
        </p:spPr>
      </p:pic>
    </p:spTree>
    <p:extLst>
      <p:ext uri="{BB962C8B-B14F-4D97-AF65-F5344CB8AC3E}">
        <p14:creationId xmlns:p14="http://schemas.microsoft.com/office/powerpoint/2010/main" val="31954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0-#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0-#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0-#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0-#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4" grpId="0" animBg="1"/>
      <p:bldP spid="23" grpId="0" animBg="1"/>
      <p:bldP spid="22" grpId="0" animBg="1"/>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9173266"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FA7D073-52E2-494F-9663-6E43C530AF05}"/>
              </a:ext>
            </a:extLst>
          </p:cNvPr>
          <p:cNvGrpSpPr/>
          <p:nvPr/>
        </p:nvGrpSpPr>
        <p:grpSpPr>
          <a:xfrm>
            <a:off x="2209000"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4" y="294288"/>
            <a:ext cx="7834936"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4" y="441291"/>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1. </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độ</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869847" y="1956699"/>
            <a:ext cx="8018224" cy="1077218"/>
          </a:xfrm>
          <a:prstGeom prst="rect">
            <a:avLst/>
          </a:prstGeom>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là</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baseline="30000"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o</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1238987" y="3300825"/>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441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BA97DB1-CBFC-4B8D-AA79-DC417F9A7D5E}"/>
              </a:ext>
            </a:extLst>
          </p:cNvPr>
          <p:cNvSpPr txBox="1">
            <a:spLocks noChangeArrowheads="1"/>
          </p:cNvSpPr>
          <p:nvPr/>
        </p:nvSpPr>
        <p:spPr bwMode="auto">
          <a:xfrm>
            <a:off x="2758440" y="-343793"/>
            <a:ext cx="9296400" cy="2554545"/>
          </a:xfrm>
          <a:prstGeom prst="rect">
            <a:avLst/>
          </a:prstGeom>
          <a:noFill/>
          <a:ln w="9525">
            <a:noFill/>
            <a:miter lim="800000"/>
            <a:headEnd/>
            <a:tailEnd/>
          </a:ln>
        </p:spPr>
        <p:txBody>
          <a:bodyPr wrap="square">
            <a:spAutoFit/>
          </a:bodyPr>
          <a:lstStyle/>
          <a:p>
            <a:pPr algn="just">
              <a:spcBef>
                <a:spcPct val="50000"/>
              </a:spcBef>
            </a:pPr>
            <a:endParaRPr lang="en-US" sz="3200" b="1" dirty="0">
              <a:solidFill>
                <a:srgbClr val="CC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a:p>
            <a:pPr algn="just"/>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dự đoán, trong 3 cốc nước dưới đây, </a:t>
            </a:r>
          </a:p>
          <a:p>
            <a:pPr algn="just"/>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 a nóng hơn cốc nào và lạnh hơn cốc nào? </a:t>
            </a:r>
          </a:p>
          <a:p>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nào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có</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nhiệt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cao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nhất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a:t>
            </a:r>
          </a:p>
          <a:p>
            <a:r>
              <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nào có nhiệt độ thấp nhất?</a:t>
            </a:r>
          </a:p>
        </p:txBody>
      </p:sp>
      <p:grpSp>
        <p:nvGrpSpPr>
          <p:cNvPr id="3" name="Group 5">
            <a:extLst>
              <a:ext uri="{FF2B5EF4-FFF2-40B4-BE49-F238E27FC236}">
                <a16:creationId xmlns:a16="http://schemas.microsoft.com/office/drawing/2014/main" id="{F28CA733-935C-47B3-BAB5-FFC33894CE72}"/>
              </a:ext>
            </a:extLst>
          </p:cNvPr>
          <p:cNvGrpSpPr>
            <a:grpSpLocks/>
          </p:cNvGrpSpPr>
          <p:nvPr/>
        </p:nvGrpSpPr>
        <p:grpSpPr bwMode="auto">
          <a:xfrm>
            <a:off x="830580" y="2407920"/>
            <a:ext cx="9547860" cy="4212909"/>
            <a:chOff x="480" y="1488"/>
            <a:chExt cx="4368" cy="1776"/>
          </a:xfrm>
        </p:grpSpPr>
        <p:pic>
          <p:nvPicPr>
            <p:cNvPr id="4" name="Picture 6" descr="kien1">
              <a:extLst>
                <a:ext uri="{FF2B5EF4-FFF2-40B4-BE49-F238E27FC236}">
                  <a16:creationId xmlns:a16="http://schemas.microsoft.com/office/drawing/2014/main" id="{D29C17FC-DD14-4470-95D2-5F67B7FF14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a:stretch>
              <a:fillRect/>
            </a:stretch>
          </p:blipFill>
          <p:spPr bwMode="auto">
            <a:xfrm>
              <a:off x="480" y="1488"/>
              <a:ext cx="4368" cy="1776"/>
            </a:xfrm>
            <a:prstGeom prst="rect">
              <a:avLst/>
            </a:prstGeom>
            <a:ln>
              <a:noFill/>
            </a:ln>
            <a:effectLst>
              <a:outerShdw blurRad="292100" dist="139700" dir="2700000" algn="tl" rotWithShape="0">
                <a:srgbClr val="333333">
                  <a:alpha val="65000"/>
                </a:srgbClr>
              </a:outerShdw>
            </a:effectLst>
          </p:spPr>
        </p:pic>
        <p:sp>
          <p:nvSpPr>
            <p:cNvPr id="5" name="Rectangle 7">
              <a:extLst>
                <a:ext uri="{FF2B5EF4-FFF2-40B4-BE49-F238E27FC236}">
                  <a16:creationId xmlns:a16="http://schemas.microsoft.com/office/drawing/2014/main" id="{AA3C98FA-049B-44C4-BF22-247456E94B07}"/>
                </a:ext>
              </a:extLst>
            </p:cNvPr>
            <p:cNvSpPr>
              <a:spLocks noChangeArrowheads="1"/>
            </p:cNvSpPr>
            <p:nvPr/>
          </p:nvSpPr>
          <p:spPr bwMode="auto">
            <a:xfrm>
              <a:off x="480" y="2784"/>
              <a:ext cx="4368" cy="480"/>
            </a:xfrm>
            <a:prstGeom prst="rect">
              <a:avLst/>
            </a:prstGeom>
            <a:solidFill>
              <a:srgbClr val="DDDDDD"/>
            </a:solidFill>
            <a:ln w="9525">
              <a:solidFill>
                <a:srgbClr val="DDDDDD"/>
              </a:solidFill>
              <a:miter lim="800000"/>
              <a:headEnd/>
              <a:tailEnd/>
            </a:ln>
          </p:spPr>
          <p:txBody>
            <a:bodyPr wrap="none" anchor="ctr"/>
            <a:lstStyle/>
            <a:p>
              <a:endParaRPr lang="vi-VN" b="1">
                <a:effectLst>
                  <a:outerShdw blurRad="38100" dist="38100" dir="2700000" algn="tl">
                    <a:srgbClr val="000000">
                      <a:alpha val="43137"/>
                    </a:srgbClr>
                  </a:outerShdw>
                </a:effectLst>
                <a:ea typeface="UVF Typewriterhand" panose="02000603000000000000" pitchFamily="2" charset="0"/>
              </a:endParaRPr>
            </a:p>
          </p:txBody>
        </p:sp>
      </p:grpSp>
      <p:sp>
        <p:nvSpPr>
          <p:cNvPr id="6" name="Text Box 8">
            <a:extLst>
              <a:ext uri="{FF2B5EF4-FFF2-40B4-BE49-F238E27FC236}">
                <a16:creationId xmlns:a16="http://schemas.microsoft.com/office/drawing/2014/main" id="{44CC1B93-2F84-4913-BDD9-AE1C30B69B19}"/>
              </a:ext>
            </a:extLst>
          </p:cNvPr>
          <p:cNvSpPr txBox="1">
            <a:spLocks noChangeArrowheads="1"/>
          </p:cNvSpPr>
          <p:nvPr/>
        </p:nvSpPr>
        <p:spPr bwMode="auto">
          <a:xfrm>
            <a:off x="982980" y="6011229"/>
            <a:ext cx="2964180" cy="430887"/>
          </a:xfrm>
          <a:prstGeom prst="rect">
            <a:avLst/>
          </a:prstGeom>
          <a:noFill/>
          <a:ln w="9525">
            <a:noFill/>
            <a:miter lim="800000"/>
            <a:headEnd/>
            <a:tailEnd/>
          </a:ln>
        </p:spPr>
        <p:txBody>
          <a:bodyPr wrap="square">
            <a:spAutoFit/>
          </a:bodyPr>
          <a:lstStyle/>
          <a:p>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a</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Cốc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nguội</a:t>
            </a:r>
            <a:endPar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7" name="Text Box 9">
            <a:extLst>
              <a:ext uri="{FF2B5EF4-FFF2-40B4-BE49-F238E27FC236}">
                <a16:creationId xmlns:a16="http://schemas.microsoft.com/office/drawing/2014/main" id="{73BD6497-394A-4677-A44F-61E7AD4537E1}"/>
              </a:ext>
            </a:extLst>
          </p:cNvPr>
          <p:cNvSpPr txBox="1">
            <a:spLocks noChangeArrowheads="1"/>
          </p:cNvSpPr>
          <p:nvPr/>
        </p:nvSpPr>
        <p:spPr bwMode="auto">
          <a:xfrm>
            <a:off x="4099560" y="5740157"/>
            <a:ext cx="2669320" cy="430887"/>
          </a:xfrm>
          <a:prstGeom prst="rect">
            <a:avLst/>
          </a:prstGeom>
          <a:noFill/>
          <a:ln w="9525">
            <a:noFill/>
            <a:miter lim="800000"/>
            <a:headEnd/>
            <a:tailEnd/>
          </a:ln>
        </p:spPr>
        <p:txBody>
          <a:bodyPr wrap="none">
            <a:spAutoFit/>
          </a:bodyPr>
          <a:lstStyle/>
          <a:p>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b) Cốc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nóng</a:t>
            </a:r>
            <a:endPar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8" name="Text Box 10">
            <a:extLst>
              <a:ext uri="{FF2B5EF4-FFF2-40B4-BE49-F238E27FC236}">
                <a16:creationId xmlns:a16="http://schemas.microsoft.com/office/drawing/2014/main" id="{BFEB395D-B48D-4367-995F-EAB36E960DC6}"/>
              </a:ext>
            </a:extLst>
          </p:cNvPr>
          <p:cNvSpPr txBox="1">
            <a:spLocks noChangeArrowheads="1"/>
          </p:cNvSpPr>
          <p:nvPr/>
        </p:nvSpPr>
        <p:spPr bwMode="auto">
          <a:xfrm>
            <a:off x="6979009" y="6133895"/>
            <a:ext cx="3475631" cy="430887"/>
          </a:xfrm>
          <a:prstGeom prst="rect">
            <a:avLst/>
          </a:prstGeom>
          <a:noFill/>
          <a:ln w="9525">
            <a:noFill/>
            <a:miter lim="800000"/>
            <a:headEnd/>
            <a:tailEnd/>
          </a:ln>
        </p:spPr>
        <p:txBody>
          <a:bodyPr wrap="none">
            <a:spAutoFit/>
          </a:bodyPr>
          <a:lstStyle/>
          <a:p>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 Cốc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có</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đá</a:t>
            </a:r>
            <a:endPar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340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2553</TotalTime>
  <Words>956</Words>
  <Application>Microsoft Office PowerPoint</Application>
  <PresentationFormat>Widescreen</PresentationFormat>
  <Paragraphs>109</Paragraphs>
  <Slides>29</Slides>
  <Notes>0</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29</vt:i4>
      </vt:variant>
    </vt:vector>
  </HeadingPairs>
  <TitlesOfParts>
    <vt:vector size="56" baseType="lpstr">
      <vt:lpstr>UVF Mussica Swash</vt:lpstr>
      <vt:lpstr>UTM Avo</vt:lpstr>
      <vt:lpstr>Alex Brush</vt:lpstr>
      <vt:lpstr>Arial</vt:lpstr>
      <vt:lpstr>AdamGorry-Lights</vt:lpstr>
      <vt:lpstr>思源宋体 CN Heavy</vt:lpstr>
      <vt:lpstr>#9Slide07 SVNZero</vt:lpstr>
      <vt:lpstr>#9Slide07 IcielBC Cubano Normal</vt:lpstr>
      <vt:lpstr>#9Slide03 AmpleSoft Bold</vt:lpstr>
      <vt:lpstr>Adobe Garamond Pro Bold</vt:lpstr>
      <vt:lpstr>#9Slide03 Arima Madurai Black</vt:lpstr>
      <vt:lpstr>Times New Roman</vt:lpstr>
      <vt:lpstr>#9Slide07 HoneyCream</vt:lpstr>
      <vt:lpstr>UVF Typewriterhand</vt:lpstr>
      <vt:lpstr>UTM Showcard</vt:lpstr>
      <vt:lpstr>#9Slide05 SVNEgregio Script</vt:lpstr>
      <vt:lpstr>Calibri</vt:lpstr>
      <vt:lpstr>#9Slide04 Vindeco</vt:lpstr>
      <vt:lpstr>SVN-Newton</vt:lpstr>
      <vt:lpstr>Calibri Light</vt:lpstr>
      <vt:lpstr>#9Slide05 RollingPen </vt:lpstr>
      <vt:lpstr>UVF TypoSlabserif</vt:lpstr>
      <vt:lpstr>#9Slide05 ButterScotch</vt:lpstr>
      <vt:lpstr>等线</vt:lpstr>
      <vt:lpstr>La unica</vt:lpstr>
      <vt:lpstr>KG Broken Vessels Sketch</vt:lpstr>
      <vt:lpstr>Office Theme</vt:lpstr>
      <vt:lpstr>PowerPoint Presentation</vt:lpstr>
      <vt:lpstr>Menu COFFEE</vt:lpstr>
      <vt:lpstr>Menu COFFEE</vt:lpstr>
      <vt:lpstr>Menu COFFEE</vt:lpstr>
      <vt:lpstr>PowerPoint Presentation</vt:lpstr>
      <vt:lpstr>Một số vật nóng và vật lạnh thường gặp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Nhiệt kế này chỉ mấy độ?</vt:lpstr>
      <vt:lpstr>PowerPoint Presentation</vt:lpstr>
      <vt:lpstr>Thực hành Đo nhiệt độ  cơ thể</vt:lpstr>
      <vt:lpstr>Tìm hiểu về sự truyền nhiệt</vt:lpstr>
      <vt:lpstr>Tìm hiểu về sự truyền nhiệt</vt:lpstr>
      <vt:lpstr>PowerPoint Presentation</vt:lpstr>
      <vt:lpstr>Em hãy nêu một số ví dụ về các vật nóng lên hoặc lạnh 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&amp; Good 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dc:creator>
  <cp:keywords>Diệu Hiền MNT</cp:keywords>
  <cp:lastModifiedBy>Admin</cp:lastModifiedBy>
  <cp:revision>104</cp:revision>
  <dcterms:created xsi:type="dcterms:W3CDTF">2021-07-18T00:36:04Z</dcterms:created>
  <dcterms:modified xsi:type="dcterms:W3CDTF">2024-03-07T07:06:03Z</dcterms:modified>
</cp:coreProperties>
</file>