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702" r:id="rId3"/>
    <p:sldMasterId id="2147483714" r:id="rId4"/>
  </p:sldMasterIdLst>
  <p:notesMasterIdLst>
    <p:notesMasterId r:id="rId36"/>
  </p:notesMasterIdLst>
  <p:sldIdLst>
    <p:sldId id="442" r:id="rId5"/>
    <p:sldId id="4152" r:id="rId6"/>
    <p:sldId id="4153" r:id="rId7"/>
    <p:sldId id="4246" r:id="rId8"/>
    <p:sldId id="4247" r:id="rId9"/>
    <p:sldId id="4249" r:id="rId10"/>
    <p:sldId id="4256" r:id="rId11"/>
    <p:sldId id="4251" r:id="rId12"/>
    <p:sldId id="4250" r:id="rId13"/>
    <p:sldId id="4252" r:id="rId14"/>
    <p:sldId id="4255" r:id="rId15"/>
    <p:sldId id="4253" r:id="rId16"/>
    <p:sldId id="4254" r:id="rId17"/>
    <p:sldId id="4216" r:id="rId18"/>
    <p:sldId id="4217" r:id="rId19"/>
    <p:sldId id="4208" r:id="rId20"/>
    <p:sldId id="4231" r:id="rId21"/>
    <p:sldId id="4232" r:id="rId22"/>
    <p:sldId id="4233" r:id="rId23"/>
    <p:sldId id="4234" r:id="rId24"/>
    <p:sldId id="4235" r:id="rId25"/>
    <p:sldId id="4236" r:id="rId26"/>
    <p:sldId id="4237" r:id="rId27"/>
    <p:sldId id="4238" r:id="rId28"/>
    <p:sldId id="4239" r:id="rId29"/>
    <p:sldId id="4240" r:id="rId30"/>
    <p:sldId id="4241" r:id="rId31"/>
    <p:sldId id="4243" r:id="rId32"/>
    <p:sldId id="4242" r:id="rId33"/>
    <p:sldId id="4244" r:id="rId34"/>
    <p:sldId id="4245" r:id="rId35"/>
  </p:sldIdLst>
  <p:sldSz cx="12192000" cy="6858000"/>
  <p:notesSz cx="6858000" cy="9144000"/>
  <p:embeddedFontLst>
    <p:embeddedFont>
      <p:font typeface="Algerian" panose="04020705040A02060702" pitchFamily="82" charset="0"/>
      <p:regular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Black" panose="02000000000000000000" pitchFamily="2" charset="0"/>
      <p:regular r:id="rId42"/>
      <p:bold r:id="rId43"/>
      <p:boldItalic r:id="rId4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C1A"/>
    <a:srgbClr val="71BDCB"/>
    <a:srgbClr val="B4E0EB"/>
    <a:srgbClr val="F7CB9E"/>
    <a:srgbClr val="706366"/>
    <a:srgbClr val="636F6D"/>
    <a:srgbClr val="8F9216"/>
    <a:srgbClr val="C1C51D"/>
    <a:srgbClr val="DCE02D"/>
    <a:srgbClr val="F4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93979" autoAdjust="0"/>
  </p:normalViewPr>
  <p:slideViewPr>
    <p:cSldViewPr snapToGrid="0">
      <p:cViewPr varScale="1">
        <p:scale>
          <a:sx n="63" d="100"/>
          <a:sy n="63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thảo luận, phát biểu ý kiến các bạn khác bổ sung 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39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611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57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dán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các tờ giấy màu lại với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18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làm: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Kẻ bảng gồm 7 hàng, 7 cột trên tờ giấy A4, viết các thứ từ thứ 2 đến chủ nhật; viết các ngày bắt đầu từ số 1, tùy chọn tháng mà ngày kết thúc có thể là 28-31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61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trang trí tùy thích bằng cách tô màu, vẽ hình, dán hình…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168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dán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tờ lịch vào khung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24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55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tờ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lịch vừa tạo để trả lời các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60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trình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bày, thuyết minh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449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err="1"/>
              <a:t>xem</a:t>
            </a:r>
            <a:r>
              <a:rPr lang="en-US"/>
              <a:t> các sản</a:t>
            </a:r>
            <a:r>
              <a:rPr lang="en-US" baseline="0"/>
              <a:t> phẩm </a:t>
            </a:r>
            <a:r>
              <a:rPr lang="en-US"/>
              <a:t>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5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lịch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71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4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</a:t>
            </a:r>
            <a:r>
              <a:rPr lang="vi-VN"/>
              <a:t>bị </a:t>
            </a:r>
            <a:r>
              <a:rPr lang="en-US"/>
              <a:t>dụng cụ và </a:t>
            </a:r>
            <a:r>
              <a:rPr lang="vi-VN"/>
              <a:t>vật </a:t>
            </a:r>
            <a:r>
              <a:rPr lang="vi-VN" dirty="0"/>
              <a:t>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84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4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thảo luận xem làm lịch bàn như thế nào, có thể làm được không, lịch bàn có đặc điểm gì, khi làm cần chú ý điều gì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6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</a:t>
            </a:r>
            <a:r>
              <a:rPr lang="en-US"/>
              <a:t>lịch</a:t>
            </a:r>
            <a:r>
              <a:rPr lang="en-US" baseline="0"/>
              <a:t> để bàn tiện 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63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nhóm làm mấy tờ lịch, làm lịch tháng nào, có bao nhiêu ngày, trên tờ lịch kẻ bảng bao nhiêu dòng, bao nhiêu cột?</a:t>
            </a:r>
          </a:p>
          <a:p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88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63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00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0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2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2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0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1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01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31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0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58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94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227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29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49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7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21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400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1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398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29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86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537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16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11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61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43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39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26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5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4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22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D:\Bài giảng MT 2021-2022\Hình nền PowerPoint\khoanh24.com-6166a7941d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86395" y="1842258"/>
            <a:ext cx="10698480" cy="26321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lnSpc>
                <a:spcPct val="150000"/>
              </a:lnSpc>
              <a:buClr>
                <a:schemeClr val="dk1"/>
              </a:buClr>
              <a:buSzPts val="990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 2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  <a:buClrTx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HỌC STEM: LỊCH ĐỂ BÀN (TIẾT 1)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  <a:buClrTx/>
              <a:defRPr/>
            </a:pPr>
            <a:r>
              <a:rPr lang="en-US" altLang="zh-CN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tuần</a:t>
            </a:r>
            <a:r>
              <a:rPr lang="en-US" altLang="zh-CN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 24)</a:t>
            </a:r>
            <a:endParaRPr lang="en-US" altLang="zh-CN" sz="3600" b="1" kern="1200" dirty="0">
              <a:solidFill>
                <a:srgbClr val="FF0000"/>
              </a:solidFill>
              <a:latin typeface="SVN-Whimsy" panose="02040603050506020204" pitchFamily="18" charset="0"/>
              <a:ea typeface="SimSun"/>
              <a:cs typeface="+mn-ea"/>
              <a:sym typeface="+mn-lt"/>
            </a:endParaRPr>
          </a:p>
          <a:p>
            <a:pPr lvl="0" algn="ctr">
              <a:lnSpc>
                <a:spcPct val="150000"/>
              </a:lnSpc>
              <a:spcAft>
                <a:spcPts val="1000"/>
              </a:spcAft>
              <a:buClrTx/>
              <a:defRPr/>
            </a:pPr>
            <a:endParaRPr lang="vi-VN" sz="3600" kern="1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654335" y="231321"/>
            <a:ext cx="5562600" cy="3695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</p:txBody>
      </p:sp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3654335" y="832212"/>
            <a:ext cx="55626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176955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3571" y="82804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LOẠI LỊCH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50" name="Picture 2" descr="Điểm danh các loại lịch phổ biến hiện n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27" y="765348"/>
            <a:ext cx="2933051" cy="23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805" y="765348"/>
            <a:ext cx="2694690" cy="4267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52" y="3547734"/>
            <a:ext cx="2847426" cy="2559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645" y="667579"/>
            <a:ext cx="2447925" cy="5172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500" y="783238"/>
            <a:ext cx="2316177" cy="4022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34919" y="5401674"/>
            <a:ext cx="2747581" cy="141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ướng dẫn cách làm lịch để bàn handmade 2024 đơn giản, chi tiết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1" y="341084"/>
            <a:ext cx="4833777" cy="270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57) Cách làm lịch để bàn bằng giấy A4 | Sáng Tạo Thủ Công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32" y="471711"/>
            <a:ext cx="4580067" cy="25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ách Làm Lịch Để Bàn 2024 | Vân Handmade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79" y="3476172"/>
            <a:ext cx="5328492" cy="298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t="9573" r="1" b="9638"/>
          <a:stretch/>
        </p:blipFill>
        <p:spPr>
          <a:xfrm>
            <a:off x="7753073" y="3201171"/>
            <a:ext cx="2813327" cy="339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7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4" y="391208"/>
            <a:ext cx="10929256" cy="646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67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1825" y="407047"/>
            <a:ext cx="644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</a:t>
            </a: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ƯỚC</a:t>
            </a:r>
            <a:r>
              <a:rPr lang="en-US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LÀM LỊCH ĐỂ BÀN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196" y="1010618"/>
            <a:ext cx="66354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1: Tạo khung lịch.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2: Tạo tờ lịch tháng.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3: Trang trí tờ lịch tháng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4: Hoàn thiện lịch tháng.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ách Làm Lịch Để Bàn 2024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74" y="1132114"/>
            <a:ext cx="4665306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5205" y="4149938"/>
            <a:ext cx="9695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 rõ tên tháng và thể hiện đúng</a:t>
            </a:r>
            <a:r>
              <a:rPr lang="en-US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ngày trong tháng</a:t>
            </a:r>
            <a:r>
              <a:rPr lang="en-US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zh-CN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824" y="5552728"/>
            <a:ext cx="106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trí sáng tạo, đảm bảo tính</a:t>
            </a:r>
            <a:r>
              <a:rPr lang="en-US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thẩm mĩ, sử dụng được nhiều lần</a:t>
            </a:r>
            <a:r>
              <a:rPr lang="en-US" altLang="zh-C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zh-CN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824" y="3565163"/>
            <a:ext cx="2034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TIÊU CHÍ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6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14692" y="1701809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8" y="2507790"/>
            <a:ext cx="94031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trắng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hoặc giấy màu, bút chì, tẩy, thước kẻ, kéo, keo dán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390" y="3962435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63125" y="3440668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492" y="3927799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98648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" y="23040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3227531" y="3333518"/>
            <a:ext cx="2505088" cy="20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36911" y="287100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1" y="199042"/>
            <a:ext cx="2521417" cy="184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5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5631761" y="2551910"/>
            <a:ext cx="3924104" cy="214113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903"/>
              <a:gd name="connsiteY0" fmla="*/ 1000 h 10000"/>
              <a:gd name="connsiteX1" fmla="*/ 2500 w 10903"/>
              <a:gd name="connsiteY1" fmla="*/ 2000 h 10000"/>
              <a:gd name="connsiteX2" fmla="*/ 5000 w 10903"/>
              <a:gd name="connsiteY2" fmla="*/ 1000 h 10000"/>
              <a:gd name="connsiteX3" fmla="*/ 7500 w 10903"/>
              <a:gd name="connsiteY3" fmla="*/ 0 h 10000"/>
              <a:gd name="connsiteX4" fmla="*/ 10000 w 10903"/>
              <a:gd name="connsiteY4" fmla="*/ 1000 h 10000"/>
              <a:gd name="connsiteX5" fmla="*/ 10000 w 10903"/>
              <a:gd name="connsiteY5" fmla="*/ 9000 h 10000"/>
              <a:gd name="connsiteX6" fmla="*/ 7500 w 10903"/>
              <a:gd name="connsiteY6" fmla="*/ 8000 h 10000"/>
              <a:gd name="connsiteX7" fmla="*/ 5000 w 10903"/>
              <a:gd name="connsiteY7" fmla="*/ 9000 h 10000"/>
              <a:gd name="connsiteX8" fmla="*/ 2500 w 10903"/>
              <a:gd name="connsiteY8" fmla="*/ 10000 h 10000"/>
              <a:gd name="connsiteX9" fmla="*/ 0 w 10903"/>
              <a:gd name="connsiteY9" fmla="*/ 9000 h 10000"/>
              <a:gd name="connsiteX10" fmla="*/ 0 w 10903"/>
              <a:gd name="connsiteY10" fmla="*/ 1000 h 10000"/>
              <a:gd name="connsiteX0" fmla="*/ 0 w 10903"/>
              <a:gd name="connsiteY0" fmla="*/ 1000 h 10000"/>
              <a:gd name="connsiteX1" fmla="*/ 2500 w 10903"/>
              <a:gd name="connsiteY1" fmla="*/ 2000 h 10000"/>
              <a:gd name="connsiteX2" fmla="*/ 5000 w 10903"/>
              <a:gd name="connsiteY2" fmla="*/ 1000 h 10000"/>
              <a:gd name="connsiteX3" fmla="*/ 7500 w 10903"/>
              <a:gd name="connsiteY3" fmla="*/ 0 h 10000"/>
              <a:gd name="connsiteX4" fmla="*/ 10000 w 10903"/>
              <a:gd name="connsiteY4" fmla="*/ 1000 h 10000"/>
              <a:gd name="connsiteX5" fmla="*/ 10000 w 10903"/>
              <a:gd name="connsiteY5" fmla="*/ 9000 h 10000"/>
              <a:gd name="connsiteX6" fmla="*/ 7500 w 10903"/>
              <a:gd name="connsiteY6" fmla="*/ 8000 h 10000"/>
              <a:gd name="connsiteX7" fmla="*/ 5000 w 10903"/>
              <a:gd name="connsiteY7" fmla="*/ 9000 h 10000"/>
              <a:gd name="connsiteX8" fmla="*/ 2500 w 10903"/>
              <a:gd name="connsiteY8" fmla="*/ 10000 h 10000"/>
              <a:gd name="connsiteX9" fmla="*/ 0 w 10903"/>
              <a:gd name="connsiteY9" fmla="*/ 9000 h 10000"/>
              <a:gd name="connsiteX10" fmla="*/ 0 w 10903"/>
              <a:gd name="connsiteY10" fmla="*/ 1000 h 10000"/>
              <a:gd name="connsiteX0" fmla="*/ 748 w 11651"/>
              <a:gd name="connsiteY0" fmla="*/ 1000 h 10000"/>
              <a:gd name="connsiteX1" fmla="*/ 3248 w 11651"/>
              <a:gd name="connsiteY1" fmla="*/ 2000 h 10000"/>
              <a:gd name="connsiteX2" fmla="*/ 5748 w 11651"/>
              <a:gd name="connsiteY2" fmla="*/ 1000 h 10000"/>
              <a:gd name="connsiteX3" fmla="*/ 8248 w 11651"/>
              <a:gd name="connsiteY3" fmla="*/ 0 h 10000"/>
              <a:gd name="connsiteX4" fmla="*/ 10748 w 11651"/>
              <a:gd name="connsiteY4" fmla="*/ 1000 h 10000"/>
              <a:gd name="connsiteX5" fmla="*/ 10748 w 11651"/>
              <a:gd name="connsiteY5" fmla="*/ 9000 h 10000"/>
              <a:gd name="connsiteX6" fmla="*/ 8248 w 11651"/>
              <a:gd name="connsiteY6" fmla="*/ 8000 h 10000"/>
              <a:gd name="connsiteX7" fmla="*/ 5748 w 11651"/>
              <a:gd name="connsiteY7" fmla="*/ 9000 h 10000"/>
              <a:gd name="connsiteX8" fmla="*/ 3248 w 11651"/>
              <a:gd name="connsiteY8" fmla="*/ 10000 h 10000"/>
              <a:gd name="connsiteX9" fmla="*/ 748 w 11651"/>
              <a:gd name="connsiteY9" fmla="*/ 9000 h 10000"/>
              <a:gd name="connsiteX10" fmla="*/ 748 w 11651"/>
              <a:gd name="connsiteY10" fmla="*/ 1000 h 10000"/>
              <a:gd name="connsiteX0" fmla="*/ 748 w 11651"/>
              <a:gd name="connsiteY0" fmla="*/ 1000 h 10000"/>
              <a:gd name="connsiteX1" fmla="*/ 3248 w 11651"/>
              <a:gd name="connsiteY1" fmla="*/ 2000 h 10000"/>
              <a:gd name="connsiteX2" fmla="*/ 5748 w 11651"/>
              <a:gd name="connsiteY2" fmla="*/ 1000 h 10000"/>
              <a:gd name="connsiteX3" fmla="*/ 8248 w 11651"/>
              <a:gd name="connsiteY3" fmla="*/ 0 h 10000"/>
              <a:gd name="connsiteX4" fmla="*/ 10748 w 11651"/>
              <a:gd name="connsiteY4" fmla="*/ 1000 h 10000"/>
              <a:gd name="connsiteX5" fmla="*/ 10748 w 11651"/>
              <a:gd name="connsiteY5" fmla="*/ 9000 h 10000"/>
              <a:gd name="connsiteX6" fmla="*/ 8248 w 11651"/>
              <a:gd name="connsiteY6" fmla="*/ 8000 h 10000"/>
              <a:gd name="connsiteX7" fmla="*/ 5748 w 11651"/>
              <a:gd name="connsiteY7" fmla="*/ 9000 h 10000"/>
              <a:gd name="connsiteX8" fmla="*/ 3248 w 11651"/>
              <a:gd name="connsiteY8" fmla="*/ 10000 h 10000"/>
              <a:gd name="connsiteX9" fmla="*/ 748 w 11651"/>
              <a:gd name="connsiteY9" fmla="*/ 9000 h 10000"/>
              <a:gd name="connsiteX10" fmla="*/ 748 w 11651"/>
              <a:gd name="connsiteY10" fmla="*/ 1000 h 10000"/>
              <a:gd name="connsiteX0" fmla="*/ 1047 w 11950"/>
              <a:gd name="connsiteY0" fmla="*/ 1000 h 10000"/>
              <a:gd name="connsiteX1" fmla="*/ 3547 w 11950"/>
              <a:gd name="connsiteY1" fmla="*/ 2000 h 10000"/>
              <a:gd name="connsiteX2" fmla="*/ 6047 w 11950"/>
              <a:gd name="connsiteY2" fmla="*/ 1000 h 10000"/>
              <a:gd name="connsiteX3" fmla="*/ 8547 w 11950"/>
              <a:gd name="connsiteY3" fmla="*/ 0 h 10000"/>
              <a:gd name="connsiteX4" fmla="*/ 11047 w 11950"/>
              <a:gd name="connsiteY4" fmla="*/ 1000 h 10000"/>
              <a:gd name="connsiteX5" fmla="*/ 11047 w 11950"/>
              <a:gd name="connsiteY5" fmla="*/ 9000 h 10000"/>
              <a:gd name="connsiteX6" fmla="*/ 8547 w 11950"/>
              <a:gd name="connsiteY6" fmla="*/ 8000 h 10000"/>
              <a:gd name="connsiteX7" fmla="*/ 6047 w 11950"/>
              <a:gd name="connsiteY7" fmla="*/ 9000 h 10000"/>
              <a:gd name="connsiteX8" fmla="*/ 3547 w 11950"/>
              <a:gd name="connsiteY8" fmla="*/ 10000 h 10000"/>
              <a:gd name="connsiteX9" fmla="*/ 1047 w 11950"/>
              <a:gd name="connsiteY9" fmla="*/ 9000 h 10000"/>
              <a:gd name="connsiteX10" fmla="*/ 1047 w 11950"/>
              <a:gd name="connsiteY10" fmla="*/ 1000 h 10000"/>
              <a:gd name="connsiteX0" fmla="*/ 1090 w 11993"/>
              <a:gd name="connsiteY0" fmla="*/ 1000 h 10000"/>
              <a:gd name="connsiteX1" fmla="*/ 3590 w 11993"/>
              <a:gd name="connsiteY1" fmla="*/ 2000 h 10000"/>
              <a:gd name="connsiteX2" fmla="*/ 6090 w 11993"/>
              <a:gd name="connsiteY2" fmla="*/ 1000 h 10000"/>
              <a:gd name="connsiteX3" fmla="*/ 8590 w 11993"/>
              <a:gd name="connsiteY3" fmla="*/ 0 h 10000"/>
              <a:gd name="connsiteX4" fmla="*/ 11090 w 11993"/>
              <a:gd name="connsiteY4" fmla="*/ 1000 h 10000"/>
              <a:gd name="connsiteX5" fmla="*/ 11090 w 11993"/>
              <a:gd name="connsiteY5" fmla="*/ 9000 h 10000"/>
              <a:gd name="connsiteX6" fmla="*/ 8590 w 11993"/>
              <a:gd name="connsiteY6" fmla="*/ 8000 h 10000"/>
              <a:gd name="connsiteX7" fmla="*/ 6090 w 11993"/>
              <a:gd name="connsiteY7" fmla="*/ 9000 h 10000"/>
              <a:gd name="connsiteX8" fmla="*/ 3590 w 11993"/>
              <a:gd name="connsiteY8" fmla="*/ 10000 h 10000"/>
              <a:gd name="connsiteX9" fmla="*/ 1090 w 11993"/>
              <a:gd name="connsiteY9" fmla="*/ 9000 h 10000"/>
              <a:gd name="connsiteX10" fmla="*/ 1090 w 11993"/>
              <a:gd name="connsiteY10" fmla="*/ 1000 h 10000"/>
              <a:gd name="connsiteX0" fmla="*/ 1090 w 11993"/>
              <a:gd name="connsiteY0" fmla="*/ 1000 h 10000"/>
              <a:gd name="connsiteX1" fmla="*/ 3590 w 11993"/>
              <a:gd name="connsiteY1" fmla="*/ 2000 h 10000"/>
              <a:gd name="connsiteX2" fmla="*/ 6090 w 11993"/>
              <a:gd name="connsiteY2" fmla="*/ 1000 h 10000"/>
              <a:gd name="connsiteX3" fmla="*/ 8590 w 11993"/>
              <a:gd name="connsiteY3" fmla="*/ 0 h 10000"/>
              <a:gd name="connsiteX4" fmla="*/ 11090 w 11993"/>
              <a:gd name="connsiteY4" fmla="*/ 1000 h 10000"/>
              <a:gd name="connsiteX5" fmla="*/ 11090 w 11993"/>
              <a:gd name="connsiteY5" fmla="*/ 9000 h 10000"/>
              <a:gd name="connsiteX6" fmla="*/ 8590 w 11993"/>
              <a:gd name="connsiteY6" fmla="*/ 8000 h 10000"/>
              <a:gd name="connsiteX7" fmla="*/ 6090 w 11993"/>
              <a:gd name="connsiteY7" fmla="*/ 9000 h 10000"/>
              <a:gd name="connsiteX8" fmla="*/ 3590 w 11993"/>
              <a:gd name="connsiteY8" fmla="*/ 10000 h 10000"/>
              <a:gd name="connsiteX9" fmla="*/ 1090 w 11993"/>
              <a:gd name="connsiteY9" fmla="*/ 9000 h 10000"/>
              <a:gd name="connsiteX10" fmla="*/ 1090 w 11993"/>
              <a:gd name="connsiteY10" fmla="*/ 1000 h 10000"/>
              <a:gd name="connsiteX0" fmla="*/ 1090 w 11993"/>
              <a:gd name="connsiteY0" fmla="*/ 1000 h 10000"/>
              <a:gd name="connsiteX1" fmla="*/ 3590 w 11993"/>
              <a:gd name="connsiteY1" fmla="*/ 2000 h 10000"/>
              <a:gd name="connsiteX2" fmla="*/ 6090 w 11993"/>
              <a:gd name="connsiteY2" fmla="*/ 1000 h 10000"/>
              <a:gd name="connsiteX3" fmla="*/ 8590 w 11993"/>
              <a:gd name="connsiteY3" fmla="*/ 0 h 10000"/>
              <a:gd name="connsiteX4" fmla="*/ 11090 w 11993"/>
              <a:gd name="connsiteY4" fmla="*/ 1000 h 10000"/>
              <a:gd name="connsiteX5" fmla="*/ 11090 w 11993"/>
              <a:gd name="connsiteY5" fmla="*/ 9000 h 10000"/>
              <a:gd name="connsiteX6" fmla="*/ 8590 w 11993"/>
              <a:gd name="connsiteY6" fmla="*/ 8000 h 10000"/>
              <a:gd name="connsiteX7" fmla="*/ 6090 w 11993"/>
              <a:gd name="connsiteY7" fmla="*/ 9000 h 10000"/>
              <a:gd name="connsiteX8" fmla="*/ 3590 w 11993"/>
              <a:gd name="connsiteY8" fmla="*/ 10000 h 10000"/>
              <a:gd name="connsiteX9" fmla="*/ 1090 w 11993"/>
              <a:gd name="connsiteY9" fmla="*/ 9000 h 10000"/>
              <a:gd name="connsiteX10" fmla="*/ 1090 w 11993"/>
              <a:gd name="connsiteY10" fmla="*/ 1000 h 10000"/>
              <a:gd name="connsiteX0" fmla="*/ 1090 w 12426"/>
              <a:gd name="connsiteY0" fmla="*/ 1000 h 10224"/>
              <a:gd name="connsiteX1" fmla="*/ 3590 w 12426"/>
              <a:gd name="connsiteY1" fmla="*/ 2000 h 10224"/>
              <a:gd name="connsiteX2" fmla="*/ 6090 w 12426"/>
              <a:gd name="connsiteY2" fmla="*/ 1000 h 10224"/>
              <a:gd name="connsiteX3" fmla="*/ 8590 w 12426"/>
              <a:gd name="connsiteY3" fmla="*/ 0 h 10224"/>
              <a:gd name="connsiteX4" fmla="*/ 11090 w 12426"/>
              <a:gd name="connsiteY4" fmla="*/ 1000 h 10224"/>
              <a:gd name="connsiteX5" fmla="*/ 12233 w 12426"/>
              <a:gd name="connsiteY5" fmla="*/ 10179 h 10224"/>
              <a:gd name="connsiteX6" fmla="*/ 8590 w 12426"/>
              <a:gd name="connsiteY6" fmla="*/ 8000 h 10224"/>
              <a:gd name="connsiteX7" fmla="*/ 6090 w 12426"/>
              <a:gd name="connsiteY7" fmla="*/ 9000 h 10224"/>
              <a:gd name="connsiteX8" fmla="*/ 3590 w 12426"/>
              <a:gd name="connsiteY8" fmla="*/ 10000 h 10224"/>
              <a:gd name="connsiteX9" fmla="*/ 1090 w 12426"/>
              <a:gd name="connsiteY9" fmla="*/ 9000 h 10224"/>
              <a:gd name="connsiteX10" fmla="*/ 1090 w 12426"/>
              <a:gd name="connsiteY10" fmla="*/ 1000 h 10224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090 w 12647"/>
              <a:gd name="connsiteY7" fmla="*/ 9000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090 w 12647"/>
              <a:gd name="connsiteY7" fmla="*/ 9000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090 w 12647"/>
              <a:gd name="connsiteY7" fmla="*/ 9000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090 w 12647"/>
              <a:gd name="connsiteY7" fmla="*/ 9000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122 w 12647"/>
              <a:gd name="connsiteY7" fmla="*/ 9189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58"/>
              <a:gd name="connsiteY0" fmla="*/ 1000 h 10181"/>
              <a:gd name="connsiteX1" fmla="*/ 3590 w 12658"/>
              <a:gd name="connsiteY1" fmla="*/ 2000 h 10181"/>
              <a:gd name="connsiteX2" fmla="*/ 6090 w 12658"/>
              <a:gd name="connsiteY2" fmla="*/ 1000 h 10181"/>
              <a:gd name="connsiteX3" fmla="*/ 8590 w 12658"/>
              <a:gd name="connsiteY3" fmla="*/ 0 h 10181"/>
              <a:gd name="connsiteX4" fmla="*/ 11090 w 12658"/>
              <a:gd name="connsiteY4" fmla="*/ 1000 h 10181"/>
              <a:gd name="connsiteX5" fmla="*/ 12582 w 12658"/>
              <a:gd name="connsiteY5" fmla="*/ 10085 h 10181"/>
              <a:gd name="connsiteX6" fmla="*/ 10939 w 12658"/>
              <a:gd name="connsiteY6" fmla="*/ 5972 h 10181"/>
              <a:gd name="connsiteX7" fmla="*/ 6122 w 12658"/>
              <a:gd name="connsiteY7" fmla="*/ 9189 h 10181"/>
              <a:gd name="connsiteX8" fmla="*/ 3590 w 12658"/>
              <a:gd name="connsiteY8" fmla="*/ 10000 h 10181"/>
              <a:gd name="connsiteX9" fmla="*/ 1090 w 12658"/>
              <a:gd name="connsiteY9" fmla="*/ 9000 h 10181"/>
              <a:gd name="connsiteX10" fmla="*/ 1090 w 12658"/>
              <a:gd name="connsiteY10" fmla="*/ 1000 h 10181"/>
              <a:gd name="connsiteX0" fmla="*/ 1090 w 12733"/>
              <a:gd name="connsiteY0" fmla="*/ 1000 h 10202"/>
              <a:gd name="connsiteX1" fmla="*/ 3590 w 12733"/>
              <a:gd name="connsiteY1" fmla="*/ 2000 h 10202"/>
              <a:gd name="connsiteX2" fmla="*/ 6090 w 12733"/>
              <a:gd name="connsiteY2" fmla="*/ 1000 h 10202"/>
              <a:gd name="connsiteX3" fmla="*/ 8590 w 12733"/>
              <a:gd name="connsiteY3" fmla="*/ 0 h 10202"/>
              <a:gd name="connsiteX4" fmla="*/ 11090 w 12733"/>
              <a:gd name="connsiteY4" fmla="*/ 1000 h 10202"/>
              <a:gd name="connsiteX5" fmla="*/ 12582 w 12733"/>
              <a:gd name="connsiteY5" fmla="*/ 10085 h 10202"/>
              <a:gd name="connsiteX6" fmla="*/ 9923 w 12733"/>
              <a:gd name="connsiteY6" fmla="*/ 6349 h 10202"/>
              <a:gd name="connsiteX7" fmla="*/ 6122 w 12733"/>
              <a:gd name="connsiteY7" fmla="*/ 9189 h 10202"/>
              <a:gd name="connsiteX8" fmla="*/ 3590 w 12733"/>
              <a:gd name="connsiteY8" fmla="*/ 10000 h 10202"/>
              <a:gd name="connsiteX9" fmla="*/ 1090 w 12733"/>
              <a:gd name="connsiteY9" fmla="*/ 9000 h 10202"/>
              <a:gd name="connsiteX10" fmla="*/ 1090 w 12733"/>
              <a:gd name="connsiteY10" fmla="*/ 1000 h 10202"/>
              <a:gd name="connsiteX0" fmla="*/ 1090 w 12707"/>
              <a:gd name="connsiteY0" fmla="*/ 1000 h 10259"/>
              <a:gd name="connsiteX1" fmla="*/ 3590 w 12707"/>
              <a:gd name="connsiteY1" fmla="*/ 2000 h 10259"/>
              <a:gd name="connsiteX2" fmla="*/ 6090 w 12707"/>
              <a:gd name="connsiteY2" fmla="*/ 1000 h 10259"/>
              <a:gd name="connsiteX3" fmla="*/ 8590 w 12707"/>
              <a:gd name="connsiteY3" fmla="*/ 0 h 10259"/>
              <a:gd name="connsiteX4" fmla="*/ 11090 w 12707"/>
              <a:gd name="connsiteY4" fmla="*/ 1000 h 10259"/>
              <a:gd name="connsiteX5" fmla="*/ 12582 w 12707"/>
              <a:gd name="connsiteY5" fmla="*/ 10085 h 10259"/>
              <a:gd name="connsiteX6" fmla="*/ 10272 w 12707"/>
              <a:gd name="connsiteY6" fmla="*/ 7151 h 10259"/>
              <a:gd name="connsiteX7" fmla="*/ 6122 w 12707"/>
              <a:gd name="connsiteY7" fmla="*/ 9189 h 10259"/>
              <a:gd name="connsiteX8" fmla="*/ 3590 w 12707"/>
              <a:gd name="connsiteY8" fmla="*/ 10000 h 10259"/>
              <a:gd name="connsiteX9" fmla="*/ 1090 w 12707"/>
              <a:gd name="connsiteY9" fmla="*/ 9000 h 10259"/>
              <a:gd name="connsiteX10" fmla="*/ 1090 w 12707"/>
              <a:gd name="connsiteY10" fmla="*/ 1000 h 10259"/>
              <a:gd name="connsiteX0" fmla="*/ 1090 w 12670"/>
              <a:gd name="connsiteY0" fmla="*/ 1000 h 10272"/>
              <a:gd name="connsiteX1" fmla="*/ 3590 w 12670"/>
              <a:gd name="connsiteY1" fmla="*/ 2000 h 10272"/>
              <a:gd name="connsiteX2" fmla="*/ 6090 w 12670"/>
              <a:gd name="connsiteY2" fmla="*/ 1000 h 10272"/>
              <a:gd name="connsiteX3" fmla="*/ 8590 w 12670"/>
              <a:gd name="connsiteY3" fmla="*/ 0 h 10272"/>
              <a:gd name="connsiteX4" fmla="*/ 11090 w 12670"/>
              <a:gd name="connsiteY4" fmla="*/ 1000 h 10272"/>
              <a:gd name="connsiteX5" fmla="*/ 12582 w 12670"/>
              <a:gd name="connsiteY5" fmla="*/ 10085 h 10272"/>
              <a:gd name="connsiteX6" fmla="*/ 10780 w 12670"/>
              <a:gd name="connsiteY6" fmla="*/ 7293 h 10272"/>
              <a:gd name="connsiteX7" fmla="*/ 6122 w 12670"/>
              <a:gd name="connsiteY7" fmla="*/ 9189 h 10272"/>
              <a:gd name="connsiteX8" fmla="*/ 3590 w 12670"/>
              <a:gd name="connsiteY8" fmla="*/ 10000 h 10272"/>
              <a:gd name="connsiteX9" fmla="*/ 1090 w 12670"/>
              <a:gd name="connsiteY9" fmla="*/ 9000 h 10272"/>
              <a:gd name="connsiteX10" fmla="*/ 1090 w 12670"/>
              <a:gd name="connsiteY10" fmla="*/ 1000 h 1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70" h="10272">
                <a:moveTo>
                  <a:pt x="1090" y="1000"/>
                </a:moveTo>
                <a:cubicBezTo>
                  <a:pt x="2296" y="597"/>
                  <a:pt x="2114" y="2141"/>
                  <a:pt x="3590" y="2000"/>
                </a:cubicBezTo>
                <a:cubicBezTo>
                  <a:pt x="5066" y="1859"/>
                  <a:pt x="6090" y="1552"/>
                  <a:pt x="6090" y="1000"/>
                </a:cubicBezTo>
                <a:cubicBezTo>
                  <a:pt x="6090" y="448"/>
                  <a:pt x="7209" y="0"/>
                  <a:pt x="8590" y="0"/>
                </a:cubicBezTo>
                <a:cubicBezTo>
                  <a:pt x="9971" y="0"/>
                  <a:pt x="11090" y="448"/>
                  <a:pt x="11090" y="1000"/>
                </a:cubicBezTo>
                <a:cubicBezTo>
                  <a:pt x="13122" y="6120"/>
                  <a:pt x="12634" y="9036"/>
                  <a:pt x="12582" y="10085"/>
                </a:cubicBezTo>
                <a:cubicBezTo>
                  <a:pt x="12530" y="11134"/>
                  <a:pt x="11857" y="7442"/>
                  <a:pt x="10780" y="7293"/>
                </a:cubicBezTo>
                <a:cubicBezTo>
                  <a:pt x="9703" y="7144"/>
                  <a:pt x="7320" y="8738"/>
                  <a:pt x="6122" y="9189"/>
                </a:cubicBezTo>
                <a:cubicBezTo>
                  <a:pt x="4924" y="9640"/>
                  <a:pt x="4971" y="10000"/>
                  <a:pt x="3590" y="10000"/>
                </a:cubicBezTo>
                <a:cubicBezTo>
                  <a:pt x="2209" y="10000"/>
                  <a:pt x="1090" y="9552"/>
                  <a:pt x="1090" y="9000"/>
                </a:cubicBezTo>
                <a:cubicBezTo>
                  <a:pt x="-593" y="5107"/>
                  <a:pt x="-116" y="1403"/>
                  <a:pt x="1090" y="1000"/>
                </a:cubicBezTo>
                <a:close/>
              </a:path>
            </a:pathLst>
          </a:custGeom>
          <a:solidFill>
            <a:srgbClr val="F7C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5921114" y="3022312"/>
            <a:ext cx="301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nghĩ cách giúp hai bạn làm lịch để bàn nhé!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51" y="3146090"/>
            <a:ext cx="1905675" cy="2479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" y="2358253"/>
            <a:ext cx="3353826" cy="31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952293" y="5824909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274543" y="533632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81465" y="1127537"/>
            <a:ext cx="6106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LỊCH ĐỂ BÀN TIỆN ÍCH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26981" r="16050" b="10902"/>
          <a:stretch/>
        </p:blipFill>
        <p:spPr>
          <a:xfrm>
            <a:off x="3829862" y="3581500"/>
            <a:ext cx="2958353" cy="2899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t="9573" r="1" b="9638"/>
          <a:stretch/>
        </p:blipFill>
        <p:spPr>
          <a:xfrm>
            <a:off x="365302" y="2102764"/>
            <a:ext cx="3087501" cy="3722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77" y="2620355"/>
            <a:ext cx="4518829" cy="38197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182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09200" y="1881718"/>
            <a:ext cx="6234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sẻ ý tưởng làm lịch để bàn tiện ích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theo các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tiêu chí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5489" y="585817"/>
            <a:ext cx="785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LỊCH ĐỂ BÀN TIỆN ÍCH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16" y="3310399"/>
            <a:ext cx="3322931" cy="3148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46" y="2668298"/>
            <a:ext cx="4033272" cy="3044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5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7280944" y="1466426"/>
            <a:ext cx="3322463" cy="3193864"/>
            <a:chOff x="1333523" y="3165658"/>
            <a:chExt cx="2634916" cy="327296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493" y="2511115"/>
            <a:ext cx="2675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tạo, đảm bảo tính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 mĩ, sử dụng được nhiều lần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837115" y="1586453"/>
            <a:ext cx="3322463" cy="3193864"/>
            <a:chOff x="1333523" y="3165658"/>
            <a:chExt cx="2634916" cy="32729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90543" y="2489613"/>
            <a:ext cx="288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 rõ tên tháng và thể hiện đúng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ngày trong tháng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40" y="3727649"/>
            <a:ext cx="4172772" cy="31495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1947954" cy="14246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942" y="900120"/>
            <a:ext cx="6429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Bài</a:t>
            </a:r>
            <a:r>
              <a:rPr lang="en-US" altLang="zh-CN" sz="60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học</a:t>
            </a:r>
            <a:r>
              <a:rPr lang="en-US" altLang="zh-CN" sz="60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Stem: </a:t>
            </a:r>
            <a:r>
              <a:rPr lang="en-US" altLang="zh-CN" sz="6000" b="1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Lịch</a:t>
            </a:r>
            <a:r>
              <a:rPr lang="en-US" altLang="zh-CN" sz="60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để</a:t>
            </a:r>
            <a:r>
              <a:rPr lang="en-US" altLang="zh-CN" sz="60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bàn</a:t>
            </a:r>
            <a:r>
              <a:rPr lang="en-US" altLang="zh-CN" sz="60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(</a:t>
            </a:r>
            <a:r>
              <a:rPr lang="en-US" altLang="zh-CN" sz="6000" b="1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tiết</a:t>
            </a:r>
            <a:r>
              <a:rPr lang="en-US" altLang="zh-CN" sz="60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1)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3714" y="0"/>
            <a:ext cx="5878286" cy="6868160"/>
          </a:xfrm>
          <a:custGeom>
            <a:avLst/>
            <a:gdLst>
              <a:gd name="connsiteX0" fmla="*/ 0 w 6167120"/>
              <a:gd name="connsiteY0" fmla="*/ 0 h 6858000"/>
              <a:gd name="connsiteX1" fmla="*/ 6167120 w 6167120"/>
              <a:gd name="connsiteY1" fmla="*/ 0 h 6858000"/>
              <a:gd name="connsiteX2" fmla="*/ 6167120 w 6167120"/>
              <a:gd name="connsiteY2" fmla="*/ 6858000 h 6858000"/>
              <a:gd name="connsiteX3" fmla="*/ 0 w 6167120"/>
              <a:gd name="connsiteY3" fmla="*/ 6858000 h 6858000"/>
              <a:gd name="connsiteX4" fmla="*/ 0 w 6167120"/>
              <a:gd name="connsiteY4" fmla="*/ 0 h 6858000"/>
              <a:gd name="connsiteX0" fmla="*/ 1066800 w 6167120"/>
              <a:gd name="connsiteY0" fmla="*/ 0 h 6868160"/>
              <a:gd name="connsiteX1" fmla="*/ 6167120 w 6167120"/>
              <a:gd name="connsiteY1" fmla="*/ 10160 h 6868160"/>
              <a:gd name="connsiteX2" fmla="*/ 6167120 w 6167120"/>
              <a:gd name="connsiteY2" fmla="*/ 6868160 h 6868160"/>
              <a:gd name="connsiteX3" fmla="*/ 0 w 6167120"/>
              <a:gd name="connsiteY3" fmla="*/ 6868160 h 6868160"/>
              <a:gd name="connsiteX4" fmla="*/ 1066800 w 6167120"/>
              <a:gd name="connsiteY4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7120" h="6868160">
                <a:moveTo>
                  <a:pt x="1066800" y="0"/>
                </a:moveTo>
                <a:lnTo>
                  <a:pt x="6167120" y="10160"/>
                </a:lnTo>
                <a:lnTo>
                  <a:pt x="6167120" y="6868160"/>
                </a:lnTo>
                <a:lnTo>
                  <a:pt x="0" y="6868160"/>
                </a:lnTo>
                <a:lnTo>
                  <a:pt x="106680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82375" y="1931901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1822" y="1589881"/>
            <a:ext cx="55551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Nhóm dùng vật liệu gì để làm?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 Nhóm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altLang="zh-CN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mấy tháng, mỗi tháng có bao nhiêu ngày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 Sản phẩm có đặc điểm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Sản phẩm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dùng</a:t>
            </a:r>
            <a:r>
              <a:rPr kumimoji="0" lang="en-US" altLang="zh-CN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để làm gì?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13" y="2707549"/>
            <a:ext cx="3297119" cy="2906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077" y="644997"/>
            <a:ext cx="625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828800" y="2563907"/>
            <a:ext cx="824932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bút màu, bút chì, keo dán, kéo,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6964534" y="3183570"/>
            <a:ext cx="3528509" cy="2915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716" y="3478115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712" y="3647711"/>
            <a:ext cx="219075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7331">
            <a:off x="5117341" y="3688604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0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979869" y="1618180"/>
            <a:ext cx="65491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bàn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9869" y="639346"/>
            <a:ext cx="5992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0219" r="12908" b="8427"/>
          <a:stretch/>
        </p:blipFill>
        <p:spPr>
          <a:xfrm>
            <a:off x="6680498" y="2402553"/>
            <a:ext cx="3913545" cy="39329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0" t="8627" b="6012"/>
          <a:stretch/>
        </p:blipFill>
        <p:spPr>
          <a:xfrm>
            <a:off x="1947134" y="2381571"/>
            <a:ext cx="3205778" cy="39539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4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340543" y="3734923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khung lịch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384" y="793135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5847534" y="1732838"/>
            <a:ext cx="3720520" cy="4347015"/>
            <a:chOff x="1333523" y="3165658"/>
            <a:chExt cx="2634916" cy="3298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66617" y="1741571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31" y="2231540"/>
            <a:ext cx="3813532" cy="37454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0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340543" y="3734923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tờ lịch tháng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384" y="793135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5379583" y="1770757"/>
            <a:ext cx="5838835" cy="4496938"/>
            <a:chOff x="1333523" y="3165658"/>
            <a:chExt cx="2634916" cy="3298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5707" y="1756193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56" y="2625717"/>
            <a:ext cx="5415493" cy="3147755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25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061" t="1519" r="61970" b="1956"/>
          <a:stretch/>
        </p:blipFill>
        <p:spPr>
          <a:xfrm rot="287153">
            <a:off x="3358019" y="3646984"/>
            <a:ext cx="1757604" cy="2774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3798" y="3734923"/>
            <a:ext cx="34185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tờ lịch tháng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384" y="793135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5379583" y="1770757"/>
            <a:ext cx="5838835" cy="4496938"/>
            <a:chOff x="1333523" y="3165658"/>
            <a:chExt cx="2634916" cy="3298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5707" y="1756193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695" t="9265" b="29166"/>
          <a:stretch/>
        </p:blipFill>
        <p:spPr>
          <a:xfrm rot="287153">
            <a:off x="5559353" y="2729836"/>
            <a:ext cx="5480899" cy="3186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1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75642" y="528749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5379583" y="1770757"/>
            <a:ext cx="5838835" cy="4496938"/>
            <a:chOff x="1333523" y="3165658"/>
            <a:chExt cx="2634916" cy="3298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83" y="2521216"/>
            <a:ext cx="4294169" cy="3785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50065" y="3876845"/>
            <a:ext cx="34831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Hoàn thiện lịch tháng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5707" y="1756193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3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67947" y="1484822"/>
            <a:ext cx="72246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1517" y="629234"/>
            <a:ext cx="599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86" y="2171245"/>
            <a:ext cx="4191678" cy="354324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674217" y="2198971"/>
            <a:ext cx="3322463" cy="3731509"/>
            <a:chOff x="1333523" y="3165658"/>
            <a:chExt cx="2634916" cy="327296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18421" y="2800411"/>
            <a:ext cx="288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 rõ tên tháng và thể hiện đúng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ngày trong tháng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8421" y="4144827"/>
            <a:ext cx="2675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tạo, đảm bảo tính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 mĩ, sử dụng được nhiều lần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9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2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/>
          <a:srcRect l="37695" t="9265" b="29166"/>
          <a:stretch/>
        </p:blipFill>
        <p:spPr>
          <a:xfrm>
            <a:off x="3272236" y="2874806"/>
            <a:ext cx="5355628" cy="3229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2154" y="687860"/>
            <a:ext cx="841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LỊCH ĐỂ BÀN TIỆN ÍCH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877290" y="1491323"/>
            <a:ext cx="61455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Xem tờ lịch em vừa làm, trả lời các câu hỏi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73043" y="2094262"/>
            <a:ext cx="40742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Tờ lịch em làm là tháng mấy? Tháng đó có bao nhiêu ngày?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4190" y="4359589"/>
            <a:ext cx="267592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mấy ngày Chủ nhật? Đó là những ngày nào?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095314" y="2079343"/>
            <a:ext cx="339894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Ngày đầu tiên của tháng là ngày thứ mấy?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740838" y="4585499"/>
            <a:ext cx="28342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Ngày thứ Bảy đầu tiên của tháng là ngày bao nhiêu?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1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50" grpId="0"/>
      <p:bldP spid="51" grpId="0"/>
      <p:bldP spid="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56065" y="396172"/>
            <a:ext cx="599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TRƯNG BÀY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54" y="1740939"/>
            <a:ext cx="3425522" cy="289560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6" y="1096048"/>
            <a:ext cx="3541483" cy="25185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57" y="3844770"/>
            <a:ext cx="2959203" cy="2803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14" y="4029003"/>
            <a:ext cx="3598443" cy="2716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57" y="1283171"/>
            <a:ext cx="3114675" cy="27458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42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2" name="AutoShape 2" descr="Hình ảnh bánh sinh nhật đẹp lung linh, rực rỡ sắc màu | Sinh nhật, Nến sinh  nhật, Bánh sinh nh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ảnh bánh sinh nhật đẹp lung linh, rực rỡ sắc màu | Sinh nhật, Nến sinh  nhật, Bánh sinh nhậ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ình ảnh bánh sinh nhật đẹp lung linh, rực rỡ sắc màu | Sinh nhật, Nến sinh  nhật, Bánh sinh nhậ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50" y="312738"/>
            <a:ext cx="9086980" cy="573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húc hát mừng s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4985657"/>
            <a:ext cx="1618797" cy="16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02" y="1704386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66532" y="1704386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096376" y="3714608"/>
            <a:ext cx="868595" cy="86859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452586" y="4761448"/>
            <a:ext cx="848933" cy="848933"/>
          </a:xfrm>
          <a:prstGeom prst="ellipse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22116" y="3875317"/>
            <a:ext cx="3530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 rõ tên tháng và thể hiện đúng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ngày trong tháng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57715" y="4761448"/>
            <a:ext cx="3272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tạo, đảm bảo tính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 mĩ, sử dụng được nhiều lần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9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2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1088571"/>
            <a:ext cx="7881256" cy="495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077210" y="3492774"/>
            <a:ext cx="648184" cy="861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86673" y="4446142"/>
            <a:ext cx="648184" cy="861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1302" y="348343"/>
            <a:ext cx="463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lgerian" pitchFamily="82" charset="0"/>
              </a:rPr>
              <a:t>THÁNG 2 NĂM 2024</a:t>
            </a:r>
          </a:p>
        </p:txBody>
      </p:sp>
    </p:spTree>
    <p:extLst>
      <p:ext uri="{BB962C8B-B14F-4D97-AF65-F5344CB8AC3E}">
        <p14:creationId xmlns:p14="http://schemas.microsoft.com/office/powerpoint/2010/main" val="157049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50" y="1002465"/>
            <a:ext cx="9113086" cy="4351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4238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94" y="641669"/>
            <a:ext cx="11001375" cy="60835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9047" y="0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2024</a:t>
            </a:r>
          </a:p>
        </p:txBody>
      </p:sp>
      <p:sp>
        <p:nvSpPr>
          <p:cNvPr id="7" name="Oval 6"/>
          <p:cNvSpPr/>
          <p:nvPr/>
        </p:nvSpPr>
        <p:spPr>
          <a:xfrm>
            <a:off x="1794532" y="2241607"/>
            <a:ext cx="300484" cy="344269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45960" y="746775"/>
            <a:ext cx="481261" cy="369332"/>
            <a:chOff x="3212434" y="-581709"/>
            <a:chExt cx="541420" cy="386300"/>
          </a:xfrm>
        </p:grpSpPr>
        <p:sp>
          <p:nvSpPr>
            <p:cNvPr id="12" name="Diamond 11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65288" y="-581709"/>
              <a:ext cx="288758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5" name="Oval 24"/>
          <p:cNvSpPr/>
          <p:nvPr/>
        </p:nvSpPr>
        <p:spPr>
          <a:xfrm>
            <a:off x="4870821" y="2248722"/>
            <a:ext cx="319251" cy="344270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426371" y="722441"/>
            <a:ext cx="577973" cy="369332"/>
            <a:chOff x="3212434" y="-581709"/>
            <a:chExt cx="541420" cy="386300"/>
          </a:xfrm>
        </p:grpSpPr>
        <p:sp>
          <p:nvSpPr>
            <p:cNvPr id="27" name="Diamond 26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38765" y="-581709"/>
              <a:ext cx="288758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6184996" y="2444007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6097282" y="739482"/>
            <a:ext cx="577973" cy="369332"/>
            <a:chOff x="3212434" y="-581709"/>
            <a:chExt cx="541420" cy="386300"/>
          </a:xfrm>
        </p:grpSpPr>
        <p:sp>
          <p:nvSpPr>
            <p:cNvPr id="51" name="Diamond 50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38765" y="-581709"/>
              <a:ext cx="288758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3" name="Oval 52"/>
          <p:cNvSpPr/>
          <p:nvPr/>
        </p:nvSpPr>
        <p:spPr>
          <a:xfrm>
            <a:off x="9631368" y="2242805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8851839" y="722441"/>
            <a:ext cx="577973" cy="369332"/>
            <a:chOff x="3212434" y="-581709"/>
            <a:chExt cx="541420" cy="386300"/>
          </a:xfrm>
        </p:grpSpPr>
        <p:sp>
          <p:nvSpPr>
            <p:cNvPr id="55" name="Diamond 54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338765" y="-581709"/>
              <a:ext cx="288758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2505311" y="4306225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745960" y="2800874"/>
            <a:ext cx="577973" cy="369332"/>
            <a:chOff x="3212434" y="-581709"/>
            <a:chExt cx="541420" cy="386300"/>
          </a:xfrm>
        </p:grpSpPr>
        <p:sp>
          <p:nvSpPr>
            <p:cNvPr id="59" name="Diamond 58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38765" y="-581709"/>
              <a:ext cx="288758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61" name="Oval 60"/>
          <p:cNvSpPr/>
          <p:nvPr/>
        </p:nvSpPr>
        <p:spPr>
          <a:xfrm>
            <a:off x="3443807" y="4530711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62" name="Group 61"/>
          <p:cNvGrpSpPr/>
          <p:nvPr/>
        </p:nvGrpSpPr>
        <p:grpSpPr>
          <a:xfrm>
            <a:off x="3489464" y="2787367"/>
            <a:ext cx="577973" cy="369332"/>
            <a:chOff x="3212434" y="-581709"/>
            <a:chExt cx="541420" cy="386300"/>
          </a:xfrm>
        </p:grpSpPr>
        <p:sp>
          <p:nvSpPr>
            <p:cNvPr id="63" name="Diamond 62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38765" y="-581709"/>
              <a:ext cx="288758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90" name="Oval 89"/>
          <p:cNvSpPr/>
          <p:nvPr/>
        </p:nvSpPr>
        <p:spPr>
          <a:xfrm>
            <a:off x="7256064" y="4312718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6132117" y="2787367"/>
            <a:ext cx="577973" cy="369332"/>
            <a:chOff x="3212434" y="-581709"/>
            <a:chExt cx="541420" cy="386300"/>
          </a:xfrm>
        </p:grpSpPr>
        <p:sp>
          <p:nvSpPr>
            <p:cNvPr id="92" name="Diamond 91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38765" y="-581709"/>
              <a:ext cx="288758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99" name="Oval 98"/>
          <p:cNvSpPr/>
          <p:nvPr/>
        </p:nvSpPr>
        <p:spPr>
          <a:xfrm>
            <a:off x="10931845" y="4312718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8851839" y="2827889"/>
            <a:ext cx="577973" cy="369332"/>
            <a:chOff x="3212434" y="-581709"/>
            <a:chExt cx="541420" cy="386300"/>
          </a:xfrm>
        </p:grpSpPr>
        <p:sp>
          <p:nvSpPr>
            <p:cNvPr id="101" name="Diamond 100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338765" y="-581709"/>
              <a:ext cx="288758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03" name="Oval 102"/>
          <p:cNvSpPr/>
          <p:nvPr/>
        </p:nvSpPr>
        <p:spPr>
          <a:xfrm>
            <a:off x="1050931" y="6409431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649248" y="4832002"/>
            <a:ext cx="577973" cy="369332"/>
            <a:chOff x="3212434" y="-581709"/>
            <a:chExt cx="541420" cy="386300"/>
          </a:xfrm>
        </p:grpSpPr>
        <p:sp>
          <p:nvSpPr>
            <p:cNvPr id="105" name="Diamond 104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338765" y="-581709"/>
              <a:ext cx="288758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107" name="Oval 106"/>
          <p:cNvSpPr/>
          <p:nvPr/>
        </p:nvSpPr>
        <p:spPr>
          <a:xfrm>
            <a:off x="4890605" y="6398313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3354604" y="4867184"/>
            <a:ext cx="712833" cy="370813"/>
            <a:chOff x="3212434" y="-581709"/>
            <a:chExt cx="541420" cy="341077"/>
          </a:xfrm>
        </p:grpSpPr>
        <p:sp>
          <p:nvSpPr>
            <p:cNvPr id="109" name="Diamond 108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295995" y="-581709"/>
              <a:ext cx="398756" cy="33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111" name="Oval 110"/>
          <p:cNvSpPr/>
          <p:nvPr/>
        </p:nvSpPr>
        <p:spPr>
          <a:xfrm>
            <a:off x="8255862" y="6397856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/>
          <p:cNvGrpSpPr/>
          <p:nvPr/>
        </p:nvGrpSpPr>
        <p:grpSpPr>
          <a:xfrm>
            <a:off x="6112614" y="4894199"/>
            <a:ext cx="577973" cy="369332"/>
            <a:chOff x="3212434" y="-581709"/>
            <a:chExt cx="541420" cy="386300"/>
          </a:xfrm>
        </p:grpSpPr>
        <p:sp>
          <p:nvSpPr>
            <p:cNvPr id="113" name="Diamond 112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273707" y="-581709"/>
              <a:ext cx="400727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5" name="Oval 114"/>
          <p:cNvSpPr/>
          <p:nvPr/>
        </p:nvSpPr>
        <p:spPr>
          <a:xfrm>
            <a:off x="9631368" y="6409431"/>
            <a:ext cx="319251" cy="315752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8854067" y="4890047"/>
            <a:ext cx="577973" cy="369332"/>
            <a:chOff x="3212434" y="-581709"/>
            <a:chExt cx="541420" cy="386300"/>
          </a:xfrm>
        </p:grpSpPr>
        <p:sp>
          <p:nvSpPr>
            <p:cNvPr id="117" name="Diamond 116"/>
            <p:cNvSpPr/>
            <p:nvPr/>
          </p:nvSpPr>
          <p:spPr>
            <a:xfrm>
              <a:off x="3212434" y="-553453"/>
              <a:ext cx="541420" cy="312821"/>
            </a:xfrm>
            <a:prstGeom prst="diamon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273707" y="-581709"/>
              <a:ext cx="416334" cy="38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354603" y="1188677"/>
            <a:ext cx="2548891" cy="20870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49" grpId="0" animBg="1"/>
      <p:bldP spid="53" grpId="0" animBg="1"/>
      <p:bldP spid="57" grpId="0" animBg="1"/>
      <p:bldP spid="61" grpId="0" animBg="1"/>
      <p:bldP spid="90" grpId="0" animBg="1"/>
      <p:bldP spid="99" grpId="0" animBg="1"/>
      <p:bldP spid="103" grpId="0" animBg="1"/>
      <p:bldP spid="107" grpId="0" animBg="1"/>
      <p:bldP spid="111" grpId="0" animBg="1"/>
      <p:bldP spid="1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55251" y="151563"/>
            <a:ext cx="5281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chơi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Tiếp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sức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Ở Trường Cô Dạy Em Thế ♫ Candy Ngọc Hà ♫ Nhạc Thiếu Nhi Vui Nhộn [MV 4K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2571" y="2485571"/>
            <a:ext cx="1248229" cy="12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on goc lịch duong lich 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886" y="220436"/>
            <a:ext cx="11258246" cy="63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0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4" y="580571"/>
            <a:ext cx="11280906" cy="506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968342" y="4873171"/>
            <a:ext cx="892630" cy="57966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6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3820</TotalTime>
  <Words>1060</Words>
  <Application>Microsoft Office PowerPoint</Application>
  <PresentationFormat>Widescreen</PresentationFormat>
  <Paragraphs>134</Paragraphs>
  <Slides>31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Calibri</vt:lpstr>
      <vt:lpstr>SegoeuiPc</vt:lpstr>
      <vt:lpstr>SVN-Whimsy</vt:lpstr>
      <vt:lpstr>Algerian</vt:lpstr>
      <vt:lpstr>Roboto Black</vt:lpstr>
      <vt:lpstr>Arial</vt:lpstr>
      <vt:lpstr>Calibri Light</vt:lpstr>
      <vt:lpstr>Times New Roman</vt:lpstr>
      <vt:lpstr>Roboto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188</cp:revision>
  <dcterms:created xsi:type="dcterms:W3CDTF">2023-04-01T23:44:56Z</dcterms:created>
  <dcterms:modified xsi:type="dcterms:W3CDTF">2024-03-07T09:20:20Z</dcterms:modified>
</cp:coreProperties>
</file>