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98" r:id="rId2"/>
    <p:sldId id="258" r:id="rId3"/>
    <p:sldId id="268" r:id="rId4"/>
    <p:sldId id="269" r:id="rId5"/>
    <p:sldId id="296" r:id="rId6"/>
    <p:sldId id="273" r:id="rId7"/>
    <p:sldId id="276" r:id="rId8"/>
    <p:sldId id="277" r:id="rId9"/>
    <p:sldId id="278" r:id="rId10"/>
    <p:sldId id="281" r:id="rId11"/>
    <p:sldId id="280" r:id="rId12"/>
    <p:sldId id="282" r:id="rId13"/>
    <p:sldId id="284" r:id="rId14"/>
    <p:sldId id="285" r:id="rId15"/>
    <p:sldId id="286" r:id="rId16"/>
    <p:sldId id="287" r:id="rId17"/>
    <p:sldId id="288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EFFF"/>
    <a:srgbClr val="FF198C"/>
    <a:srgbClr val="56654B"/>
    <a:srgbClr val="FFE272"/>
    <a:srgbClr val="FFFF00"/>
    <a:srgbClr val="8BCD43"/>
    <a:srgbClr val="FF71B8"/>
    <a:srgbClr val="A64095"/>
    <a:srgbClr val="A93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84" d="100"/>
          <a:sy n="84" d="100"/>
        </p:scale>
        <p:origin x="37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99A15-E428-4F52-B1A1-497D5D207E2C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FC0E4-CDBC-4000-8310-B3BD71E7A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6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612FD1-48B1-477C-80D8-101A71EDDB28}" type="slidenum">
              <a:rPr lang="zh-CN" altLang="en-US" smtClean="0">
                <a:solidFill>
                  <a:srgbClr val="000000"/>
                </a:solidFill>
                <a:latin typeface="等线"/>
              </a:rPr>
              <a:pPr/>
              <a:t>1</a:t>
            </a:fld>
            <a:endParaRPr lang="zh-CN" altLang="en-US" smtClean="0">
              <a:solidFill>
                <a:srgbClr val="000000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490576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CD6F0-3E54-4926-8BA8-8B1C2E76F5B1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24217-7FDF-4BC7-BC44-A5105C742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2414" flipH="1">
            <a:off x="1751014" y="858839"/>
            <a:ext cx="16859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31416" y="161789"/>
            <a:ext cx="4531562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342900">
              <a:defRPr/>
            </a:pPr>
            <a:r>
              <a:rPr lang="en-US" sz="2400" dirty="0">
                <a:ln w="38100">
                  <a:solidFill>
                    <a:srgbClr val="E53238">
                      <a:lumMod val="7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HẢI AN</a:t>
            </a:r>
          </a:p>
          <a:p>
            <a:pPr algn="ctr" defTabSz="342900">
              <a:defRPr/>
            </a:pPr>
            <a:r>
              <a:rPr lang="en-US" sz="2400" dirty="0">
                <a:ln w="38100">
                  <a:solidFill>
                    <a:srgbClr val="E53238">
                      <a:lumMod val="7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ĐẰNG HẢI</a:t>
            </a:r>
            <a:endParaRPr lang="en-US" sz="675" dirty="0">
              <a:ln w="38100">
                <a:solidFill>
                  <a:srgbClr val="E53238">
                    <a:lumMod val="75000"/>
                  </a:srgbClr>
                </a:solidFill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-1693863" y="665163"/>
            <a:ext cx="1558925" cy="1249362"/>
          </a:xfrm>
          <a:prstGeom prst="ellipse">
            <a:avLst/>
          </a:prstGeom>
          <a:solidFill>
            <a:srgbClr val="F5F7F9"/>
          </a:solidFill>
          <a:ln>
            <a:solidFill>
              <a:srgbClr val="F5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989" name="TextBox 3"/>
          <p:cNvSpPr txBox="1">
            <a:spLocks noChangeArrowheads="1"/>
          </p:cNvSpPr>
          <p:nvPr/>
        </p:nvSpPr>
        <p:spPr bwMode="auto">
          <a:xfrm>
            <a:off x="1784556" y="1752600"/>
            <a:ext cx="8624477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7200" b="1" dirty="0">
                <a:solidFill>
                  <a:srgbClr val="000000"/>
                </a:solidFill>
              </a:rPr>
              <a:t>MÔN TOÁN 5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6600" b="1">
                <a:solidFill>
                  <a:srgbClr val="000000"/>
                </a:solidFill>
              </a:rPr>
              <a:t>TIẾT </a:t>
            </a:r>
            <a:r>
              <a:rPr lang="en-US" altLang="en-US" sz="6600" b="1" smtClean="0">
                <a:solidFill>
                  <a:srgbClr val="000000"/>
                </a:solidFill>
              </a:rPr>
              <a:t>134</a:t>
            </a:r>
            <a:r>
              <a:rPr lang="en-US" altLang="en-US" sz="6600" b="1" dirty="0">
                <a:solidFill>
                  <a:srgbClr val="000000"/>
                </a:solidFill>
              </a:rPr>
              <a:t>: </a:t>
            </a:r>
            <a:r>
              <a:rPr lang="en-US" altLang="en-US" sz="6600" b="1" dirty="0" smtClean="0">
                <a:solidFill>
                  <a:srgbClr val="000000"/>
                </a:solidFill>
              </a:rPr>
              <a:t>THỜI GIAN</a:t>
            </a:r>
            <a:endParaRPr lang="en-US" altLang="en-US" sz="6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32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1AE4FC-92D3-4733-9FAD-D7D4914A5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69B93DB-286F-4716-9AD5-E855761B9421}"/>
              </a:ext>
            </a:extLst>
          </p:cNvPr>
          <p:cNvSpPr/>
          <p:nvPr/>
        </p:nvSpPr>
        <p:spPr>
          <a:xfrm>
            <a:off x="486079" y="258748"/>
            <a:ext cx="11219844" cy="61420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85EED04-8484-4939-BBCF-7DF3C75D375F}"/>
              </a:ext>
            </a:extLst>
          </p:cNvPr>
          <p:cNvSpPr txBox="1"/>
          <p:nvPr/>
        </p:nvSpPr>
        <p:spPr>
          <a:xfrm>
            <a:off x="330835" y="700689"/>
            <a:ext cx="115303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32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32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ta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lấy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quãng</a:t>
            </a:r>
            <a:r>
              <a:rPr lang="en-US" altLang="en-US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chia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tốc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83C60EB-0B19-422A-B5C1-FB0601E42F0F}"/>
              </a:ext>
            </a:extLst>
          </p:cNvPr>
          <p:cNvSpPr txBox="1"/>
          <p:nvPr/>
        </p:nvSpPr>
        <p:spPr>
          <a:xfrm>
            <a:off x="4764405" y="1506112"/>
            <a:ext cx="2309497" cy="1569660"/>
          </a:xfrm>
          <a:prstGeom prst="rect">
            <a:avLst/>
          </a:prstGeom>
          <a:solidFill>
            <a:srgbClr val="FFEFFF"/>
          </a:solidFill>
          <a:ln w="38100">
            <a:solidFill>
              <a:srgbClr val="FF99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>
                <a:solidFill>
                  <a:srgbClr val="C00000"/>
                </a:solidFill>
                <a:cs typeface="Times New Roman" panose="02020603050405020304" pitchFamily="18" charset="0"/>
              </a:rPr>
              <a:t>t = s : 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EC91479-B4D1-436A-A7DA-7A48AB5A8A36}"/>
              </a:ext>
            </a:extLst>
          </p:cNvPr>
          <p:cNvSpPr txBox="1"/>
          <p:nvPr/>
        </p:nvSpPr>
        <p:spPr>
          <a:xfrm>
            <a:off x="2404401" y="2854586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 :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quãng</a:t>
            </a:r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đường</a:t>
            </a:r>
            <a:endParaRPr lang="en-US" alt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 :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vận</a:t>
            </a:r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tốc</a:t>
            </a:r>
            <a:endParaRPr lang="en-US" alt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 :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thời</a:t>
            </a:r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gian</a:t>
            </a:r>
            <a:endParaRPr lang="en-US" alt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091383-10FC-4A40-8A95-2642FCD88DAE}"/>
              </a:ext>
            </a:extLst>
          </p:cNvPr>
          <p:cNvSpPr txBox="1"/>
          <p:nvPr/>
        </p:nvSpPr>
        <p:spPr>
          <a:xfrm>
            <a:off x="6528289" y="2854584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 : … km</a:t>
            </a: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 : … km/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giờ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 : ... 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giờ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7BB7F9F-58D0-42DD-BD2C-1C282C72FEF7}"/>
              </a:ext>
            </a:extLst>
          </p:cNvPr>
          <p:cNvSpPr txBox="1"/>
          <p:nvPr/>
        </p:nvSpPr>
        <p:spPr>
          <a:xfrm>
            <a:off x="6528289" y="2873635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 : … m</a:t>
            </a: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 : … m/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phút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 : ... 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phút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2A5C3F7-ACA5-472D-96B9-BBBD0C3F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247" b="100000" l="0" r="100000">
                        <a14:foregroundMark x1="64631" y1="22963" x2="73113" y2="26543"/>
                        <a14:foregroundMark x1="20526" y1="90617" x2="41306" y2="99136"/>
                      </a14:backgroundRemoval>
                    </a14:imgEffect>
                  </a14:imgLayer>
                </a14:imgProps>
              </a:ext>
            </a:extLst>
          </a:blip>
          <a:srcRect l="3572" t="20414"/>
          <a:stretch/>
        </p:blipFill>
        <p:spPr>
          <a:xfrm>
            <a:off x="1602097" y="5105178"/>
            <a:ext cx="8887020" cy="13638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3593CA-22BA-48DA-8FE7-6F999D260FA1}"/>
              </a:ext>
            </a:extLst>
          </p:cNvPr>
          <p:cNvSpPr txBox="1"/>
          <p:nvPr/>
        </p:nvSpPr>
        <p:spPr>
          <a:xfrm>
            <a:off x="1602097" y="5440804"/>
            <a:ext cx="8634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Lưu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ý: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đơn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vị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phải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sự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đồng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nhất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7141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build="p"/>
      <p:bldP spid="11" grpId="1" build="allAtOnce"/>
      <p:bldP spid="12" grpId="0" build="p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80822B7-4110-4407-94A9-12A26F18FB46}"/>
              </a:ext>
            </a:extLst>
          </p:cNvPr>
          <p:cNvSpPr/>
          <p:nvPr/>
        </p:nvSpPr>
        <p:spPr>
          <a:xfrm>
            <a:off x="412887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xmlns="" id="{857CB797-AAFC-4A35-9B7D-42B035A31F6E}"/>
              </a:ext>
            </a:extLst>
          </p:cNvPr>
          <p:cNvSpPr/>
          <p:nvPr/>
        </p:nvSpPr>
        <p:spPr>
          <a:xfrm>
            <a:off x="327026" y="201570"/>
            <a:ext cx="11537951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9D9F913-CF36-49F2-9A6C-E7C428A6A27F}"/>
              </a:ext>
            </a:extLst>
          </p:cNvPr>
          <p:cNvSpPr/>
          <p:nvPr/>
        </p:nvSpPr>
        <p:spPr>
          <a:xfrm>
            <a:off x="5652314" y="568783"/>
            <a:ext cx="3086100" cy="43732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4BE3CBA-A478-4909-AEF1-EDE31DA20387}"/>
              </a:ext>
            </a:extLst>
          </p:cNvPr>
          <p:cNvSpPr/>
          <p:nvPr/>
        </p:nvSpPr>
        <p:spPr>
          <a:xfrm>
            <a:off x="9359900" y="590807"/>
            <a:ext cx="2222501" cy="437320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xmlns="" id="{383FAC98-87CC-4910-9B54-3E125A202F8D}"/>
              </a:ext>
            </a:extLst>
          </p:cNvPr>
          <p:cNvSpPr/>
          <p:nvPr/>
        </p:nvSpPr>
        <p:spPr>
          <a:xfrm flipV="1">
            <a:off x="1668377" y="3629979"/>
            <a:ext cx="8855248" cy="1604901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14D6032-E3AC-4F5E-A008-58B2B26FA834}"/>
              </a:ext>
            </a:extLst>
          </p:cNvPr>
          <p:cNvSpPr txBox="1"/>
          <p:nvPr/>
        </p:nvSpPr>
        <p:spPr>
          <a:xfrm>
            <a:off x="5059905" y="5286628"/>
            <a:ext cx="21354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42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km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xmlns="" id="{F3834ADA-8484-488B-80A3-41FBA9FA4740}"/>
              </a:ext>
            </a:extLst>
          </p:cNvPr>
          <p:cNvSpPr/>
          <p:nvPr/>
        </p:nvSpPr>
        <p:spPr>
          <a:xfrm>
            <a:off x="1668376" y="2993454"/>
            <a:ext cx="8855248" cy="1604902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EB7A2D5-26B1-4FFC-BBFB-6BABDDAF3A42}"/>
              </a:ext>
            </a:extLst>
          </p:cNvPr>
          <p:cNvSpPr txBox="1"/>
          <p:nvPr/>
        </p:nvSpPr>
        <p:spPr>
          <a:xfrm>
            <a:off x="5059905" y="2358795"/>
            <a:ext cx="21354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= ?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4417B77-40E6-40E9-8F9E-F05206E01F6D}"/>
              </a:ext>
            </a:extLst>
          </p:cNvPr>
          <p:cNvGrpSpPr/>
          <p:nvPr/>
        </p:nvGrpSpPr>
        <p:grpSpPr>
          <a:xfrm>
            <a:off x="1668378" y="3877919"/>
            <a:ext cx="8855249" cy="496956"/>
            <a:chOff x="1794581" y="4006930"/>
            <a:chExt cx="8855249" cy="49695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B8243D8A-0D05-4DF3-AA0C-31F8F83AC530}"/>
                </a:ext>
              </a:extLst>
            </p:cNvPr>
            <p:cNvCxnSpPr/>
            <p:nvPr/>
          </p:nvCxnSpPr>
          <p:spPr>
            <a:xfrm>
              <a:off x="1794581" y="4255408"/>
              <a:ext cx="8855249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8BBF75AB-51CA-4915-9F47-B515FE793791}"/>
                </a:ext>
              </a:extLst>
            </p:cNvPr>
            <p:cNvCxnSpPr>
              <a:cxnSpLocks/>
            </p:cNvCxnSpPr>
            <p:nvPr/>
          </p:nvCxnSpPr>
          <p:spPr>
            <a:xfrm>
              <a:off x="10649830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8364D80B-7BC9-4E58-B267-73BCC49520D3}"/>
                </a:ext>
              </a:extLst>
            </p:cNvPr>
            <p:cNvCxnSpPr>
              <a:cxnSpLocks/>
            </p:cNvCxnSpPr>
            <p:nvPr/>
          </p:nvCxnSpPr>
          <p:spPr>
            <a:xfrm>
              <a:off x="1794581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10DD3EC1-F9A9-40C6-9E9D-4B36DC15DCF3}"/>
              </a:ext>
            </a:extLst>
          </p:cNvPr>
          <p:cNvSpPr/>
          <p:nvPr/>
        </p:nvSpPr>
        <p:spPr>
          <a:xfrm>
            <a:off x="843082" y="4417294"/>
            <a:ext cx="1697879" cy="42900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6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BF6CE95-C088-488D-930A-D5B83221E904}"/>
              </a:ext>
            </a:extLst>
          </p:cNvPr>
          <p:cNvSpPr txBox="1"/>
          <p:nvPr/>
        </p:nvSpPr>
        <p:spPr>
          <a:xfrm>
            <a:off x="795795" y="4392953"/>
            <a:ext cx="174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 km/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9FAD2ACD-6413-475A-810D-7CFBE5C112F3}"/>
              </a:ext>
            </a:extLst>
          </p:cNvPr>
          <p:cNvSpPr/>
          <p:nvPr/>
        </p:nvSpPr>
        <p:spPr>
          <a:xfrm>
            <a:off x="4184297" y="1045579"/>
            <a:ext cx="1352905" cy="4026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7F47D392-0FC8-4CA1-A619-825B5DE3AC76}"/>
              </a:ext>
            </a:extLst>
          </p:cNvPr>
          <p:cNvSpPr/>
          <p:nvPr/>
        </p:nvSpPr>
        <p:spPr>
          <a:xfrm>
            <a:off x="2275633" y="1010953"/>
            <a:ext cx="975569" cy="437320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4C166B7-2575-4425-8FBB-AB1A8D31BEDE}"/>
              </a:ext>
            </a:extLst>
          </p:cNvPr>
          <p:cNvSpPr txBox="1"/>
          <p:nvPr/>
        </p:nvSpPr>
        <p:spPr>
          <a:xfrm>
            <a:off x="845965" y="506397"/>
            <a:ext cx="1073643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b="1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)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toán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2: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Một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ca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nô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với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vận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tốc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36 km/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giờ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quãng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đường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sông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dài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42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km.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Tính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thời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gian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của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ca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nô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quãng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đường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đó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FAE13D2-5DD4-422A-A8F4-06E91FA9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841" y="3518679"/>
            <a:ext cx="1843031" cy="103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7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72969 2.59259E-6 " pathEditMode="relative" rAng="0" ptsTypes="AA">
                                      <p:cBhvr>
                                        <p:cTn id="40" dur="3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84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185 L 0.7263 0.00811 " pathEditMode="relative" rAng="0" ptsTypes="AA">
                                      <p:cBhvr>
                                        <p:cTn id="42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5" y="48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185 L 0.72435 0.00857 " pathEditMode="relative" rAng="0" ptsTypes="AA">
                                      <p:cBhvr>
                                        <p:cTn id="44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2" grpId="0" animBg="1"/>
      <p:bldP spid="22" grpId="0" animBg="1"/>
      <p:bldP spid="24" grpId="0"/>
      <p:bldP spid="25" grpId="0" animBg="1"/>
      <p:bldP spid="26" grpId="0"/>
      <p:bldP spid="29" grpId="0" animBg="1"/>
      <p:bldP spid="29" grpId="1" animBg="1"/>
      <p:bldP spid="28" grpId="0"/>
      <p:bldP spid="28" grpId="1"/>
      <p:bldP spid="30" grpId="0" animBg="1"/>
      <p:bldP spid="23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80822B7-4110-4407-94A9-12A26F18FB46}"/>
              </a:ext>
            </a:extLst>
          </p:cNvPr>
          <p:cNvSpPr/>
          <p:nvPr/>
        </p:nvSpPr>
        <p:spPr>
          <a:xfrm>
            <a:off x="412887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xmlns="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446" y="2335245"/>
            <a:ext cx="20371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xmlns="" id="{628853D7-7873-4756-95B7-DAEA40E3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731" y="2970250"/>
            <a:ext cx="7711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 ca </a:t>
            </a:r>
            <a:r>
              <a:rPr lang="en-US" altLang="en-US" sz="3200" dirty="0" err="1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nô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xmlns="" id="{33905B2F-B92D-417A-AE19-932FB977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173" y="3670273"/>
            <a:ext cx="4945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42 : 36 = </a:t>
            </a:r>
          </a:p>
        </p:txBody>
      </p:sp>
      <p:sp>
        <p:nvSpPr>
          <p:cNvPr id="28" name="Text Box 33">
            <a:extLst>
              <a:ext uri="{FF2B5EF4-FFF2-40B4-BE49-F238E27FC236}">
                <a16:creationId xmlns:a16="http://schemas.microsoft.com/office/drawing/2014/main" xmlns="" id="{01218666-0D32-49CE-939B-E8ABE6AA9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4182" y="5343393"/>
            <a:ext cx="42633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 1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phút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32">
                <a:extLst>
                  <a:ext uri="{FF2B5EF4-FFF2-40B4-BE49-F238E27FC236}">
                    <a16:creationId xmlns="" xmlns:a16="http://schemas.microsoft.com/office/drawing/2014/main" id="{D5BAA592-3606-4AB2-A78B-DAB2FCF67D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1213" y="3517696"/>
                <a:ext cx="1447800" cy="889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giờ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9" name="Text Box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5BAA592-3606-4AB2-A78B-DAB2FCF67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1213" y="3517696"/>
                <a:ext cx="1447800" cy="889924"/>
              </a:xfrm>
              <a:prstGeom prst="rect">
                <a:avLst/>
              </a:prstGeom>
              <a:blipFill>
                <a:blip r:embed="rId3"/>
                <a:stretch>
                  <a:fillRect r="-6329" b="-75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xmlns="" id="{3E2427FA-C852-4226-9706-1B9140F5003F}"/>
              </a:ext>
            </a:extLst>
          </p:cNvPr>
          <p:cNvSpPr/>
          <p:nvPr/>
        </p:nvSpPr>
        <p:spPr>
          <a:xfrm>
            <a:off x="327026" y="201570"/>
            <a:ext cx="11537951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5FB2C3CE-4DAC-4B6C-A7F9-61B08D0D4E83}"/>
              </a:ext>
            </a:extLst>
          </p:cNvPr>
          <p:cNvSpPr/>
          <p:nvPr/>
        </p:nvSpPr>
        <p:spPr>
          <a:xfrm>
            <a:off x="5652314" y="568783"/>
            <a:ext cx="3086100" cy="43732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03EE6B47-B6BC-49AB-92FF-0843FA132403}"/>
              </a:ext>
            </a:extLst>
          </p:cNvPr>
          <p:cNvSpPr/>
          <p:nvPr/>
        </p:nvSpPr>
        <p:spPr>
          <a:xfrm>
            <a:off x="9359900" y="590807"/>
            <a:ext cx="2222501" cy="437320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34D4BE14-3A07-4973-AC9C-E0559EB31523}"/>
              </a:ext>
            </a:extLst>
          </p:cNvPr>
          <p:cNvSpPr/>
          <p:nvPr/>
        </p:nvSpPr>
        <p:spPr>
          <a:xfrm>
            <a:off x="4184297" y="1045579"/>
            <a:ext cx="1352905" cy="4026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FD2FECB0-9676-4383-B8AB-8BF52A426306}"/>
              </a:ext>
            </a:extLst>
          </p:cNvPr>
          <p:cNvSpPr/>
          <p:nvPr/>
        </p:nvSpPr>
        <p:spPr>
          <a:xfrm>
            <a:off x="2275633" y="1010953"/>
            <a:ext cx="975569" cy="437320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9908F50-E004-4798-A13A-2F0EFE7464BF}"/>
              </a:ext>
            </a:extLst>
          </p:cNvPr>
          <p:cNvSpPr txBox="1"/>
          <p:nvPr/>
        </p:nvSpPr>
        <p:spPr>
          <a:xfrm>
            <a:off x="845965" y="506397"/>
            <a:ext cx="1073643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b="1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)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toán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2: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Một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ca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nô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với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vận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tốc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36 km/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giờ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quãng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đường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sông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dài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42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km.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Tính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thời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gian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của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ca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nô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quãng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đường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đó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.</a:t>
            </a:r>
          </a:p>
        </p:txBody>
      </p:sp>
      <p:sp>
        <p:nvSpPr>
          <p:cNvPr id="43" name="Text Box 100">
            <a:extLst>
              <a:ext uri="{FF2B5EF4-FFF2-40B4-BE49-F238E27FC236}">
                <a16:creationId xmlns:a16="http://schemas.microsoft.com/office/drawing/2014/main" xmlns="" id="{55F70E1E-1156-47D0-86D2-43B3123B7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20" y="4543982"/>
            <a:ext cx="2112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70 </a:t>
            </a:r>
            <a:r>
              <a:rPr lang="en-US" altLang="en-US" sz="28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4" name="Text Box 100">
            <a:extLst>
              <a:ext uri="{FF2B5EF4-FFF2-40B4-BE49-F238E27FC236}">
                <a16:creationId xmlns:a16="http://schemas.microsoft.com/office/drawing/2014/main" xmlns="" id="{A4C08B2C-230A-4D54-BC4C-1A358DD2C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409" y="4543982"/>
            <a:ext cx="27400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= 1 giờ 10 phút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0C12271B-FD97-4D38-B6E0-BFE0E15BBAD8}"/>
                  </a:ext>
                </a:extLst>
              </p:cNvPr>
              <p:cNvSpPr txBox="1"/>
              <p:nvPr/>
            </p:nvSpPr>
            <p:spPr>
              <a:xfrm>
                <a:off x="3590435" y="4327938"/>
                <a:ext cx="1270312" cy="889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rPr>
                  <a:t>giờ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rPr>
                  <a:t> =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C12271B-FD97-4D38-B6E0-BFE0E15BB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435" y="4327938"/>
                <a:ext cx="1270312" cy="889924"/>
              </a:xfrm>
              <a:prstGeom prst="rect">
                <a:avLst/>
              </a:prstGeom>
              <a:blipFill>
                <a:blip r:embed="rId4"/>
                <a:stretch>
                  <a:fillRect r="-6250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553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 animBg="1"/>
      <p:bldP spid="43" grpId="0"/>
      <p:bldP spid="44" grpId="0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4D3EE8-3D66-4430-A50B-459D1FBAA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A2F835-5E67-4C00-A1FD-9141DD62D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6B16765-7CBE-44B9-8ED4-3892E9579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05" y="2136784"/>
            <a:ext cx="8242507" cy="585266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AD122B2-688E-4B44-9EA2-29865DDB707A}"/>
              </a:ext>
            </a:extLst>
          </p:cNvPr>
          <p:cNvSpPr/>
          <p:nvPr/>
        </p:nvSpPr>
        <p:spPr>
          <a:xfrm>
            <a:off x="1657815" y="267388"/>
            <a:ext cx="8876371" cy="240866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2BD5D8-3F7A-48B4-BA49-2CBC71D05E8A}"/>
              </a:ext>
            </a:extLst>
          </p:cNvPr>
          <p:cNvSpPr txBox="1"/>
          <p:nvPr/>
        </p:nvSpPr>
        <p:spPr>
          <a:xfrm>
            <a:off x="1974745" y="1148556"/>
            <a:ext cx="8242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769945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1.01823 -0.004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BB62AE-E436-445B-A262-5F4B18DFE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xmlns="" id="{99732E37-ADAB-4FD4-B06A-F74750270291}"/>
              </a:ext>
            </a:extLst>
          </p:cNvPr>
          <p:cNvSpPr/>
          <p:nvPr/>
        </p:nvSpPr>
        <p:spPr>
          <a:xfrm>
            <a:off x="327026" y="201572"/>
            <a:ext cx="11537951" cy="124464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xmlns="" id="{421B88BD-9D99-4827-9BCB-3A5CD55B0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37160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6" name="Text Box 52">
            <a:extLst>
              <a:ext uri="{FF2B5EF4-FFF2-40B4-BE49-F238E27FC236}">
                <a16:creationId xmlns:a16="http://schemas.microsoft.com/office/drawing/2014/main" xmlns="" id="{B2BD447B-FBEC-41F2-ADBC-5BE7694AB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9" y="501325"/>
            <a:ext cx="7785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1 :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thích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ô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trống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:</a:t>
            </a:r>
          </a:p>
        </p:txBody>
      </p:sp>
      <p:graphicFrame>
        <p:nvGraphicFramePr>
          <p:cNvPr id="7" name="Group 99">
            <a:extLst>
              <a:ext uri="{FF2B5EF4-FFF2-40B4-BE49-F238E27FC236}">
                <a16:creationId xmlns:a16="http://schemas.microsoft.com/office/drawing/2014/main" xmlns="" id="{D3FE2A1F-8BD2-4154-A66F-07672AB3DB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888504"/>
              </p:ext>
            </p:extLst>
          </p:nvPr>
        </p:nvGraphicFramePr>
        <p:xfrm>
          <a:off x="684214" y="1745968"/>
          <a:ext cx="10445750" cy="4539477"/>
        </p:xfrm>
        <a:graphic>
          <a:graphicData uri="http://schemas.openxmlformats.org/drawingml/2006/table">
            <a:tbl>
              <a:tblPr/>
              <a:tblGrid>
                <a:gridCol w="29801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36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06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40645">
                  <a:extLst>
                    <a:ext uri="{9D8B030D-6E8A-4147-A177-3AD203B41FA5}">
                      <a16:colId xmlns:a16="http://schemas.microsoft.com/office/drawing/2014/main" xmlns="" val="915316537"/>
                    </a:ext>
                  </a:extLst>
                </a:gridCol>
                <a:gridCol w="1840645">
                  <a:extLst>
                    <a:ext uri="{9D8B030D-6E8A-4147-A177-3AD203B41FA5}">
                      <a16:colId xmlns:a16="http://schemas.microsoft.com/office/drawing/2014/main" xmlns="" val="4072578504"/>
                    </a:ext>
                  </a:extLst>
                </a:gridCol>
              </a:tblGrid>
              <a:tr h="1517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 (km)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045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v (km/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17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t (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Rectangle 80">
            <a:extLst>
              <a:ext uri="{FF2B5EF4-FFF2-40B4-BE49-F238E27FC236}">
                <a16:creationId xmlns:a16="http://schemas.microsoft.com/office/drawing/2014/main" xmlns="" id="{CF28C219-187B-472A-8EB0-E19A0D225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9429" y="2207365"/>
            <a:ext cx="8467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35 </a:t>
            </a:r>
          </a:p>
        </p:txBody>
      </p:sp>
      <p:sp>
        <p:nvSpPr>
          <p:cNvPr id="9" name="Rectangle 81">
            <a:extLst>
              <a:ext uri="{FF2B5EF4-FFF2-40B4-BE49-F238E27FC236}">
                <a16:creationId xmlns:a16="http://schemas.microsoft.com/office/drawing/2014/main" xmlns="" id="{784CA4ED-41D2-49D7-A510-CA16AABB4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925" y="2218108"/>
            <a:ext cx="1370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10,35</a:t>
            </a:r>
          </a:p>
        </p:txBody>
      </p:sp>
      <p:sp>
        <p:nvSpPr>
          <p:cNvPr id="10" name="Rectangle 84">
            <a:extLst>
              <a:ext uri="{FF2B5EF4-FFF2-40B4-BE49-F238E27FC236}">
                <a16:creationId xmlns:a16="http://schemas.microsoft.com/office/drawing/2014/main" xmlns="" id="{9CCE0464-F2AA-41BA-8A52-7DA9AFBEB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473" y="3730029"/>
            <a:ext cx="8467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14 </a:t>
            </a:r>
          </a:p>
        </p:txBody>
      </p:sp>
      <p:sp>
        <p:nvSpPr>
          <p:cNvPr id="11" name="Rectangle 85">
            <a:extLst>
              <a:ext uri="{FF2B5EF4-FFF2-40B4-BE49-F238E27FC236}">
                <a16:creationId xmlns:a16="http://schemas.microsoft.com/office/drawing/2014/main" xmlns="" id="{8E51F241-1B04-47E9-A796-00EA4EBAC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1613" y="3683919"/>
            <a:ext cx="8418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4,6</a:t>
            </a:r>
          </a:p>
        </p:txBody>
      </p:sp>
      <p:sp>
        <p:nvSpPr>
          <p:cNvPr id="12" name="Rectangle 88">
            <a:extLst>
              <a:ext uri="{FF2B5EF4-FFF2-40B4-BE49-F238E27FC236}">
                <a16:creationId xmlns:a16="http://schemas.microsoft.com/office/drawing/2014/main" xmlns="" id="{7D88C00B-69A4-43B5-970E-69BAD2C64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855" y="519614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2,5 </a:t>
            </a:r>
          </a:p>
        </p:txBody>
      </p:sp>
      <p:sp>
        <p:nvSpPr>
          <p:cNvPr id="13" name="Rectangle 89">
            <a:extLst>
              <a:ext uri="{FF2B5EF4-FFF2-40B4-BE49-F238E27FC236}">
                <a16:creationId xmlns:a16="http://schemas.microsoft.com/office/drawing/2014/main" xmlns="" id="{63FCB84D-2797-4C02-B016-085FE140F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856" y="514350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2,25 </a:t>
            </a:r>
          </a:p>
        </p:txBody>
      </p:sp>
      <p:sp>
        <p:nvSpPr>
          <p:cNvPr id="18" name="Rectangle 81">
            <a:extLst>
              <a:ext uri="{FF2B5EF4-FFF2-40B4-BE49-F238E27FC236}">
                <a16:creationId xmlns:a16="http://schemas.microsoft.com/office/drawing/2014/main" xmlns="" id="{1BE96DB1-25AA-482B-8884-E557278A0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513" y="2186551"/>
            <a:ext cx="1370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108,5</a:t>
            </a:r>
          </a:p>
        </p:txBody>
      </p:sp>
      <p:sp>
        <p:nvSpPr>
          <p:cNvPr id="19" name="Rectangle 81">
            <a:extLst>
              <a:ext uri="{FF2B5EF4-FFF2-40B4-BE49-F238E27FC236}">
                <a16:creationId xmlns:a16="http://schemas.microsoft.com/office/drawing/2014/main" xmlns="" id="{AB8247D1-2CEF-47E5-A25E-78160DE3C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386" y="3683919"/>
            <a:ext cx="7136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62</a:t>
            </a:r>
          </a:p>
        </p:txBody>
      </p:sp>
      <p:sp>
        <p:nvSpPr>
          <p:cNvPr id="20" name="Rectangle 81">
            <a:extLst>
              <a:ext uri="{FF2B5EF4-FFF2-40B4-BE49-F238E27FC236}">
                <a16:creationId xmlns:a16="http://schemas.microsoft.com/office/drawing/2014/main" xmlns="" id="{B141A2D3-DF72-46DE-8964-0722F9681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4030" y="2198034"/>
            <a:ext cx="7136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21" name="Rectangle 81">
            <a:extLst>
              <a:ext uri="{FF2B5EF4-FFF2-40B4-BE49-F238E27FC236}">
                <a16:creationId xmlns:a16="http://schemas.microsoft.com/office/drawing/2014/main" xmlns="" id="{7B98E486-D925-45EA-AE3B-B93DBF3E9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854" y="3661763"/>
            <a:ext cx="7136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2" name="Rectangle 89">
            <a:extLst>
              <a:ext uri="{FF2B5EF4-FFF2-40B4-BE49-F238E27FC236}">
                <a16:creationId xmlns:a16="http://schemas.microsoft.com/office/drawing/2014/main" xmlns="" id="{6C3C420B-1C46-4384-B67D-4197FF51C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8103" y="514350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1,75 </a:t>
            </a:r>
          </a:p>
        </p:txBody>
      </p:sp>
      <p:sp>
        <p:nvSpPr>
          <p:cNvPr id="23" name="Rectangle 89">
            <a:extLst>
              <a:ext uri="{FF2B5EF4-FFF2-40B4-BE49-F238E27FC236}">
                <a16:creationId xmlns:a16="http://schemas.microsoft.com/office/drawing/2014/main" xmlns="" id="{91CB7BEC-A4B0-45DF-AA92-AB48D46A6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0703" y="5121344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2,25 </a:t>
            </a:r>
          </a:p>
        </p:txBody>
      </p:sp>
    </p:spTree>
    <p:extLst>
      <p:ext uri="{BB962C8B-B14F-4D97-AF65-F5344CB8AC3E}">
        <p14:creationId xmlns:p14="http://schemas.microsoft.com/office/powerpoint/2010/main" val="176615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80822B7-4110-4407-94A9-12A26F18FB46}"/>
              </a:ext>
            </a:extLst>
          </p:cNvPr>
          <p:cNvSpPr/>
          <p:nvPr/>
        </p:nvSpPr>
        <p:spPr>
          <a:xfrm>
            <a:off x="412887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xmlns="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446" y="2335245"/>
            <a:ext cx="20371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xmlns="" id="{628853D7-7873-4756-95B7-DAEA40E3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731" y="2970250"/>
            <a:ext cx="7711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xmlns="" id="{33905B2F-B92D-417A-AE19-932FB977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673" y="3653012"/>
            <a:ext cx="4945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23,1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 13,2  = </a:t>
            </a: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xmlns="" id="{3E2427FA-C852-4226-9706-1B9140F5003F}"/>
              </a:ext>
            </a:extLst>
          </p:cNvPr>
          <p:cNvSpPr/>
          <p:nvPr/>
        </p:nvSpPr>
        <p:spPr>
          <a:xfrm>
            <a:off x="327026" y="201570"/>
            <a:ext cx="11537951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xmlns="" id="{C3563440-C80A-4262-A8B7-3AB60DDA6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825" y="4306633"/>
            <a:ext cx="3886200" cy="60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Đáp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: 1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45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phút</a:t>
            </a:r>
            <a:endParaRPr lang="en-US" altLang="en-US" sz="32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US" alt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C2FA66A-CB78-46FE-9CEA-613D966B1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529" y="3638729"/>
            <a:ext cx="2193229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1,75 (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</a:rPr>
              <a:t>giờ</a:t>
            </a:r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)</a:t>
            </a: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xmlns="" id="{50EEAD3A-8CBD-447E-8A06-5E0E21233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754" y="3638730"/>
            <a:ext cx="3254417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= 1 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</a:rPr>
              <a:t>giờ</a:t>
            </a:r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 45 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</a:rPr>
              <a:t>phút</a:t>
            </a:r>
            <a:endParaRPr lang="en-US" altLang="en-U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2BB6FFC2-9DE3-4928-B859-78A5E470990C}"/>
              </a:ext>
            </a:extLst>
          </p:cNvPr>
          <p:cNvSpPr/>
          <p:nvPr/>
        </p:nvSpPr>
        <p:spPr>
          <a:xfrm>
            <a:off x="2223313" y="939415"/>
            <a:ext cx="3402787" cy="35813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AE4D7567-FA14-4792-BC8E-40E0816D6FD2}"/>
              </a:ext>
            </a:extLst>
          </p:cNvPr>
          <p:cNvSpPr/>
          <p:nvPr/>
        </p:nvSpPr>
        <p:spPr>
          <a:xfrm>
            <a:off x="10120653" y="939483"/>
            <a:ext cx="1175999" cy="35806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E4E4B5E3-2988-4A03-8974-8A6C8B3193CD}"/>
              </a:ext>
            </a:extLst>
          </p:cNvPr>
          <p:cNvSpPr/>
          <p:nvPr/>
        </p:nvSpPr>
        <p:spPr>
          <a:xfrm>
            <a:off x="1433852" y="1358765"/>
            <a:ext cx="1763821" cy="35813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1D2CAB24-4736-4A95-A890-0192C6E9BA54}"/>
              </a:ext>
            </a:extLst>
          </p:cNvPr>
          <p:cNvSpPr/>
          <p:nvPr/>
        </p:nvSpPr>
        <p:spPr>
          <a:xfrm>
            <a:off x="4075005" y="1367248"/>
            <a:ext cx="3748196" cy="358136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9908F50-E004-4798-A13A-2F0EFE7464BF}"/>
              </a:ext>
            </a:extLst>
          </p:cNvPr>
          <p:cNvSpPr txBox="1"/>
          <p:nvPr/>
        </p:nvSpPr>
        <p:spPr>
          <a:xfrm>
            <a:off x="816683" y="394701"/>
            <a:ext cx="10558635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quãng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đường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23,1km,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xe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đạp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với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vận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tốc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13,2km/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giờ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Tính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thời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gian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3034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3" grpId="0"/>
      <p:bldP spid="27" grpId="0"/>
      <p:bldP spid="30" grpId="0"/>
      <p:bldP spid="31" grpId="0" animBg="1"/>
      <p:bldP spid="32" grpId="0" animBg="1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80822B7-4110-4407-94A9-12A26F18FB46}"/>
              </a:ext>
            </a:extLst>
          </p:cNvPr>
          <p:cNvSpPr/>
          <p:nvPr/>
        </p:nvSpPr>
        <p:spPr>
          <a:xfrm>
            <a:off x="412887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xmlns="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7" y="2241360"/>
            <a:ext cx="20371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xmlns="" id="{3E2427FA-C852-4226-9706-1B9140F5003F}"/>
              </a:ext>
            </a:extLst>
          </p:cNvPr>
          <p:cNvSpPr/>
          <p:nvPr/>
        </p:nvSpPr>
        <p:spPr>
          <a:xfrm>
            <a:off x="327026" y="201570"/>
            <a:ext cx="11537951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2BB6FFC2-9DE3-4928-B859-78A5E470990C}"/>
              </a:ext>
            </a:extLst>
          </p:cNvPr>
          <p:cNvSpPr/>
          <p:nvPr/>
        </p:nvSpPr>
        <p:spPr>
          <a:xfrm>
            <a:off x="2055742" y="928649"/>
            <a:ext cx="3182183" cy="361269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AE4D7567-FA14-4792-BC8E-40E0816D6FD2}"/>
              </a:ext>
            </a:extLst>
          </p:cNvPr>
          <p:cNvSpPr/>
          <p:nvPr/>
        </p:nvSpPr>
        <p:spPr>
          <a:xfrm>
            <a:off x="8418445" y="939484"/>
            <a:ext cx="2878207" cy="361269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1D2CAB24-4736-4A95-A890-0192C6E9BA54}"/>
              </a:ext>
            </a:extLst>
          </p:cNvPr>
          <p:cNvSpPr/>
          <p:nvPr/>
        </p:nvSpPr>
        <p:spPr>
          <a:xfrm>
            <a:off x="1620039" y="1358887"/>
            <a:ext cx="4218787" cy="361269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9908F50-E004-4798-A13A-2F0EFE7464BF}"/>
              </a:ext>
            </a:extLst>
          </p:cNvPr>
          <p:cNvSpPr txBox="1"/>
          <p:nvPr/>
        </p:nvSpPr>
        <p:spPr>
          <a:xfrm>
            <a:off x="816683" y="394701"/>
            <a:ext cx="1055863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</a:t>
            </a:r>
          </a:p>
          <a:p>
            <a:pPr algn="just"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b)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quãng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đường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2,5 km,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chạy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với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vận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tốc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10 km/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giờ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Tính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thời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gian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chạy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31">
            <a:extLst>
              <a:ext uri="{FF2B5EF4-FFF2-40B4-BE49-F238E27FC236}">
                <a16:creationId xmlns:a16="http://schemas.microsoft.com/office/drawing/2014/main" xmlns="" id="{427D0C4E-EA53-4989-8439-CEBDA3FB7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9189" y="2938844"/>
            <a:ext cx="60309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Người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đó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chạy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hết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thời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gian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  <p:sp>
        <p:nvSpPr>
          <p:cNvPr id="18" name="Rectangle 32">
            <a:extLst>
              <a:ext uri="{FF2B5EF4-FFF2-40B4-BE49-F238E27FC236}">
                <a16:creationId xmlns:a16="http://schemas.microsoft.com/office/drawing/2014/main" xmlns="" id="{5E96E99A-35E1-4281-A0A7-95A19DBCC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795" y="3658775"/>
            <a:ext cx="1793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2,5 : 10 = 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" name="Rectangle 34">
            <a:extLst>
              <a:ext uri="{FF2B5EF4-FFF2-40B4-BE49-F238E27FC236}">
                <a16:creationId xmlns:a16="http://schemas.microsoft.com/office/drawing/2014/main" xmlns="" id="{2A4E3557-109A-43F7-9996-5D668860A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4068" y="4290782"/>
            <a:ext cx="2955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Đáp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: 15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phút</a:t>
            </a:r>
            <a:endParaRPr lang="en-US" alt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8" name="Rectangle 32">
            <a:extLst>
              <a:ext uri="{FF2B5EF4-FFF2-40B4-BE49-F238E27FC236}">
                <a16:creationId xmlns:a16="http://schemas.microsoft.com/office/drawing/2014/main" xmlns="" id="{EC23B3F0-3967-45D0-9B79-A65113F10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4432" y="3658775"/>
            <a:ext cx="182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rgbClr val="FF198C"/>
                </a:solidFill>
                <a:latin typeface="+mn-lt"/>
              </a:rPr>
              <a:t>0,25 (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</a:rPr>
              <a:t>giờ</a:t>
            </a:r>
            <a:r>
              <a:rPr lang="en-US" altLang="en-US" sz="3200" dirty="0">
                <a:solidFill>
                  <a:srgbClr val="FF198C"/>
                </a:solidFill>
                <a:latin typeface="+mn-lt"/>
              </a:rPr>
              <a:t>)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198C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198C"/>
              </a:solidFill>
              <a:latin typeface="+mn-lt"/>
            </a:endParaRPr>
          </a:p>
        </p:txBody>
      </p:sp>
      <p:sp>
        <p:nvSpPr>
          <p:cNvPr id="29" name="Rectangle 32">
            <a:extLst>
              <a:ext uri="{FF2B5EF4-FFF2-40B4-BE49-F238E27FC236}">
                <a16:creationId xmlns:a16="http://schemas.microsoft.com/office/drawing/2014/main" xmlns="" id="{CE6044B9-F6DB-42A9-A80E-E47B5BCC5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8053" y="3658775"/>
            <a:ext cx="264874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rgbClr val="FF198C"/>
                </a:solidFill>
                <a:latin typeface="+mn-lt"/>
              </a:rPr>
              <a:t>= 15 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</a:rPr>
              <a:t>phút</a:t>
            </a:r>
            <a:endParaRPr lang="en-US" altLang="en-US" sz="3200" dirty="0">
              <a:solidFill>
                <a:srgbClr val="FF198C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198C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198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9981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 animBg="1"/>
      <p:bldP spid="32" grpId="0" animBg="1"/>
      <p:bldP spid="37" grpId="0" animBg="1"/>
      <p:bldP spid="17" grpId="0"/>
      <p:bldP spid="18" grpId="0"/>
      <p:bldP spid="22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80822B7-4110-4407-94A9-12A26F18FB46}"/>
              </a:ext>
            </a:extLst>
          </p:cNvPr>
          <p:cNvSpPr/>
          <p:nvPr/>
        </p:nvSpPr>
        <p:spPr>
          <a:xfrm>
            <a:off x="412887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xmlns="" id="{3E2427FA-C852-4226-9706-1B9140F5003F}"/>
              </a:ext>
            </a:extLst>
          </p:cNvPr>
          <p:cNvSpPr/>
          <p:nvPr/>
        </p:nvSpPr>
        <p:spPr>
          <a:xfrm>
            <a:off x="327026" y="201571"/>
            <a:ext cx="11537951" cy="1609551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2BB6FFC2-9DE3-4928-B859-78A5E470990C}"/>
              </a:ext>
            </a:extLst>
          </p:cNvPr>
          <p:cNvSpPr/>
          <p:nvPr/>
        </p:nvSpPr>
        <p:spPr>
          <a:xfrm>
            <a:off x="8182567" y="585851"/>
            <a:ext cx="2977957" cy="35852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AE4D7567-FA14-4792-BC8E-40E0816D6FD2}"/>
              </a:ext>
            </a:extLst>
          </p:cNvPr>
          <p:cNvSpPr/>
          <p:nvPr/>
        </p:nvSpPr>
        <p:spPr>
          <a:xfrm>
            <a:off x="4794057" y="553959"/>
            <a:ext cx="2533844" cy="39041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1D2CAB24-4736-4A95-A890-0192C6E9BA54}"/>
              </a:ext>
            </a:extLst>
          </p:cNvPr>
          <p:cNvSpPr/>
          <p:nvPr/>
        </p:nvSpPr>
        <p:spPr>
          <a:xfrm>
            <a:off x="1543290" y="1149362"/>
            <a:ext cx="3638311" cy="349814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xmlns="" id="{F6294A9F-3746-47F2-898C-98A4CE8EB2AD}"/>
              </a:ext>
            </a:extLst>
          </p:cNvPr>
          <p:cNvSpPr/>
          <p:nvPr/>
        </p:nvSpPr>
        <p:spPr>
          <a:xfrm flipV="1">
            <a:off x="1668377" y="3629979"/>
            <a:ext cx="8855248" cy="1604901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17696E7-46DA-466F-B0D5-31543255D71C}"/>
              </a:ext>
            </a:extLst>
          </p:cNvPr>
          <p:cNvSpPr txBox="1"/>
          <p:nvPr/>
        </p:nvSpPr>
        <p:spPr>
          <a:xfrm>
            <a:off x="5059905" y="5286627"/>
            <a:ext cx="21354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C00000"/>
                </a:solidFill>
                <a:latin typeface="Calibri" panose="020F0502020204030204"/>
              </a:rPr>
              <a:t>2150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km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xmlns="" id="{F55CFA02-D2F5-4F1D-884E-9595322D61B3}"/>
              </a:ext>
            </a:extLst>
          </p:cNvPr>
          <p:cNvSpPr/>
          <p:nvPr/>
        </p:nvSpPr>
        <p:spPr>
          <a:xfrm>
            <a:off x="1668376" y="2993454"/>
            <a:ext cx="8855248" cy="1604902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DCB4B15-C233-4EB3-84BD-37EF27C86155}"/>
              </a:ext>
            </a:extLst>
          </p:cNvPr>
          <p:cNvSpPr txBox="1"/>
          <p:nvPr/>
        </p:nvSpPr>
        <p:spPr>
          <a:xfrm>
            <a:off x="3514087" y="2365925"/>
            <a:ext cx="52270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Thời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gian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đi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 (di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chuyển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8A5EFDA-D2B0-427B-8F48-C3F879863CBE}"/>
              </a:ext>
            </a:extLst>
          </p:cNvPr>
          <p:cNvGrpSpPr/>
          <p:nvPr/>
        </p:nvGrpSpPr>
        <p:grpSpPr>
          <a:xfrm>
            <a:off x="1668378" y="3877919"/>
            <a:ext cx="8855249" cy="496956"/>
            <a:chOff x="1794581" y="4006930"/>
            <a:chExt cx="8855249" cy="49695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739CE4C2-9BBF-430F-BFAA-26198DA0F7D2}"/>
                </a:ext>
              </a:extLst>
            </p:cNvPr>
            <p:cNvCxnSpPr/>
            <p:nvPr/>
          </p:nvCxnSpPr>
          <p:spPr>
            <a:xfrm>
              <a:off x="1794581" y="4255408"/>
              <a:ext cx="8855249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23B2BD24-B1A6-44D4-A8AB-CCEFC0E671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49830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B9A75C8E-7D2E-4032-986F-CDAEE29AA27F}"/>
                </a:ext>
              </a:extLst>
            </p:cNvPr>
            <p:cNvCxnSpPr>
              <a:cxnSpLocks/>
            </p:cNvCxnSpPr>
            <p:nvPr/>
          </p:nvCxnSpPr>
          <p:spPr>
            <a:xfrm>
              <a:off x="1794581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A129016-5281-4D3E-9F20-FF1CD7600BCD}"/>
              </a:ext>
            </a:extLst>
          </p:cNvPr>
          <p:cNvGrpSpPr/>
          <p:nvPr/>
        </p:nvGrpSpPr>
        <p:grpSpPr>
          <a:xfrm>
            <a:off x="9389823" y="4329511"/>
            <a:ext cx="2058356" cy="646331"/>
            <a:chOff x="-148399" y="7584714"/>
            <a:chExt cx="2058356" cy="646331"/>
          </a:xfrm>
          <a:solidFill>
            <a:srgbClr val="FF99CC"/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EAA63BFB-52A7-4705-A46A-15EEDADC9657}"/>
                </a:ext>
              </a:extLst>
            </p:cNvPr>
            <p:cNvSpPr/>
            <p:nvPr/>
          </p:nvSpPr>
          <p:spPr>
            <a:xfrm>
              <a:off x="-104975" y="7597288"/>
              <a:ext cx="2014932" cy="33855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E9BF0B23-966D-4CA3-8559-093368EB3984}"/>
                </a:ext>
              </a:extLst>
            </p:cNvPr>
            <p:cNvSpPr txBox="1"/>
            <p:nvPr/>
          </p:nvSpPr>
          <p:spPr>
            <a:xfrm>
              <a:off x="-148399" y="7584714"/>
              <a:ext cx="2058356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 err="1"/>
                <a:t>Thời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điểm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đến</a:t>
              </a:r>
              <a:r>
                <a:rPr lang="en-US" altLang="en-US" b="1" dirty="0"/>
                <a:t> = ?</a:t>
              </a:r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0C30E28D-DA43-43A8-ADD8-4EEBD1BA36CD}"/>
              </a:ext>
            </a:extLst>
          </p:cNvPr>
          <p:cNvGrpSpPr/>
          <p:nvPr/>
        </p:nvGrpSpPr>
        <p:grpSpPr>
          <a:xfrm>
            <a:off x="650255" y="4277013"/>
            <a:ext cx="2181843" cy="923330"/>
            <a:chOff x="-148400" y="7584714"/>
            <a:chExt cx="2181843" cy="9233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xmlns="" id="{E0ED2D6B-71E5-4B1C-925E-449D2649BA5D}"/>
                </a:ext>
              </a:extLst>
            </p:cNvPr>
            <p:cNvSpPr/>
            <p:nvPr/>
          </p:nvSpPr>
          <p:spPr>
            <a:xfrm>
              <a:off x="-104975" y="7643410"/>
              <a:ext cx="1965635" cy="50608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DA222710-C9FD-47E9-9EAE-7E37F699476B}"/>
                </a:ext>
              </a:extLst>
            </p:cNvPr>
            <p:cNvSpPr txBox="1"/>
            <p:nvPr/>
          </p:nvSpPr>
          <p:spPr>
            <a:xfrm>
              <a:off x="-148400" y="7584714"/>
              <a:ext cx="2181843" cy="92333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 err="1"/>
                <a:t>Thời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điểm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xuất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phát</a:t>
              </a:r>
              <a:r>
                <a:rPr lang="en-US" altLang="en-US" b="1" dirty="0"/>
                <a:t>:</a:t>
              </a:r>
            </a:p>
            <a:p>
              <a:pPr algn="ctr"/>
              <a:r>
                <a:rPr lang="en-US" altLang="en-US" b="1" dirty="0"/>
                <a:t>8 </a:t>
              </a:r>
              <a:r>
                <a:rPr lang="en-US" altLang="en-US" b="1" dirty="0" err="1"/>
                <a:t>giờ</a:t>
              </a:r>
              <a:r>
                <a:rPr lang="en-US" altLang="en-US" b="1" dirty="0"/>
                <a:t> 45 </a:t>
              </a:r>
              <a:r>
                <a:rPr lang="en-US" altLang="en-US" b="1" dirty="0" err="1"/>
                <a:t>phút</a:t>
              </a:r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3113CDA-E32C-40A6-A7E5-65F892E6A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32" y="2923746"/>
            <a:ext cx="1963083" cy="1554615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860B0DF6-8A39-4D6C-872E-720F91C43CE4}"/>
              </a:ext>
            </a:extLst>
          </p:cNvPr>
          <p:cNvSpPr/>
          <p:nvPr/>
        </p:nvSpPr>
        <p:spPr>
          <a:xfrm>
            <a:off x="6271589" y="1145943"/>
            <a:ext cx="3399955" cy="29485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9908F50-E004-4798-A13A-2F0EFE7464BF}"/>
              </a:ext>
            </a:extLst>
          </p:cNvPr>
          <p:cNvSpPr txBox="1"/>
          <p:nvPr/>
        </p:nvSpPr>
        <p:spPr>
          <a:xfrm>
            <a:off x="961434" y="374419"/>
            <a:ext cx="102691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lang="en-US" altLang="en-US" sz="2400" b="1" dirty="0" err="1"/>
              <a:t>Một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máy</a:t>
            </a:r>
            <a:r>
              <a:rPr lang="en-US" altLang="en-US" sz="2400" b="1" dirty="0"/>
              <a:t> bay </a:t>
            </a:r>
            <a:r>
              <a:rPr lang="en-US" altLang="en-US" sz="2400" b="1" dirty="0" err="1"/>
              <a:t>bay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với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vận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tốc</a:t>
            </a:r>
            <a:r>
              <a:rPr lang="en-US" altLang="en-US" sz="2400" b="1" dirty="0"/>
              <a:t> 860km/</a:t>
            </a:r>
            <a:r>
              <a:rPr lang="en-US" altLang="en-US" sz="2400" b="1" dirty="0" err="1"/>
              <a:t>giờ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được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quãng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đường</a:t>
            </a:r>
            <a:r>
              <a:rPr lang="en-US" altLang="en-US" sz="2400" b="1" dirty="0"/>
              <a:t> 2150km. </a:t>
            </a:r>
            <a:r>
              <a:rPr lang="en-US" altLang="en-US" sz="2400" b="1" dirty="0" err="1"/>
              <a:t>Hỏi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máy</a:t>
            </a:r>
            <a:r>
              <a:rPr lang="en-US" altLang="en-US" sz="2400" b="1" dirty="0"/>
              <a:t> bay </a:t>
            </a:r>
            <a:r>
              <a:rPr lang="en-US" altLang="en-US" sz="2400" b="1" dirty="0" err="1"/>
              <a:t>đến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nơi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lúc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mấy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giờ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nếu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nó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khởi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hành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lúc</a:t>
            </a:r>
            <a:r>
              <a:rPr lang="en-US" altLang="en-US" sz="2400" b="1" dirty="0"/>
              <a:t> 8 </a:t>
            </a:r>
            <a:r>
              <a:rPr lang="en-US" altLang="en-US" sz="2400" b="1" dirty="0" err="1"/>
              <a:t>giờ</a:t>
            </a:r>
            <a:r>
              <a:rPr lang="en-US" altLang="en-US" sz="2400" b="1" dirty="0"/>
              <a:t> 45 </a:t>
            </a:r>
            <a:r>
              <a:rPr lang="en-US" altLang="en-US" sz="2400" b="1" dirty="0" err="1"/>
              <a:t>phút</a:t>
            </a:r>
            <a:r>
              <a:rPr lang="en-US" altLang="en-US" sz="2400" b="1" dirty="0"/>
              <a:t>?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733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7263 -0.00115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7" grpId="0" animBg="1"/>
      <p:bldP spid="16" grpId="0" animBg="1"/>
      <p:bldP spid="20" grpId="0"/>
      <p:bldP spid="23" grpId="0" animBg="1"/>
      <p:bldP spid="25" grpId="0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80822B7-4110-4407-94A9-12A26F18FB46}"/>
              </a:ext>
            </a:extLst>
          </p:cNvPr>
          <p:cNvSpPr/>
          <p:nvPr/>
        </p:nvSpPr>
        <p:spPr>
          <a:xfrm>
            <a:off x="412887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xmlns="" id="{3E2427FA-C852-4226-9706-1B9140F5003F}"/>
              </a:ext>
            </a:extLst>
          </p:cNvPr>
          <p:cNvSpPr/>
          <p:nvPr/>
        </p:nvSpPr>
        <p:spPr>
          <a:xfrm>
            <a:off x="327026" y="201571"/>
            <a:ext cx="11537951" cy="1609551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2BB6FFC2-9DE3-4928-B859-78A5E470990C}"/>
              </a:ext>
            </a:extLst>
          </p:cNvPr>
          <p:cNvSpPr/>
          <p:nvPr/>
        </p:nvSpPr>
        <p:spPr>
          <a:xfrm>
            <a:off x="8182567" y="585851"/>
            <a:ext cx="2977957" cy="35852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AE4D7567-FA14-4792-BC8E-40E0816D6FD2}"/>
              </a:ext>
            </a:extLst>
          </p:cNvPr>
          <p:cNvSpPr/>
          <p:nvPr/>
        </p:nvSpPr>
        <p:spPr>
          <a:xfrm>
            <a:off x="4794057" y="553959"/>
            <a:ext cx="2533844" cy="39041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1D2CAB24-4736-4A95-A890-0192C6E9BA54}"/>
              </a:ext>
            </a:extLst>
          </p:cNvPr>
          <p:cNvSpPr/>
          <p:nvPr/>
        </p:nvSpPr>
        <p:spPr>
          <a:xfrm>
            <a:off x="1543290" y="1149362"/>
            <a:ext cx="3638311" cy="349814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860B0DF6-8A39-4D6C-872E-720F91C43CE4}"/>
              </a:ext>
            </a:extLst>
          </p:cNvPr>
          <p:cNvSpPr/>
          <p:nvPr/>
        </p:nvSpPr>
        <p:spPr>
          <a:xfrm>
            <a:off x="6271589" y="1145943"/>
            <a:ext cx="3399955" cy="29485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9908F50-E004-4798-A13A-2F0EFE7464BF}"/>
              </a:ext>
            </a:extLst>
          </p:cNvPr>
          <p:cNvSpPr txBox="1"/>
          <p:nvPr/>
        </p:nvSpPr>
        <p:spPr>
          <a:xfrm>
            <a:off x="961434" y="374419"/>
            <a:ext cx="102691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bay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860km/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2150km.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bay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nơi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lúc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nếu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khởi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lúc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45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phút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xmlns="" id="{812F4C99-5AEF-4812-8DF3-BBDE8068C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110" y="2802635"/>
            <a:ext cx="60309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Thời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gian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bay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máy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bay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  <p:sp>
        <p:nvSpPr>
          <p:cNvPr id="50" name="Rectangle 32">
            <a:extLst>
              <a:ext uri="{FF2B5EF4-FFF2-40B4-BE49-F238E27FC236}">
                <a16:creationId xmlns:a16="http://schemas.microsoft.com/office/drawing/2014/main" xmlns="" id="{E9123C0F-C25F-45DB-9D0D-C60637126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099" y="3497959"/>
            <a:ext cx="2098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2150 : 860 =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2" name="Rectangle 34">
            <a:extLst>
              <a:ext uri="{FF2B5EF4-FFF2-40B4-BE49-F238E27FC236}">
                <a16:creationId xmlns:a16="http://schemas.microsoft.com/office/drawing/2014/main" xmlns="" id="{86D479E4-F482-448C-8A37-45230ED00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110" y="4327550"/>
            <a:ext cx="57102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Thời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gian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máy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bay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nơi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0A23C00C-A81E-4232-A40E-8767DE704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7689" y="2184526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u="sng" dirty="0" err="1">
                <a:solidFill>
                  <a:srgbClr val="C00000"/>
                </a:solidFill>
                <a:latin typeface="+mn-lt"/>
              </a:rPr>
              <a:t>Bài</a:t>
            </a:r>
            <a:r>
              <a:rPr lang="en-US" altLang="en-US" sz="2800" u="sng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  <a:latin typeface="+mn-lt"/>
              </a:rPr>
              <a:t>giải</a:t>
            </a:r>
            <a:endParaRPr lang="en-US" altLang="en-US" sz="2800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4" name="Rectangle 34">
            <a:extLst>
              <a:ext uri="{FF2B5EF4-FFF2-40B4-BE49-F238E27FC236}">
                <a16:creationId xmlns:a16="http://schemas.microsoft.com/office/drawing/2014/main" xmlns="" id="{4B0B67B0-AA88-4E88-BD9E-1156D68A2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091" y="5021287"/>
            <a:ext cx="467885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8 </a:t>
            </a:r>
            <a:r>
              <a:rPr lang="en-US" altLang="en-US" sz="27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45 </a:t>
            </a:r>
            <a:r>
              <a:rPr lang="en-US" altLang="en-US" sz="2700" dirty="0" err="1">
                <a:solidFill>
                  <a:srgbClr val="002060"/>
                </a:solidFill>
                <a:latin typeface="+mn-lt"/>
              </a:rPr>
              <a:t>phút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+ 2 </a:t>
            </a:r>
            <a:r>
              <a:rPr lang="en-US" altLang="en-US" sz="27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30 </a:t>
            </a:r>
            <a:r>
              <a:rPr lang="en-US" altLang="en-US" sz="2700" dirty="0" err="1">
                <a:solidFill>
                  <a:srgbClr val="002060"/>
                </a:solidFill>
                <a:latin typeface="+mn-lt"/>
              </a:rPr>
              <a:t>phút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= </a:t>
            </a:r>
          </a:p>
        </p:txBody>
      </p:sp>
      <p:sp>
        <p:nvSpPr>
          <p:cNvPr id="55" name="Rectangle 34">
            <a:extLst>
              <a:ext uri="{FF2B5EF4-FFF2-40B4-BE49-F238E27FC236}">
                <a16:creationId xmlns:a16="http://schemas.microsoft.com/office/drawing/2014/main" xmlns="" id="{3392D703-4E99-4500-9D84-425D4A7ED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671" y="5588033"/>
            <a:ext cx="372593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: 11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15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6" name="Rectangle 32">
            <a:extLst>
              <a:ext uri="{FF2B5EF4-FFF2-40B4-BE49-F238E27FC236}">
                <a16:creationId xmlns:a16="http://schemas.microsoft.com/office/drawing/2014/main" xmlns="" id="{D626CB95-7759-4A4E-9CE6-752B9B208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373" y="3463034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002060"/>
                </a:solidFill>
                <a:latin typeface="+mn-lt"/>
              </a:rPr>
              <a:t>2,5 giờ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7" name="Rectangle 32">
            <a:extLst>
              <a:ext uri="{FF2B5EF4-FFF2-40B4-BE49-F238E27FC236}">
                <a16:creationId xmlns:a16="http://schemas.microsoft.com/office/drawing/2014/main" xmlns="" id="{B03503EE-74D9-4D31-A8FD-A4605B745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491" y="3441504"/>
            <a:ext cx="251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= 2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30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phút</a:t>
            </a: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32">
            <a:extLst>
              <a:ext uri="{FF2B5EF4-FFF2-40B4-BE49-F238E27FC236}">
                <a16:creationId xmlns:a16="http://schemas.microsoft.com/office/drawing/2014/main" xmlns="" id="{15FDB4CC-80C4-445F-8745-E74030C7E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347" y="4999062"/>
            <a:ext cx="259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11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15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phút</a:t>
            </a: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4918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6853ED8-8088-4AB6-B568-FD9A775B2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xmlns="" id="{E5668DDB-E871-44F2-B387-3749352A54BC}"/>
              </a:ext>
            </a:extLst>
          </p:cNvPr>
          <p:cNvSpPr/>
          <p:nvPr/>
        </p:nvSpPr>
        <p:spPr>
          <a:xfrm>
            <a:off x="1317366" y="701335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BC13D3CA-6346-4C3B-9D8B-1994579BE0EB}"/>
              </a:ext>
            </a:extLst>
          </p:cNvPr>
          <p:cNvSpPr txBox="1"/>
          <p:nvPr/>
        </p:nvSpPr>
        <p:spPr>
          <a:xfrm>
            <a:off x="2318537" y="897789"/>
            <a:ext cx="9040679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vi-VN" sz="2800" b="1" dirty="0">
                <a:latin typeface="Arial" panose="020B0604020202020204" pitchFamily="34" charset="0"/>
              </a:rPr>
              <a:t>xe máy đi với vận tốc 30km/giờ</a:t>
            </a:r>
            <a:r>
              <a:rPr lang="en-US" sz="2800" b="1" dirty="0">
                <a:latin typeface="Arial" panose="020B0604020202020204" pitchFamily="34" charset="0"/>
              </a:rPr>
              <a:t>.</a:t>
            </a:r>
            <a:r>
              <a:rPr lang="vi-VN" sz="2800" b="1" dirty="0">
                <a:latin typeface="Arial" panose="020B0604020202020204" pitchFamily="34" charset="0"/>
              </a:rPr>
              <a:t> Người đó đi trong 2 giờ. Tính quãng đường người đó đi được?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FF1E006-7BE1-43C0-B6CB-166885ADA57D}"/>
              </a:ext>
            </a:extLst>
          </p:cNvPr>
          <p:cNvSpPr/>
          <p:nvPr/>
        </p:nvSpPr>
        <p:spPr>
          <a:xfrm>
            <a:off x="1528245" y="3021447"/>
            <a:ext cx="3943351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40 km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C6376B0-21B1-4B83-ACCB-5C1912630BAE}"/>
              </a:ext>
            </a:extLst>
          </p:cNvPr>
          <p:cNvSpPr/>
          <p:nvPr/>
        </p:nvSpPr>
        <p:spPr>
          <a:xfrm>
            <a:off x="1528245" y="4653049"/>
            <a:ext cx="3943351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60 km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473837F-E5DB-4374-B63E-6E2BC2AD34F1}"/>
              </a:ext>
            </a:extLst>
          </p:cNvPr>
          <p:cNvSpPr/>
          <p:nvPr/>
        </p:nvSpPr>
        <p:spPr>
          <a:xfrm>
            <a:off x="6096001" y="3021447"/>
            <a:ext cx="3943351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50 km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4704614-D363-44C3-858F-744E7003B257}"/>
              </a:ext>
            </a:extLst>
          </p:cNvPr>
          <p:cNvSpPr/>
          <p:nvPr/>
        </p:nvSpPr>
        <p:spPr>
          <a:xfrm>
            <a:off x="6096001" y="4653049"/>
            <a:ext cx="3943351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70 km</a:t>
            </a: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xmlns="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-13497" y="193152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1AF6B0C-F43E-4C1D-995E-D3C23F970B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263944">
            <a:off x="375337" y="5526117"/>
            <a:ext cx="795897" cy="8030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83821F0-A3DA-4CE7-A6A3-F46B20D4A4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11007735" y="88138"/>
            <a:ext cx="1026215" cy="10353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351690E-845F-4B5C-BB12-2A8CE51A76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9460234" y="6193370"/>
            <a:ext cx="579117" cy="5843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xmlns="" id="{EA1B6676-0712-40E8-9C21-08FB72B2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40" y="4563639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xmlns="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10825" y="1859813"/>
            <a:ext cx="1384391" cy="13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6853ED8-8088-4AB6-B568-FD9A775B2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xmlns="" id="{E5668DDB-E871-44F2-B387-3749352A54BC}"/>
              </a:ext>
            </a:extLst>
          </p:cNvPr>
          <p:cNvSpPr/>
          <p:nvPr/>
        </p:nvSpPr>
        <p:spPr>
          <a:xfrm>
            <a:off x="1317366" y="701335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BC13D3CA-6346-4C3B-9D8B-1994579BE0EB}"/>
              </a:ext>
            </a:extLst>
          </p:cNvPr>
          <p:cNvSpPr txBox="1"/>
          <p:nvPr/>
        </p:nvSpPr>
        <p:spPr>
          <a:xfrm>
            <a:off x="1936739" y="874039"/>
            <a:ext cx="9813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cs typeface="Times New Roman" panose="02020603050405020304" pitchFamily="18" charset="0"/>
              </a:rPr>
              <a:t>Một</a:t>
            </a:r>
            <a:r>
              <a:rPr lang="en-US" sz="3600" dirty="0">
                <a:cs typeface="Times New Roman" panose="02020603050405020304" pitchFamily="18" charset="0"/>
              </a:rPr>
              <a:t> ô</a:t>
            </a:r>
            <a:r>
              <a:rPr lang="vi-VN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tô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đi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quãng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dài</a:t>
            </a:r>
            <a:r>
              <a:rPr lang="en-US" sz="3600" dirty="0">
                <a:cs typeface="Times New Roman" panose="02020603050405020304" pitchFamily="18" charset="0"/>
              </a:rPr>
              <a:t> 150km </a:t>
            </a:r>
            <a:r>
              <a:rPr lang="en-US" sz="3600" dirty="0" err="1">
                <a:cs typeface="Times New Roman" panose="02020603050405020304" pitchFamily="18" charset="0"/>
              </a:rPr>
              <a:t>hết</a:t>
            </a:r>
            <a:r>
              <a:rPr lang="en-US" sz="3600" dirty="0"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cs typeface="Times New Roman" panose="02020603050405020304" pitchFamily="18" charset="0"/>
              </a:rPr>
              <a:t>giờ</a:t>
            </a:r>
            <a:r>
              <a:rPr lang="en-US" sz="3600" dirty="0"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Vận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tốc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xe</a:t>
            </a:r>
            <a:r>
              <a:rPr lang="en-US" sz="3600" dirty="0"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cs typeface="Times New Roman" panose="02020603050405020304" pitchFamily="18" charset="0"/>
              </a:rPr>
              <a:t>tô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đó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là</a:t>
            </a:r>
            <a:r>
              <a:rPr lang="en-US" sz="3600" dirty="0">
                <a:cs typeface="Times New Roman" panose="02020603050405020304" pitchFamily="18" charset="0"/>
              </a:rPr>
              <a:t>?</a:t>
            </a:r>
            <a:r>
              <a:rPr lang="vi-VN" sz="3600" dirty="0"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FF1E006-7BE1-43C0-B6CB-166885ADA57D}"/>
              </a:ext>
            </a:extLst>
          </p:cNvPr>
          <p:cNvSpPr/>
          <p:nvPr/>
        </p:nvSpPr>
        <p:spPr>
          <a:xfrm>
            <a:off x="1528245" y="3021447"/>
            <a:ext cx="3943351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60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C6376B0-21B1-4B83-ACCB-5C1912630BAE}"/>
              </a:ext>
            </a:extLst>
          </p:cNvPr>
          <p:cNvSpPr/>
          <p:nvPr/>
        </p:nvSpPr>
        <p:spPr>
          <a:xfrm>
            <a:off x="1528245" y="4653049"/>
            <a:ext cx="3943351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4000" b="1" noProof="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473837F-E5DB-4374-B63E-6E2BC2AD34F1}"/>
              </a:ext>
            </a:extLst>
          </p:cNvPr>
          <p:cNvSpPr/>
          <p:nvPr/>
        </p:nvSpPr>
        <p:spPr>
          <a:xfrm>
            <a:off x="6096001" y="3021447"/>
            <a:ext cx="3943351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4704614-D363-44C3-858F-744E7003B257}"/>
              </a:ext>
            </a:extLst>
          </p:cNvPr>
          <p:cNvSpPr/>
          <p:nvPr/>
        </p:nvSpPr>
        <p:spPr>
          <a:xfrm>
            <a:off x="6096001" y="4653049"/>
            <a:ext cx="3943351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xmlns="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-13497" y="193152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1AF6B0C-F43E-4C1D-995E-D3C23F970B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263944">
            <a:off x="375337" y="5526117"/>
            <a:ext cx="795897" cy="8030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83821F0-A3DA-4CE7-A6A3-F46B20D4A4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11007735" y="88138"/>
            <a:ext cx="1026215" cy="10353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351690E-845F-4B5C-BB12-2A8CE51A76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9460234" y="6193370"/>
            <a:ext cx="579117" cy="5843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xmlns="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27" y="2622095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xmlns="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10825" y="1859813"/>
            <a:ext cx="1384391" cy="13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38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6853ED8-8088-4AB6-B568-FD9A775B2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xmlns="" id="{E5668DDB-E871-44F2-B387-3749352A54BC}"/>
              </a:ext>
            </a:extLst>
          </p:cNvPr>
          <p:cNvSpPr/>
          <p:nvPr/>
        </p:nvSpPr>
        <p:spPr>
          <a:xfrm>
            <a:off x="1317366" y="701335"/>
            <a:ext cx="10361113" cy="1529983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0361113"/>
                      <a:gd name="connsiteY0" fmla="*/ 764992 h 1529983"/>
                      <a:gd name="connsiteX1" fmla="*/ 754795 w 10361113"/>
                      <a:gd name="connsiteY1" fmla="*/ 0 h 1529983"/>
                      <a:gd name="connsiteX2" fmla="*/ 9606318 w 10361113"/>
                      <a:gd name="connsiteY2" fmla="*/ 0 h 1529983"/>
                      <a:gd name="connsiteX3" fmla="*/ 10361114 w 10361113"/>
                      <a:gd name="connsiteY3" fmla="*/ 764992 h 1529983"/>
                      <a:gd name="connsiteX4" fmla="*/ 10361113 w 10361113"/>
                      <a:gd name="connsiteY4" fmla="*/ 764992 h 1529983"/>
                      <a:gd name="connsiteX5" fmla="*/ 9606317 w 10361113"/>
                      <a:gd name="connsiteY5" fmla="*/ 1529984 h 1529983"/>
                      <a:gd name="connsiteX6" fmla="*/ 754795 w 10361113"/>
                      <a:gd name="connsiteY6" fmla="*/ 1529983 h 1529983"/>
                      <a:gd name="connsiteX7" fmla="*/ 0 w 10361113"/>
                      <a:gd name="connsiteY7" fmla="*/ 764990 h 1529983"/>
                      <a:gd name="connsiteX8" fmla="*/ 0 w 10361113"/>
                      <a:gd name="connsiteY8" fmla="*/ 764992 h 1529983"/>
                      <a:gd name="connsiteX0" fmla="*/ 0 w 10361113"/>
                      <a:gd name="connsiteY0" fmla="*/ 764992 h 1529983"/>
                      <a:gd name="connsiteX1" fmla="*/ 754795 w 10361113"/>
                      <a:gd name="connsiteY1" fmla="*/ 0 h 1529983"/>
                      <a:gd name="connsiteX2" fmla="*/ 9606318 w 10361113"/>
                      <a:gd name="connsiteY2" fmla="*/ 0 h 1529983"/>
                      <a:gd name="connsiteX3" fmla="*/ 10361114 w 10361113"/>
                      <a:gd name="connsiteY3" fmla="*/ 764992 h 1529983"/>
                      <a:gd name="connsiteX4" fmla="*/ 10361113 w 10361113"/>
                      <a:gd name="connsiteY4" fmla="*/ 764992 h 1529983"/>
                      <a:gd name="connsiteX5" fmla="*/ 9606317 w 10361113"/>
                      <a:gd name="connsiteY5" fmla="*/ 1529984 h 1529983"/>
                      <a:gd name="connsiteX6" fmla="*/ 754795 w 10361113"/>
                      <a:gd name="connsiteY6" fmla="*/ 1529983 h 1529983"/>
                      <a:gd name="connsiteX7" fmla="*/ 0 w 10361113"/>
                      <a:gd name="connsiteY7" fmla="*/ 764990 h 1529983"/>
                      <a:gd name="connsiteX8" fmla="*/ 0 w 10361113"/>
                      <a:gd name="connsiteY8" fmla="*/ 764992 h 152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361113" h="1529983" fill="none" extrusionOk="0">
                        <a:moveTo>
                          <a:pt x="0" y="764992"/>
                        </a:moveTo>
                        <a:cubicBezTo>
                          <a:pt x="77944" y="416119"/>
                          <a:pt x="223980" y="-116909"/>
                          <a:pt x="754795" y="0"/>
                        </a:cubicBezTo>
                        <a:cubicBezTo>
                          <a:pt x="4229000" y="-350388"/>
                          <a:pt x="7628586" y="-87010"/>
                          <a:pt x="9606318" y="0"/>
                        </a:cubicBezTo>
                        <a:cubicBezTo>
                          <a:pt x="10078681" y="-69333"/>
                          <a:pt x="10224119" y="332163"/>
                          <a:pt x="10361114" y="764992"/>
                        </a:cubicBezTo>
                        <a:lnTo>
                          <a:pt x="10361113" y="764992"/>
                        </a:lnTo>
                        <a:cubicBezTo>
                          <a:pt x="10360463" y="1149873"/>
                          <a:pt x="9900174" y="1491072"/>
                          <a:pt x="9606317" y="1529984"/>
                        </a:cubicBezTo>
                        <a:cubicBezTo>
                          <a:pt x="6445209" y="1440351"/>
                          <a:pt x="5230467" y="1231383"/>
                          <a:pt x="754795" y="1529983"/>
                        </a:cubicBezTo>
                        <a:cubicBezTo>
                          <a:pt x="402951" y="1538320"/>
                          <a:pt x="10746" y="1318514"/>
                          <a:pt x="0" y="764990"/>
                        </a:cubicBezTo>
                        <a:lnTo>
                          <a:pt x="0" y="764992"/>
                        </a:lnTo>
                        <a:close/>
                      </a:path>
                      <a:path w="10361113" h="1529983" stroke="0" extrusionOk="0">
                        <a:moveTo>
                          <a:pt x="0" y="764992"/>
                        </a:moveTo>
                        <a:cubicBezTo>
                          <a:pt x="34821" y="332859"/>
                          <a:pt x="324033" y="-55192"/>
                          <a:pt x="754795" y="0"/>
                        </a:cubicBezTo>
                        <a:cubicBezTo>
                          <a:pt x="3676985" y="43702"/>
                          <a:pt x="7002659" y="43442"/>
                          <a:pt x="9606318" y="0"/>
                        </a:cubicBezTo>
                        <a:cubicBezTo>
                          <a:pt x="10021172" y="27965"/>
                          <a:pt x="10425684" y="392262"/>
                          <a:pt x="10361114" y="764992"/>
                        </a:cubicBezTo>
                        <a:lnTo>
                          <a:pt x="10361113" y="764992"/>
                        </a:lnTo>
                        <a:cubicBezTo>
                          <a:pt x="10316889" y="1251562"/>
                          <a:pt x="9990432" y="1530251"/>
                          <a:pt x="9606317" y="1529984"/>
                        </a:cubicBezTo>
                        <a:cubicBezTo>
                          <a:pt x="5682814" y="1495998"/>
                          <a:pt x="2966054" y="1450156"/>
                          <a:pt x="754795" y="1529983"/>
                        </a:cubicBezTo>
                        <a:cubicBezTo>
                          <a:pt x="347561" y="1439117"/>
                          <a:pt x="18625" y="1173008"/>
                          <a:pt x="0" y="764990"/>
                        </a:cubicBezTo>
                        <a:lnTo>
                          <a:pt x="0" y="764992"/>
                        </a:lnTo>
                        <a:close/>
                      </a:path>
                      <a:path w="10361113" h="1529983" fill="none" stroke="0" extrusionOk="0">
                        <a:moveTo>
                          <a:pt x="0" y="764992"/>
                        </a:moveTo>
                        <a:cubicBezTo>
                          <a:pt x="97239" y="388890"/>
                          <a:pt x="244481" y="-108226"/>
                          <a:pt x="754795" y="0"/>
                        </a:cubicBezTo>
                        <a:cubicBezTo>
                          <a:pt x="4123203" y="-140273"/>
                          <a:pt x="7450646" y="172191"/>
                          <a:pt x="9606318" y="0"/>
                        </a:cubicBezTo>
                        <a:cubicBezTo>
                          <a:pt x="10024064" y="25201"/>
                          <a:pt x="10335320" y="362775"/>
                          <a:pt x="10361114" y="764992"/>
                        </a:cubicBezTo>
                        <a:lnTo>
                          <a:pt x="10361113" y="764992"/>
                        </a:lnTo>
                        <a:cubicBezTo>
                          <a:pt x="10354674" y="1201842"/>
                          <a:pt x="9881766" y="1515957"/>
                          <a:pt x="9606317" y="1529984"/>
                        </a:cubicBezTo>
                        <a:cubicBezTo>
                          <a:pt x="6430148" y="1444924"/>
                          <a:pt x="5085232" y="1367497"/>
                          <a:pt x="754795" y="1529983"/>
                        </a:cubicBezTo>
                        <a:cubicBezTo>
                          <a:pt x="364833" y="1524325"/>
                          <a:pt x="31453" y="1262351"/>
                          <a:pt x="0" y="764990"/>
                        </a:cubicBezTo>
                        <a:lnTo>
                          <a:pt x="0" y="764992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BC13D3CA-6346-4C3B-9D8B-1994579BE0EB}"/>
              </a:ext>
            </a:extLst>
          </p:cNvPr>
          <p:cNvSpPr txBox="1"/>
          <p:nvPr/>
        </p:nvSpPr>
        <p:spPr>
          <a:xfrm>
            <a:off x="1775612" y="959562"/>
            <a:ext cx="9655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vi-VN" sz="2800" dirty="0"/>
              <a:t>Một xe máy đi được quãng đường 200km hết 4 giờ. </a:t>
            </a:r>
            <a:endParaRPr lang="en-US" sz="28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/>
              <a:t>Vận tốc của người đi xe máy là: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FF1E006-7BE1-43C0-B6CB-166885ADA57D}"/>
              </a:ext>
            </a:extLst>
          </p:cNvPr>
          <p:cNvSpPr/>
          <p:nvPr/>
        </p:nvSpPr>
        <p:spPr>
          <a:xfrm>
            <a:off x="1528245" y="3021447"/>
            <a:ext cx="3943351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C6376B0-21B1-4B83-ACCB-5C1912630BAE}"/>
              </a:ext>
            </a:extLst>
          </p:cNvPr>
          <p:cNvSpPr/>
          <p:nvPr/>
        </p:nvSpPr>
        <p:spPr>
          <a:xfrm>
            <a:off x="1528245" y="4653049"/>
            <a:ext cx="3943351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4000" b="1" noProof="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473837F-E5DB-4374-B63E-6E2BC2AD34F1}"/>
              </a:ext>
            </a:extLst>
          </p:cNvPr>
          <p:cNvSpPr/>
          <p:nvPr/>
        </p:nvSpPr>
        <p:spPr>
          <a:xfrm>
            <a:off x="6096001" y="3021447"/>
            <a:ext cx="3943351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40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4704614-D363-44C3-858F-744E7003B257}"/>
              </a:ext>
            </a:extLst>
          </p:cNvPr>
          <p:cNvSpPr/>
          <p:nvPr/>
        </p:nvSpPr>
        <p:spPr>
          <a:xfrm>
            <a:off x="6096001" y="4653049"/>
            <a:ext cx="3943351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60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xmlns="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-13497" y="193152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1AF6B0C-F43E-4C1D-995E-D3C23F970B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448519">
            <a:off x="163240" y="5541298"/>
            <a:ext cx="975989" cy="98472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83821F0-A3DA-4CE7-A6A3-F46B20D4A4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11007735" y="88138"/>
            <a:ext cx="1026215" cy="10353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351690E-845F-4B5C-BB12-2A8CE51A76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9460234" y="6193370"/>
            <a:ext cx="579117" cy="5843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xmlns="" id="{D774BAA7-D3BE-46BE-AACF-15C52649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39" y="4563639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xmlns="" id="{755E9266-3A6F-4546-BA12-CD8C435A8E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10825" y="1859813"/>
            <a:ext cx="1384391" cy="13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41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4" b="13033"/>
          <a:stretch>
            <a:fillRect/>
          </a:stretch>
        </p:blipFill>
        <p:spPr bwMode="auto">
          <a:xfrm>
            <a:off x="0" y="2668588"/>
            <a:ext cx="1219200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600200" y="381000"/>
            <a:ext cx="9245600" cy="1905000"/>
          </a:xfrm>
          <a:prstGeom prst="ellipse">
            <a:avLst/>
          </a:prstGeom>
          <a:solidFill>
            <a:srgbClr val="FF9933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3986B1F3-BA14-486C-9621-7B4087D7CDC0}" type="slidenum">
              <a:rPr lang="en-US" altLang="en-US" sz="1400" smtClean="0">
                <a:latin typeface="Arial" pitchFamily="34" charset="0"/>
              </a:rPr>
              <a:pPr eaLnBrk="1" hangingPunct="1"/>
              <a:t>5</a:t>
            </a:fld>
            <a:endParaRPr lang="en-US" altLang="en-US" sz="1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98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80822B7-4110-4407-94A9-12A26F18FB46}"/>
              </a:ext>
            </a:extLst>
          </p:cNvPr>
          <p:cNvSpPr/>
          <p:nvPr/>
        </p:nvSpPr>
        <p:spPr>
          <a:xfrm>
            <a:off x="412887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xmlns="" id="{857CB797-AAFC-4A35-9B7D-42B035A31F6E}"/>
              </a:ext>
            </a:extLst>
          </p:cNvPr>
          <p:cNvSpPr/>
          <p:nvPr/>
        </p:nvSpPr>
        <p:spPr>
          <a:xfrm>
            <a:off x="327026" y="201570"/>
            <a:ext cx="11537951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endParaRPr lang="en-US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9D9F913-CF36-49F2-9A6C-E7C428A6A27F}"/>
              </a:ext>
            </a:extLst>
          </p:cNvPr>
          <p:cNvSpPr/>
          <p:nvPr/>
        </p:nvSpPr>
        <p:spPr>
          <a:xfrm>
            <a:off x="6701908" y="607682"/>
            <a:ext cx="3759165" cy="43732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4BE3CBA-A478-4909-AEF1-EDE31DA20387}"/>
              </a:ext>
            </a:extLst>
          </p:cNvPr>
          <p:cNvSpPr/>
          <p:nvPr/>
        </p:nvSpPr>
        <p:spPr>
          <a:xfrm>
            <a:off x="885722" y="1080043"/>
            <a:ext cx="3427861" cy="437322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xmlns="" id="{383FAC98-87CC-4910-9B54-3E125A202F8D}"/>
              </a:ext>
            </a:extLst>
          </p:cNvPr>
          <p:cNvSpPr/>
          <p:nvPr/>
        </p:nvSpPr>
        <p:spPr>
          <a:xfrm flipV="1">
            <a:off x="1668377" y="3629979"/>
            <a:ext cx="8855248" cy="1604901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14D6032-E3AC-4F5E-A008-58B2B26FA834}"/>
              </a:ext>
            </a:extLst>
          </p:cNvPr>
          <p:cNvSpPr txBox="1"/>
          <p:nvPr/>
        </p:nvSpPr>
        <p:spPr>
          <a:xfrm>
            <a:off x="5059905" y="5286627"/>
            <a:ext cx="21354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170 km </a:t>
            </a:r>
            <a:endParaRPr lang="en-US" sz="3200" dirty="0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xmlns="" id="{F3834ADA-8484-488B-80A3-41FBA9FA4740}"/>
              </a:ext>
            </a:extLst>
          </p:cNvPr>
          <p:cNvSpPr/>
          <p:nvPr/>
        </p:nvSpPr>
        <p:spPr>
          <a:xfrm>
            <a:off x="1668376" y="2993454"/>
            <a:ext cx="8855248" cy="1604902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EB7A2D5-26B1-4FFC-BBFB-6BABDDAF3A42}"/>
              </a:ext>
            </a:extLst>
          </p:cNvPr>
          <p:cNvSpPr txBox="1"/>
          <p:nvPr/>
        </p:nvSpPr>
        <p:spPr>
          <a:xfrm>
            <a:off x="5059905" y="2358794"/>
            <a:ext cx="21354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t = ?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giờ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4417B77-40E6-40E9-8F9E-F05206E01F6D}"/>
              </a:ext>
            </a:extLst>
          </p:cNvPr>
          <p:cNvGrpSpPr/>
          <p:nvPr/>
        </p:nvGrpSpPr>
        <p:grpSpPr>
          <a:xfrm>
            <a:off x="1668378" y="3877919"/>
            <a:ext cx="8855249" cy="496956"/>
            <a:chOff x="1794581" y="4006930"/>
            <a:chExt cx="8855249" cy="49695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B8243D8A-0D05-4DF3-AA0C-31F8F83AC530}"/>
                </a:ext>
              </a:extLst>
            </p:cNvPr>
            <p:cNvCxnSpPr/>
            <p:nvPr/>
          </p:nvCxnSpPr>
          <p:spPr>
            <a:xfrm>
              <a:off x="1794581" y="4255408"/>
              <a:ext cx="8855249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8BBF75AB-51CA-4915-9F47-B515FE793791}"/>
                </a:ext>
              </a:extLst>
            </p:cNvPr>
            <p:cNvCxnSpPr>
              <a:cxnSpLocks/>
            </p:cNvCxnSpPr>
            <p:nvPr/>
          </p:nvCxnSpPr>
          <p:spPr>
            <a:xfrm>
              <a:off x="10649830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8364D80B-7BC9-4E58-B267-73BCC49520D3}"/>
                </a:ext>
              </a:extLst>
            </p:cNvPr>
            <p:cNvCxnSpPr>
              <a:cxnSpLocks/>
            </p:cNvCxnSpPr>
            <p:nvPr/>
          </p:nvCxnSpPr>
          <p:spPr>
            <a:xfrm>
              <a:off x="1794581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4BFAF98-66FD-4B3F-9BB7-41909DCB2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9398" flipH="1">
            <a:off x="882727" y="3586162"/>
            <a:ext cx="1568296" cy="1008219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10DD3EC1-F9A9-40C6-9E9D-4B36DC15DCF3}"/>
              </a:ext>
            </a:extLst>
          </p:cNvPr>
          <p:cNvSpPr/>
          <p:nvPr/>
        </p:nvSpPr>
        <p:spPr>
          <a:xfrm>
            <a:off x="843082" y="4417294"/>
            <a:ext cx="1697879" cy="42900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6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BF6CE95-C088-488D-930A-D5B83221E904}"/>
              </a:ext>
            </a:extLst>
          </p:cNvPr>
          <p:cNvSpPr txBox="1"/>
          <p:nvPr/>
        </p:nvSpPr>
        <p:spPr>
          <a:xfrm>
            <a:off x="795795" y="4392953"/>
            <a:ext cx="17451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42,5 km/</a:t>
            </a:r>
            <a:r>
              <a:rPr lang="en-US" sz="2400" b="1" dirty="0" err="1">
                <a:solidFill>
                  <a:srgbClr val="C00000"/>
                </a:solidFill>
              </a:rPr>
              <a:t>giờ</a:t>
            </a:r>
            <a:endParaRPr lang="en-US" sz="24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9FAD2ACD-6413-475A-810D-7CFBE5C112F3}"/>
              </a:ext>
            </a:extLst>
          </p:cNvPr>
          <p:cNvSpPr/>
          <p:nvPr/>
        </p:nvSpPr>
        <p:spPr>
          <a:xfrm>
            <a:off x="5372825" y="1124210"/>
            <a:ext cx="1472475" cy="33703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4C166B7-2575-4425-8FBB-AB1A8D31BEDE}"/>
              </a:ext>
            </a:extLst>
          </p:cNvPr>
          <p:cNvSpPr txBox="1"/>
          <p:nvPr/>
        </p:nvSpPr>
        <p:spPr>
          <a:xfrm>
            <a:off x="845965" y="506396"/>
            <a:ext cx="103946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</a:rPr>
              <a:t>a) </a:t>
            </a:r>
            <a:r>
              <a:rPr lang="en-US" sz="3200" b="1" dirty="0" err="1">
                <a:solidFill>
                  <a:srgbClr val="C00000"/>
                </a:solidFill>
              </a:rPr>
              <a:t>Bài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toán</a:t>
            </a:r>
            <a:r>
              <a:rPr lang="en-US" sz="3200" b="1" dirty="0">
                <a:solidFill>
                  <a:srgbClr val="C00000"/>
                </a:solidFill>
              </a:rPr>
              <a:t> 1: </a:t>
            </a:r>
            <a:r>
              <a:rPr lang="en-US" sz="3200" b="1" dirty="0" err="1">
                <a:solidFill>
                  <a:srgbClr val="C00000"/>
                </a:solidFill>
              </a:rPr>
              <a:t>Một</a:t>
            </a:r>
            <a:r>
              <a:rPr lang="en-US" sz="3200" b="1" dirty="0">
                <a:solidFill>
                  <a:srgbClr val="C00000"/>
                </a:solidFill>
              </a:rPr>
              <a:t> ô </a:t>
            </a:r>
            <a:r>
              <a:rPr lang="en-US" sz="3200" b="1" dirty="0" err="1">
                <a:solidFill>
                  <a:srgbClr val="C00000"/>
                </a:solidFill>
              </a:rPr>
              <a:t>tô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được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quãng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đường</a:t>
            </a:r>
            <a:r>
              <a:rPr lang="en-US" sz="3200" b="1" dirty="0">
                <a:solidFill>
                  <a:srgbClr val="C00000"/>
                </a:solidFill>
              </a:rPr>
              <a:t> 170 km </a:t>
            </a:r>
            <a:r>
              <a:rPr lang="en-US" sz="3200" b="1" dirty="0" err="1">
                <a:solidFill>
                  <a:srgbClr val="C00000"/>
                </a:solidFill>
              </a:rPr>
              <a:t>với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vận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tốc</a:t>
            </a:r>
            <a:r>
              <a:rPr lang="en-US" sz="3200" b="1" dirty="0">
                <a:solidFill>
                  <a:srgbClr val="C00000"/>
                </a:solidFill>
              </a:rPr>
              <a:t> 42,5 km/</a:t>
            </a:r>
            <a:r>
              <a:rPr lang="en-US" sz="3200" b="1" dirty="0" err="1">
                <a:solidFill>
                  <a:srgbClr val="C00000"/>
                </a:solidFill>
              </a:rPr>
              <a:t>giờ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  <a:r>
              <a:rPr lang="en-US" sz="3200" b="1" dirty="0" err="1">
                <a:solidFill>
                  <a:srgbClr val="C00000"/>
                </a:solidFill>
              </a:rPr>
              <a:t>Tính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thời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gian</a:t>
            </a:r>
            <a:r>
              <a:rPr lang="en-US" sz="3200" b="1" dirty="0">
                <a:solidFill>
                  <a:srgbClr val="C00000"/>
                </a:solidFill>
              </a:rPr>
              <a:t> ô </a:t>
            </a:r>
            <a:r>
              <a:rPr lang="en-US" sz="3200" b="1" dirty="0" err="1">
                <a:solidFill>
                  <a:srgbClr val="C00000"/>
                </a:solidFill>
              </a:rPr>
              <a:t>tô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quãng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đường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đó</a:t>
            </a:r>
            <a:r>
              <a:rPr lang="en-US" sz="32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7501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186 L 0.73542 0.00347 " pathEditMode="relative" rAng="0" ptsTypes="AA">
                                      <p:cBhvr>
                                        <p:cTn id="53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71" y="25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185 L 0.7263 0.00811 " pathEditMode="relative" rAng="0" ptsTypes="AA">
                                      <p:cBhvr>
                                        <p:cTn id="55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5" y="48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185 L 0.72435 0.00857 " pathEditMode="relative" rAng="0" ptsTypes="AA">
                                      <p:cBhvr>
                                        <p:cTn id="57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2" grpId="0" animBg="1"/>
      <p:bldP spid="22" grpId="0" animBg="1"/>
      <p:bldP spid="24" grpId="0"/>
      <p:bldP spid="25" grpId="0" animBg="1"/>
      <p:bldP spid="26" grpId="0"/>
      <p:bldP spid="29" grpId="0" animBg="1"/>
      <p:bldP spid="29" grpId="1" animBg="1"/>
      <p:bldP spid="28" grpId="0"/>
      <p:bldP spid="28" grpId="1"/>
      <p:bldP spid="30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80822B7-4110-4407-94A9-12A26F18FB46}"/>
              </a:ext>
            </a:extLst>
          </p:cNvPr>
          <p:cNvSpPr/>
          <p:nvPr/>
        </p:nvSpPr>
        <p:spPr>
          <a:xfrm>
            <a:off x="412887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xmlns="" id="{857CB797-AAFC-4A35-9B7D-42B035A31F6E}"/>
              </a:ext>
            </a:extLst>
          </p:cNvPr>
          <p:cNvSpPr/>
          <p:nvPr/>
        </p:nvSpPr>
        <p:spPr>
          <a:xfrm>
            <a:off x="327026" y="201570"/>
            <a:ext cx="11537951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9D9F913-CF36-49F2-9A6C-E7C428A6A27F}"/>
              </a:ext>
            </a:extLst>
          </p:cNvPr>
          <p:cNvSpPr/>
          <p:nvPr/>
        </p:nvSpPr>
        <p:spPr>
          <a:xfrm>
            <a:off x="6701908" y="607682"/>
            <a:ext cx="3759165" cy="43732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4BE3CBA-A478-4909-AEF1-EDE31DA20387}"/>
              </a:ext>
            </a:extLst>
          </p:cNvPr>
          <p:cNvSpPr/>
          <p:nvPr/>
        </p:nvSpPr>
        <p:spPr>
          <a:xfrm>
            <a:off x="885722" y="1080043"/>
            <a:ext cx="3427861" cy="437322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9FAD2ACD-6413-475A-810D-7CFBE5C112F3}"/>
              </a:ext>
            </a:extLst>
          </p:cNvPr>
          <p:cNvSpPr/>
          <p:nvPr/>
        </p:nvSpPr>
        <p:spPr>
          <a:xfrm>
            <a:off x="5372825" y="1124210"/>
            <a:ext cx="1472475" cy="33703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4C166B7-2575-4425-8FBB-AB1A8D31BEDE}"/>
              </a:ext>
            </a:extLst>
          </p:cNvPr>
          <p:cNvSpPr txBox="1"/>
          <p:nvPr/>
        </p:nvSpPr>
        <p:spPr>
          <a:xfrm>
            <a:off x="845965" y="506395"/>
            <a:ext cx="10394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170 km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42,5 km/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xmlns="" id="{A606B6AA-2F8C-4B76-9962-F4419A50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66" y="2955434"/>
            <a:ext cx="30654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42,5 km  : 1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xmlns="" id="{152CCE61-B6EF-45A3-B57D-6AD319033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684" y="3522823"/>
            <a:ext cx="2031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170 km  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1696116-0995-4E73-AF24-CA9825434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444" y="3562828"/>
            <a:ext cx="13756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?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xmlns="" id="{9C37A03D-15F8-4677-ADE5-EC5464233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059" y="2369421"/>
            <a:ext cx="1600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Tóm</a:t>
            </a:r>
            <a:r>
              <a:rPr lang="en-US" altLang="en-US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tắt</a:t>
            </a:r>
            <a:endParaRPr lang="en-US" altLang="en-US" sz="3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81DDE3D-2373-4E86-92FE-C0B425203B2B}"/>
              </a:ext>
            </a:extLst>
          </p:cNvPr>
          <p:cNvGrpSpPr/>
          <p:nvPr/>
        </p:nvGrpSpPr>
        <p:grpSpPr>
          <a:xfrm>
            <a:off x="3980657" y="1583615"/>
            <a:ext cx="7185663" cy="4936457"/>
            <a:chOff x="3980655" y="1583613"/>
            <a:chExt cx="7185663" cy="4936457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xmlns="" id="{FE7BDF3F-5472-4CB1-8F84-DC4B95706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4393541" y="1853365"/>
              <a:ext cx="6772777" cy="4666705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35725714-4A73-4FBF-ACD7-30137BA59AD0}"/>
                </a:ext>
              </a:extLst>
            </p:cNvPr>
            <p:cNvSpPr/>
            <p:nvPr/>
          </p:nvSpPr>
          <p:spPr>
            <a:xfrm>
              <a:off x="4418170" y="1726984"/>
              <a:ext cx="305133" cy="305133"/>
            </a:xfrm>
            <a:prstGeom prst="ellipse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33E84DA6-35E4-469B-81A1-38506FA458D1}"/>
                </a:ext>
              </a:extLst>
            </p:cNvPr>
            <p:cNvSpPr/>
            <p:nvPr/>
          </p:nvSpPr>
          <p:spPr>
            <a:xfrm>
              <a:off x="3980655" y="1583613"/>
              <a:ext cx="235906" cy="274377"/>
            </a:xfrm>
            <a:prstGeom prst="ellipse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1EE85BE-8401-4493-A957-E2C2F516D817}"/>
              </a:ext>
            </a:extLst>
          </p:cNvPr>
          <p:cNvSpPr txBox="1"/>
          <p:nvPr/>
        </p:nvSpPr>
        <p:spPr>
          <a:xfrm>
            <a:off x="4324314" y="3719139"/>
            <a:ext cx="6836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hiểu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ô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tô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vận</a:t>
            </a:r>
            <a:r>
              <a:rPr lang="en-US" sz="3600" b="1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tốc</a:t>
            </a:r>
            <a:r>
              <a:rPr lang="en-US" sz="3600" b="1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42,5 km/</a:t>
            </a:r>
            <a:r>
              <a:rPr lang="en-US" sz="3600" b="1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giờ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thế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2A73D83-7C57-429D-8822-5D49D22BDF0D}"/>
              </a:ext>
            </a:extLst>
          </p:cNvPr>
          <p:cNvGrpSpPr/>
          <p:nvPr/>
        </p:nvGrpSpPr>
        <p:grpSpPr>
          <a:xfrm>
            <a:off x="4276820" y="1697249"/>
            <a:ext cx="6949481" cy="4822823"/>
            <a:chOff x="4276818" y="1697247"/>
            <a:chExt cx="6949481" cy="482282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D9805B41-9F3A-4135-AB7F-EDFB7FBF265A}"/>
                </a:ext>
              </a:extLst>
            </p:cNvPr>
            <p:cNvGrpSpPr/>
            <p:nvPr/>
          </p:nvGrpSpPr>
          <p:grpSpPr>
            <a:xfrm>
              <a:off x="4276818" y="1697247"/>
              <a:ext cx="6931054" cy="4822823"/>
              <a:chOff x="4216561" y="1717340"/>
              <a:chExt cx="6931054" cy="482282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AD9E75ED-5D45-4C10-890D-839CF5CD42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64611" b="75539"/>
              <a:stretch/>
            </p:blipFill>
            <p:spPr>
              <a:xfrm rot="20226630" flipH="1">
                <a:off x="6796383" y="1717340"/>
                <a:ext cx="1241128" cy="72577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D1B06281-832F-41D7-B325-01BACB6A1A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0247" b="100000" l="0" r="100000">
                            <a14:foregroundMark x1="64631" y1="22963" x2="73113" y2="26543"/>
                            <a14:foregroundMark x1="20526" y1="90617" x2="41306" y2="99136"/>
                          </a14:backgroundRemoval>
                        </a14:imgEffect>
                      </a14:imgLayer>
                    </a14:imgProps>
                  </a:ext>
                </a:extLst>
              </a:blip>
              <a:srcRect l="3572" t="20414"/>
              <a:stretch/>
            </p:blipFill>
            <p:spPr>
              <a:xfrm>
                <a:off x="4216561" y="2610019"/>
                <a:ext cx="6931054" cy="3930144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F56461B8-628D-46DE-A90B-4C8F22B146FC}"/>
                </a:ext>
              </a:extLst>
            </p:cNvPr>
            <p:cNvSpPr txBox="1"/>
            <p:nvPr/>
          </p:nvSpPr>
          <p:spPr>
            <a:xfrm>
              <a:off x="4390237" y="3819923"/>
              <a:ext cx="6836062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Thời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gian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xe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ô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tô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đi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quãng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đường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dài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170 km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là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bao </a:t>
              </a:r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nhiêu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giờ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7877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  <p:bldP spid="3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80822B7-4110-4407-94A9-12A26F18FB46}"/>
              </a:ext>
            </a:extLst>
          </p:cNvPr>
          <p:cNvSpPr/>
          <p:nvPr/>
        </p:nvSpPr>
        <p:spPr>
          <a:xfrm>
            <a:off x="412887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xmlns="" id="{857CB797-AAFC-4A35-9B7D-42B035A31F6E}"/>
              </a:ext>
            </a:extLst>
          </p:cNvPr>
          <p:cNvSpPr/>
          <p:nvPr/>
        </p:nvSpPr>
        <p:spPr>
          <a:xfrm>
            <a:off x="327026" y="201570"/>
            <a:ext cx="11537951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9D9F913-CF36-49F2-9A6C-E7C428A6A27F}"/>
              </a:ext>
            </a:extLst>
          </p:cNvPr>
          <p:cNvSpPr/>
          <p:nvPr/>
        </p:nvSpPr>
        <p:spPr>
          <a:xfrm>
            <a:off x="6701908" y="607682"/>
            <a:ext cx="3759165" cy="43732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4BE3CBA-A478-4909-AEF1-EDE31DA20387}"/>
              </a:ext>
            </a:extLst>
          </p:cNvPr>
          <p:cNvSpPr/>
          <p:nvPr/>
        </p:nvSpPr>
        <p:spPr>
          <a:xfrm>
            <a:off x="885722" y="1080043"/>
            <a:ext cx="3427861" cy="437322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9FAD2ACD-6413-475A-810D-7CFBE5C112F3}"/>
              </a:ext>
            </a:extLst>
          </p:cNvPr>
          <p:cNvSpPr/>
          <p:nvPr/>
        </p:nvSpPr>
        <p:spPr>
          <a:xfrm>
            <a:off x="5372825" y="1124210"/>
            <a:ext cx="1472475" cy="33703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4C166B7-2575-4425-8FBB-AB1A8D31BEDE}"/>
              </a:ext>
            </a:extLst>
          </p:cNvPr>
          <p:cNvSpPr txBox="1"/>
          <p:nvPr/>
        </p:nvSpPr>
        <p:spPr>
          <a:xfrm>
            <a:off x="845965" y="506395"/>
            <a:ext cx="10394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170 km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42,5 km/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xmlns="" id="{A606B6AA-2F8C-4B76-9962-F4419A50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66" y="2955434"/>
            <a:ext cx="3065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42,5 km  :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xmlns="" id="{152CCE61-B6EF-45A3-B57D-6AD319033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684" y="3522823"/>
            <a:ext cx="1733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170 km  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1696116-0995-4E73-AF24-CA9825434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445" y="3562828"/>
            <a:ext cx="1208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xmlns="" id="{9C37A03D-15F8-4677-ADE5-EC5464233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059" y="2369421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Tóm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tắt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Rectangle: Diagonal Corners Rounded 35">
            <a:extLst>
              <a:ext uri="{FF2B5EF4-FFF2-40B4-BE49-F238E27FC236}">
                <a16:creationId xmlns:a16="http://schemas.microsoft.com/office/drawing/2014/main" xmlns="" id="{56ACE7C2-D4F8-4353-984A-C22034FAB217}"/>
              </a:ext>
            </a:extLst>
          </p:cNvPr>
          <p:cNvSpPr/>
          <p:nvPr/>
        </p:nvSpPr>
        <p:spPr>
          <a:xfrm>
            <a:off x="4455010" y="2204128"/>
            <a:ext cx="6962775" cy="4249807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xmlns="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382" y="2330327"/>
            <a:ext cx="20371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sng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u="sng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giải</a:t>
            </a:r>
            <a:endParaRPr lang="en-US" altLang="en-US" sz="3200" u="sng" dirty="0">
              <a:solidFill>
                <a:srgbClr val="FF198C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xmlns="" id="{628853D7-7873-4756-95B7-DAEA40E3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998" y="3041301"/>
            <a:ext cx="7711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tô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quãng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xmlns="" id="{33905B2F-B92D-417A-AE19-932FB977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916" y="3590641"/>
            <a:ext cx="4945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170 : 42,5  = </a:t>
            </a:r>
          </a:p>
        </p:txBody>
      </p:sp>
      <p:sp>
        <p:nvSpPr>
          <p:cNvPr id="28" name="Text Box 33">
            <a:extLst>
              <a:ext uri="{FF2B5EF4-FFF2-40B4-BE49-F238E27FC236}">
                <a16:creationId xmlns:a16="http://schemas.microsoft.com/office/drawing/2014/main" xmlns="" id="{01218666-0D32-49CE-939B-E8ABE6AA9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68" y="4169607"/>
            <a:ext cx="32981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Đáp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: 4 (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xmlns="" id="{D5BAA592-3606-4AB2-A78B-DAB2FCF67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057" y="3612546"/>
            <a:ext cx="1447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4 (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7955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74F4A1-2D01-4F51-B303-61A9F9152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7F687D2-F303-4E2F-9458-6EB5A2450165}"/>
              </a:ext>
            </a:extLst>
          </p:cNvPr>
          <p:cNvSpPr/>
          <p:nvPr/>
        </p:nvSpPr>
        <p:spPr>
          <a:xfrm>
            <a:off x="551787" y="220648"/>
            <a:ext cx="11219844" cy="3868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30">
            <a:extLst>
              <a:ext uri="{FF2B5EF4-FFF2-40B4-BE49-F238E27FC236}">
                <a16:creationId xmlns:a16="http://schemas.microsoft.com/office/drawing/2014/main" xmlns="" id="{279AB02F-4FDE-4E52-860E-228B62D0F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311729"/>
            <a:ext cx="1600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giải</a:t>
            </a:r>
            <a:endParaRPr lang="en-US" altLang="en-US" sz="3200" dirty="0">
              <a:solidFill>
                <a:srgbClr val="FF198C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ext Box 31">
            <a:extLst>
              <a:ext uri="{FF2B5EF4-FFF2-40B4-BE49-F238E27FC236}">
                <a16:creationId xmlns:a16="http://schemas.microsoft.com/office/drawing/2014/main" xmlns="" id="{D40FB281-B140-48CD-A361-A9C47D55E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7" y="898527"/>
            <a:ext cx="653732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tô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quãng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 Box 32">
            <a:extLst>
              <a:ext uri="{FF2B5EF4-FFF2-40B4-BE49-F238E27FC236}">
                <a16:creationId xmlns:a16="http://schemas.microsoft.com/office/drawing/2014/main" xmlns="" id="{AE00F276-BCC9-49D1-AC08-38B1205F3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26" y="1508125"/>
            <a:ext cx="60071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170        :         42,5         =    4 (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F932F6E8-AFFC-4B38-968B-E5C036722A44}"/>
              </a:ext>
            </a:extLst>
          </p:cNvPr>
          <p:cNvCxnSpPr/>
          <p:nvPr/>
        </p:nvCxnSpPr>
        <p:spPr>
          <a:xfrm>
            <a:off x="3933825" y="2032002"/>
            <a:ext cx="0" cy="53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092633BE-1908-4ECF-9514-A98E4E5DBC58}"/>
              </a:ext>
            </a:extLst>
          </p:cNvPr>
          <p:cNvCxnSpPr/>
          <p:nvPr/>
        </p:nvCxnSpPr>
        <p:spPr>
          <a:xfrm>
            <a:off x="8277225" y="2032002"/>
            <a:ext cx="0" cy="53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EAB0A823-BB5D-4B90-9943-33362EECC92A}"/>
              </a:ext>
            </a:extLst>
          </p:cNvPr>
          <p:cNvCxnSpPr/>
          <p:nvPr/>
        </p:nvCxnSpPr>
        <p:spPr>
          <a:xfrm>
            <a:off x="6180139" y="2032002"/>
            <a:ext cx="0" cy="53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Box 33">
            <a:extLst>
              <a:ext uri="{FF2B5EF4-FFF2-40B4-BE49-F238E27FC236}">
                <a16:creationId xmlns:a16="http://schemas.microsoft.com/office/drawing/2014/main" xmlns="" id="{4CB24D23-481E-4A4B-8096-33809C093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039" y="2544763"/>
            <a:ext cx="2590800" cy="177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Quãng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endParaRPr lang="en-US" altLang="en-US" sz="32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4000"/>
              </a:lnSpc>
            </a:pP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(km)</a:t>
            </a:r>
          </a:p>
        </p:txBody>
      </p:sp>
      <p:sp>
        <p:nvSpPr>
          <p:cNvPr id="22" name="Text Box 33">
            <a:extLst>
              <a:ext uri="{FF2B5EF4-FFF2-40B4-BE49-F238E27FC236}">
                <a16:creationId xmlns:a16="http://schemas.microsoft.com/office/drawing/2014/main" xmlns="" id="{04C0C795-F149-4283-B6DF-FED8E5EC3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139" y="2562225"/>
            <a:ext cx="2590800" cy="121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Vận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tốc</a:t>
            </a:r>
            <a:endParaRPr lang="en-US" altLang="en-US" sz="32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4000"/>
              </a:lnSpc>
            </a:pP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(km/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Text Box 33">
            <a:extLst>
              <a:ext uri="{FF2B5EF4-FFF2-40B4-BE49-F238E27FC236}">
                <a16:creationId xmlns:a16="http://schemas.microsoft.com/office/drawing/2014/main" xmlns="" id="{A978E85C-6860-4DF2-8263-83050357B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239" y="2562225"/>
            <a:ext cx="2590800" cy="121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14000"/>
              </a:lnSpc>
            </a:pP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xmlns="" id="{17AAC302-4607-4569-ACF6-2D1CB6963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452019" y="4083707"/>
            <a:ext cx="6155280" cy="223554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B333001-4D1A-4A1A-BEA0-6287428C474E}"/>
              </a:ext>
            </a:extLst>
          </p:cNvPr>
          <p:cNvSpPr txBox="1"/>
          <p:nvPr/>
        </p:nvSpPr>
        <p:spPr>
          <a:xfrm>
            <a:off x="2845304" y="4452182"/>
            <a:ext cx="36810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tô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quãng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</a:p>
          <a:p>
            <a:pPr algn="ctr"/>
            <a:endParaRPr lang="en-US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FCC59ADB-3561-4DFB-B49F-DF9AE8E01B52}"/>
              </a:ext>
            </a:extLst>
          </p:cNvPr>
          <p:cNvSpPr/>
          <p:nvPr/>
        </p:nvSpPr>
        <p:spPr>
          <a:xfrm>
            <a:off x="2520950" y="4242761"/>
            <a:ext cx="9207501" cy="23313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86FCA79-64DE-4F55-AA79-C36B4B23897B}"/>
              </a:ext>
            </a:extLst>
          </p:cNvPr>
          <p:cNvSpPr txBox="1"/>
          <p:nvPr/>
        </p:nvSpPr>
        <p:spPr>
          <a:xfrm>
            <a:off x="2840450" y="4452183"/>
            <a:ext cx="87236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quãng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chia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vận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tốc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89B423E-C06B-4C07-864F-396FF057DC2B}"/>
              </a:ext>
            </a:extLst>
          </p:cNvPr>
          <p:cNvSpPr txBox="1"/>
          <p:nvPr/>
        </p:nvSpPr>
        <p:spPr>
          <a:xfrm>
            <a:off x="2841085" y="5052128"/>
            <a:ext cx="872363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4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t = s : v</a:t>
            </a:r>
          </a:p>
        </p:txBody>
      </p:sp>
    </p:spTree>
    <p:extLst>
      <p:ext uri="{BB962C8B-B14F-4D97-AF65-F5344CB8AC3E}">
        <p14:creationId xmlns:p14="http://schemas.microsoft.com/office/powerpoint/2010/main" val="3905227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/>
      <p:bldP spid="26" grpId="1"/>
      <p:bldP spid="27" grpId="0" animBg="1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2353</TotalTime>
  <Words>866</Words>
  <Application>Microsoft Office PowerPoint</Application>
  <PresentationFormat>Widescreen</PresentationFormat>
  <Paragraphs>133</Paragraphs>
  <Slides>18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宋体</vt:lpstr>
      <vt:lpstr>Arial</vt:lpstr>
      <vt:lpstr>Calibri</vt:lpstr>
      <vt:lpstr>Cambria Math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58</cp:revision>
  <dcterms:created xsi:type="dcterms:W3CDTF">2022-02-28T09:08:26Z</dcterms:created>
  <dcterms:modified xsi:type="dcterms:W3CDTF">2024-04-10T08:59:03Z</dcterms:modified>
</cp:coreProperties>
</file>