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256" r:id="rId2"/>
    <p:sldId id="314" r:id="rId3"/>
    <p:sldId id="319" r:id="rId4"/>
    <p:sldId id="320" r:id="rId5"/>
    <p:sldId id="321" r:id="rId6"/>
    <p:sldId id="322" r:id="rId7"/>
    <p:sldId id="351" r:id="rId8"/>
    <p:sldId id="324" r:id="rId9"/>
    <p:sldId id="325" r:id="rId10"/>
    <p:sldId id="326" r:id="rId11"/>
    <p:sldId id="327" r:id="rId12"/>
    <p:sldId id="328" r:id="rId13"/>
    <p:sldId id="329" r:id="rId14"/>
    <p:sldId id="332" r:id="rId15"/>
    <p:sldId id="333" r:id="rId16"/>
    <p:sldId id="334" r:id="rId17"/>
    <p:sldId id="335" r:id="rId18"/>
    <p:sldId id="336" r:id="rId19"/>
    <p:sldId id="353" r:id="rId20"/>
    <p:sldId id="354" r:id="rId21"/>
    <p:sldId id="340" r:id="rId22"/>
    <p:sldId id="341" r:id="rId23"/>
    <p:sldId id="342" r:id="rId24"/>
    <p:sldId id="343" r:id="rId25"/>
    <p:sldId id="355" r:id="rId26"/>
    <p:sldId id="345" r:id="rId27"/>
    <p:sldId id="346" r:id="rId28"/>
    <p:sldId id="347" r:id="rId29"/>
    <p:sldId id="348" r:id="rId30"/>
    <p:sldId id="358" r:id="rId31"/>
  </p:sldIdLst>
  <p:sldSz cx="12192000" cy="6858000"/>
  <p:notesSz cx="6858000" cy="9144000"/>
  <p:embeddedFontLst>
    <p:embeddedFont>
      <p:font typeface="UTM Avo" panose="02040603050506020204" pitchFamily="18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2F6A"/>
    <a:srgbClr val="FFFFFF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4660"/>
  </p:normalViewPr>
  <p:slideViewPr>
    <p:cSldViewPr snapToGrid="0">
      <p:cViewPr varScale="1">
        <p:scale>
          <a:sx n="64" d="100"/>
          <a:sy n="64" d="100"/>
        </p:scale>
        <p:origin x="47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3DF8B27D-DEBB-4E30-8071-9F32B71333DE}" type="datetimeFigureOut">
              <a:rPr lang="en-US" smtClean="0"/>
              <a:pPr/>
              <a:t>9/10/2024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CA5DAA26-E148-46EF-9F03-4E1981EEB5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830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" name="Google Shape;112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59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1" name="Google Shape;23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Bài chia thành 2 đoạn</a:t>
            </a:r>
            <a:endParaRPr/>
          </a:p>
        </p:txBody>
      </p:sp>
      <p:sp>
        <p:nvSpPr>
          <p:cNvPr id="232" name="Google Shape;232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2067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Chú thích &amp; giải nghĩa</a:t>
            </a:r>
            <a:endParaRPr/>
          </a:p>
        </p:txBody>
      </p:sp>
      <p:sp>
        <p:nvSpPr>
          <p:cNvPr id="241" name="Google Shape;241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16031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Thầy cô click vào hình loa để đọc bài</a:t>
            </a:r>
            <a:endParaRPr/>
          </a:p>
        </p:txBody>
      </p:sp>
      <p:sp>
        <p:nvSpPr>
          <p:cNvPr id="200" name="Google Shape;20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prstClr val="black"/>
                </a:solidFill>
              </a:rPr>
              <a:pPr/>
              <a:t>19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1297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9122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2255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59101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647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53741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02062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2040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ea typeface="Times New Roman"/>
                <a:cs typeface="Times New Roman"/>
                <a:sym typeface="Times New Roman"/>
              </a:rPr>
              <a:t>Thầy</a:t>
            </a:r>
            <a:r>
              <a:rPr lang="en-US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ea typeface="Times New Roman"/>
                <a:cs typeface="Times New Roman"/>
                <a:sym typeface="Times New Roman"/>
              </a:rPr>
              <a:t>cô</a:t>
            </a:r>
            <a:r>
              <a:rPr lang="en-US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ea typeface="Times New Roman"/>
                <a:cs typeface="Times New Roman"/>
                <a:sym typeface="Times New Roman"/>
              </a:rPr>
              <a:t>bấm</a:t>
            </a:r>
            <a:r>
              <a:rPr lang="en-US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ea typeface="Times New Roman"/>
                <a:cs typeface="Times New Roman"/>
                <a:sym typeface="Times New Roman"/>
              </a:rPr>
              <a:t>vào</a:t>
            </a:r>
            <a:r>
              <a:rPr lang="en-US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ea typeface="Times New Roman"/>
                <a:cs typeface="Times New Roman"/>
                <a:sym typeface="Times New Roman"/>
              </a:rPr>
              <a:t>từng</a:t>
            </a:r>
            <a:r>
              <a:rPr lang="en-US" dirty="0">
                <a:ea typeface="Times New Roman"/>
                <a:cs typeface="Times New Roman"/>
                <a:sym typeface="Times New Roman"/>
              </a:rPr>
              <a:t> ô </a:t>
            </a:r>
            <a:r>
              <a:rPr lang="en-US" dirty="0" err="1">
                <a:ea typeface="Times New Roman"/>
                <a:cs typeface="Times New Roman"/>
                <a:sym typeface="Times New Roman"/>
              </a:rPr>
              <a:t>sô</a:t>
            </a:r>
            <a:r>
              <a:rPr lang="en-US" dirty="0">
                <a:ea typeface="Times New Roman"/>
                <a:cs typeface="Times New Roman"/>
                <a:sym typeface="Times New Roman"/>
              </a:rPr>
              <a:t>́ </a:t>
            </a:r>
            <a:r>
              <a:rPr lang="en-US" dirty="0" err="1">
                <a:ea typeface="Times New Roman"/>
                <a:cs typeface="Times New Roman"/>
                <a:sym typeface="Times New Roman"/>
              </a:rPr>
              <a:t>đê</a:t>
            </a:r>
            <a:r>
              <a:rPr lang="en-US" dirty="0">
                <a:ea typeface="Times New Roman"/>
                <a:cs typeface="Times New Roman"/>
                <a:sym typeface="Times New Roman"/>
              </a:rPr>
              <a:t>̉ </a:t>
            </a:r>
            <a:r>
              <a:rPr lang="en-US" dirty="0" err="1">
                <a:ea typeface="Times New Roman"/>
                <a:cs typeface="Times New Roman"/>
                <a:sym typeface="Times New Roman"/>
              </a:rPr>
              <a:t>hiện</a:t>
            </a:r>
            <a:r>
              <a:rPr lang="en-US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ea typeface="Times New Roman"/>
                <a:cs typeface="Times New Roman"/>
                <a:sym typeface="Times New Roman"/>
              </a:rPr>
              <a:t>ra</a:t>
            </a:r>
            <a:r>
              <a:rPr lang="en-US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ea typeface="Times New Roman"/>
                <a:cs typeface="Times New Roman"/>
                <a:sym typeface="Times New Roman"/>
              </a:rPr>
              <a:t>từng</a:t>
            </a:r>
            <a:r>
              <a:rPr lang="en-US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ea typeface="Times New Roman"/>
                <a:cs typeface="Times New Roman"/>
                <a:sym typeface="Times New Roman"/>
              </a:rPr>
              <a:t>khung</a:t>
            </a:r>
            <a:r>
              <a:rPr lang="en-US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ea typeface="Times New Roman"/>
                <a:cs typeface="Times New Roman"/>
                <a:sym typeface="Times New Roman"/>
              </a:rPr>
              <a:t>tương</a:t>
            </a:r>
            <a:r>
              <a:rPr lang="en-US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ea typeface="Times New Roman"/>
                <a:cs typeface="Times New Roman"/>
                <a:sym typeface="Times New Roman"/>
              </a:rPr>
              <a:t>ứng</a:t>
            </a:r>
            <a:endParaRPr dirty="0"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ea typeface="Times New Roman"/>
                <a:cs typeface="Times New Roman"/>
                <a:sym typeface="Times New Roman"/>
              </a:rPr>
              <a:t>Thây</a:t>
            </a:r>
            <a:r>
              <a:rPr lang="en-US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ea typeface="Times New Roman"/>
                <a:cs typeface="Times New Roman"/>
                <a:sym typeface="Times New Roman"/>
              </a:rPr>
              <a:t>cô</a:t>
            </a:r>
            <a:r>
              <a:rPr lang="en-US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ea typeface="Times New Roman"/>
                <a:cs typeface="Times New Roman"/>
                <a:sym typeface="Times New Roman"/>
              </a:rPr>
              <a:t>hỏi</a:t>
            </a:r>
            <a:r>
              <a:rPr lang="en-US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ea typeface="Times New Roman"/>
                <a:cs typeface="Times New Roman"/>
                <a:sym typeface="Times New Roman"/>
              </a:rPr>
              <a:t>hs</a:t>
            </a:r>
            <a:r>
              <a:rPr lang="en-US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ea typeface="Times New Roman"/>
                <a:cs typeface="Times New Roman"/>
                <a:sym typeface="Times New Roman"/>
              </a:rPr>
              <a:t>và</a:t>
            </a:r>
            <a:r>
              <a:rPr lang="en-US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ea typeface="Times New Roman"/>
                <a:cs typeface="Times New Roman"/>
                <a:sym typeface="Times New Roman"/>
              </a:rPr>
              <a:t>trả</a:t>
            </a:r>
            <a:r>
              <a:rPr lang="en-US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ea typeface="Times New Roman"/>
                <a:cs typeface="Times New Roman"/>
                <a:sym typeface="Times New Roman"/>
              </a:rPr>
              <a:t>lời</a:t>
            </a:r>
            <a:r>
              <a:rPr lang="en-US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ea typeface="Times New Roman"/>
                <a:cs typeface="Times New Roman"/>
                <a:sym typeface="Times New Roman"/>
              </a:rPr>
              <a:t>từng</a:t>
            </a:r>
            <a:r>
              <a:rPr lang="en-US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ea typeface="Times New Roman"/>
                <a:cs typeface="Times New Roman"/>
                <a:sym typeface="Times New Roman"/>
              </a:rPr>
              <a:t>câu</a:t>
            </a:r>
            <a:r>
              <a:rPr lang="en-US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ea typeface="Times New Roman"/>
                <a:cs typeface="Times New Roman"/>
                <a:sym typeface="Times New Roman"/>
              </a:rPr>
              <a:t>tương</a:t>
            </a:r>
            <a:r>
              <a:rPr lang="en-US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ea typeface="Times New Roman"/>
                <a:cs typeface="Times New Roman"/>
                <a:sym typeface="Times New Roman"/>
              </a:rPr>
              <a:t>ứng</a:t>
            </a:r>
            <a:endParaRPr dirty="0"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❖"/>
            </a:pP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Mỗi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bức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tranh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gì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?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❖"/>
            </a:pP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Mỗi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vật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mỗi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 con 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vật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tranh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ích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ea typeface="Times New Roman"/>
                <a:cs typeface="Times New Roman"/>
                <a:sym typeface="Times New Roman"/>
              </a:rPr>
              <a:t>gì</a:t>
            </a:r>
            <a:r>
              <a:rPr lang="en-US" sz="1200" dirty="0">
                <a:ea typeface="Times New Roman"/>
                <a:cs typeface="Times New Roman"/>
                <a:sym typeface="Times New Roman"/>
              </a:rPr>
              <a:t>?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9" name="Google Shape;11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2156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3568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3937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0667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9012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Thầy cô click vào hình loa để đọc bài</a:t>
            </a:r>
            <a:endParaRPr/>
          </a:p>
        </p:txBody>
      </p:sp>
      <p:sp>
        <p:nvSpPr>
          <p:cNvPr id="200" name="Google Shape;20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3962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Thầy cô click vào hình loa để đọc bài</a:t>
            </a:r>
            <a:endParaRPr/>
          </a:p>
        </p:txBody>
      </p:sp>
      <p:sp>
        <p:nvSpPr>
          <p:cNvPr id="200" name="Google Shape;20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en-US"/>
              <a:pPr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5201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1" name="Google Shape;23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Bài chia thành 2 đoạn</a:t>
            </a:r>
            <a:endParaRPr/>
          </a:p>
        </p:txBody>
      </p:sp>
      <p:sp>
        <p:nvSpPr>
          <p:cNvPr id="232" name="Google Shape;232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en-US"/>
              <a:pPr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2313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3" y="20646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410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187DD-1B37-4B19-9E52-9A4211092FF7}" type="datetime1">
              <a:rPr lang="en-US" smtClean="0"/>
              <a:t>9/10/2024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8ED38-7277-4220-9891-A6CA0FF6ACD2}" type="datetime1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360E7-427B-44A8-B07B-A74978C2E29D}" type="datetime1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EA51-6D94-4D93-84F8-BBB4B206C6A8}" type="datetime1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1B562-7EF2-4816-A74D-228169BB6827}" type="datetime1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1E393-F139-4437-A81C-86BE25AA2FCB}" type="datetime1">
              <a:rPr lang="en-US" smtClean="0"/>
              <a:t>9/10/2024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2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3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24E7311-100E-4519-9B09-90246DEA2069}"/>
              </a:ext>
            </a:extLst>
          </p:cNvPr>
          <p:cNvSpPr/>
          <p:nvPr userDrawn="1"/>
        </p:nvSpPr>
        <p:spPr>
          <a:xfrm>
            <a:off x="11232081" y="124093"/>
            <a:ext cx="1280160" cy="147556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8983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7958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7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894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E69D-A7EE-4D55-AB83-E9E0448BC2CC}" type="datetime1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oogle Shape;12;p7">
            <a:extLst>
              <a:ext uri="{FF2B5EF4-FFF2-40B4-BE49-F238E27FC236}">
                <a16:creationId xmlns:a16="http://schemas.microsoft.com/office/drawing/2014/main" id="{72F79B91-EA82-D39D-DFE6-9D0BCC5BCC57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CCD750D-7074-809F-F310-543F5B6A0A23}"/>
              </a:ext>
            </a:extLst>
          </p:cNvPr>
          <p:cNvSpPr/>
          <p:nvPr userDrawn="1"/>
        </p:nvSpPr>
        <p:spPr>
          <a:xfrm>
            <a:off x="11013287" y="0"/>
            <a:ext cx="1280160" cy="147556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0F2DC-882D-4575-9281-AA5E2362841F}" type="datetime1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7437F-A320-41AE-8AEE-03388B65FC54}" type="datetime1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114CE-CD91-4F36-95A8-B85BE9BA5B64}" type="datetime1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CF650-3993-43CC-95BC-CEC83406881A}" type="datetime1">
              <a:rPr lang="en-US" smtClean="0"/>
              <a:t>9/10/2024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61A9B-6D0A-4353-BFF8-564EB26CF951}" type="datetime1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649" r:id="rId4"/>
    <p:sldLayoutId id="2147483650" r:id="rId5"/>
    <p:sldLayoutId id="2147483685" r:id="rId6"/>
    <p:sldLayoutId id="2147483652" r:id="rId7"/>
    <p:sldLayoutId id="2147483651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53" r:id="rId15"/>
    <p:sldLayoutId id="2147483767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2.wdp"/><Relationship Id="rId5" Type="http://schemas.openxmlformats.org/officeDocument/2006/relationships/image" Target="../media/image60.png"/><Relationship Id="rId10" Type="http://schemas.openxmlformats.org/officeDocument/2006/relationships/image" Target="../media/image59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microsoft.com/office/2007/relationships/hdphoto" Target="../media/hdphoto1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6.wdp"/><Relationship Id="rId18" Type="http://schemas.openxmlformats.org/officeDocument/2006/relationships/image" Target="../media/image22.png"/><Relationship Id="rId3" Type="http://schemas.openxmlformats.org/officeDocument/2006/relationships/image" Target="../media/image14.png"/><Relationship Id="rId21" Type="http://schemas.openxmlformats.org/officeDocument/2006/relationships/image" Target="../media/image24.png"/><Relationship Id="rId7" Type="http://schemas.microsoft.com/office/2007/relationships/hdphoto" Target="../media/hdphoto3.wdp"/><Relationship Id="rId12" Type="http://schemas.openxmlformats.org/officeDocument/2006/relationships/image" Target="../media/image19.png"/><Relationship Id="rId17" Type="http://schemas.microsoft.com/office/2007/relationships/hdphoto" Target="../media/hdphoto8.wdp"/><Relationship Id="rId2" Type="http://schemas.openxmlformats.org/officeDocument/2006/relationships/image" Target="../media/image13.jpeg"/><Relationship Id="rId16" Type="http://schemas.openxmlformats.org/officeDocument/2006/relationships/image" Target="../media/image21.png"/><Relationship Id="rId20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8.png"/><Relationship Id="rId19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microsoft.com/office/2007/relationships/hdphoto" Target="../media/hdphoto4.wdp"/><Relationship Id="rId1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0.wdp"/><Relationship Id="rId18" Type="http://schemas.openxmlformats.org/officeDocument/2006/relationships/image" Target="../media/image33.png"/><Relationship Id="rId3" Type="http://schemas.microsoft.com/office/2007/relationships/media" Target="../media/media2.mp3"/><Relationship Id="rId7" Type="http://schemas.microsoft.com/office/2007/relationships/hdphoto" Target="../media/hdphoto9.wdp"/><Relationship Id="rId12" Type="http://schemas.openxmlformats.org/officeDocument/2006/relationships/image" Target="../media/image30.png"/><Relationship Id="rId17" Type="http://schemas.openxmlformats.org/officeDocument/2006/relationships/image" Target="../media/image23.png"/><Relationship Id="rId2" Type="http://schemas.openxmlformats.org/officeDocument/2006/relationships/audio" Target="../media/media1.wav"/><Relationship Id="rId16" Type="http://schemas.openxmlformats.org/officeDocument/2006/relationships/image" Target="../media/image32.png"/><Relationship Id="rId1" Type="http://schemas.microsoft.com/office/2007/relationships/media" Target="../media/media1.wav"/><Relationship Id="rId6" Type="http://schemas.openxmlformats.org/officeDocument/2006/relationships/image" Target="../media/image25.jpeg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2.png"/><Relationship Id="rId10" Type="http://schemas.openxmlformats.org/officeDocument/2006/relationships/image" Target="../media/image28.png"/><Relationship Id="rId19" Type="http://schemas.openxmlformats.org/officeDocument/2006/relationships/image" Target="../media/image34.png"/><Relationship Id="rId4" Type="http://schemas.openxmlformats.org/officeDocument/2006/relationships/audio" Target="../media/media2.mp3"/><Relationship Id="rId9" Type="http://schemas.openxmlformats.org/officeDocument/2006/relationships/image" Target="../media/image27.gif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microsoft.com/office/2007/relationships/hdphoto" Target="../media/hdphoto10.wdp"/><Relationship Id="rId18" Type="http://schemas.openxmlformats.org/officeDocument/2006/relationships/image" Target="../media/image36.png"/><Relationship Id="rId3" Type="http://schemas.microsoft.com/office/2007/relationships/media" Target="../media/media2.mp3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" Type="http://schemas.openxmlformats.org/officeDocument/2006/relationships/audio" Target="../media/media1.wav"/><Relationship Id="rId16" Type="http://schemas.openxmlformats.org/officeDocument/2006/relationships/image" Target="../media/image23.png"/><Relationship Id="rId20" Type="http://schemas.openxmlformats.org/officeDocument/2006/relationships/image" Target="../media/image34.png"/><Relationship Id="rId1" Type="http://schemas.microsoft.com/office/2007/relationships/media" Target="../media/media1.wav"/><Relationship Id="rId6" Type="http://schemas.openxmlformats.org/officeDocument/2006/relationships/image" Target="../media/image13.jpeg"/><Relationship Id="rId11" Type="http://schemas.microsoft.com/office/2007/relationships/hdphoto" Target="../media/hdphoto11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1.png"/><Relationship Id="rId10" Type="http://schemas.openxmlformats.org/officeDocument/2006/relationships/image" Target="../media/image35.png"/><Relationship Id="rId19" Type="http://schemas.openxmlformats.org/officeDocument/2006/relationships/image" Target="../media/image37.png"/><Relationship Id="rId4" Type="http://schemas.openxmlformats.org/officeDocument/2006/relationships/audio" Target="../media/media2.mp3"/><Relationship Id="rId9" Type="http://schemas.openxmlformats.org/officeDocument/2006/relationships/image" Target="../media/image28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261E505-17BC-B21A-43E8-BF2F06C27B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2685" y="306048"/>
            <a:ext cx="9144000" cy="1156380"/>
          </a:xfrm>
        </p:spPr>
        <p:txBody>
          <a:bodyPr>
            <a:noAutofit/>
          </a:bodyPr>
          <a:lstStyle/>
          <a:p>
            <a:b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HẢI AN</a:t>
            </a:r>
            <a:b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TIỀU HỌC ĐẰNG HẢI</a:t>
            </a:r>
            <a:endParaRPr 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F7BB833-5D78-1329-BE54-52A9A8555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2685" y="2310267"/>
            <a:ext cx="9144000" cy="1655762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VIỆT 2</a:t>
            </a:r>
          </a:p>
          <a:p>
            <a:pPr>
              <a:lnSpc>
                <a:spcPct val="150000"/>
              </a:lnSpc>
            </a:pPr>
            <a:r>
              <a:rPr 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thật</a:t>
            </a:r>
            <a:r>
              <a:rPr 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vui</a:t>
            </a:r>
            <a:endParaRPr lang="vi-VN" sz="36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993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"/>
          <p:cNvSpPr/>
          <p:nvPr/>
        </p:nvSpPr>
        <p:spPr>
          <a:xfrm>
            <a:off x="2406305" y="876544"/>
            <a:ext cx="963977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                                 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nơi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để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học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sinh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các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lớp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(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từ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lớp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1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đến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lớp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5)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đến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học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tập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vui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chơi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dưới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sự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dẫn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dắt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của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các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thầy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cô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giáo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sz="2400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49" name="Google Shape;149;p6"/>
          <p:cNvSpPr txBox="1"/>
          <p:nvPr/>
        </p:nvSpPr>
        <p:spPr>
          <a:xfrm>
            <a:off x="2385039" y="876545"/>
            <a:ext cx="314012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1. </a:t>
            </a:r>
            <a:r>
              <a:rPr lang="en-US" sz="2400" b="1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Trường</a:t>
            </a: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tiểu</a:t>
            </a: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học</a:t>
            </a:r>
            <a:r>
              <a:rPr lang="vi-VN" sz="24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  </a:t>
            </a: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  </a:t>
            </a:r>
            <a:endParaRPr sz="2400" b="1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pic>
        <p:nvPicPr>
          <p:cNvPr id="150" name="Google Shape;150;p6"/>
          <p:cNvPicPr preferRelativeResize="0"/>
          <p:nvPr/>
        </p:nvPicPr>
        <p:blipFill rotWithShape="1">
          <a:blip r:embed="rId3">
            <a:alphaModFix/>
          </a:blip>
          <a:srcRect l="6917" t="19092" b="17058"/>
          <a:stretch/>
        </p:blipFill>
        <p:spPr>
          <a:xfrm>
            <a:off x="174183" y="430854"/>
            <a:ext cx="2148114" cy="1480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6"/>
          <p:cNvPicPr preferRelativeResize="0"/>
          <p:nvPr/>
        </p:nvPicPr>
        <p:blipFill rotWithShape="1">
          <a:blip r:embed="rId4">
            <a:alphaModFix/>
          </a:blip>
          <a:srcRect l="15547" r="20729"/>
          <a:stretch/>
        </p:blipFill>
        <p:spPr>
          <a:xfrm>
            <a:off x="174184" y="2370228"/>
            <a:ext cx="1204674" cy="189049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6"/>
          <p:cNvSpPr txBox="1"/>
          <p:nvPr/>
        </p:nvSpPr>
        <p:spPr>
          <a:xfrm>
            <a:off x="1248241" y="3067304"/>
            <a:ext cx="235236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2. </a:t>
            </a:r>
            <a:r>
              <a:rPr lang="en-US" sz="2400" b="1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Nông</a:t>
            </a: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dân</a:t>
            </a: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 </a:t>
            </a:r>
            <a:endParaRPr sz="2400" b="1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53" name="Google Shape;153;p6"/>
          <p:cNvSpPr/>
          <p:nvPr/>
        </p:nvSpPr>
        <p:spPr>
          <a:xfrm>
            <a:off x="3242618" y="3067304"/>
            <a:ext cx="258120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gặt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lúa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chín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sz="2400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pic>
        <p:nvPicPr>
          <p:cNvPr id="154" name="Google Shape;154;p6"/>
          <p:cNvPicPr preferRelativeResize="0"/>
          <p:nvPr/>
        </p:nvPicPr>
        <p:blipFill rotWithShape="1">
          <a:blip r:embed="rId5">
            <a:alphaModFix/>
          </a:blip>
          <a:srcRect l="14794" r="21147"/>
          <a:stretch/>
        </p:blipFill>
        <p:spPr>
          <a:xfrm>
            <a:off x="5200225" y="2129965"/>
            <a:ext cx="1727707" cy="2130753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6"/>
          <p:cNvSpPr txBox="1"/>
          <p:nvPr/>
        </p:nvSpPr>
        <p:spPr>
          <a:xfrm>
            <a:off x="6877119" y="3099124"/>
            <a:ext cx="211908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3. </a:t>
            </a:r>
            <a:r>
              <a:rPr lang="en-US" sz="2400" b="1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Học</a:t>
            </a: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sinh: </a:t>
            </a:r>
            <a:endParaRPr sz="2400" b="1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56" name="Google Shape;156;p6"/>
          <p:cNvSpPr/>
          <p:nvPr/>
        </p:nvSpPr>
        <p:spPr>
          <a:xfrm>
            <a:off x="8759853" y="3084640"/>
            <a:ext cx="32203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đến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trường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đi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học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sz="2400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pic>
        <p:nvPicPr>
          <p:cNvPr id="157" name="Google Shape;157;p6"/>
          <p:cNvPicPr preferRelativeResize="0"/>
          <p:nvPr/>
        </p:nvPicPr>
        <p:blipFill rotWithShape="1">
          <a:blip r:embed="rId6">
            <a:alphaModFix/>
          </a:blip>
          <a:srcRect t="17684" b="12088"/>
          <a:stretch/>
        </p:blipFill>
        <p:spPr>
          <a:xfrm>
            <a:off x="0" y="4557481"/>
            <a:ext cx="2872757" cy="2017487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6"/>
          <p:cNvSpPr txBox="1"/>
          <p:nvPr/>
        </p:nvSpPr>
        <p:spPr>
          <a:xfrm>
            <a:off x="2772243" y="5024199"/>
            <a:ext cx="211908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4. Con </a:t>
            </a:r>
            <a:r>
              <a:rPr lang="en-US" sz="2400" b="1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trâu</a:t>
            </a: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 </a:t>
            </a:r>
            <a:endParaRPr sz="2400" b="1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59" name="Google Shape;159;p6"/>
          <p:cNvSpPr/>
          <p:nvPr/>
        </p:nvSpPr>
        <p:spPr>
          <a:xfrm>
            <a:off x="4591141" y="5024199"/>
            <a:ext cx="738908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con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vật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được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nuôi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để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cày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bừa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làm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thức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ăn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cho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con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người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sz="2400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0102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7"/>
          <p:cNvPicPr preferRelativeResize="0"/>
          <p:nvPr/>
        </p:nvPicPr>
        <p:blipFill rotWithShape="1">
          <a:blip r:embed="rId3">
            <a:alphaModFix/>
          </a:blip>
          <a:srcRect l="12751" t="6098" r="8306" b="7432"/>
          <a:stretch/>
        </p:blipFill>
        <p:spPr>
          <a:xfrm>
            <a:off x="222611" y="454077"/>
            <a:ext cx="1828623" cy="183365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7"/>
          <p:cNvSpPr txBox="1"/>
          <p:nvPr/>
        </p:nvSpPr>
        <p:spPr>
          <a:xfrm>
            <a:off x="2051234" y="770653"/>
            <a:ext cx="211908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5. </a:t>
            </a:r>
            <a:r>
              <a:rPr lang="en-US" sz="2400" b="1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Cây</a:t>
            </a: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dừa</a:t>
            </a: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 </a:t>
            </a:r>
            <a:endParaRPr sz="2400" b="1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66" name="Google Shape;166;p7"/>
          <p:cNvSpPr/>
          <p:nvPr/>
        </p:nvSpPr>
        <p:spPr>
          <a:xfrm>
            <a:off x="3798258" y="781096"/>
            <a:ext cx="634250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cây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ăn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quả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làm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đẹp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môi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trường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sống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sz="2400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pic>
        <p:nvPicPr>
          <p:cNvPr id="167" name="Google Shape;16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688" y="2044411"/>
            <a:ext cx="1857741" cy="1857741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7"/>
          <p:cNvSpPr/>
          <p:nvPr/>
        </p:nvSpPr>
        <p:spPr>
          <a:xfrm>
            <a:off x="1931085" y="2410143"/>
            <a:ext cx="4349565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                        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vật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dụng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dùng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để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chiếu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sáng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cho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các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phương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tiện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giao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thông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đi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trên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đường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sz="2400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69" name="Google Shape;169;p7"/>
          <p:cNvSpPr txBox="1"/>
          <p:nvPr/>
        </p:nvSpPr>
        <p:spPr>
          <a:xfrm>
            <a:off x="1926690" y="2395863"/>
            <a:ext cx="255026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6. </a:t>
            </a:r>
            <a:r>
              <a:rPr lang="en-US" sz="2400" b="1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Đèn</a:t>
            </a: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đường</a:t>
            </a: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 </a:t>
            </a:r>
            <a:endParaRPr sz="2400" b="1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pic>
        <p:nvPicPr>
          <p:cNvPr id="170" name="Google Shape;170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80650" y="1819352"/>
            <a:ext cx="1767690" cy="208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7"/>
          <p:cNvSpPr txBox="1"/>
          <p:nvPr/>
        </p:nvSpPr>
        <p:spPr>
          <a:xfrm>
            <a:off x="8219805" y="2629919"/>
            <a:ext cx="211908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7. </a:t>
            </a:r>
            <a:r>
              <a:rPr lang="en-US" sz="2400" b="1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Thợ</a:t>
            </a: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xây</a:t>
            </a: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  </a:t>
            </a:r>
            <a:endParaRPr sz="2400" b="1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72" name="Google Shape;172;p7"/>
          <p:cNvSpPr/>
          <p:nvPr/>
        </p:nvSpPr>
        <p:spPr>
          <a:xfrm>
            <a:off x="8113057" y="2631045"/>
            <a:ext cx="381253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                    </a:t>
            </a:r>
            <a:r>
              <a:rPr lang="vi-VN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xây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những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bức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tường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bao.</a:t>
            </a:r>
            <a:endParaRPr sz="2400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pic>
        <p:nvPicPr>
          <p:cNvPr id="173" name="Google Shape;173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41167" y="4203585"/>
            <a:ext cx="2409826" cy="2347913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7"/>
          <p:cNvSpPr txBox="1"/>
          <p:nvPr/>
        </p:nvSpPr>
        <p:spPr>
          <a:xfrm>
            <a:off x="2791472" y="5237501"/>
            <a:ext cx="240982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8. </a:t>
            </a:r>
            <a:r>
              <a:rPr lang="en-US" sz="2400" b="1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Cây</a:t>
            </a: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chuối</a:t>
            </a: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 </a:t>
            </a:r>
            <a:endParaRPr sz="2400" b="1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75" name="Google Shape;175;p7"/>
          <p:cNvSpPr/>
          <p:nvPr/>
        </p:nvSpPr>
        <p:spPr>
          <a:xfrm>
            <a:off x="4708769" y="5234509"/>
            <a:ext cx="578225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cây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ăn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quả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làm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đẹp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môi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trường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sống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sz="2400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4769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8"/>
          <p:cNvSpPr txBox="1"/>
          <p:nvPr/>
        </p:nvSpPr>
        <p:spPr>
          <a:xfrm>
            <a:off x="2261943" y="800618"/>
            <a:ext cx="211908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9. </a:t>
            </a:r>
            <a:r>
              <a:rPr lang="en-US" sz="2400" b="1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Xe</a:t>
            </a: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taxi: </a:t>
            </a:r>
            <a:endParaRPr sz="2400" b="1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81" name="Google Shape;181;p8"/>
          <p:cNvSpPr/>
          <p:nvPr/>
        </p:nvSpPr>
        <p:spPr>
          <a:xfrm>
            <a:off x="3684342" y="800618"/>
            <a:ext cx="727862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phương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tiện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dùng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để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chở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hành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khách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tơi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nơi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mà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họ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muốn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đến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sz="2400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pic>
        <p:nvPicPr>
          <p:cNvPr id="182" name="Google Shape;182;p8"/>
          <p:cNvPicPr preferRelativeResize="0"/>
          <p:nvPr/>
        </p:nvPicPr>
        <p:blipFill rotWithShape="1">
          <a:blip r:embed="rId3">
            <a:alphaModFix/>
          </a:blip>
          <a:srcRect l="7028" t="7087" r="8414" b="12250"/>
          <a:stretch/>
        </p:blipFill>
        <p:spPr>
          <a:xfrm>
            <a:off x="-9761" y="240183"/>
            <a:ext cx="2235200" cy="2132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3997" y="2409045"/>
            <a:ext cx="2718254" cy="1941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6912" y="4350655"/>
            <a:ext cx="2507345" cy="250734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8"/>
          <p:cNvSpPr txBox="1"/>
          <p:nvPr/>
        </p:nvSpPr>
        <p:spPr>
          <a:xfrm>
            <a:off x="2445647" y="3198242"/>
            <a:ext cx="229704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10. Con </a:t>
            </a:r>
            <a:r>
              <a:rPr lang="en-US" sz="2400" b="1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mèo</a:t>
            </a: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 </a:t>
            </a:r>
            <a:endParaRPr sz="2400" b="1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86" name="Google Shape;186;p8"/>
          <p:cNvSpPr/>
          <p:nvPr/>
        </p:nvSpPr>
        <p:spPr>
          <a:xfrm>
            <a:off x="4483214" y="3198242"/>
            <a:ext cx="788289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con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vật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được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nuôi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để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bắt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chuột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làm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cảnh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sz="2400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87" name="Google Shape;187;p8"/>
          <p:cNvSpPr txBox="1"/>
          <p:nvPr/>
        </p:nvSpPr>
        <p:spPr>
          <a:xfrm>
            <a:off x="2261943" y="5373494"/>
            <a:ext cx="241329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11. </a:t>
            </a:r>
            <a:r>
              <a:rPr lang="en-US" sz="2400" b="1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Bông</a:t>
            </a: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hoa</a:t>
            </a: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 </a:t>
            </a:r>
            <a:endParaRPr sz="2400" b="1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88" name="Google Shape;188;p8"/>
          <p:cNvSpPr/>
          <p:nvPr/>
        </p:nvSpPr>
        <p:spPr>
          <a:xfrm>
            <a:off x="4381031" y="5373453"/>
            <a:ext cx="738548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vật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trang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trí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làm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đẹp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môi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trường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sống</a:t>
            </a:r>
            <a:endParaRPr sz="2400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9205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9"/>
          <p:cNvSpPr txBox="1"/>
          <p:nvPr/>
        </p:nvSpPr>
        <p:spPr>
          <a:xfrm>
            <a:off x="1895005" y="649968"/>
            <a:ext cx="8970818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Làm</a:t>
            </a: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việc</a:t>
            </a: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thật</a:t>
            </a: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</a:t>
            </a: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vui</a:t>
            </a:r>
            <a:endParaRPr sz="6600" b="1" dirty="0">
              <a:solidFill>
                <a:srgbClr val="FF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grpSp>
        <p:nvGrpSpPr>
          <p:cNvPr id="194" name="Google Shape;194;p9"/>
          <p:cNvGrpSpPr/>
          <p:nvPr/>
        </p:nvGrpSpPr>
        <p:grpSpPr>
          <a:xfrm>
            <a:off x="2433084" y="2095090"/>
            <a:ext cx="7325829" cy="4349954"/>
            <a:chOff x="1590675" y="1391517"/>
            <a:chExt cx="9010650" cy="5238750"/>
          </a:xfrm>
        </p:grpSpPr>
        <p:pic>
          <p:nvPicPr>
            <p:cNvPr id="195" name="Google Shape;195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90675" y="1391517"/>
              <a:ext cx="9010650" cy="5238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6" name="Google Shape;196;p9"/>
            <p:cNvSpPr/>
            <p:nvPr/>
          </p:nvSpPr>
          <p:spPr>
            <a:xfrm>
              <a:off x="8962130" y="1391518"/>
              <a:ext cx="1260764" cy="2909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374" y="472089"/>
            <a:ext cx="137160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579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0"/>
          <p:cNvSpPr txBox="1"/>
          <p:nvPr/>
        </p:nvSpPr>
        <p:spPr>
          <a:xfrm>
            <a:off x="2557383" y="426862"/>
            <a:ext cx="6941126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Làm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việc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thật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vui</a:t>
            </a:r>
            <a:endParaRPr sz="3600" b="1" dirty="0">
              <a:solidFill>
                <a:schemeClr val="tx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208" name="Google Shape;208;p10"/>
          <p:cNvSpPr/>
          <p:nvPr/>
        </p:nvSpPr>
        <p:spPr>
          <a:xfrm>
            <a:off x="2682153" y="1530524"/>
            <a:ext cx="6844146" cy="4955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1.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Quanh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ta,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mọi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vật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mọi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người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đều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làm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việc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Cái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đồng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hồ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tích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tắc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tích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tắc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báo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phút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báo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giờ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 </a:t>
            </a:r>
            <a:endParaRPr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Con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gà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trống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gáy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vang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ò … ó … o…,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báo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cho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mọi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người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biết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trời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sắp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sáng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mau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mau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thức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dậy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Con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tu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hú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kêu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tu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hú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tu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hú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Thế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sắp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đến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mùa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vải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chín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Chim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bắt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sâu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bảo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vệ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mùa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màng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Cành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đào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nở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hoa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cho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sắc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xuân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thêm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rực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rỡ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ngày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xuân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thêm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tưng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bừng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2.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Như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mọi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vật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mọi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người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bé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cũng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làm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việc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Bé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làm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bài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bé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đi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học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bé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quét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nhà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nhặt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rau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chơi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với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em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đỡ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mẹ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Bé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luôn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luôn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bận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rộn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mà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lúc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nào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cũng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vui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Theo TÔ HOÀI</a:t>
            </a:r>
            <a:endParaRPr sz="21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374" y="472089"/>
            <a:ext cx="137160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5" y="2691812"/>
            <a:ext cx="2505075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84" y="426862"/>
            <a:ext cx="9525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138516"/>
            <a:ext cx="2521527" cy="4629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71284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0"/>
          <p:cNvSpPr/>
          <p:nvPr/>
        </p:nvSpPr>
        <p:spPr>
          <a:xfrm>
            <a:off x="2513301" y="1560422"/>
            <a:ext cx="6895875" cy="495520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0" tIns="0" rIns="0" bIns="0" anchor="ctr" anchorCtr="0">
            <a:spAutoFit/>
          </a:bodyPr>
          <a:lstStyle/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1.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Quanh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ta,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mọi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vật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mọi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người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đều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làm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việc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Cái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đồng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hồ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tích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tắc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tích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tắc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báo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phút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báo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giờ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 </a:t>
            </a:r>
            <a:endParaRPr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Con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gà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trống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gáy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vang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ò … ó … o…,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báo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cho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mọi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người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biết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trời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sắp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sáng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mau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mau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thức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dậy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Con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tu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hú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kêu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tu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hú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tu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hú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Thế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sắp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đến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mùa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vải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chín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Chim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bắt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sâu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bảo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vệ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mùa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màng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Cành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đào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nở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hoa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cho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sắc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xuân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thêm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rực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rỡ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ngày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xuân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thêm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tưng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bừng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2.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Như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mọi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vật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mọi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người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bé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cũng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làm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việc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Bé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làm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bài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bé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đi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học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bé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quét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nhà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nhặt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rau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chơi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với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em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đỡ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mẹ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Bé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luôn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luôn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bận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rộn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mà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lúc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nào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cũng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vui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1200"/>
              </a:spcBef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Theo TÔ HOÀI</a:t>
            </a:r>
            <a:endParaRPr sz="2100" dirty="0">
              <a:solidFill>
                <a:schemeClr val="tx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pic>
        <p:nvPicPr>
          <p:cNvPr id="9" name="Tiếng Việt Lớp 2 Tuần 1 - Làm Việc Thật Là Vui - Sách Cánh Diều - Bài Đọc Trang 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000" end="1.271110125E6"/>
                </p14:media>
              </p:ext>
            </p:extLst>
          </p:nvPr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288" y="220231"/>
            <a:ext cx="609600" cy="609600"/>
          </a:xfrm>
          <a:prstGeom prst="rect">
            <a:avLst/>
          </a:prstGeom>
        </p:spPr>
      </p:pic>
      <p:sp>
        <p:nvSpPr>
          <p:cNvPr id="10" name="Google Shape;203;p10"/>
          <p:cNvSpPr txBox="1"/>
          <p:nvPr/>
        </p:nvSpPr>
        <p:spPr>
          <a:xfrm>
            <a:off x="2566618" y="492476"/>
            <a:ext cx="6941126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Làm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việc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thật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vui</a:t>
            </a:r>
            <a:endParaRPr sz="3600" b="1" dirty="0">
              <a:solidFill>
                <a:schemeClr val="tx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374" y="472089"/>
            <a:ext cx="137160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5" y="2691812"/>
            <a:ext cx="2505075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84" y="426862"/>
            <a:ext cx="9525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67" y="2138516"/>
            <a:ext cx="2521527" cy="4629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24176" y="2004897"/>
            <a:ext cx="1242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tích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tắc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43760" y="4222660"/>
            <a:ext cx="12297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nở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hoa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69679" y="4216605"/>
            <a:ext cx="16321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sắc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xuân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68509" y="4216605"/>
            <a:ext cx="10171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rực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rỡ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20544" y="5331855"/>
            <a:ext cx="16813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quét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nhà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4858" y="5656165"/>
            <a:ext cx="12643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bận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rộn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06335" y="5331855"/>
            <a:ext cx="14306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đỡ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mẹ</a:t>
            </a: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9198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3"/>
          <p:cNvSpPr/>
          <p:nvPr/>
        </p:nvSpPr>
        <p:spPr>
          <a:xfrm>
            <a:off x="1803346" y="996167"/>
            <a:ext cx="9091669" cy="5447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1.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Quanh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ta,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mọi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vật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mọi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người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đều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làm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việc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</a:pP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Cái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đồng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hồ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tích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tắc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tích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tắc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báo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phút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báo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giờ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</a:pP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Con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gà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trống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gáy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vang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ò … ó … o…,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báo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cho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mọi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người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biết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trời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sắp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sáng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mau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mau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thức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dậy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</a:pP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Con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tu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hú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kêu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tu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hú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tu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hú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Thế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sắp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đến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mùa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vải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chín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</a:pP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Chim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bắt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sâu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bảo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vệ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mùa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màng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</a:pP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Cành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đào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nở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hoa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cho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sắc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xuân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thêm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rực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rỡ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ngày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xuân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thêm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tưng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bừng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</a:pP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2.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Như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mọi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vật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mọi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người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bé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cũng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làm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việc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Bé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làm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bài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bé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đi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học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bé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quét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nhà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nhặt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rau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chơi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với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đỡ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mẹ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Bé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luôn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luôn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bận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rộn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mà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lúc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nào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cũng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vui</a:t>
            </a: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1200"/>
              </a:spcBef>
            </a:pPr>
            <a:r>
              <a:rPr lang="en-US" sz="2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Theo TÔ HOÀI</a:t>
            </a:r>
            <a:endParaRPr sz="2000" dirty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235" name="Google Shape;235;p13"/>
          <p:cNvSpPr txBox="1"/>
          <p:nvPr/>
        </p:nvSpPr>
        <p:spPr>
          <a:xfrm>
            <a:off x="2521527" y="333666"/>
            <a:ext cx="694112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thật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vui</a:t>
            </a:r>
            <a:endParaRPr sz="3600" b="1" dirty="0">
              <a:solidFill>
                <a:srgbClr val="FF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cxnSp>
        <p:nvCxnSpPr>
          <p:cNvPr id="236" name="Google Shape;236;p13"/>
          <p:cNvCxnSpPr/>
          <p:nvPr/>
        </p:nvCxnSpPr>
        <p:spPr>
          <a:xfrm flipH="1">
            <a:off x="8009983" y="996167"/>
            <a:ext cx="115986" cy="394182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7" name="Google Shape;237;p13"/>
          <p:cNvCxnSpPr/>
          <p:nvPr/>
        </p:nvCxnSpPr>
        <p:spPr>
          <a:xfrm flipV="1">
            <a:off x="8247775" y="1481818"/>
            <a:ext cx="100208" cy="428047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237;p13"/>
          <p:cNvCxnSpPr/>
          <p:nvPr/>
        </p:nvCxnSpPr>
        <p:spPr>
          <a:xfrm flipV="1">
            <a:off x="5852554" y="2381200"/>
            <a:ext cx="100208" cy="428047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" name="Google Shape;237;p13"/>
          <p:cNvCxnSpPr/>
          <p:nvPr/>
        </p:nvCxnSpPr>
        <p:spPr>
          <a:xfrm flipV="1">
            <a:off x="5385848" y="2859524"/>
            <a:ext cx="100208" cy="428047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" name="Google Shape;237;p13"/>
          <p:cNvCxnSpPr/>
          <p:nvPr/>
        </p:nvCxnSpPr>
        <p:spPr>
          <a:xfrm flipV="1">
            <a:off x="9412549" y="2870420"/>
            <a:ext cx="100208" cy="428047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" name="Google Shape;237;p13"/>
          <p:cNvCxnSpPr/>
          <p:nvPr/>
        </p:nvCxnSpPr>
        <p:spPr>
          <a:xfrm flipV="1">
            <a:off x="6308908" y="3387383"/>
            <a:ext cx="100208" cy="428047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" name="Google Shape;237;p13"/>
          <p:cNvCxnSpPr/>
          <p:nvPr/>
        </p:nvCxnSpPr>
        <p:spPr>
          <a:xfrm flipV="1">
            <a:off x="2588198" y="4305568"/>
            <a:ext cx="100208" cy="428047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" name="Google Shape;237;p13"/>
          <p:cNvCxnSpPr/>
          <p:nvPr/>
        </p:nvCxnSpPr>
        <p:spPr>
          <a:xfrm flipV="1">
            <a:off x="8347983" y="4805729"/>
            <a:ext cx="100208" cy="428047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" name="Google Shape;237;p13"/>
          <p:cNvCxnSpPr/>
          <p:nvPr/>
        </p:nvCxnSpPr>
        <p:spPr>
          <a:xfrm flipV="1">
            <a:off x="8431120" y="5208733"/>
            <a:ext cx="100208" cy="428047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" name="Google Shape;237;p13"/>
          <p:cNvCxnSpPr/>
          <p:nvPr/>
        </p:nvCxnSpPr>
        <p:spPr>
          <a:xfrm flipV="1">
            <a:off x="5112583" y="5552245"/>
            <a:ext cx="100208" cy="428047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581" y="505340"/>
            <a:ext cx="966328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1290" y="2293270"/>
            <a:ext cx="1130709" cy="4638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72" y="447462"/>
            <a:ext cx="671061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2" y="2171767"/>
            <a:ext cx="1617089" cy="4629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4DFE64C-57F8-911C-827D-444B439AAE05}"/>
              </a:ext>
            </a:extLst>
          </p:cNvPr>
          <p:cNvGrpSpPr/>
          <p:nvPr/>
        </p:nvGrpSpPr>
        <p:grpSpPr>
          <a:xfrm>
            <a:off x="3198207" y="6014529"/>
            <a:ext cx="5392346" cy="769441"/>
            <a:chOff x="708943" y="6052277"/>
            <a:chExt cx="5825836" cy="76944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EF8AEE3-8AD0-D1E5-BE21-0BDBA511701C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49E7831-C560-47D8-FB92-A1D147F74B45}"/>
                </a:ext>
              </a:extLst>
            </p:cNvPr>
            <p:cNvSpPr txBox="1"/>
            <p:nvPr/>
          </p:nvSpPr>
          <p:spPr>
            <a:xfrm>
              <a:off x="791372" y="6052277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tiếp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câu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716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3"/>
          <p:cNvSpPr/>
          <p:nvPr/>
        </p:nvSpPr>
        <p:spPr>
          <a:xfrm>
            <a:off x="1813462" y="969770"/>
            <a:ext cx="9091669" cy="5447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1.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Quanh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ta,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mọi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vật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mọi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người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đều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việc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Cái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đồng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hồ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tích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tắc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tích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tắc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báo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phút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báo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giờ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Con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trống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gáy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vang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ò … ó … o…,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báo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mọi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người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biết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trời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sắp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sáng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mau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mau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thức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dậy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Con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hú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kêu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hú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hú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Thế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sắp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đến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mùa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vải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chín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Chim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bắt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sâu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bảo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vệ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mùa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màng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Cành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đào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nở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hoa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sắc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xuân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thêm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rực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rỡ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ngày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xuân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thêm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tưng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bừng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2.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Như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mọi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vật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mọi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người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bé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cũng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việc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Bé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bài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bé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học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bé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quét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nhà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nhặt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rau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chơi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với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em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đỡ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mẹ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Bé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luôn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luôn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bận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rộn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lúc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nào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cũng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vui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Theo TÔ HOÀI</a:t>
            </a:r>
            <a:endParaRPr sz="20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235" name="Google Shape;235;p13"/>
          <p:cNvSpPr txBox="1"/>
          <p:nvPr/>
        </p:nvSpPr>
        <p:spPr>
          <a:xfrm>
            <a:off x="2423817" y="323439"/>
            <a:ext cx="694112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thật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vui</a:t>
            </a:r>
            <a:endParaRPr sz="3600" b="1" dirty="0">
              <a:solidFill>
                <a:srgbClr val="FF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cxnSp>
        <p:nvCxnSpPr>
          <p:cNvPr id="236" name="Google Shape;236;p13"/>
          <p:cNvCxnSpPr>
            <a:cxnSpLocks/>
          </p:cNvCxnSpPr>
          <p:nvPr/>
        </p:nvCxnSpPr>
        <p:spPr>
          <a:xfrm>
            <a:off x="1646356" y="1074310"/>
            <a:ext cx="0" cy="356696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7" name="Google Shape;237;p13"/>
          <p:cNvCxnSpPr/>
          <p:nvPr/>
        </p:nvCxnSpPr>
        <p:spPr>
          <a:xfrm rot="10800000">
            <a:off x="1646356" y="4856847"/>
            <a:ext cx="0" cy="1049865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ABB0D0B8-7AF7-475A-98C8-1C147E1D18A1}"/>
              </a:ext>
            </a:extLst>
          </p:cNvPr>
          <p:cNvGrpSpPr/>
          <p:nvPr/>
        </p:nvGrpSpPr>
        <p:grpSpPr>
          <a:xfrm>
            <a:off x="3198207" y="5965369"/>
            <a:ext cx="5392346" cy="769441"/>
            <a:chOff x="708943" y="6003117"/>
            <a:chExt cx="5825836" cy="76944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5EC63D3-BD07-43A0-B5E1-D7330F36F675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DA221B9-292A-47BB-A038-E13C026A0E52}"/>
                </a:ext>
              </a:extLst>
            </p:cNvPr>
            <p:cNvSpPr txBox="1"/>
            <p:nvPr/>
          </p:nvSpPr>
          <p:spPr>
            <a:xfrm>
              <a:off x="791372" y="6003117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Luyện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đọc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đoạn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087DE713-A935-4C0A-9F95-459CEDF5DD67}"/>
              </a:ext>
            </a:extLst>
          </p:cNvPr>
          <p:cNvSpPr/>
          <p:nvPr/>
        </p:nvSpPr>
        <p:spPr>
          <a:xfrm>
            <a:off x="950173" y="2382453"/>
            <a:ext cx="633822" cy="618717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87DE713-A935-4C0A-9F95-459CEDF5DD67}"/>
              </a:ext>
            </a:extLst>
          </p:cNvPr>
          <p:cNvSpPr/>
          <p:nvPr/>
        </p:nvSpPr>
        <p:spPr>
          <a:xfrm>
            <a:off x="950173" y="5014808"/>
            <a:ext cx="633822" cy="618717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Google Shape;236;p13"/>
          <p:cNvCxnSpPr/>
          <p:nvPr/>
        </p:nvCxnSpPr>
        <p:spPr>
          <a:xfrm flipH="1">
            <a:off x="2625771" y="4301144"/>
            <a:ext cx="57993" cy="394182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" name="Google Shape;236;p13"/>
          <p:cNvCxnSpPr/>
          <p:nvPr/>
        </p:nvCxnSpPr>
        <p:spPr>
          <a:xfrm flipH="1">
            <a:off x="5129953" y="5533151"/>
            <a:ext cx="115986" cy="394182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796" y="472089"/>
            <a:ext cx="950178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796" y="2691812"/>
            <a:ext cx="1095204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38" y="426862"/>
            <a:ext cx="659846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8" y="3790335"/>
            <a:ext cx="873396" cy="3067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182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4"/>
          <p:cNvSpPr/>
          <p:nvPr/>
        </p:nvSpPr>
        <p:spPr>
          <a:xfrm>
            <a:off x="434474" y="1607904"/>
            <a:ext cx="7791510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rtl="0"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1.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Quanh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ta,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mọi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vật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mọi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người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đều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việc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rtl="0"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Cái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đồng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hồ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tích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tắc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tích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tắc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báo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phút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báo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giờ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rtl="0"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Con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trống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gáy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vang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ò … ó … o…,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báo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mọi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người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biết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trời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sắp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sáng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mau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mau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thức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dậy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rtl="0"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Con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hú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kêu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hú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hú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Thế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sắp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đến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mùa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vải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chín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rtl="0"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Chim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bắt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sâu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bảo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vệ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mùa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màng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rtl="0"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Cành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đào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nở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hoa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sắc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xuân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thêm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rực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rỡ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ngày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xuân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thêm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tưng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bừng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sz="24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marR="0" lvl="0" indent="0" rtl="0"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2.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Như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mọi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vật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mọi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người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bé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cũng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việc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Bé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bài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bé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học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bé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quét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nhà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nhặt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rau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chơi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với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em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đỡ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mẹ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Bé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luôn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luôn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bận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rộn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lúc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nào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cũng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vui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Theo TÔ HOÀI</a:t>
            </a:r>
            <a:endParaRPr sz="20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244" name="Google Shape;244;p14"/>
          <p:cNvSpPr txBox="1"/>
          <p:nvPr/>
        </p:nvSpPr>
        <p:spPr>
          <a:xfrm>
            <a:off x="2362502" y="447459"/>
            <a:ext cx="694112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thật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vui</a:t>
            </a:r>
            <a:endParaRPr sz="3600" b="1" dirty="0">
              <a:solidFill>
                <a:srgbClr val="FF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245" name="Google Shape;245;p14"/>
          <p:cNvSpPr/>
          <p:nvPr/>
        </p:nvSpPr>
        <p:spPr>
          <a:xfrm>
            <a:off x="3375262" y="3776089"/>
            <a:ext cx="179706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sắc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xuân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endParaRPr sz="2400" dirty="0">
              <a:solidFill>
                <a:srgbClr val="0000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46" name="Google Shape;246;p14"/>
          <p:cNvSpPr/>
          <p:nvPr/>
        </p:nvSpPr>
        <p:spPr>
          <a:xfrm>
            <a:off x="8641556" y="1540573"/>
            <a:ext cx="339312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- </a:t>
            </a:r>
            <a:r>
              <a:rPr lang="en-US" sz="2400" i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Sắc</a:t>
            </a:r>
            <a:r>
              <a:rPr lang="en-US" sz="2400" i="1" dirty="0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xuân</a:t>
            </a:r>
            <a:r>
              <a:rPr lang="en-US" sz="2400" i="1" dirty="0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 </a:t>
            </a:r>
            <a:r>
              <a:rPr lang="en-US" sz="2400" i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cảnh</a:t>
            </a:r>
            <a:r>
              <a:rPr lang="en-US" sz="2400" i="1" dirty="0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vật</a:t>
            </a:r>
            <a:r>
              <a:rPr lang="en-US" sz="2400" i="1" dirty="0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i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màu</a:t>
            </a:r>
            <a:r>
              <a:rPr lang="en-US" sz="2400" i="1" dirty="0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sắc</a:t>
            </a:r>
            <a:r>
              <a:rPr lang="en-US" sz="2400" i="1" dirty="0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của</a:t>
            </a:r>
            <a:r>
              <a:rPr lang="en-US" sz="2400" i="1" dirty="0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mùa</a:t>
            </a:r>
            <a:r>
              <a:rPr lang="en-US" sz="2400" i="1" dirty="0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xuân</a:t>
            </a:r>
            <a:endParaRPr sz="2400" i="1" dirty="0">
              <a:solidFill>
                <a:srgbClr val="0000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47" name="Google Shape;247;p14"/>
          <p:cNvSpPr/>
          <p:nvPr/>
        </p:nvSpPr>
        <p:spPr>
          <a:xfrm>
            <a:off x="5446347" y="3776591"/>
            <a:ext cx="119893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rực</a:t>
            </a:r>
            <a:r>
              <a:rPr lang="en-US" sz="2400" dirty="0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rỡ</a:t>
            </a:r>
            <a:endParaRPr sz="2400" dirty="0">
              <a:solidFill>
                <a:srgbClr val="FF66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48" name="Google Shape;248;p14"/>
          <p:cNvSpPr/>
          <p:nvPr/>
        </p:nvSpPr>
        <p:spPr>
          <a:xfrm>
            <a:off x="8641556" y="2731388"/>
            <a:ext cx="311597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- </a:t>
            </a:r>
            <a:r>
              <a:rPr lang="en-US" sz="2400" i="1" dirty="0" err="1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Rực</a:t>
            </a:r>
            <a:r>
              <a:rPr lang="en-US" sz="2400" i="1" dirty="0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i="1" dirty="0" err="1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rỡ</a:t>
            </a:r>
            <a:r>
              <a:rPr lang="en-US" sz="2400" i="1" dirty="0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 </a:t>
            </a:r>
            <a:r>
              <a:rPr lang="en-US" sz="2400" i="1" dirty="0" err="1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tươi</a:t>
            </a:r>
            <a:r>
              <a:rPr lang="en-US" sz="2400" i="1" dirty="0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i="1" dirty="0" err="1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sáng</a:t>
            </a:r>
            <a:r>
              <a:rPr lang="en-US" sz="2400" i="1" dirty="0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i="1" dirty="0" err="1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nổi</a:t>
            </a:r>
            <a:r>
              <a:rPr lang="en-US" sz="2400" i="1" dirty="0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i="1" dirty="0" err="1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bật</a:t>
            </a:r>
            <a:r>
              <a:rPr lang="en-US" sz="2400" i="1" dirty="0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i="1" dirty="0" err="1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lên</a:t>
            </a:r>
            <a:endParaRPr sz="2400" i="1" dirty="0">
              <a:solidFill>
                <a:srgbClr val="FF66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49" name="Google Shape;249;p14"/>
          <p:cNvSpPr/>
          <p:nvPr/>
        </p:nvSpPr>
        <p:spPr>
          <a:xfrm>
            <a:off x="1101046" y="4148468"/>
            <a:ext cx="175536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tưng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bừng</a:t>
            </a:r>
            <a:endParaRPr sz="2400" dirty="0">
              <a:solidFill>
                <a:srgbClr val="008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50" name="Google Shape;250;p14"/>
          <p:cNvSpPr/>
          <p:nvPr/>
        </p:nvSpPr>
        <p:spPr>
          <a:xfrm>
            <a:off x="8752474" y="3742802"/>
            <a:ext cx="313464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>
                <a:solidFill>
                  <a:srgbClr val="008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- </a:t>
            </a:r>
            <a:r>
              <a:rPr lang="en-US" sz="2400" i="1" dirty="0" err="1">
                <a:solidFill>
                  <a:srgbClr val="008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Tưng</a:t>
            </a:r>
            <a:r>
              <a:rPr lang="en-US" sz="2400" i="1" dirty="0">
                <a:solidFill>
                  <a:srgbClr val="008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i="1" dirty="0" err="1">
                <a:solidFill>
                  <a:srgbClr val="008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bừng</a:t>
            </a:r>
            <a:r>
              <a:rPr lang="en-US" sz="2400" i="1" dirty="0">
                <a:solidFill>
                  <a:srgbClr val="008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 </a:t>
            </a:r>
            <a:r>
              <a:rPr lang="en-US" sz="2400" i="1" dirty="0" err="1">
                <a:solidFill>
                  <a:srgbClr val="008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vui</a:t>
            </a:r>
            <a:r>
              <a:rPr lang="en-US" sz="2400" i="1" dirty="0">
                <a:solidFill>
                  <a:srgbClr val="008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i="1" dirty="0" err="1">
                <a:solidFill>
                  <a:srgbClr val="008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lôi</a:t>
            </a:r>
            <a:r>
              <a:rPr lang="en-US" sz="2400" i="1" dirty="0">
                <a:solidFill>
                  <a:srgbClr val="008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i="1" dirty="0" err="1">
                <a:solidFill>
                  <a:srgbClr val="008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cuốn</a:t>
            </a:r>
            <a:r>
              <a:rPr lang="en-US" sz="2400" i="1" dirty="0">
                <a:solidFill>
                  <a:srgbClr val="008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i="1" dirty="0" err="1">
                <a:solidFill>
                  <a:srgbClr val="008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nhiều</a:t>
            </a:r>
            <a:r>
              <a:rPr lang="en-US" sz="2400" i="1" dirty="0">
                <a:solidFill>
                  <a:srgbClr val="008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i="1" dirty="0" err="1">
                <a:solidFill>
                  <a:srgbClr val="008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người</a:t>
            </a:r>
            <a:endParaRPr sz="2400" i="1" dirty="0">
              <a:solidFill>
                <a:srgbClr val="008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51" name="Google Shape;251;p14"/>
          <p:cNvSpPr/>
          <p:nvPr/>
        </p:nvSpPr>
        <p:spPr>
          <a:xfrm>
            <a:off x="7089000" y="4877301"/>
            <a:ext cx="59548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đỡ</a:t>
            </a:r>
            <a:endParaRPr sz="24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52" name="Google Shape;252;p14"/>
          <p:cNvSpPr/>
          <p:nvPr/>
        </p:nvSpPr>
        <p:spPr>
          <a:xfrm>
            <a:off x="8752474" y="4933658"/>
            <a:ext cx="307481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>
                <a:solidFill>
                  <a:srgbClr val="66006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- </a:t>
            </a:r>
            <a:r>
              <a:rPr lang="en-US" sz="2400" i="1" dirty="0" err="1">
                <a:solidFill>
                  <a:srgbClr val="66006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Đỡ</a:t>
            </a:r>
            <a:r>
              <a:rPr lang="en-US" sz="2400" i="1" dirty="0">
                <a:solidFill>
                  <a:srgbClr val="66006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 </a:t>
            </a:r>
            <a:r>
              <a:rPr lang="en-US" sz="2400" i="1" dirty="0" err="1">
                <a:solidFill>
                  <a:srgbClr val="66006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giúp</a:t>
            </a:r>
            <a:endParaRPr sz="2400" i="1" dirty="0">
              <a:solidFill>
                <a:srgbClr val="660066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253" name="Google Shape;253;p14"/>
          <p:cNvCxnSpPr/>
          <p:nvPr/>
        </p:nvCxnSpPr>
        <p:spPr>
          <a:xfrm>
            <a:off x="8530058" y="1020563"/>
            <a:ext cx="0" cy="583743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4" name="Google Shape;254;p14"/>
          <p:cNvSpPr/>
          <p:nvPr/>
        </p:nvSpPr>
        <p:spPr>
          <a:xfrm>
            <a:off x="8581389" y="1020563"/>
            <a:ext cx="342171" cy="357853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</a:t>
            </a:r>
            <a:endParaRPr sz="2400" dirty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2954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0"/>
          <p:cNvSpPr txBox="1"/>
          <p:nvPr/>
        </p:nvSpPr>
        <p:spPr>
          <a:xfrm>
            <a:off x="2625437" y="399407"/>
            <a:ext cx="6941126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Làm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việc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thật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vui</a:t>
            </a:r>
            <a:endParaRPr sz="3600" b="1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208" name="Google Shape;208;p10"/>
          <p:cNvSpPr/>
          <p:nvPr/>
        </p:nvSpPr>
        <p:spPr>
          <a:xfrm>
            <a:off x="2120348" y="1149354"/>
            <a:ext cx="8251560" cy="5293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1.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Quanh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ta,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mọi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mọi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đều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việc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Cái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đồng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hồ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tích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tắc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tích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tắc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báo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phút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báo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giờ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 </a:t>
            </a:r>
            <a:endParaRPr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Con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trống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gáy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vang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ò … ó … o…,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báo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mọi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biết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trời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sắp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sáng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mau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mau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thức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dậy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Con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hú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kêu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hú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hú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sắp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mùa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vải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chín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Chim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bắt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sâu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bảo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vệ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mùa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màng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Cành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đào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nở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hoa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sắc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xuân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thêm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rực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rỡ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ngày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xuân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thêm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tưng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bừng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2.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mọi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mọi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bé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cũng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việc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Bé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bé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bé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quét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nhặt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rau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đỡ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mẹ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Bé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luôn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luôn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bận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rộn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lúc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cũng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vui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1200"/>
              </a:spcBef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Theo TÔ HOÀI</a:t>
            </a:r>
            <a:endParaRPr sz="2000" dirty="0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374" y="472089"/>
            <a:ext cx="137160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908" y="2691812"/>
            <a:ext cx="1820092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84" y="426862"/>
            <a:ext cx="9525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138516"/>
            <a:ext cx="2120347" cy="4629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BB0D0B8-7AF7-475A-98C8-1C147E1D18A1}"/>
              </a:ext>
            </a:extLst>
          </p:cNvPr>
          <p:cNvGrpSpPr/>
          <p:nvPr/>
        </p:nvGrpSpPr>
        <p:grpSpPr>
          <a:xfrm>
            <a:off x="3507354" y="6119375"/>
            <a:ext cx="4914917" cy="649137"/>
            <a:chOff x="708943" y="6110864"/>
            <a:chExt cx="5825836" cy="76289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5EC63D3-BD07-43A0-B5E1-D7330F36F675}"/>
                </a:ext>
              </a:extLst>
            </p:cNvPr>
            <p:cNvSpPr txBox="1"/>
            <p:nvPr/>
          </p:nvSpPr>
          <p:spPr>
            <a:xfrm>
              <a:off x="708943" y="6110864"/>
              <a:ext cx="5825836" cy="762895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DA221B9-292A-47BB-A038-E13C026A0E52}"/>
                </a:ext>
              </a:extLst>
            </p:cNvPr>
            <p:cNvSpPr txBox="1"/>
            <p:nvPr/>
          </p:nvSpPr>
          <p:spPr>
            <a:xfrm>
              <a:off x="791373" y="6110864"/>
              <a:ext cx="5660976" cy="6872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Đọc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toàn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bài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64917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2</a:t>
            </a:fld>
            <a:endParaRPr lang="en-US"/>
          </a:p>
        </p:txBody>
      </p:sp>
      <p:grpSp>
        <p:nvGrpSpPr>
          <p:cNvPr id="9" name="组合 23"/>
          <p:cNvGrpSpPr/>
          <p:nvPr/>
        </p:nvGrpSpPr>
        <p:grpSpPr>
          <a:xfrm>
            <a:off x="938937" y="25490"/>
            <a:ext cx="8827914" cy="4408487"/>
            <a:chOff x="3084810" y="-335112"/>
            <a:chExt cx="5809496" cy="5760000"/>
          </a:xfrm>
        </p:grpSpPr>
        <p:grpSp>
          <p:nvGrpSpPr>
            <p:cNvPr id="10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2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noFill/>
              <a:ln w="76200" cap="rnd" cmpd="sng" algn="ctr">
                <a:solidFill>
                  <a:srgbClr val="F7E3AD"/>
                </a:solidFill>
                <a:prstDash val="solid"/>
              </a:ln>
              <a:effectLst/>
            </p:spPr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11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3442952" y="3237251"/>
            <a:ext cx="53060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53" y="237172"/>
            <a:ext cx="9766851" cy="440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26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-30239"/>
            <a:ext cx="6858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53068" y="3373362"/>
            <a:ext cx="5262018" cy="135421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vi-VN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Đọc hiểu</a:t>
            </a:r>
            <a:endParaRPr lang="en-US" sz="8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7"/>
          <a:stretch/>
        </p:blipFill>
        <p:spPr>
          <a:xfrm>
            <a:off x="9529751" y="4415548"/>
            <a:ext cx="2545579" cy="2401328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35" y="2189313"/>
            <a:ext cx="2524125" cy="462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286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6"/>
          <p:cNvSpPr/>
          <p:nvPr/>
        </p:nvSpPr>
        <p:spPr>
          <a:xfrm>
            <a:off x="530942" y="576591"/>
            <a:ext cx="10296084" cy="812800"/>
          </a:xfrm>
          <a:prstGeom prst="roundRect">
            <a:avLst>
              <a:gd name="adj" fmla="val 16667"/>
            </a:avLst>
          </a:prstGeom>
          <a:solidFill>
            <a:srgbClr val="FFCBE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1.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Mỗi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vật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con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vật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được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nói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bài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việc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?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5" name="Google Shape;265;p16"/>
          <p:cNvSpPr/>
          <p:nvPr/>
        </p:nvSpPr>
        <p:spPr>
          <a:xfrm>
            <a:off x="3486149" y="2198830"/>
            <a:ext cx="8229601" cy="390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Đồng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hồ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báo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phút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báo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giờ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 </a:t>
            </a:r>
            <a:endParaRPr sz="2600" dirty="0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Con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gà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trống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gáy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vang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ò … ó … o…,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báo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cho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mọi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người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biết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trời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sắp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sáng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mau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mau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thức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dậy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Con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tu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hú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kêu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tu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hú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tu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hú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báo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hiệu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sắp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đến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mùa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vải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chín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Con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chim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sâu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bắt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sâu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bảo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vệ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mùa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màng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Cành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đào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nở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hoa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cho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sắc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xuân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thêm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rực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rỡ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ngày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xuân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thêm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tưng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bừng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0" y="426862"/>
            <a:ext cx="9525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7" y="1640113"/>
            <a:ext cx="2742969" cy="5026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990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" grpId="0" animBg="1"/>
      <p:bldP spid="26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7"/>
          <p:cNvSpPr/>
          <p:nvPr/>
        </p:nvSpPr>
        <p:spPr>
          <a:xfrm>
            <a:off x="2235199" y="1045024"/>
            <a:ext cx="6807199" cy="769257"/>
          </a:xfrm>
          <a:prstGeom prst="flowChartAlternateProcess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2.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Bé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bận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rộn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như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thế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nào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?</a:t>
            </a:r>
            <a:endParaRPr sz="3600" b="1" dirty="0">
              <a:solidFill>
                <a:schemeClr val="bg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271" name="Google Shape;271;p17"/>
          <p:cNvSpPr/>
          <p:nvPr/>
        </p:nvSpPr>
        <p:spPr>
          <a:xfrm>
            <a:off x="3301998" y="2365944"/>
            <a:ext cx="5622546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Bé</a:t>
            </a:r>
            <a:r>
              <a:rPr lang="en-US" sz="32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làm</a:t>
            </a:r>
            <a:r>
              <a:rPr lang="en-US" sz="32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bài</a:t>
            </a:r>
            <a:endParaRPr sz="3200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Bé</a:t>
            </a:r>
            <a:r>
              <a:rPr lang="en-US" sz="32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đi</a:t>
            </a:r>
            <a:r>
              <a:rPr lang="en-US" sz="32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học</a:t>
            </a:r>
            <a:endParaRPr sz="3200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Bé</a:t>
            </a:r>
            <a:r>
              <a:rPr lang="en-US" sz="32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quét</a:t>
            </a:r>
            <a:r>
              <a:rPr lang="en-US" sz="32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nhà</a:t>
            </a:r>
            <a:r>
              <a:rPr lang="en-US" sz="32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32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nhặt</a:t>
            </a:r>
            <a:r>
              <a:rPr lang="en-US" sz="32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rau</a:t>
            </a:r>
            <a:r>
              <a:rPr lang="en-US" sz="32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sz="3200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Bé</a:t>
            </a:r>
            <a:r>
              <a:rPr lang="en-US" sz="32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chơi</a:t>
            </a:r>
            <a:r>
              <a:rPr lang="en-US" sz="32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với</a:t>
            </a:r>
            <a:r>
              <a:rPr lang="en-US" sz="32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em</a:t>
            </a:r>
            <a:r>
              <a:rPr lang="en-US" sz="32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đỡ</a:t>
            </a:r>
            <a:r>
              <a:rPr lang="en-US" sz="32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mẹ</a:t>
            </a:r>
            <a:r>
              <a:rPr lang="en-US" sz="32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sz="3200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7" y="2365944"/>
            <a:ext cx="2742969" cy="4300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5" y="1666568"/>
            <a:ext cx="2505075" cy="510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213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Alternate Process 8"/>
          <p:cNvSpPr/>
          <p:nvPr/>
        </p:nvSpPr>
        <p:spPr>
          <a:xfrm>
            <a:off x="87084" y="718847"/>
            <a:ext cx="11887199" cy="725714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bận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rộn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576284" y="2186454"/>
            <a:ext cx="904960" cy="44788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576284" y="3572569"/>
            <a:ext cx="904960" cy="447882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576283" y="4887136"/>
            <a:ext cx="904960" cy="447882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lowchart: Stored Data 12"/>
          <p:cNvSpPr/>
          <p:nvPr/>
        </p:nvSpPr>
        <p:spPr>
          <a:xfrm flipH="1">
            <a:off x="2576283" y="2021611"/>
            <a:ext cx="8449528" cy="777568"/>
          </a:xfrm>
          <a:prstGeom prst="flowChartOnlineStorag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lowchart: Stored Data 13"/>
          <p:cNvSpPr/>
          <p:nvPr/>
        </p:nvSpPr>
        <p:spPr>
          <a:xfrm flipH="1">
            <a:off x="2576283" y="3407726"/>
            <a:ext cx="8449528" cy="777568"/>
          </a:xfrm>
          <a:prstGeom prst="flowChartOnlineStorag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lowchart: Stored Data 14"/>
          <p:cNvSpPr/>
          <p:nvPr/>
        </p:nvSpPr>
        <p:spPr>
          <a:xfrm flipH="1">
            <a:off x="2576281" y="4722293"/>
            <a:ext cx="8449528" cy="777568"/>
          </a:xfrm>
          <a:prstGeom prst="flowChartOnlineStorage">
            <a:avLst/>
          </a:pr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66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7777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7777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7777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7777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3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8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2.5E-6 -0.25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7"/>
          <p:cNvSpPr/>
          <p:nvPr/>
        </p:nvSpPr>
        <p:spPr>
          <a:xfrm>
            <a:off x="442452" y="661565"/>
            <a:ext cx="11061290" cy="1046823"/>
          </a:xfrm>
          <a:prstGeom prst="flowChartAlternateProcess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4. </a:t>
            </a:r>
            <a:r>
              <a:rPr lang="en-US" sz="36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Bài</a:t>
            </a:r>
            <a:r>
              <a:rPr lang="en-US" sz="36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tập</a:t>
            </a:r>
            <a:r>
              <a:rPr lang="en-US" sz="36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đọc</a:t>
            </a:r>
            <a:r>
              <a:rPr lang="en-US" sz="36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này</a:t>
            </a:r>
            <a:r>
              <a:rPr lang="en-US" sz="36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muốn</a:t>
            </a:r>
            <a:r>
              <a:rPr lang="en-US" sz="36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nói</a:t>
            </a:r>
            <a:r>
              <a:rPr lang="en-US" sz="36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điều</a:t>
            </a:r>
            <a:r>
              <a:rPr lang="en-US" sz="36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gì</a:t>
            </a:r>
            <a:r>
              <a:rPr lang="en-US" sz="36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?</a:t>
            </a:r>
            <a:endParaRPr sz="3600" b="1" dirty="0">
              <a:solidFill>
                <a:srgbClr val="FFFFFF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2" name="Oval 1"/>
          <p:cNvSpPr/>
          <p:nvPr/>
        </p:nvSpPr>
        <p:spPr>
          <a:xfrm>
            <a:off x="1696065" y="2315497"/>
            <a:ext cx="8450825" cy="246944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Mọi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mọi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đều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mang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niềm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hạnh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phúc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niềm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vui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58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" grpId="0" animBg="1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-30239"/>
            <a:ext cx="709135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56788" y="3398761"/>
            <a:ext cx="5478423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7"/>
          <a:stretch/>
        </p:blipFill>
        <p:spPr>
          <a:xfrm>
            <a:off x="9529751" y="4415548"/>
            <a:ext cx="2545579" cy="2401328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79" y="2513163"/>
            <a:ext cx="2743200" cy="430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81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293;p20"/>
          <p:cNvGrpSpPr/>
          <p:nvPr/>
        </p:nvGrpSpPr>
        <p:grpSpPr>
          <a:xfrm>
            <a:off x="58056" y="2120333"/>
            <a:ext cx="12032343" cy="4795723"/>
            <a:chOff x="58056" y="2120333"/>
            <a:chExt cx="12032343" cy="4795723"/>
          </a:xfrm>
        </p:grpSpPr>
        <p:sp>
          <p:nvSpPr>
            <p:cNvPr id="294" name="Google Shape;294;p20"/>
            <p:cNvSpPr/>
            <p:nvPr/>
          </p:nvSpPr>
          <p:spPr>
            <a:xfrm>
              <a:off x="1918718" y="2237137"/>
              <a:ext cx="1386642" cy="2069628"/>
            </a:xfrm>
            <a:prstGeom prst="flowChartAlternateProcess">
              <a:avLst/>
            </a:prstGeom>
            <a:gradFill>
              <a:gsLst>
                <a:gs pos="0">
                  <a:srgbClr val="B4D4A5"/>
                </a:gs>
                <a:gs pos="50000">
                  <a:srgbClr val="A8CD97"/>
                </a:gs>
                <a:gs pos="100000">
                  <a:srgbClr val="9BC985"/>
                </a:gs>
              </a:gsLst>
              <a:lin ang="5400000" scaled="0"/>
            </a:gradFill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95" name="Google Shape;295;p20"/>
            <p:cNvSpPr txBox="1"/>
            <p:nvPr/>
          </p:nvSpPr>
          <p:spPr>
            <a:xfrm>
              <a:off x="1918718" y="2233767"/>
              <a:ext cx="1386642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 err="1">
                  <a:solidFill>
                    <a:schemeClr val="dk1"/>
                  </a:solidFill>
                  <a:latin typeface="Arial" panose="020B0604020202020204" pitchFamily="34" charset="0"/>
                  <a:ea typeface="Times New Roman"/>
                  <a:cs typeface="Arial" panose="020B0604020202020204" pitchFamily="34" charset="0"/>
                  <a:sym typeface="Times New Roman"/>
                </a:rPr>
                <a:t>em</a:t>
              </a:r>
              <a:endParaRPr sz="20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endParaRPr>
            </a:p>
          </p:txBody>
        </p:sp>
        <p:pic>
          <p:nvPicPr>
            <p:cNvPr id="296" name="Google Shape;296;p20"/>
            <p:cNvPicPr preferRelativeResize="0"/>
            <p:nvPr/>
          </p:nvPicPr>
          <p:blipFill rotWithShape="1">
            <a:blip r:embed="rId3">
              <a:alphaModFix/>
            </a:blip>
            <a:srcRect l="73619" t="35344" b="37142"/>
            <a:stretch/>
          </p:blipFill>
          <p:spPr>
            <a:xfrm>
              <a:off x="9542754" y="4513933"/>
              <a:ext cx="2547645" cy="239485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7" name="Google Shape;297;p20"/>
            <p:cNvGrpSpPr/>
            <p:nvPr/>
          </p:nvGrpSpPr>
          <p:grpSpPr>
            <a:xfrm>
              <a:off x="9542754" y="4507449"/>
              <a:ext cx="2547645" cy="2394857"/>
              <a:chOff x="8095191" y="2547247"/>
              <a:chExt cx="2547645" cy="2394857"/>
            </a:xfrm>
          </p:grpSpPr>
          <p:pic>
            <p:nvPicPr>
              <p:cNvPr id="298" name="Google Shape;298;p20"/>
              <p:cNvPicPr preferRelativeResize="0"/>
              <p:nvPr/>
            </p:nvPicPr>
            <p:blipFill rotWithShape="1">
              <a:blip r:embed="rId3">
                <a:alphaModFix/>
              </a:blip>
              <a:srcRect l="73619" t="35344" b="37142"/>
              <a:stretch/>
            </p:blipFill>
            <p:spPr>
              <a:xfrm>
                <a:off x="8095191" y="2547247"/>
                <a:ext cx="2547645" cy="239485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99" name="Google Shape;299;p20"/>
              <p:cNvSpPr txBox="1"/>
              <p:nvPr/>
            </p:nvSpPr>
            <p:spPr>
              <a:xfrm>
                <a:off x="8852893" y="3206159"/>
                <a:ext cx="928914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200" b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/>
                    <a:cs typeface="Arial" panose="020B0604020202020204" pitchFamily="34" charset="0"/>
                    <a:sym typeface="Times New Roman"/>
                  </a:rPr>
                  <a:t>Thời</a:t>
                </a:r>
                <a:r>
                  <a:rPr lang="en-US" sz="22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/>
                    <a:cs typeface="Arial" panose="020B0604020202020204" pitchFamily="34" charset="0"/>
                    <a:sym typeface="Times New Roman"/>
                  </a:rPr>
                  <a:t> </a:t>
                </a:r>
                <a:r>
                  <a:rPr lang="en-US" sz="2200" b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/>
                    <a:cs typeface="Arial" panose="020B0604020202020204" pitchFamily="34" charset="0"/>
                    <a:sym typeface="Times New Roman"/>
                  </a:rPr>
                  <a:t>gian</a:t>
                </a:r>
                <a:endParaRPr sz="22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/>
                  <a:cs typeface="Arial" panose="020B0604020202020204" pitchFamily="34" charset="0"/>
                  <a:sym typeface="Times New Roman"/>
                </a:endParaRPr>
              </a:p>
            </p:txBody>
          </p:sp>
        </p:grpSp>
        <p:pic>
          <p:nvPicPr>
            <p:cNvPr id="300" name="Google Shape;300;p20"/>
            <p:cNvPicPr preferRelativeResize="0"/>
            <p:nvPr/>
          </p:nvPicPr>
          <p:blipFill rotWithShape="1">
            <a:blip r:embed="rId4">
              <a:alphaModFix/>
            </a:blip>
            <a:srcRect t="35344" b="37142"/>
            <a:stretch/>
          </p:blipFill>
          <p:spPr>
            <a:xfrm>
              <a:off x="58056" y="4513935"/>
              <a:ext cx="9657018" cy="23948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1" name="Google Shape;301;p20"/>
            <p:cNvPicPr preferRelativeResize="0"/>
            <p:nvPr/>
          </p:nvPicPr>
          <p:blipFill rotWithShape="1">
            <a:blip r:embed="rId4">
              <a:alphaModFix/>
            </a:blip>
            <a:srcRect l="73619" t="59104" b="37143"/>
            <a:stretch/>
          </p:blipFill>
          <p:spPr>
            <a:xfrm>
              <a:off x="9439434" y="6571339"/>
              <a:ext cx="2650958" cy="33981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2" name="Google Shape;302;p20"/>
            <p:cNvGrpSpPr/>
            <p:nvPr/>
          </p:nvGrpSpPr>
          <p:grpSpPr>
            <a:xfrm>
              <a:off x="4734178" y="4521199"/>
              <a:ext cx="2490454" cy="2394857"/>
              <a:chOff x="4734178" y="4521199"/>
              <a:chExt cx="2490454" cy="2394857"/>
            </a:xfrm>
          </p:grpSpPr>
          <p:pic>
            <p:nvPicPr>
              <p:cNvPr id="303" name="Google Shape;303;p20"/>
              <p:cNvPicPr preferRelativeResize="0"/>
              <p:nvPr/>
            </p:nvPicPr>
            <p:blipFill rotWithShape="1">
              <a:blip r:embed="rId4">
                <a:alphaModFix/>
              </a:blip>
              <a:srcRect l="48422" t="35344" r="25788" b="37142"/>
              <a:stretch/>
            </p:blipFill>
            <p:spPr>
              <a:xfrm>
                <a:off x="4734178" y="4521199"/>
                <a:ext cx="2490454" cy="239485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04" name="Google Shape;304;p20"/>
              <p:cNvSpPr txBox="1"/>
              <p:nvPr/>
            </p:nvSpPr>
            <p:spPr>
              <a:xfrm>
                <a:off x="5464628" y="5370275"/>
                <a:ext cx="1030514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/>
                    <a:cs typeface="Arial" panose="020B0604020202020204" pitchFamily="34" charset="0"/>
                    <a:sym typeface="Times New Roman"/>
                  </a:rPr>
                  <a:t>Vật</a:t>
                </a:r>
                <a:endParaRPr sz="24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/>
                  <a:cs typeface="Arial" panose="020B0604020202020204" pitchFamily="34" charset="0"/>
                  <a:sym typeface="Times New Roman"/>
                </a:endParaRPr>
              </a:p>
            </p:txBody>
          </p:sp>
        </p:grpSp>
        <p:grpSp>
          <p:nvGrpSpPr>
            <p:cNvPr id="305" name="Google Shape;305;p20"/>
            <p:cNvGrpSpPr/>
            <p:nvPr/>
          </p:nvGrpSpPr>
          <p:grpSpPr>
            <a:xfrm>
              <a:off x="7191829" y="4507450"/>
              <a:ext cx="2523245" cy="2394857"/>
              <a:chOff x="7699841" y="3944637"/>
              <a:chExt cx="2523245" cy="2394857"/>
            </a:xfrm>
          </p:grpSpPr>
          <p:pic>
            <p:nvPicPr>
              <p:cNvPr id="306" name="Google Shape;306;p20"/>
              <p:cNvPicPr preferRelativeResize="0"/>
              <p:nvPr/>
            </p:nvPicPr>
            <p:blipFill rotWithShape="1">
              <a:blip r:embed="rId4">
                <a:alphaModFix/>
              </a:blip>
              <a:srcRect l="73871" t="35344" b="37142"/>
              <a:stretch/>
            </p:blipFill>
            <p:spPr>
              <a:xfrm>
                <a:off x="7699841" y="3944637"/>
                <a:ext cx="2523245" cy="239485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07" name="Google Shape;307;p20"/>
              <p:cNvSpPr txBox="1"/>
              <p:nvPr/>
            </p:nvSpPr>
            <p:spPr>
              <a:xfrm>
                <a:off x="8464990" y="4578609"/>
                <a:ext cx="928914" cy="8309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/>
                    <a:cs typeface="Arial" panose="020B0604020202020204" pitchFamily="34" charset="0"/>
                    <a:sym typeface="Times New Roman"/>
                  </a:rPr>
                  <a:t>Con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/>
                    <a:cs typeface="Arial" panose="020B0604020202020204" pitchFamily="34" charset="0"/>
                    <a:sym typeface="Times New Roman"/>
                  </a:rPr>
                  <a:t>vật</a:t>
                </a:r>
                <a:endParaRPr sz="24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/>
                  <a:cs typeface="Arial" panose="020B0604020202020204" pitchFamily="34" charset="0"/>
                  <a:sym typeface="Times New Roman"/>
                </a:endParaRPr>
              </a:p>
            </p:txBody>
          </p:sp>
        </p:grpSp>
        <p:pic>
          <p:nvPicPr>
            <p:cNvPr id="308" name="Google Shape;308;p2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39541" y="2270970"/>
              <a:ext cx="1095291" cy="20696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9" name="Google Shape;309;p20"/>
            <p:cNvSpPr txBox="1"/>
            <p:nvPr/>
          </p:nvSpPr>
          <p:spPr>
            <a:xfrm>
              <a:off x="1918718" y="2630641"/>
              <a:ext cx="1386642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000" dirty="0" err="1">
                  <a:solidFill>
                    <a:schemeClr val="dk1"/>
                  </a:solidFill>
                  <a:latin typeface="Arial" panose="020B0604020202020204" pitchFamily="34" charset="0"/>
                  <a:ea typeface="Times New Roman"/>
                  <a:cs typeface="Arial" panose="020B0604020202020204" pitchFamily="34" charset="0"/>
                  <a:sym typeface="Times New Roman"/>
                </a:rPr>
                <a:t>đồng</a:t>
              </a:r>
              <a:r>
                <a:rPr lang="en-US" sz="2000" dirty="0">
                  <a:solidFill>
                    <a:schemeClr val="dk1"/>
                  </a:solidFill>
                  <a:latin typeface="Arial" panose="020B0604020202020204" pitchFamily="34" charset="0"/>
                  <a:ea typeface="Times New Roman"/>
                  <a:cs typeface="Arial" panose="020B0604020202020204" pitchFamily="34" charset="0"/>
                  <a:sym typeface="Times New Roman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 panose="020B0604020202020204" pitchFamily="34" charset="0"/>
                  <a:ea typeface="Times New Roman"/>
                  <a:cs typeface="Arial" panose="020B0604020202020204" pitchFamily="34" charset="0"/>
                  <a:sym typeface="Times New Roman"/>
                </a:rPr>
                <a:t>hồ</a:t>
              </a:r>
              <a:endParaRPr sz="20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endParaRPr>
            </a:p>
          </p:txBody>
        </p:sp>
        <p:sp>
          <p:nvSpPr>
            <p:cNvPr id="310" name="Google Shape;310;p20"/>
            <p:cNvSpPr txBox="1"/>
            <p:nvPr/>
          </p:nvSpPr>
          <p:spPr>
            <a:xfrm>
              <a:off x="1918718" y="3024561"/>
              <a:ext cx="1401156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000" dirty="0" err="1">
                  <a:solidFill>
                    <a:schemeClr val="dk1"/>
                  </a:solidFill>
                  <a:latin typeface="Arial" panose="020B0604020202020204" pitchFamily="34" charset="0"/>
                  <a:ea typeface="Times New Roman"/>
                  <a:cs typeface="Arial" panose="020B0604020202020204" pitchFamily="34" charset="0"/>
                  <a:sym typeface="Times New Roman"/>
                </a:rPr>
                <a:t>gà</a:t>
              </a:r>
              <a:endParaRPr sz="20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endParaRPr>
            </a:p>
          </p:txBody>
        </p:sp>
        <p:sp>
          <p:nvSpPr>
            <p:cNvPr id="311" name="Google Shape;311;p20"/>
            <p:cNvSpPr txBox="1"/>
            <p:nvPr/>
          </p:nvSpPr>
          <p:spPr>
            <a:xfrm>
              <a:off x="1918718" y="3424671"/>
              <a:ext cx="1386642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000" dirty="0" err="1">
                  <a:solidFill>
                    <a:schemeClr val="dk1"/>
                  </a:solidFill>
                  <a:latin typeface="Arial" panose="020B0604020202020204" pitchFamily="34" charset="0"/>
                  <a:ea typeface="Times New Roman"/>
                  <a:cs typeface="Arial" panose="020B0604020202020204" pitchFamily="34" charset="0"/>
                  <a:sym typeface="Times New Roman"/>
                </a:rPr>
                <a:t>tu</a:t>
              </a:r>
              <a:r>
                <a:rPr lang="en-US" sz="2000" dirty="0">
                  <a:solidFill>
                    <a:schemeClr val="dk1"/>
                  </a:solidFill>
                  <a:latin typeface="Arial" panose="020B0604020202020204" pitchFamily="34" charset="0"/>
                  <a:ea typeface="Times New Roman"/>
                  <a:cs typeface="Arial" panose="020B0604020202020204" pitchFamily="34" charset="0"/>
                  <a:sym typeface="Times New Roman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 panose="020B0604020202020204" pitchFamily="34" charset="0"/>
                  <a:ea typeface="Times New Roman"/>
                  <a:cs typeface="Arial" panose="020B0604020202020204" pitchFamily="34" charset="0"/>
                  <a:sym typeface="Times New Roman"/>
                </a:rPr>
                <a:t>hú</a:t>
              </a:r>
              <a:endParaRPr sz="20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endParaRPr>
            </a:p>
          </p:txBody>
        </p:sp>
        <p:sp>
          <p:nvSpPr>
            <p:cNvPr id="312" name="Google Shape;312;p20"/>
            <p:cNvSpPr txBox="1"/>
            <p:nvPr/>
          </p:nvSpPr>
          <p:spPr>
            <a:xfrm>
              <a:off x="1904204" y="3804365"/>
              <a:ext cx="1401156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000" dirty="0" err="1">
                  <a:solidFill>
                    <a:schemeClr val="dk1"/>
                  </a:solidFill>
                  <a:latin typeface="Arial" panose="020B0604020202020204" pitchFamily="34" charset="0"/>
                  <a:ea typeface="Times New Roman"/>
                  <a:cs typeface="Arial" panose="020B0604020202020204" pitchFamily="34" charset="0"/>
                  <a:sym typeface="Times New Roman"/>
                </a:rPr>
                <a:t>hoa</a:t>
              </a:r>
              <a:endParaRPr sz="20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endParaRPr>
            </a:p>
          </p:txBody>
        </p:sp>
        <p:grpSp>
          <p:nvGrpSpPr>
            <p:cNvPr id="313" name="Google Shape;313;p20"/>
            <p:cNvGrpSpPr/>
            <p:nvPr/>
          </p:nvGrpSpPr>
          <p:grpSpPr>
            <a:xfrm>
              <a:off x="2324805" y="4724409"/>
              <a:ext cx="2561760" cy="2177133"/>
              <a:chOff x="2324805" y="4738923"/>
              <a:chExt cx="2561760" cy="2177133"/>
            </a:xfrm>
          </p:grpSpPr>
          <p:pic>
            <p:nvPicPr>
              <p:cNvPr id="314" name="Google Shape;314;p20"/>
              <p:cNvPicPr preferRelativeResize="0"/>
              <p:nvPr/>
            </p:nvPicPr>
            <p:blipFill rotWithShape="1">
              <a:blip r:embed="rId4">
                <a:alphaModFix/>
              </a:blip>
              <a:srcRect l="23463" t="37846" r="51287" b="37143"/>
              <a:stretch/>
            </p:blipFill>
            <p:spPr>
              <a:xfrm>
                <a:off x="2324805" y="4738923"/>
                <a:ext cx="2561760" cy="217713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15" name="Google Shape;315;p20"/>
              <p:cNvSpPr txBox="1"/>
              <p:nvPr/>
            </p:nvSpPr>
            <p:spPr>
              <a:xfrm>
                <a:off x="3028748" y="5373052"/>
                <a:ext cx="1159794" cy="4616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/>
                    <a:cs typeface="Arial" panose="020B0604020202020204" pitchFamily="34" charset="0"/>
                    <a:sym typeface="Times New Roman"/>
                  </a:rPr>
                  <a:t>Người</a:t>
                </a:r>
                <a:endParaRPr sz="24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/>
                  <a:cs typeface="Arial" panose="020B0604020202020204" pitchFamily="34" charset="0"/>
                  <a:sym typeface="Times New Roman"/>
                </a:endParaRPr>
              </a:p>
            </p:txBody>
          </p:sp>
        </p:grpSp>
        <p:sp>
          <p:nvSpPr>
            <p:cNvPr id="316" name="Google Shape;316;p20"/>
            <p:cNvSpPr/>
            <p:nvPr/>
          </p:nvSpPr>
          <p:spPr>
            <a:xfrm>
              <a:off x="5511003" y="2318305"/>
              <a:ext cx="1386642" cy="2069628"/>
            </a:xfrm>
            <a:prstGeom prst="flowChartAlternateProcess">
              <a:avLst/>
            </a:prstGeom>
            <a:solidFill>
              <a:srgbClr val="F4B081"/>
            </a:solidFill>
            <a:ln w="9525" cap="flat" cmpd="sng">
              <a:solidFill>
                <a:srgbClr val="F4B08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17" name="Google Shape;317;p20"/>
            <p:cNvSpPr txBox="1"/>
            <p:nvPr/>
          </p:nvSpPr>
          <p:spPr>
            <a:xfrm>
              <a:off x="5511003" y="2314935"/>
              <a:ext cx="1386642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000" dirty="0" err="1">
                  <a:solidFill>
                    <a:schemeClr val="dk1"/>
                  </a:solidFill>
                  <a:latin typeface="Arial" panose="020B0604020202020204" pitchFamily="34" charset="0"/>
                  <a:ea typeface="Times New Roman"/>
                  <a:cs typeface="Arial" panose="020B0604020202020204" pitchFamily="34" charset="0"/>
                  <a:sym typeface="Times New Roman"/>
                </a:rPr>
                <a:t>nhà</a:t>
              </a:r>
              <a:endParaRPr sz="20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endParaRPr>
            </a:p>
          </p:txBody>
        </p:sp>
        <p:sp>
          <p:nvSpPr>
            <p:cNvPr id="318" name="Google Shape;318;p20"/>
            <p:cNvSpPr txBox="1"/>
            <p:nvPr/>
          </p:nvSpPr>
          <p:spPr>
            <a:xfrm>
              <a:off x="5511003" y="2711809"/>
              <a:ext cx="1386642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000" dirty="0" err="1">
                  <a:solidFill>
                    <a:schemeClr val="dk1"/>
                  </a:solidFill>
                  <a:latin typeface="Arial" panose="020B0604020202020204" pitchFamily="34" charset="0"/>
                  <a:ea typeface="Times New Roman"/>
                  <a:cs typeface="Arial" panose="020B0604020202020204" pitchFamily="34" charset="0"/>
                  <a:sym typeface="Times New Roman"/>
                </a:rPr>
                <a:t>ngày</a:t>
              </a:r>
              <a:endParaRPr sz="20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endParaRPr>
            </a:p>
          </p:txBody>
        </p:sp>
        <p:sp>
          <p:nvSpPr>
            <p:cNvPr id="319" name="Google Shape;319;p20"/>
            <p:cNvSpPr txBox="1"/>
            <p:nvPr/>
          </p:nvSpPr>
          <p:spPr>
            <a:xfrm>
              <a:off x="5511003" y="3105729"/>
              <a:ext cx="1401156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000" dirty="0" err="1">
                  <a:solidFill>
                    <a:schemeClr val="dk1"/>
                  </a:solidFill>
                  <a:latin typeface="Arial" panose="020B0604020202020204" pitchFamily="34" charset="0"/>
                  <a:ea typeface="Times New Roman"/>
                  <a:cs typeface="Arial" panose="020B0604020202020204" pitchFamily="34" charset="0"/>
                  <a:sym typeface="Times New Roman"/>
                </a:rPr>
                <a:t>giờ</a:t>
              </a:r>
              <a:endParaRPr sz="20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endParaRPr>
            </a:p>
          </p:txBody>
        </p:sp>
        <p:sp>
          <p:nvSpPr>
            <p:cNvPr id="320" name="Google Shape;320;p20"/>
            <p:cNvSpPr txBox="1"/>
            <p:nvPr/>
          </p:nvSpPr>
          <p:spPr>
            <a:xfrm>
              <a:off x="5511003" y="3505839"/>
              <a:ext cx="1386642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000" dirty="0" err="1">
                  <a:solidFill>
                    <a:schemeClr val="dk1"/>
                  </a:solidFill>
                  <a:latin typeface="Arial" panose="020B0604020202020204" pitchFamily="34" charset="0"/>
                  <a:ea typeface="Times New Roman"/>
                  <a:cs typeface="Arial" panose="020B0604020202020204" pitchFamily="34" charset="0"/>
                  <a:sym typeface="Times New Roman"/>
                </a:rPr>
                <a:t>rau</a:t>
              </a:r>
              <a:endParaRPr sz="20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endParaRPr>
            </a:p>
          </p:txBody>
        </p:sp>
        <p:sp>
          <p:nvSpPr>
            <p:cNvPr id="321" name="Google Shape;321;p20"/>
            <p:cNvSpPr txBox="1"/>
            <p:nvPr/>
          </p:nvSpPr>
          <p:spPr>
            <a:xfrm>
              <a:off x="5496489" y="3885533"/>
              <a:ext cx="1401156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000" dirty="0" err="1">
                  <a:solidFill>
                    <a:schemeClr val="dk1"/>
                  </a:solidFill>
                  <a:latin typeface="Arial" panose="020B0604020202020204" pitchFamily="34" charset="0"/>
                  <a:ea typeface="Times New Roman"/>
                  <a:cs typeface="Arial" panose="020B0604020202020204" pitchFamily="34" charset="0"/>
                  <a:sym typeface="Times New Roman"/>
                </a:rPr>
                <a:t>trời</a:t>
              </a:r>
              <a:endParaRPr sz="20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endParaRPr>
            </a:p>
          </p:txBody>
        </p:sp>
        <p:pic>
          <p:nvPicPr>
            <p:cNvPr id="322" name="Google Shape;322;p20"/>
            <p:cNvPicPr preferRelativeResize="0"/>
            <p:nvPr/>
          </p:nvPicPr>
          <p:blipFill rotWithShape="1">
            <a:blip r:embed="rId6">
              <a:alphaModFix/>
            </a:blip>
            <a:srcRect l="15578" t="13903" r="25162" b="13322"/>
            <a:stretch/>
          </p:blipFill>
          <p:spPr>
            <a:xfrm>
              <a:off x="6505774" y="2120333"/>
              <a:ext cx="1596570" cy="20696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p20"/>
            <p:cNvSpPr/>
            <p:nvPr/>
          </p:nvSpPr>
          <p:spPr>
            <a:xfrm>
              <a:off x="9438770" y="2321675"/>
              <a:ext cx="1386642" cy="2069628"/>
            </a:xfrm>
            <a:prstGeom prst="flowChartAlternateProcess">
              <a:avLst/>
            </a:prstGeom>
            <a:solidFill>
              <a:srgbClr val="99CC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24" name="Google Shape;324;p20"/>
            <p:cNvSpPr txBox="1"/>
            <p:nvPr/>
          </p:nvSpPr>
          <p:spPr>
            <a:xfrm>
              <a:off x="9438770" y="2318305"/>
              <a:ext cx="1386642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000" dirty="0" err="1">
                  <a:solidFill>
                    <a:schemeClr val="dk1"/>
                  </a:solidFill>
                  <a:latin typeface="Arial" panose="020B0604020202020204" pitchFamily="34" charset="0"/>
                  <a:ea typeface="Times New Roman"/>
                  <a:cs typeface="Arial" panose="020B0604020202020204" pitchFamily="34" charset="0"/>
                  <a:sym typeface="Times New Roman"/>
                </a:rPr>
                <a:t>chim</a:t>
              </a:r>
              <a:endParaRPr sz="20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endParaRPr>
            </a:p>
          </p:txBody>
        </p:sp>
        <p:sp>
          <p:nvSpPr>
            <p:cNvPr id="325" name="Google Shape;325;p20"/>
            <p:cNvSpPr txBox="1"/>
            <p:nvPr/>
          </p:nvSpPr>
          <p:spPr>
            <a:xfrm>
              <a:off x="9438770" y="2715179"/>
              <a:ext cx="1386642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000" dirty="0" err="1">
                  <a:solidFill>
                    <a:schemeClr val="dk1"/>
                  </a:solidFill>
                  <a:latin typeface="Arial" panose="020B0604020202020204" pitchFamily="34" charset="0"/>
                  <a:ea typeface="Times New Roman"/>
                  <a:cs typeface="Arial" panose="020B0604020202020204" pitchFamily="34" charset="0"/>
                  <a:sym typeface="Times New Roman"/>
                </a:rPr>
                <a:t>sâu</a:t>
              </a:r>
              <a:endParaRPr sz="20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endParaRPr>
            </a:p>
          </p:txBody>
        </p:sp>
        <p:sp>
          <p:nvSpPr>
            <p:cNvPr id="326" name="Google Shape;326;p20"/>
            <p:cNvSpPr txBox="1"/>
            <p:nvPr/>
          </p:nvSpPr>
          <p:spPr>
            <a:xfrm>
              <a:off x="9438770" y="3109099"/>
              <a:ext cx="1401156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dk1"/>
                  </a:solidFill>
                  <a:latin typeface="Arial" panose="020B0604020202020204" pitchFamily="34" charset="0"/>
                  <a:ea typeface="Times New Roman"/>
                  <a:cs typeface="Arial" panose="020B0604020202020204" pitchFamily="34" charset="0"/>
                  <a:sym typeface="Times New Roman"/>
                </a:rPr>
                <a:t>(</a:t>
              </a:r>
              <a:r>
                <a:rPr lang="en-US" sz="2000" dirty="0" err="1">
                  <a:solidFill>
                    <a:schemeClr val="dk1"/>
                  </a:solidFill>
                  <a:latin typeface="Arial" panose="020B0604020202020204" pitchFamily="34" charset="0"/>
                  <a:ea typeface="Times New Roman"/>
                  <a:cs typeface="Arial" panose="020B0604020202020204" pitchFamily="34" charset="0"/>
                  <a:sym typeface="Times New Roman"/>
                </a:rPr>
                <a:t>quả</a:t>
              </a:r>
              <a:r>
                <a:rPr lang="en-US" sz="2000" dirty="0">
                  <a:solidFill>
                    <a:schemeClr val="dk1"/>
                  </a:solidFill>
                  <a:latin typeface="Arial" panose="020B0604020202020204" pitchFamily="34" charset="0"/>
                  <a:ea typeface="Times New Roman"/>
                  <a:cs typeface="Arial" panose="020B0604020202020204" pitchFamily="34" charset="0"/>
                  <a:sym typeface="Times New Roman"/>
                </a:rPr>
                <a:t>) </a:t>
              </a:r>
              <a:r>
                <a:rPr lang="en-US" sz="2000" dirty="0" err="1">
                  <a:solidFill>
                    <a:schemeClr val="dk1"/>
                  </a:solidFill>
                  <a:latin typeface="Arial" panose="020B0604020202020204" pitchFamily="34" charset="0"/>
                  <a:ea typeface="Times New Roman"/>
                  <a:cs typeface="Arial" panose="020B0604020202020204" pitchFamily="34" charset="0"/>
                  <a:sym typeface="Times New Roman"/>
                </a:rPr>
                <a:t>vải</a:t>
              </a:r>
              <a:endParaRPr sz="20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endParaRPr>
            </a:p>
          </p:txBody>
        </p:sp>
        <p:sp>
          <p:nvSpPr>
            <p:cNvPr id="327" name="Google Shape;327;p20"/>
            <p:cNvSpPr txBox="1"/>
            <p:nvPr/>
          </p:nvSpPr>
          <p:spPr>
            <a:xfrm>
              <a:off x="9438770" y="3509209"/>
              <a:ext cx="1386642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000" dirty="0" err="1">
                  <a:solidFill>
                    <a:schemeClr val="dk1"/>
                  </a:solidFill>
                  <a:latin typeface="Arial" panose="020B0604020202020204" pitchFamily="34" charset="0"/>
                  <a:ea typeface="Times New Roman"/>
                  <a:cs typeface="Arial" panose="020B0604020202020204" pitchFamily="34" charset="0"/>
                  <a:sym typeface="Times New Roman"/>
                </a:rPr>
                <a:t>phút</a:t>
              </a:r>
              <a:endParaRPr sz="20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endParaRPr>
            </a:p>
          </p:txBody>
        </p:sp>
        <p:sp>
          <p:nvSpPr>
            <p:cNvPr id="328" name="Google Shape;328;p20"/>
            <p:cNvSpPr txBox="1"/>
            <p:nvPr/>
          </p:nvSpPr>
          <p:spPr>
            <a:xfrm>
              <a:off x="9424256" y="3888903"/>
              <a:ext cx="1401156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000" dirty="0" err="1">
                  <a:solidFill>
                    <a:schemeClr val="dk1"/>
                  </a:solidFill>
                  <a:latin typeface="Arial" panose="020B0604020202020204" pitchFamily="34" charset="0"/>
                  <a:ea typeface="Times New Roman"/>
                  <a:cs typeface="Arial" panose="020B0604020202020204" pitchFamily="34" charset="0"/>
                  <a:sym typeface="Times New Roman"/>
                </a:rPr>
                <a:t>mẹ</a:t>
              </a:r>
              <a:endParaRPr sz="20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endParaRPr>
            </a:p>
          </p:txBody>
        </p:sp>
        <p:pic>
          <p:nvPicPr>
            <p:cNvPr id="329" name="Google Shape;329;p20"/>
            <p:cNvPicPr preferRelativeResize="0"/>
            <p:nvPr/>
          </p:nvPicPr>
          <p:blipFill rotWithShape="1">
            <a:blip r:embed="rId7">
              <a:alphaModFix/>
            </a:blip>
            <a:srcRect l="19226" r="18817"/>
            <a:stretch/>
          </p:blipFill>
          <p:spPr>
            <a:xfrm>
              <a:off x="10442564" y="2203118"/>
              <a:ext cx="1582058" cy="223427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0" name="Google Shape;330;p20"/>
          <p:cNvSpPr/>
          <p:nvPr/>
        </p:nvSpPr>
        <p:spPr>
          <a:xfrm>
            <a:off x="471181" y="174172"/>
            <a:ext cx="11451772" cy="1770743"/>
          </a:xfrm>
          <a:prstGeom prst="horizontalScroll">
            <a:avLst>
              <a:gd name="adj" fmla="val 12500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1. </a:t>
            </a:r>
            <a:r>
              <a:rPr lang="en-US" sz="2800" b="1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Tưởng</a:t>
            </a:r>
            <a:r>
              <a:rPr lang="en-US" sz="2800" b="1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tượng</a:t>
            </a:r>
            <a:r>
              <a:rPr lang="en-US" sz="2800" b="1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mỗi</a:t>
            </a:r>
            <a:r>
              <a:rPr lang="en-US" sz="2800" b="1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từ</a:t>
            </a:r>
            <a:r>
              <a:rPr lang="en-US" sz="2800" b="1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dưới</a:t>
            </a:r>
            <a:r>
              <a:rPr lang="en-US" sz="2800" b="1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đây</a:t>
            </a:r>
            <a:r>
              <a:rPr lang="en-US" sz="2800" b="1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</a:t>
            </a:r>
            <a:r>
              <a:rPr lang="en-US" sz="2800" b="1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một</a:t>
            </a:r>
            <a:r>
              <a:rPr lang="en-US" sz="2800" b="1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hành</a:t>
            </a:r>
            <a:r>
              <a:rPr lang="en-US" sz="2800" b="1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khách</a:t>
            </a:r>
            <a:r>
              <a:rPr lang="en-US" sz="2800" b="1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 </a:t>
            </a:r>
            <a:r>
              <a:rPr lang="en-US" sz="2800" b="1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Hãy</a:t>
            </a:r>
            <a:r>
              <a:rPr lang="en-US" sz="2800" b="1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xếp</a:t>
            </a:r>
            <a:r>
              <a:rPr lang="en-US" sz="2800" b="1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mỗi</a:t>
            </a:r>
            <a:r>
              <a:rPr lang="en-US" sz="2800" b="1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hành</a:t>
            </a:r>
            <a:r>
              <a:rPr lang="en-US" sz="2800" b="1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khách</a:t>
            </a:r>
            <a:r>
              <a:rPr lang="en-US" sz="2800" b="1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 </a:t>
            </a:r>
            <a:r>
              <a:rPr lang="en-US" sz="2800" b="1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vào</a:t>
            </a:r>
            <a:r>
              <a:rPr lang="en-US" sz="2800" b="1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toa</a:t>
            </a:r>
            <a:r>
              <a:rPr lang="en-US" sz="2800" b="1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tàu</a:t>
            </a:r>
            <a:r>
              <a:rPr lang="en-US" sz="2800" b="1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phù</a:t>
            </a:r>
            <a:r>
              <a:rPr lang="en-US" sz="2800" b="1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hợp</a:t>
            </a:r>
            <a:r>
              <a:rPr lang="en-US" sz="2800" b="1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</a:t>
            </a:r>
            <a:endParaRPr sz="2800" b="1" dirty="0">
              <a:solidFill>
                <a:schemeClr val="lt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393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ounded Rectangle 157"/>
          <p:cNvSpPr/>
          <p:nvPr/>
        </p:nvSpPr>
        <p:spPr>
          <a:xfrm>
            <a:off x="7384735" y="3565880"/>
            <a:ext cx="2081201" cy="2528888"/>
          </a:xfrm>
          <a:prstGeom prst="roundRect">
            <a:avLst/>
          </a:prstGeom>
          <a:noFill/>
          <a:ln w="38100">
            <a:solidFill>
              <a:srgbClr val="EB67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Rounded Rectangle 158"/>
          <p:cNvSpPr/>
          <p:nvPr/>
        </p:nvSpPr>
        <p:spPr>
          <a:xfrm>
            <a:off x="9767586" y="3494835"/>
            <a:ext cx="2081201" cy="2528888"/>
          </a:xfrm>
          <a:prstGeom prst="roundRect">
            <a:avLst/>
          </a:prstGeom>
          <a:noFill/>
          <a:ln w="38100">
            <a:solidFill>
              <a:srgbClr val="FF94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Rounded Rectangle 159"/>
          <p:cNvSpPr/>
          <p:nvPr/>
        </p:nvSpPr>
        <p:spPr>
          <a:xfrm>
            <a:off x="4929821" y="3565880"/>
            <a:ext cx="2081201" cy="2528888"/>
          </a:xfrm>
          <a:prstGeom prst="roundRect">
            <a:avLst/>
          </a:prstGeom>
          <a:noFill/>
          <a:ln w="38100">
            <a:solidFill>
              <a:srgbClr val="7DBE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Rounded Rectangle 160"/>
          <p:cNvSpPr/>
          <p:nvPr/>
        </p:nvSpPr>
        <p:spPr>
          <a:xfrm>
            <a:off x="2505087" y="3514732"/>
            <a:ext cx="2081201" cy="2528888"/>
          </a:xfrm>
          <a:prstGeom prst="roundRect">
            <a:avLst/>
          </a:prstGeom>
          <a:noFill/>
          <a:ln w="38100">
            <a:solidFill>
              <a:srgbClr val="FFAE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Flowchart: Alternate Process 161"/>
          <p:cNvSpPr/>
          <p:nvPr/>
        </p:nvSpPr>
        <p:spPr>
          <a:xfrm>
            <a:off x="1516214" y="728675"/>
            <a:ext cx="1587593" cy="2346759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1588671" y="819078"/>
            <a:ext cx="1386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619" t="35344" b="37143"/>
          <a:stretch/>
        </p:blipFill>
        <p:spPr>
          <a:xfrm>
            <a:off x="9542754" y="4513933"/>
            <a:ext cx="2547645" cy="2394857"/>
          </a:xfrm>
          <a:prstGeom prst="rect">
            <a:avLst/>
          </a:prstGeom>
        </p:spPr>
      </p:pic>
      <p:grpSp>
        <p:nvGrpSpPr>
          <p:cNvPr id="165" name="Group 164"/>
          <p:cNvGrpSpPr/>
          <p:nvPr/>
        </p:nvGrpSpPr>
        <p:grpSpPr>
          <a:xfrm>
            <a:off x="9542754" y="4507449"/>
            <a:ext cx="2547645" cy="2394857"/>
            <a:chOff x="8095191" y="2547247"/>
            <a:chExt cx="2547645" cy="2394857"/>
          </a:xfrm>
        </p:grpSpPr>
        <p:pic>
          <p:nvPicPr>
            <p:cNvPr id="166" name="Picture 16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19" t="35344" b="37143"/>
            <a:stretch/>
          </p:blipFill>
          <p:spPr>
            <a:xfrm>
              <a:off x="8095191" y="2547247"/>
              <a:ext cx="2547645" cy="2394857"/>
            </a:xfrm>
            <a:prstGeom prst="rect">
              <a:avLst/>
            </a:prstGeom>
          </p:spPr>
        </p:pic>
        <p:sp>
          <p:nvSpPr>
            <p:cNvPr id="167" name="TextBox 166"/>
            <p:cNvSpPr txBox="1"/>
            <p:nvPr/>
          </p:nvSpPr>
          <p:spPr>
            <a:xfrm>
              <a:off x="8852893" y="3206159"/>
              <a:ext cx="9289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2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endPara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8" name="Picture 16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44" b="37143"/>
          <a:stretch/>
        </p:blipFill>
        <p:spPr>
          <a:xfrm>
            <a:off x="58056" y="4556798"/>
            <a:ext cx="9657018" cy="2394857"/>
          </a:xfrm>
          <a:prstGeom prst="rect">
            <a:avLst/>
          </a:prstGeom>
        </p:spPr>
      </p:pic>
      <p:pic>
        <p:nvPicPr>
          <p:cNvPr id="169" name="Picture 16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9" t="59105" b="37143"/>
          <a:stretch/>
        </p:blipFill>
        <p:spPr>
          <a:xfrm>
            <a:off x="9439434" y="6571339"/>
            <a:ext cx="2650958" cy="339812"/>
          </a:xfrm>
          <a:prstGeom prst="rect">
            <a:avLst/>
          </a:prstGeom>
        </p:spPr>
      </p:pic>
      <p:grpSp>
        <p:nvGrpSpPr>
          <p:cNvPr id="170" name="Group 169"/>
          <p:cNvGrpSpPr/>
          <p:nvPr/>
        </p:nvGrpSpPr>
        <p:grpSpPr>
          <a:xfrm>
            <a:off x="4734178" y="4549775"/>
            <a:ext cx="2490454" cy="2394857"/>
            <a:chOff x="4734178" y="4521199"/>
            <a:chExt cx="2490454" cy="2394857"/>
          </a:xfrm>
        </p:grpSpPr>
        <p:pic>
          <p:nvPicPr>
            <p:cNvPr id="171" name="Picture 17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22" t="35344" r="25789" b="37143"/>
            <a:stretch/>
          </p:blipFill>
          <p:spPr>
            <a:xfrm>
              <a:off x="4734178" y="4521199"/>
              <a:ext cx="2490454" cy="2394857"/>
            </a:xfrm>
            <a:prstGeom prst="rect">
              <a:avLst/>
            </a:prstGeom>
          </p:spPr>
        </p:pic>
        <p:sp>
          <p:nvSpPr>
            <p:cNvPr id="172" name="TextBox 171"/>
            <p:cNvSpPr txBox="1"/>
            <p:nvPr/>
          </p:nvSpPr>
          <p:spPr>
            <a:xfrm>
              <a:off x="5464628" y="5370275"/>
              <a:ext cx="1030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endPara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3" name="Group 172"/>
          <p:cNvGrpSpPr/>
          <p:nvPr/>
        </p:nvGrpSpPr>
        <p:grpSpPr>
          <a:xfrm>
            <a:off x="7177315" y="4550314"/>
            <a:ext cx="2523245" cy="2394857"/>
            <a:chOff x="7699841" y="3944637"/>
            <a:chExt cx="2523245" cy="2394857"/>
          </a:xfrm>
        </p:grpSpPr>
        <p:pic>
          <p:nvPicPr>
            <p:cNvPr id="174" name="Picture 17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871" t="35344" b="37143"/>
            <a:stretch/>
          </p:blipFill>
          <p:spPr>
            <a:xfrm>
              <a:off x="7699841" y="3944637"/>
              <a:ext cx="2523245" cy="2394857"/>
            </a:xfrm>
            <a:prstGeom prst="rect">
              <a:avLst/>
            </a:prstGeom>
          </p:spPr>
        </p:pic>
        <p:sp>
          <p:nvSpPr>
            <p:cNvPr id="175" name="TextBox 174"/>
            <p:cNvSpPr txBox="1"/>
            <p:nvPr/>
          </p:nvSpPr>
          <p:spPr>
            <a:xfrm>
              <a:off x="8470360" y="4610786"/>
              <a:ext cx="9289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sz="2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endPara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6" name="Picture 17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14" y="501379"/>
            <a:ext cx="1095291" cy="2069628"/>
          </a:xfrm>
          <a:prstGeom prst="rect">
            <a:avLst/>
          </a:prstGeom>
        </p:spPr>
      </p:pic>
      <p:sp>
        <p:nvSpPr>
          <p:cNvPr id="177" name="TextBox 176"/>
          <p:cNvSpPr txBox="1"/>
          <p:nvPr/>
        </p:nvSpPr>
        <p:spPr>
          <a:xfrm>
            <a:off x="1451249" y="1216093"/>
            <a:ext cx="1774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1588671" y="1613108"/>
            <a:ext cx="1401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1588671" y="2013218"/>
            <a:ext cx="1386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hú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1574157" y="2392912"/>
            <a:ext cx="1401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1" name="Group 180"/>
          <p:cNvGrpSpPr/>
          <p:nvPr/>
        </p:nvGrpSpPr>
        <p:grpSpPr>
          <a:xfrm>
            <a:off x="2300888" y="4781561"/>
            <a:ext cx="2438401" cy="2177133"/>
            <a:chOff x="2324805" y="4738923"/>
            <a:chExt cx="2438401" cy="2177133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63" t="37846" r="51287" b="37143"/>
            <a:stretch/>
          </p:blipFill>
          <p:spPr>
            <a:xfrm>
              <a:off x="2324805" y="4738923"/>
              <a:ext cx="2438401" cy="2177133"/>
            </a:xfrm>
            <a:prstGeom prst="rect">
              <a:avLst/>
            </a:prstGeom>
          </p:spPr>
        </p:pic>
        <p:sp>
          <p:nvSpPr>
            <p:cNvPr id="183" name="TextBox 182"/>
            <p:cNvSpPr txBox="1"/>
            <p:nvPr/>
          </p:nvSpPr>
          <p:spPr>
            <a:xfrm>
              <a:off x="2979595" y="5356212"/>
              <a:ext cx="11808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endPara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4" name="Flowchart: Alternate Process 183"/>
          <p:cNvSpPr/>
          <p:nvPr/>
        </p:nvSpPr>
        <p:spPr>
          <a:xfrm>
            <a:off x="5079472" y="544140"/>
            <a:ext cx="1386642" cy="2636941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5123014" y="829364"/>
            <a:ext cx="1386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5137528" y="1219632"/>
            <a:ext cx="1386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5123014" y="1620158"/>
            <a:ext cx="1401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TextBox 187"/>
          <p:cNvSpPr txBox="1"/>
          <p:nvPr/>
        </p:nvSpPr>
        <p:spPr>
          <a:xfrm>
            <a:off x="5152042" y="1999852"/>
            <a:ext cx="1386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5108500" y="2399962"/>
            <a:ext cx="1401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0" name="Picture 18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9" t="13903" r="25162" b="13322"/>
          <a:stretch/>
        </p:blipFill>
        <p:spPr>
          <a:xfrm>
            <a:off x="6480628" y="554117"/>
            <a:ext cx="1596570" cy="2069628"/>
          </a:xfrm>
          <a:prstGeom prst="rect">
            <a:avLst/>
          </a:prstGeom>
        </p:spPr>
      </p:pic>
      <p:sp>
        <p:nvSpPr>
          <p:cNvPr id="191" name="Flowchart: Alternate Process 190"/>
          <p:cNvSpPr/>
          <p:nvPr/>
        </p:nvSpPr>
        <p:spPr>
          <a:xfrm>
            <a:off x="8731876" y="540771"/>
            <a:ext cx="1867437" cy="2640310"/>
          </a:xfrm>
          <a:prstGeom prst="flowChartAlternateProcess">
            <a:avLst/>
          </a:prstGeom>
          <a:solidFill>
            <a:srgbClr val="99CCFF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" name="TextBox 191"/>
          <p:cNvSpPr txBox="1"/>
          <p:nvPr/>
        </p:nvSpPr>
        <p:spPr>
          <a:xfrm>
            <a:off x="8995931" y="739490"/>
            <a:ext cx="1386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3" name="TextBox 192"/>
          <p:cNvSpPr txBox="1"/>
          <p:nvPr/>
        </p:nvSpPr>
        <p:spPr>
          <a:xfrm>
            <a:off x="8981417" y="1172686"/>
            <a:ext cx="1386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8804446" y="1590693"/>
            <a:ext cx="1852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vải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9018109" y="2024095"/>
            <a:ext cx="1386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TextBox 195"/>
          <p:cNvSpPr txBox="1"/>
          <p:nvPr/>
        </p:nvSpPr>
        <p:spPr>
          <a:xfrm>
            <a:off x="8974567" y="2485554"/>
            <a:ext cx="1401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7" name="Picture 19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6" r="18817"/>
          <a:stretch/>
        </p:blipFill>
        <p:spPr>
          <a:xfrm>
            <a:off x="10438341" y="524596"/>
            <a:ext cx="1582058" cy="223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2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0.10547 0.4307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73" y="2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81481E-6 L -0.50469 0.2682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34" y="1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-0.07708 L 0.29739 0.4854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4" y="2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1 -0.09375 L 0.34974 0.2553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70" y="1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007 L -0.02851 0.3893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1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48148E-6 L -0.03464 0.3145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2" y="1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0.02616 L -0.30586 0.329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39" y="1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0.05508 0.1606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7" y="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0.50859 0.33171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30" y="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764 L 0.51081 0.22547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82" y="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93 -0.03658 L -0.09831 0.50995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8" y="2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7 L -0.09154 0.4925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59259E-6 L 0.41393 0.46505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90" y="2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51 -0.02801 L 0.41029 0.3458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0" y="1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9128 0.2303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1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</p:childTnLst>
        </p:cTn>
      </p:par>
    </p:tnLst>
    <p:bldLst>
      <p:bldP spid="158" grpId="0" animBg="1"/>
      <p:bldP spid="159" grpId="0" animBg="1"/>
      <p:bldP spid="160" grpId="0" animBg="1"/>
      <p:bldP spid="161" grpId="0" animBg="1"/>
      <p:bldP spid="162" grpId="0" animBg="1"/>
      <p:bldP spid="163" grpId="0"/>
      <p:bldP spid="177" grpId="0"/>
      <p:bldP spid="178" grpId="0"/>
      <p:bldP spid="179" grpId="0"/>
      <p:bldP spid="180" grpId="0"/>
      <p:bldP spid="184" grpId="0" animBg="1"/>
      <p:bldP spid="185" grpId="0"/>
      <p:bldP spid="186" grpId="0"/>
      <p:bldP spid="187" grpId="0"/>
      <p:bldP spid="188" grpId="0"/>
      <p:bldP spid="189" grpId="0"/>
      <p:bldP spid="191" grpId="0" animBg="1"/>
      <p:bldP spid="192" grpId="0"/>
      <p:bldP spid="193" grpId="0"/>
      <p:bldP spid="194" grpId="0"/>
      <p:bldP spid="195" grpId="0"/>
      <p:bldP spid="19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2"/>
          <p:cNvSpPr/>
          <p:nvPr/>
        </p:nvSpPr>
        <p:spPr>
          <a:xfrm>
            <a:off x="476091" y="4884833"/>
            <a:ext cx="4078612" cy="791631"/>
          </a:xfrm>
          <a:prstGeom prst="flowChartAlternateProcess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d) </a:t>
            </a:r>
            <a:r>
              <a:rPr lang="en-US" sz="2400" b="1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Chỉ</a:t>
            </a:r>
            <a:r>
              <a:rPr lang="en-US" sz="2400" b="1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1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thời</a:t>
            </a:r>
            <a:r>
              <a:rPr lang="en-US" sz="2400" b="1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1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gian</a:t>
            </a:r>
            <a:r>
              <a:rPr lang="en-US" sz="2400" b="1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</a:t>
            </a:r>
            <a:endParaRPr sz="2400" b="1" dirty="0">
              <a:solidFill>
                <a:schemeClr val="lt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379" name="Google Shape;379;p22"/>
          <p:cNvSpPr/>
          <p:nvPr/>
        </p:nvSpPr>
        <p:spPr>
          <a:xfrm>
            <a:off x="0" y="490098"/>
            <a:ext cx="12192000" cy="72910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Tìm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thêm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ngữ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ở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ngoài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bài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học</a:t>
            </a:r>
            <a:endParaRPr sz="2800" b="1" dirty="0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380" name="Google Shape;380;p22"/>
          <p:cNvSpPr/>
          <p:nvPr/>
        </p:nvSpPr>
        <p:spPr>
          <a:xfrm>
            <a:off x="185530" y="1576788"/>
            <a:ext cx="10495722" cy="783771"/>
          </a:xfrm>
          <a:prstGeom prst="flowChartAlternateProcess">
            <a:avLst/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a) </a:t>
            </a:r>
            <a:r>
              <a:rPr lang="en-US" sz="2400" b="1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Chỉ</a:t>
            </a:r>
            <a:r>
              <a:rPr lang="en-US" sz="2400" b="1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1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người</a:t>
            </a:r>
            <a:r>
              <a:rPr lang="en-US" sz="2400" b="1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</a:t>
            </a:r>
            <a:endParaRPr sz="2400" b="1" dirty="0">
              <a:solidFill>
                <a:schemeClr val="lt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381" name="Google Shape;381;p22"/>
          <p:cNvSpPr/>
          <p:nvPr/>
        </p:nvSpPr>
        <p:spPr>
          <a:xfrm>
            <a:off x="185530" y="2685134"/>
            <a:ext cx="10622181" cy="783771"/>
          </a:xfrm>
          <a:prstGeom prst="flowChartAlternateProcess">
            <a:avLst/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b) </a:t>
            </a:r>
            <a:r>
              <a:rPr lang="en-US" sz="2400" b="1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Chỉ</a:t>
            </a:r>
            <a:r>
              <a:rPr lang="en-US" sz="2400" b="1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1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vật</a:t>
            </a:r>
            <a:r>
              <a:rPr lang="en-US" sz="2400" b="1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</a:t>
            </a:r>
            <a:endParaRPr sz="2400" b="1" dirty="0">
              <a:solidFill>
                <a:schemeClr val="lt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382" name="Google Shape;382;p22"/>
          <p:cNvSpPr/>
          <p:nvPr/>
        </p:nvSpPr>
        <p:spPr>
          <a:xfrm>
            <a:off x="185530" y="3776487"/>
            <a:ext cx="10622181" cy="783771"/>
          </a:xfrm>
          <a:prstGeom prst="flowChartAlternateProcess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c) </a:t>
            </a:r>
            <a:r>
              <a:rPr lang="en-US" sz="2400" b="1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Chỉ</a:t>
            </a:r>
            <a:r>
              <a:rPr lang="en-US" sz="2400" b="1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con </a:t>
            </a:r>
            <a:r>
              <a:rPr lang="en-US" sz="2400" b="1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vật</a:t>
            </a:r>
            <a:r>
              <a:rPr lang="en-US" sz="2400" b="1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</a:t>
            </a:r>
            <a:endParaRPr sz="2400" b="1" dirty="0">
              <a:solidFill>
                <a:schemeClr val="lt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383" name="Google Shape;383;p22"/>
          <p:cNvSpPr/>
          <p:nvPr/>
        </p:nvSpPr>
        <p:spPr>
          <a:xfrm>
            <a:off x="185530" y="4867840"/>
            <a:ext cx="10622180" cy="783771"/>
          </a:xfrm>
          <a:prstGeom prst="flowChartAlternateProcess">
            <a:avLst/>
          </a:prstGeom>
          <a:solidFill>
            <a:schemeClr val="accent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d) </a:t>
            </a:r>
            <a:r>
              <a:rPr lang="en-US" sz="2400" b="1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Chỉ</a:t>
            </a:r>
            <a:r>
              <a:rPr lang="en-US" sz="2400" b="1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1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thời</a:t>
            </a:r>
            <a:r>
              <a:rPr lang="en-US" sz="2400" b="1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1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gian</a:t>
            </a:r>
            <a:r>
              <a:rPr lang="en-US" sz="2400" b="1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</a:t>
            </a:r>
            <a:endParaRPr sz="2400" b="1" dirty="0">
              <a:solidFill>
                <a:schemeClr val="lt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384" name="Google Shape;384;p22"/>
          <p:cNvSpPr/>
          <p:nvPr/>
        </p:nvSpPr>
        <p:spPr>
          <a:xfrm>
            <a:off x="2391739" y="1737861"/>
            <a:ext cx="471862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ông</a:t>
            </a:r>
            <a:r>
              <a:rPr lang="en-US" sz="2400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bà</a:t>
            </a:r>
            <a:r>
              <a:rPr lang="en-US" sz="2400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bố</a:t>
            </a:r>
            <a:r>
              <a:rPr lang="en-US" sz="2400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cô</a:t>
            </a:r>
            <a:r>
              <a:rPr lang="en-US" sz="2400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chú</a:t>
            </a:r>
            <a:r>
              <a:rPr lang="en-US" sz="2400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thím</a:t>
            </a:r>
            <a:r>
              <a:rPr lang="en-US" sz="2400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sz="2400" dirty="0">
              <a:solidFill>
                <a:schemeClr val="lt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385" name="Google Shape;385;p22"/>
          <p:cNvSpPr/>
          <p:nvPr/>
        </p:nvSpPr>
        <p:spPr>
          <a:xfrm>
            <a:off x="1980471" y="2846207"/>
            <a:ext cx="907035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công</a:t>
            </a:r>
            <a:r>
              <a:rPr lang="en-US" sz="2400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viên</a:t>
            </a:r>
            <a:r>
              <a:rPr lang="en-US" sz="2400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rạp</a:t>
            </a:r>
            <a:r>
              <a:rPr lang="en-US" sz="2400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chiếu</a:t>
            </a:r>
            <a:r>
              <a:rPr lang="en-US" sz="2400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phim</a:t>
            </a:r>
            <a:r>
              <a:rPr lang="en-US" sz="2400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sở</a:t>
            </a:r>
            <a:r>
              <a:rPr lang="en-US" sz="2400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thú</a:t>
            </a:r>
            <a:r>
              <a:rPr lang="en-US" sz="2400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bệnh</a:t>
            </a:r>
            <a:r>
              <a:rPr lang="en-US" sz="2400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viện</a:t>
            </a:r>
            <a:r>
              <a:rPr lang="en-US" sz="2400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trường</a:t>
            </a:r>
            <a:r>
              <a:rPr lang="en-US" sz="2400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học</a:t>
            </a:r>
            <a:r>
              <a:rPr lang="en-US" sz="2400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,…</a:t>
            </a:r>
            <a:endParaRPr sz="2400" dirty="0">
              <a:solidFill>
                <a:schemeClr val="lt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386" name="Google Shape;386;p22"/>
          <p:cNvSpPr/>
          <p:nvPr/>
        </p:nvSpPr>
        <p:spPr>
          <a:xfrm>
            <a:off x="2686611" y="3937537"/>
            <a:ext cx="765806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con </a:t>
            </a:r>
            <a:r>
              <a:rPr lang="en-US" sz="2400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chó</a:t>
            </a:r>
            <a:r>
              <a:rPr lang="en-US" sz="2400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con </a:t>
            </a:r>
            <a:r>
              <a:rPr lang="en-US" sz="2400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khỉ</a:t>
            </a:r>
            <a:r>
              <a:rPr lang="en-US" sz="2400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con </a:t>
            </a:r>
            <a:r>
              <a:rPr lang="en-US" sz="2400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dê</a:t>
            </a:r>
            <a:r>
              <a:rPr lang="en-US" sz="2400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con </a:t>
            </a:r>
            <a:r>
              <a:rPr lang="en-US" sz="2400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ngựa</a:t>
            </a:r>
            <a:r>
              <a:rPr lang="en-US" sz="2400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con </a:t>
            </a:r>
            <a:r>
              <a:rPr lang="en-US" sz="2400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mèo</a:t>
            </a:r>
            <a:r>
              <a:rPr lang="en-US" sz="2400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...</a:t>
            </a:r>
            <a:endParaRPr sz="2400" dirty="0">
              <a:solidFill>
                <a:schemeClr val="lt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387" name="Google Shape;387;p22"/>
          <p:cNvSpPr/>
          <p:nvPr/>
        </p:nvSpPr>
        <p:spPr>
          <a:xfrm>
            <a:off x="2925843" y="5014043"/>
            <a:ext cx="32577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giây</a:t>
            </a:r>
            <a:r>
              <a:rPr lang="en-US" sz="2400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tích</a:t>
            </a:r>
            <a:r>
              <a:rPr lang="en-US" sz="2400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tắc</a:t>
            </a:r>
            <a:r>
              <a:rPr lang="en-US" sz="2400" dirty="0">
                <a:solidFill>
                  <a:schemeClr val="lt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sz="2400" dirty="0">
              <a:solidFill>
                <a:schemeClr val="lt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A7A1EF29-BDEC-433D-94DE-18C3DDC02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rgbClr val="ED7D3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443509" y="1368783"/>
            <a:ext cx="899319" cy="5599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11145078" y="2381412"/>
            <a:ext cx="1046922" cy="22186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4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39661" y="2743200"/>
            <a:ext cx="10474052" cy="331939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i="1" dirty="0" err="1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Các</a:t>
            </a:r>
            <a:r>
              <a:rPr lang="en-US" sz="4800" i="1" dirty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từ</a:t>
            </a:r>
            <a:r>
              <a:rPr lang="en-US" sz="4800" i="1" dirty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chỉ</a:t>
            </a:r>
            <a:r>
              <a:rPr lang="en-US" sz="4800" i="1" dirty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người</a:t>
            </a:r>
            <a:r>
              <a:rPr lang="en-US" sz="4800" i="1" dirty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</a:t>
            </a:r>
            <a:r>
              <a:rPr lang="en-US" sz="4800" i="1" dirty="0" err="1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vật</a:t>
            </a:r>
            <a:r>
              <a:rPr lang="en-US" sz="4800" i="1" dirty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con </a:t>
            </a:r>
            <a:r>
              <a:rPr lang="en-US" sz="4800" i="1" dirty="0" err="1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vật</a:t>
            </a:r>
            <a:r>
              <a:rPr lang="en-US" sz="4800" i="1" dirty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</a:t>
            </a:r>
            <a:r>
              <a:rPr lang="en-US" sz="4800" i="1" dirty="0" err="1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thời</a:t>
            </a:r>
            <a:r>
              <a:rPr lang="en-US" sz="4800" i="1" dirty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gian</a:t>
            </a:r>
            <a:r>
              <a:rPr lang="en-US" sz="4800" i="1" dirty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,...</a:t>
            </a:r>
            <a:r>
              <a:rPr lang="en-US" sz="4800" i="1" dirty="0" err="1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được</a:t>
            </a:r>
            <a:r>
              <a:rPr lang="en-US" sz="4800" i="1" dirty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gọi</a:t>
            </a:r>
            <a:r>
              <a:rPr lang="en-US" sz="4800" i="1" dirty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chung</a:t>
            </a:r>
            <a:r>
              <a:rPr lang="en-US" sz="4800" i="1" dirty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là</a:t>
            </a:r>
            <a:r>
              <a:rPr lang="en-US" sz="4800" i="1" dirty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các</a:t>
            </a:r>
            <a:r>
              <a:rPr lang="en-US" sz="4800" i="1" dirty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từ</a:t>
            </a:r>
            <a:r>
              <a:rPr lang="en-US" sz="4800" i="1" dirty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ngữ</a:t>
            </a:r>
            <a:r>
              <a:rPr lang="en-US" sz="4800" i="1" dirty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chỉ</a:t>
            </a:r>
            <a:r>
              <a:rPr lang="en-US" sz="4800" i="1" dirty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sự</a:t>
            </a:r>
            <a:r>
              <a:rPr lang="en-US" sz="4800" i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vật</a:t>
            </a:r>
            <a:r>
              <a:rPr lang="en-US" sz="4800" i="1" dirty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915548" y="824212"/>
            <a:ext cx="5361139" cy="14655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200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3633"/>
            <a:ext cx="12191999" cy="642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555498" y="578156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  <a:buFontTx/>
              <a:buNone/>
            </a:pPr>
            <a:r>
              <a:rPr lang="en-US" sz="32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170">
              <a:buClrTx/>
              <a:buFontTx/>
              <a:buNone/>
            </a:pPr>
            <a:r>
              <a:rPr lang="en-US" sz="32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4515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48051" y="314963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83228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376"/>
            <a:ext cx="12277359" cy="642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812" y="-1955800"/>
            <a:ext cx="8377453" cy="422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49587" y="2176097"/>
            <a:ext cx="2735618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buFontTx/>
              <a:buNone/>
            </a:pPr>
            <a:r>
              <a:rPr lang="en-US" sz="3200" kern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kern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200" kern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mây</a:t>
            </a:r>
            <a:endParaRPr lang="en-US" sz="3200" kern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061426" y="2195089"/>
            <a:ext cx="2700424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buFontTx/>
              <a:buNone/>
            </a:pP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endParaRPr 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949318" y="2219805"/>
            <a:ext cx="2749755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buFontTx/>
              <a:buNone/>
            </a:pP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endParaRPr 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849719" y="2219514"/>
            <a:ext cx="2844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buFontTx/>
              <a:buNone/>
            </a:pP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vồng</a:t>
            </a:r>
            <a:endParaRPr 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6752" y="683425"/>
            <a:ext cx="7413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  <a:buFontTx/>
              <a:buNone/>
            </a:pPr>
            <a:r>
              <a:rPr lang="vi-VN" sz="32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Cầu gì chỉ mọc sau mưa</a:t>
            </a:r>
          </a:p>
          <a:p>
            <a:pPr algn="ctr" defTabSz="1219170">
              <a:buClrTx/>
              <a:buFontTx/>
              <a:buNone/>
            </a:pPr>
            <a:r>
              <a:rPr lang="vi-VN" sz="32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Lung linh bảy sắc bắc vừa tới mây?</a:t>
            </a:r>
            <a:endParaRPr lang="en-US" sz="32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177696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buFontTx/>
              <a:buNone/>
            </a:pPr>
            <a:r>
              <a:rPr lang="en-US" sz="3200" b="1" kern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u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612277" y="5380209"/>
            <a:ext cx="406400" cy="406400"/>
          </a:xfrm>
          <a:prstGeom prst="rect">
            <a:avLst/>
          </a:prstGeom>
        </p:spPr>
      </p:pic>
      <p:pic>
        <p:nvPicPr>
          <p:cNvPr id="3" name="sai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675107" y="4647604"/>
            <a:ext cx="406400" cy="406400"/>
          </a:xfrm>
          <a:prstGeom prst="rect">
            <a:avLst/>
          </a:prstGeom>
        </p:spPr>
      </p:pic>
      <p:pic>
        <p:nvPicPr>
          <p:cNvPr id="7" name="sai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860154" y="3966156"/>
            <a:ext cx="406400" cy="406400"/>
          </a:xfrm>
          <a:prstGeom prst="rect">
            <a:avLst/>
          </a:prstGeom>
        </p:spPr>
      </p:pic>
      <p:pic>
        <p:nvPicPr>
          <p:cNvPr id="8" name="sai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008704" y="47019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7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8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3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9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371" y="430924"/>
            <a:ext cx="12419371" cy="642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179925" y="395814"/>
            <a:ext cx="5964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  <a:buFontTx/>
              <a:buNone/>
            </a:pPr>
            <a:r>
              <a:rPr lang="en-US" sz="3200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32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2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2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2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32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200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buFontTx/>
              <a:buNone/>
            </a:pP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430175" y="2070094"/>
            <a:ext cx="2668625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buFontTx/>
              <a:buNone/>
            </a:pPr>
            <a:r>
              <a:rPr lang="en-US" sz="3200" kern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kern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kern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endParaRPr lang="en-US" sz="3200" kern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buFontTx/>
              <a:buNone/>
            </a:pP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Tivi</a:t>
            </a:r>
            <a:endParaRPr 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buFontTx/>
              <a:buNone/>
            </a:pP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endParaRPr 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u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704899" y="4822434"/>
            <a:ext cx="406400" cy="406400"/>
          </a:xfrm>
          <a:prstGeom prst="rect">
            <a:avLst/>
          </a:prstGeom>
        </p:spPr>
      </p:pic>
      <p:pic>
        <p:nvPicPr>
          <p:cNvPr id="3" name="sai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728975" y="4022969"/>
            <a:ext cx="406400" cy="406400"/>
          </a:xfrm>
          <a:prstGeom prst="rect">
            <a:avLst/>
          </a:prstGeom>
        </p:spPr>
      </p:pic>
      <p:pic>
        <p:nvPicPr>
          <p:cNvPr id="4" name="sai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91330" y="4416034"/>
            <a:ext cx="406400" cy="406400"/>
          </a:xfrm>
          <a:prstGeom prst="rect">
            <a:avLst/>
          </a:prstGeom>
        </p:spPr>
      </p:pic>
      <p:pic>
        <p:nvPicPr>
          <p:cNvPr id="5" name="sai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303191" y="5387916"/>
            <a:ext cx="406400" cy="406400"/>
          </a:xfrm>
          <a:prstGeom prst="rect">
            <a:avLst/>
          </a:prstGeom>
        </p:spPr>
      </p:pic>
      <p:sp>
        <p:nvSpPr>
          <p:cNvPr id="6" name="Rounded Rectangle 26">
            <a:extLst>
              <a:ext uri="{FF2B5EF4-FFF2-40B4-BE49-F238E27FC236}">
                <a16:creationId xmlns:a16="http://schemas.microsoft.com/office/drawing/2014/main" id="{BBD22FCF-DDAB-F581-E041-96DC70C28722}"/>
              </a:ext>
            </a:extLst>
          </p:cNvPr>
          <p:cNvSpPr/>
          <p:nvPr/>
        </p:nvSpPr>
        <p:spPr>
          <a:xfrm>
            <a:off x="3600111" y="2115008"/>
            <a:ext cx="2844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buFontTx/>
              <a:buNone/>
            </a:pP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endParaRPr 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45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8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3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9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1" grpId="0" animBg="1"/>
      <p:bldP spid="52" grpId="0" animBg="1"/>
      <p:bldP spid="6" grpId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944" t="11856" r="58367" b="23065"/>
          <a:stretch/>
        </p:blipFill>
        <p:spPr>
          <a:xfrm>
            <a:off x="2138516" y="974588"/>
            <a:ext cx="8038755" cy="547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7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9306B73E-E889-4101-943F-C932486AC50A}" type="slidenum">
              <a:rPr lang="en-US" smtClean="0"/>
              <a:t>7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697" y="411881"/>
            <a:ext cx="7079226" cy="1888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109019" y="2654899"/>
            <a:ext cx="7742904" cy="4203101"/>
            <a:chOff x="2438399" y="419100"/>
            <a:chExt cx="6858001" cy="58293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31113" t="29166" r="30820" b="36979"/>
            <a:stretch/>
          </p:blipFill>
          <p:spPr>
            <a:xfrm>
              <a:off x="2457449" y="419100"/>
              <a:ext cx="6838951" cy="325239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30966" t="34896" r="30966" b="38021"/>
            <a:stretch/>
          </p:blipFill>
          <p:spPr>
            <a:xfrm>
              <a:off x="2438399" y="3646481"/>
              <a:ext cx="6838951" cy="26019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4318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471948"/>
            <a:ext cx="7651215" cy="6386052"/>
          </a:xfrm>
          <a:prstGeom prst="rect">
            <a:avLst/>
          </a:prstGeom>
          <a:blipFill rotWithShape="1">
            <a:blip r:embed="rId4">
              <a:alphaModFix/>
            </a:blip>
            <a:tile tx="0" ty="0" sx="100000" sy="100000" flip="none" algn="tl"/>
          </a:blipFill>
          <a:ln>
            <a:noFill/>
          </a:ln>
        </p:spPr>
      </p:pic>
      <p:sp>
        <p:nvSpPr>
          <p:cNvPr id="115" name="Google Shape;115;p4"/>
          <p:cNvSpPr txBox="1"/>
          <p:nvPr/>
        </p:nvSpPr>
        <p:spPr>
          <a:xfrm>
            <a:off x="7946181" y="1587502"/>
            <a:ext cx="3882025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bức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tranh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biết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Đây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ai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gì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con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gì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?</a:t>
            </a:r>
            <a:endParaRPr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tx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bức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tranh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gì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?</a:t>
            </a:r>
            <a:endParaRPr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tx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tranh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ích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gì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?</a:t>
            </a:r>
            <a:endParaRPr sz="2400" dirty="0">
              <a:solidFill>
                <a:schemeClr val="tx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2048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54144" y="393192"/>
            <a:ext cx="7524770" cy="6471732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5"/>
          <p:cNvSpPr/>
          <p:nvPr/>
        </p:nvSpPr>
        <p:spPr>
          <a:xfrm>
            <a:off x="8576831" y="2092033"/>
            <a:ext cx="346362" cy="30480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4</a:t>
            </a:r>
            <a:endParaRPr sz="1800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23" name="Google Shape;123;p5"/>
          <p:cNvSpPr/>
          <p:nvPr/>
        </p:nvSpPr>
        <p:spPr>
          <a:xfrm>
            <a:off x="8282152" y="5423718"/>
            <a:ext cx="641041" cy="429492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10</a:t>
            </a:r>
            <a:endParaRPr sz="1400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24" name="Google Shape;124;p5"/>
          <p:cNvSpPr/>
          <p:nvPr/>
        </p:nvSpPr>
        <p:spPr>
          <a:xfrm>
            <a:off x="7289248" y="6245465"/>
            <a:ext cx="540304" cy="429492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FF66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11</a:t>
            </a:r>
            <a:endParaRPr sz="1400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25" name="Google Shape;125;p5"/>
          <p:cNvSpPr/>
          <p:nvPr/>
        </p:nvSpPr>
        <p:spPr>
          <a:xfrm>
            <a:off x="6346258" y="789706"/>
            <a:ext cx="304800" cy="318655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1</a:t>
            </a:r>
            <a:endParaRPr sz="1600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26" name="Google Shape;126;p5"/>
          <p:cNvSpPr/>
          <p:nvPr/>
        </p:nvSpPr>
        <p:spPr>
          <a:xfrm>
            <a:off x="8046039" y="3600711"/>
            <a:ext cx="346362" cy="30480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7</a:t>
            </a:r>
            <a:endParaRPr sz="1800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27" name="Google Shape;127;p5"/>
          <p:cNvSpPr/>
          <p:nvPr/>
        </p:nvSpPr>
        <p:spPr>
          <a:xfrm>
            <a:off x="9544910" y="1852857"/>
            <a:ext cx="1911927" cy="512618"/>
          </a:xfrm>
          <a:prstGeom prst="wedgeRoundRectCallout">
            <a:avLst>
              <a:gd name="adj1" fmla="val -81824"/>
              <a:gd name="adj2" fmla="val 15333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Con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trâu</a:t>
            </a:r>
            <a:endParaRPr sz="2000" dirty="0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28" name="Google Shape;128;p5"/>
          <p:cNvSpPr/>
          <p:nvPr/>
        </p:nvSpPr>
        <p:spPr>
          <a:xfrm>
            <a:off x="9544911" y="692724"/>
            <a:ext cx="2388009" cy="512618"/>
          </a:xfrm>
          <a:prstGeom prst="wedgeRoundRectCallout">
            <a:avLst>
              <a:gd name="adj1" fmla="val -164793"/>
              <a:gd name="adj2" fmla="val -14145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Trường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tiểu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học</a:t>
            </a:r>
            <a:endParaRPr sz="2000" dirty="0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29" name="Google Shape;129;p5"/>
          <p:cNvSpPr/>
          <p:nvPr/>
        </p:nvSpPr>
        <p:spPr>
          <a:xfrm>
            <a:off x="320377" y="913969"/>
            <a:ext cx="1911927" cy="512618"/>
          </a:xfrm>
          <a:prstGeom prst="wedgeRoundRectCallout">
            <a:avLst>
              <a:gd name="adj1" fmla="val 225741"/>
              <a:gd name="adj2" fmla="val 21626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Nông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dân</a:t>
            </a:r>
            <a:endParaRPr sz="2000" dirty="0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30" name="Google Shape;130;p5"/>
          <p:cNvSpPr/>
          <p:nvPr/>
        </p:nvSpPr>
        <p:spPr>
          <a:xfrm>
            <a:off x="5595314" y="2244433"/>
            <a:ext cx="346362" cy="30480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2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Google Shape;131;p5"/>
          <p:cNvSpPr/>
          <p:nvPr/>
        </p:nvSpPr>
        <p:spPr>
          <a:xfrm>
            <a:off x="9544910" y="2920309"/>
            <a:ext cx="1911927" cy="512618"/>
          </a:xfrm>
          <a:prstGeom prst="wedgeRoundRectCallout">
            <a:avLst>
              <a:gd name="adj1" fmla="val -153564"/>
              <a:gd name="adj2" fmla="val -73856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rgbClr val="CC00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Học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sinh</a:t>
            </a:r>
            <a:endParaRPr sz="2000" dirty="0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7183602" y="2549235"/>
            <a:ext cx="346362" cy="30480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CC00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3</a:t>
            </a:r>
            <a:endParaRPr sz="1800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33" name="Google Shape;133;p5"/>
          <p:cNvSpPr/>
          <p:nvPr/>
        </p:nvSpPr>
        <p:spPr>
          <a:xfrm>
            <a:off x="9544910" y="5240575"/>
            <a:ext cx="1911927" cy="512618"/>
          </a:xfrm>
          <a:prstGeom prst="wedgeRoundRectCallout">
            <a:avLst>
              <a:gd name="adj1" fmla="val -81825"/>
              <a:gd name="adj2" fmla="val 23695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Con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mèo</a:t>
            </a:r>
            <a:endParaRPr sz="2000" dirty="0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9544911" y="6162339"/>
            <a:ext cx="1911927" cy="512618"/>
          </a:xfrm>
          <a:prstGeom prst="wedgeRoundRectCallout">
            <a:avLst>
              <a:gd name="adj1" fmla="val -138619"/>
              <a:gd name="adj2" fmla="val 6972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rgbClr val="FF66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Bông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hoa</a:t>
            </a:r>
            <a:endParaRPr sz="2000" dirty="0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35" name="Google Shape;135;p5"/>
          <p:cNvSpPr/>
          <p:nvPr/>
        </p:nvSpPr>
        <p:spPr>
          <a:xfrm>
            <a:off x="386374" y="5544676"/>
            <a:ext cx="1911927" cy="512618"/>
          </a:xfrm>
          <a:prstGeom prst="wedgeRoundRectCallout">
            <a:avLst>
              <a:gd name="adj1" fmla="val 260431"/>
              <a:gd name="adj2" fmla="val -411102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rgbClr val="3856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Đèn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đường</a:t>
            </a:r>
            <a:endParaRPr sz="2000" dirty="0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6348400" y="3414228"/>
            <a:ext cx="346362" cy="30480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3856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6</a:t>
            </a:r>
            <a:endParaRPr sz="1800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9544911" y="4080442"/>
            <a:ext cx="1911927" cy="512618"/>
          </a:xfrm>
          <a:prstGeom prst="wedgeRoundRectCallout">
            <a:avLst>
              <a:gd name="adj1" fmla="val -107980"/>
              <a:gd name="adj2" fmla="val -124025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xây</a:t>
            </a:r>
            <a:endParaRPr sz="2000" dirty="0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38" name="Google Shape;138;p5"/>
          <p:cNvSpPr/>
          <p:nvPr/>
        </p:nvSpPr>
        <p:spPr>
          <a:xfrm>
            <a:off x="342930" y="2036617"/>
            <a:ext cx="1911927" cy="512618"/>
          </a:xfrm>
          <a:prstGeom prst="wedgeRoundRectCallout">
            <a:avLst>
              <a:gd name="adj1" fmla="val 159980"/>
              <a:gd name="adj2" fmla="val 85267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Cây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dừa</a:t>
            </a:r>
            <a:endParaRPr sz="2000" dirty="0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39" name="Google Shape;139;p5"/>
          <p:cNvSpPr/>
          <p:nvPr/>
        </p:nvSpPr>
        <p:spPr>
          <a:xfrm>
            <a:off x="4372868" y="2615508"/>
            <a:ext cx="346362" cy="30480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5</a:t>
            </a:r>
            <a:endParaRPr sz="1800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40" name="Google Shape;140;p5"/>
          <p:cNvSpPr/>
          <p:nvPr/>
        </p:nvSpPr>
        <p:spPr>
          <a:xfrm>
            <a:off x="2471725" y="3547839"/>
            <a:ext cx="346362" cy="30480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8</a:t>
            </a:r>
            <a:endParaRPr sz="1800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41" name="Google Shape;141;p5"/>
          <p:cNvSpPr/>
          <p:nvPr/>
        </p:nvSpPr>
        <p:spPr>
          <a:xfrm>
            <a:off x="2892974" y="4080442"/>
            <a:ext cx="346362" cy="30480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9</a:t>
            </a:r>
            <a:endParaRPr sz="1800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42" name="Google Shape;142;p5"/>
          <p:cNvSpPr/>
          <p:nvPr/>
        </p:nvSpPr>
        <p:spPr>
          <a:xfrm>
            <a:off x="320377" y="3194329"/>
            <a:ext cx="1911927" cy="512618"/>
          </a:xfrm>
          <a:prstGeom prst="wedgeRoundRectCallout">
            <a:avLst>
              <a:gd name="adj1" fmla="val 63581"/>
              <a:gd name="adj2" fmla="val 350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Cây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chuối</a:t>
            </a:r>
            <a:endParaRPr sz="2000" dirty="0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43" name="Google Shape;143;p5"/>
          <p:cNvSpPr/>
          <p:nvPr/>
        </p:nvSpPr>
        <p:spPr>
          <a:xfrm>
            <a:off x="386374" y="4302792"/>
            <a:ext cx="1911927" cy="512618"/>
          </a:xfrm>
          <a:prstGeom prst="wedgeRoundRectCallout">
            <a:avLst>
              <a:gd name="adj1" fmla="val 83757"/>
              <a:gd name="adj2" fmla="val -48517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Xe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taxi</a:t>
            </a:r>
            <a:endParaRPr sz="2000" dirty="0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4240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1561</TotalTime>
  <Words>1890</Words>
  <Application>Microsoft Office PowerPoint</Application>
  <PresentationFormat>Widescreen</PresentationFormat>
  <Paragraphs>242</Paragraphs>
  <Slides>30</Slides>
  <Notes>19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Times New Roman</vt:lpstr>
      <vt:lpstr>Noto Sans Symbols</vt:lpstr>
      <vt:lpstr>UTM Avo</vt:lpstr>
      <vt:lpstr>HP001 4 hàng</vt:lpstr>
      <vt:lpstr>Arial</vt:lpstr>
      <vt:lpstr>Office Theme</vt:lpstr>
      <vt:lpstr> UBND QUẬN HẢI AN TRƯỜNG TIỀU HỌC ĐẰNG HẢI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</cp:lastModifiedBy>
  <cp:revision>95</cp:revision>
  <dcterms:created xsi:type="dcterms:W3CDTF">2021-11-01T08:16:43Z</dcterms:created>
  <dcterms:modified xsi:type="dcterms:W3CDTF">2024-09-10T14:59:50Z</dcterms:modified>
</cp:coreProperties>
</file>