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301" r:id="rId3"/>
    <p:sldId id="257" r:id="rId4"/>
    <p:sldId id="258" r:id="rId5"/>
    <p:sldId id="267" r:id="rId6"/>
    <p:sldId id="259" r:id="rId7"/>
    <p:sldId id="260" r:id="rId8"/>
    <p:sldId id="272" r:id="rId9"/>
    <p:sldId id="273" r:id="rId10"/>
    <p:sldId id="274" r:id="rId11"/>
    <p:sldId id="275" r:id="rId12"/>
    <p:sldId id="276" r:id="rId13"/>
    <p:sldId id="277" r:id="rId14"/>
    <p:sldId id="284" r:id="rId15"/>
    <p:sldId id="285" r:id="rId16"/>
    <p:sldId id="286" r:id="rId17"/>
    <p:sldId id="261" r:id="rId18"/>
    <p:sldId id="262" r:id="rId19"/>
    <p:sldId id="297" r:id="rId20"/>
    <p:sldId id="298" r:id="rId21"/>
    <p:sldId id="299" r:id="rId22"/>
    <p:sldId id="282" r:id="rId23"/>
    <p:sldId id="266" r:id="rId24"/>
    <p:sldId id="300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94628"/>
  </p:normalViewPr>
  <p:slideViewPr>
    <p:cSldViewPr snapToGrid="0">
      <p:cViewPr varScale="1">
        <p:scale>
          <a:sx n="60" d="100"/>
          <a:sy n="60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21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18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7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959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59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6719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8807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2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196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PLAY</a:t>
            </a:r>
          </a:p>
        </p:txBody>
      </p:sp>
    </p:spTree>
    <p:extLst>
      <p:ext uri="{BB962C8B-B14F-4D97-AF65-F5344CB8AC3E}">
        <p14:creationId xmlns:p14="http://schemas.microsoft.com/office/powerpoint/2010/main" val="3600361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148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-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táo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khỉ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thông</a:t>
            </a:r>
            <a:r>
              <a:rPr lang="en-US" baseline="0" dirty="0"/>
              <a:t> </a:t>
            </a:r>
            <a:r>
              <a:rPr lang="en-US" baseline="0" dirty="0" err="1"/>
              <a:t>báo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sai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1986B4-AC75-45C1-9D7B-3F0728E6A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5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8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12" Type="http://schemas.openxmlformats.org/officeDocument/2006/relationships/slide" Target="slide12.xml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slide" Target="slide16.xml"/><Relationship Id="rId1" Type="http://schemas.microsoft.com/office/2007/relationships/media" Target="../media/media1.mp3"/><Relationship Id="rId6" Type="http://schemas.openxmlformats.org/officeDocument/2006/relationships/slide" Target="slide14.xml"/><Relationship Id="rId11" Type="http://schemas.openxmlformats.org/officeDocument/2006/relationships/slide" Target="slide10.xml"/><Relationship Id="rId5" Type="http://schemas.openxmlformats.org/officeDocument/2006/relationships/image" Target="../media/image18.png"/><Relationship Id="rId15" Type="http://schemas.openxmlformats.org/officeDocument/2006/relationships/image" Target="../media/image17.jpeg"/><Relationship Id="rId10" Type="http://schemas.openxmlformats.org/officeDocument/2006/relationships/slide" Target="slide13.xml"/><Relationship Id="rId19" Type="http://schemas.openxmlformats.org/officeDocument/2006/relationships/slide" Target="slide15.xml"/><Relationship Id="rId4" Type="http://schemas.openxmlformats.org/officeDocument/2006/relationships/notesSlide" Target="../notesSlides/notesSlide7.xml"/><Relationship Id="rId9" Type="http://schemas.openxmlformats.org/officeDocument/2006/relationships/slide" Target="slide11.xml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7.jpe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61E505-17BC-B21A-43E8-BF2F06C27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685" y="306048"/>
            <a:ext cx="9144000" cy="1156380"/>
          </a:xfrm>
        </p:spPr>
        <p:txBody>
          <a:bodyPr>
            <a:noAutofit/>
          </a:bodyPr>
          <a:lstStyle/>
          <a:p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ĐẰNG HẢI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F7BB833-5D78-1329-BE54-52A9A8555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685" y="2310267"/>
            <a:ext cx="9144000" cy="16557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 2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(tiết1)</a:t>
            </a:r>
            <a:endParaRPr lang="vi-VN" sz="36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9DD28FD-B618-8354-5D83-72835C6807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A0A50F-0E9D-AC75-2F58-1C6769EE62D6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10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848DB428-082B-8E44-5178-6C9C58580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6C365D-03F5-1E99-60B1-38DC3DF1EE57}"/>
                </a:ext>
              </a:extLst>
            </p:cNvPr>
            <p:cNvSpPr txBox="1"/>
            <p:nvPr/>
          </p:nvSpPr>
          <p:spPr>
            <a:xfrm>
              <a:off x="2197099" y="877661"/>
              <a:ext cx="3962400" cy="128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Hà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ai?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4BB168-5416-6069-DD02-E9A0AAC87F56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C22C9363-DF65-EA3A-C4BE-EC75865C5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0525A5-C5E9-6306-22A7-007163C61C47}"/>
                </a:ext>
              </a:extLst>
            </p:cNvPr>
            <p:cNvSpPr txBox="1"/>
            <p:nvPr/>
          </p:nvSpPr>
          <p:spPr>
            <a:xfrm>
              <a:off x="3705275" y="28956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mẹ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của Hà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2E332ED-8515-D3F9-F59C-B1EFA2353F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3189776" cy="2415972"/>
          </a:xfrm>
          <a:prstGeom prst="rect">
            <a:avLst/>
          </a:prstGeom>
        </p:spPr>
      </p:pic>
      <p:pic>
        <p:nvPicPr>
          <p:cNvPr id="2" name="Picture 1" descr="886255f75f86d6f948235e2659cdd1c2.png">
            <a:extLst>
              <a:ext uri="{FF2B5EF4-FFF2-40B4-BE49-F238E27FC236}">
                <a16:creationId xmlns:a16="http://schemas.microsoft.com/office/drawing/2014/main" id="{EE209FD3-19B9-190A-C42D-C41BFF84FD2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23EEF11E-2629-0316-25BD-71CBB35DC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48452C8-6535-0572-7259-31ADE8F1500A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12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C4FBE67A-FD45-4013-DFC8-07B044D1F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0C3AEA-1FA0-F7A3-D1BB-BC13D0B92700}"/>
                </a:ext>
              </a:extLst>
            </p:cNvPr>
            <p:cNvSpPr txBox="1"/>
            <p:nvPr/>
          </p:nvSpPr>
          <p:spPr>
            <a:xfrm>
              <a:off x="2197099" y="877661"/>
              <a:ext cx="3962400" cy="128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Hà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ai?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FFC72A-0D33-1540-924C-32F2993A4C33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2836C57-1907-8A5D-5BFD-97203D72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84B7F-268D-31A4-C88F-B5176C36D9F7}"/>
                </a:ext>
              </a:extLst>
            </p:cNvPr>
            <p:cNvSpPr txBox="1"/>
            <p:nvPr/>
          </p:nvSpPr>
          <p:spPr>
            <a:xfrm>
              <a:off x="3705275" y="28956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 có anh trai Hà và Hà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F049945-F213-F0B6-C265-7E76EFB03B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3189776" cy="2415972"/>
          </a:xfrm>
          <a:prstGeom prst="rect">
            <a:avLst/>
          </a:prstGeom>
        </p:spPr>
      </p:pic>
      <p:pic>
        <p:nvPicPr>
          <p:cNvPr id="2" name="Picture 1" descr="886255f75f86d6f948235e2659cdd1c2.png">
            <a:extLst>
              <a:ext uri="{FF2B5EF4-FFF2-40B4-BE49-F238E27FC236}">
                <a16:creationId xmlns:a16="http://schemas.microsoft.com/office/drawing/2014/main" id="{EF547A59-3DC4-4727-9E98-8948E713A82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BC2DECC-E8BE-873A-1596-15AA1B5599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1DDAD8-CECE-AFF9-C2BC-2479CC297CDC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10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7A6E8039-80D5-4BCB-D7BD-196A14C4A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963F03-3E55-5603-AD5E-A823FCE451EB}"/>
                </a:ext>
              </a:extLst>
            </p:cNvPr>
            <p:cNvSpPr txBox="1"/>
            <p:nvPr/>
          </p:nvSpPr>
          <p:spPr>
            <a:xfrm>
              <a:off x="2197099" y="1100274"/>
              <a:ext cx="3962400" cy="87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85291C-1CB3-DCCC-B280-D809200E4DFA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37EBB49-975F-9DEC-5B8F-19A088B2F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C82834-2E9E-D8B5-E516-ABCFBDEE4152}"/>
                </a:ext>
              </a:extLst>
            </p:cNvPr>
            <p:cNvSpPr txBox="1"/>
            <p:nvPr/>
          </p:nvSpPr>
          <p:spPr>
            <a:xfrm>
              <a:off x="3705275" y="28956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Gia đình bạn An có ba thế hệ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325AC86-FFAB-79AB-599A-014AC1D9CC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1"/>
            <a:ext cx="3048000" cy="2442036"/>
          </a:xfrm>
          <a:prstGeom prst="rect">
            <a:avLst/>
          </a:prstGeom>
        </p:spPr>
      </p:pic>
      <p:pic>
        <p:nvPicPr>
          <p:cNvPr id="2" name="Picture 1" descr="886255f75f86d6f948235e2659cdd1c2.png">
            <a:extLst>
              <a:ext uri="{FF2B5EF4-FFF2-40B4-BE49-F238E27FC236}">
                <a16:creationId xmlns:a16="http://schemas.microsoft.com/office/drawing/2014/main" id="{95726C2E-FA56-07D5-F125-57088B661AE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A6809B6F-E2C2-2013-D859-2D266E8C0C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7ECC36-9762-92D7-3ABC-A994B292CA2A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10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7F684172-C22B-8714-B00B-65CBECEE90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FA7F3B-E735-C505-1F5B-4817899273F8}"/>
                </a:ext>
              </a:extLst>
            </p:cNvPr>
            <p:cNvSpPr txBox="1"/>
            <p:nvPr/>
          </p:nvSpPr>
          <p:spPr>
            <a:xfrm>
              <a:off x="2197099" y="877661"/>
              <a:ext cx="3962400" cy="128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ai?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3B525E-8CE4-DD40-7437-47AC3843CAA1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6066E23-EB29-46F9-59EB-23124B85A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879187-9EC1-4025-0043-E95B003D1EA6}"/>
                </a:ext>
              </a:extLst>
            </p:cNvPr>
            <p:cNvSpPr txBox="1"/>
            <p:nvPr/>
          </p:nvSpPr>
          <p:spPr>
            <a:xfrm>
              <a:off x="3705275" y="28194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 có ông và bà của bạn An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192D135-41C4-CCEE-C9B5-04939473D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1"/>
            <a:ext cx="3048000" cy="2442036"/>
          </a:xfrm>
          <a:prstGeom prst="rect">
            <a:avLst/>
          </a:prstGeom>
        </p:spPr>
      </p:pic>
      <p:pic>
        <p:nvPicPr>
          <p:cNvPr id="2" name="Picture 1" descr="886255f75f86d6f948235e2659cdd1c2.png">
            <a:extLst>
              <a:ext uri="{FF2B5EF4-FFF2-40B4-BE49-F238E27FC236}">
                <a16:creationId xmlns:a16="http://schemas.microsoft.com/office/drawing/2014/main" id="{FD786CA3-602B-9BA7-42A7-61251D08950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03C8490-20C3-5B5E-2395-65B16AED7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945D39-5633-74F9-E770-5C3E6152E48F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10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53540767-6C42-E526-7298-74F3C9BD0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DB94B3-A69D-B5F6-4621-8C8B59D00B38}"/>
                </a:ext>
              </a:extLst>
            </p:cNvPr>
            <p:cNvSpPr txBox="1"/>
            <p:nvPr/>
          </p:nvSpPr>
          <p:spPr>
            <a:xfrm>
              <a:off x="2197099" y="877661"/>
              <a:ext cx="3962400" cy="128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ai?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CD4FEB-AC13-51FC-262F-F3EF49421218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E164756-1DD5-7AB3-A853-7C52AFABA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17B8B-731F-9602-1553-C6235FB35C01}"/>
                </a:ext>
              </a:extLst>
            </p:cNvPr>
            <p:cNvSpPr txBox="1"/>
            <p:nvPr/>
          </p:nvSpPr>
          <p:spPr>
            <a:xfrm>
              <a:off x="3705275" y="28194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 có bố và mẹ của bạn An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1B69A59-D9CB-12BD-CFA4-357F8C39D0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1"/>
            <a:ext cx="3048000" cy="2442036"/>
          </a:xfrm>
          <a:prstGeom prst="rect">
            <a:avLst/>
          </a:prstGeom>
        </p:spPr>
      </p:pic>
      <p:pic>
        <p:nvPicPr>
          <p:cNvPr id="2" name="Picture 1" descr="886255f75f86d6f948235e2659cdd1c2.png">
            <a:extLst>
              <a:ext uri="{FF2B5EF4-FFF2-40B4-BE49-F238E27FC236}">
                <a16:creationId xmlns:a16="http://schemas.microsoft.com/office/drawing/2014/main" id="{02BFF71C-548C-407E-C530-FBFADC0807F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42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0937CDF-7CBA-1C0D-9C8D-9E1608288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F5EAB4E-02D3-75E4-2074-62F080060317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12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B75E0B20-3378-4A9C-05DC-9D1E91322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6797BA-A497-2F7B-2440-0434F741F005}"/>
                </a:ext>
              </a:extLst>
            </p:cNvPr>
            <p:cNvSpPr txBox="1"/>
            <p:nvPr/>
          </p:nvSpPr>
          <p:spPr>
            <a:xfrm>
              <a:off x="2197099" y="877661"/>
              <a:ext cx="3962400" cy="128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An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ai?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200F1E-EC09-C790-AB12-69DFDE00F090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78FF02-9104-8B69-53C7-7AE2F35C7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0C5AAC-CEEC-8599-4542-7089D4A31A98}"/>
                </a:ext>
              </a:extLst>
            </p:cNvPr>
            <p:cNvSpPr txBox="1"/>
            <p:nvPr/>
          </p:nvSpPr>
          <p:spPr>
            <a:xfrm>
              <a:off x="3705275" y="2819400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Gồm có anh trai của An và An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84931-7104-3A55-1F1E-FCDF0B9C02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1"/>
            <a:ext cx="3048000" cy="2442036"/>
          </a:xfrm>
          <a:prstGeom prst="rect">
            <a:avLst/>
          </a:prstGeom>
        </p:spPr>
      </p:pic>
      <p:pic>
        <p:nvPicPr>
          <p:cNvPr id="2" name="Picture 1" descr="886255f75f86d6f948235e2659cdd1c2.png">
            <a:extLst>
              <a:ext uri="{FF2B5EF4-FFF2-40B4-BE49-F238E27FC236}">
                <a16:creationId xmlns:a16="http://schemas.microsoft.com/office/drawing/2014/main" id="{93B11915-1A9A-285D-7D69-F62850B4CF0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1FE23-5A2F-83F1-22B1-B9E51BDE03B8}"/>
              </a:ext>
            </a:extLst>
          </p:cNvPr>
          <p:cNvSpPr/>
          <p:nvPr/>
        </p:nvSpPr>
        <p:spPr>
          <a:xfrm>
            <a:off x="946150" y="1531887"/>
            <a:ext cx="783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HĐ 2: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Giới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thiệu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đình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em</a:t>
            </a:r>
            <a:endParaRPr lang="fr-FR" sz="24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E33A8C5-705E-2F0D-DBB8-14C545AD2F82}"/>
              </a:ext>
            </a:extLst>
          </p:cNvPr>
          <p:cNvCxnSpPr/>
          <p:nvPr/>
        </p:nvCxnSpPr>
        <p:spPr>
          <a:xfrm>
            <a:off x="6197600" y="2409190"/>
            <a:ext cx="0" cy="36768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DDD46366-9620-E121-5EED-24E90ED0915E}"/>
              </a:ext>
            </a:extLst>
          </p:cNvPr>
          <p:cNvSpPr/>
          <p:nvPr/>
        </p:nvSpPr>
        <p:spPr>
          <a:xfrm>
            <a:off x="1066800" y="2108200"/>
            <a:ext cx="3994951" cy="5461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cặp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đôi</a:t>
            </a:r>
            <a:endParaRPr lang="en-US" sz="2400" b="1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图片 8" descr="6fc417983c9675ce1b60e983870aeb8a">
            <a:extLst>
              <a:ext uri="{FF2B5EF4-FFF2-40B4-BE49-F238E27FC236}">
                <a16:creationId xmlns:a16="http://schemas.microsoft.com/office/drawing/2014/main" id="{D25C53E8-B7EA-EF22-972B-A89E5C70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49" y="2768600"/>
            <a:ext cx="2406824" cy="20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38BFF3-0320-ED6D-5DA7-2143A87148D3}"/>
              </a:ext>
            </a:extLst>
          </p:cNvPr>
          <p:cNvSpPr/>
          <p:nvPr/>
        </p:nvSpPr>
        <p:spPr>
          <a:xfrm>
            <a:off x="700391" y="5054737"/>
            <a:ext cx="4967009" cy="15453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Trao</a:t>
            </a:r>
            <a:r>
              <a:rPr lang="en-US" sz="2000" b="1" u="sng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đổi</a:t>
            </a:r>
            <a:r>
              <a:rPr lang="en-US" sz="20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Gia đình em có mấy thế hệ? Nêu từng thành viên của mỗi thế hệ trong gia đình mình. 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Rounded Rectangle 34">
            <a:extLst>
              <a:ext uri="{FF2B5EF4-FFF2-40B4-BE49-F238E27FC236}">
                <a16:creationId xmlns:a16="http://schemas.microsoft.com/office/drawing/2014/main" id="{BD388920-7ECD-1108-6B7F-ED89B09ECAEC}"/>
              </a:ext>
            </a:extLst>
          </p:cNvPr>
          <p:cNvSpPr/>
          <p:nvPr/>
        </p:nvSpPr>
        <p:spPr>
          <a:xfrm>
            <a:off x="7363460" y="2165350"/>
            <a:ext cx="3994951" cy="5461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cá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nhân</a:t>
            </a:r>
            <a:endParaRPr lang="en-US" sz="2400" b="1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E3CD5-C4B1-5EB8-1DCB-CF64B9CC749A}"/>
              </a:ext>
            </a:extLst>
          </p:cNvPr>
          <p:cNvSpPr/>
          <p:nvPr/>
        </p:nvSpPr>
        <p:spPr>
          <a:xfrm>
            <a:off x="6911231" y="4991237"/>
            <a:ext cx="4693596" cy="15453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Vẽ, viết hoặc cắt dán sơ đồ các thế hệ trong gia đình mình vào giấy A4 và chia sẻ với bạn bên cạnh. 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9" name="Picture 2" descr="Trẻ Em, Học Tập, Học Bài, Giáo Dục, Tải hình PNG 91 - Free.Vector6.com">
            <a:extLst>
              <a:ext uri="{FF2B5EF4-FFF2-40B4-BE49-F238E27FC236}">
                <a16:creationId xmlns:a16="http://schemas.microsoft.com/office/drawing/2014/main" id="{237C43F2-2518-E25A-11E1-72A84C0D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2933701"/>
            <a:ext cx="2324100" cy="18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13">
            <a:extLst>
              <a:ext uri="{FF2B5EF4-FFF2-40B4-BE49-F238E27FC236}">
                <a16:creationId xmlns:a16="http://schemas.microsoft.com/office/drawing/2014/main" id="{9BCA1087-B4DE-E2A1-90A8-B99B5BFDBDEE}"/>
              </a:ext>
            </a:extLst>
          </p:cNvPr>
          <p:cNvSpPr/>
          <p:nvPr/>
        </p:nvSpPr>
        <p:spPr>
          <a:xfrm>
            <a:off x="527668" y="2122950"/>
            <a:ext cx="4958731" cy="3351027"/>
          </a:xfrm>
          <a:prstGeom prst="cloudCallout">
            <a:avLst>
              <a:gd name="adj1" fmla="val 58802"/>
              <a:gd name="adj2" fmla="val 5772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>
                <a:latin typeface="UTM Avo" panose="02040603050506020204" pitchFamily="18" charset="0"/>
                <a:cs typeface="Arial" pitchFamily="34" charset="0"/>
              </a:rPr>
              <a:t>Em hãy cho biết gia đình có bốn thế hệ gồm những ai và xưng hô với nhau như thế nào?</a:t>
            </a:r>
            <a:endParaRPr lang="en-US" sz="2000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C35968-B782-9E52-00BE-34E5B1BD0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77" y="2228878"/>
            <a:ext cx="5231955" cy="31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D93B1C-FAFB-E79C-4519-2E437756F1D3}"/>
              </a:ext>
            </a:extLst>
          </p:cNvPr>
          <p:cNvSpPr txBox="1"/>
          <p:nvPr/>
        </p:nvSpPr>
        <p:spPr>
          <a:xfrm>
            <a:off x="892007" y="1582638"/>
            <a:ext cx="7242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Cách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xưng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đình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1E427-D976-E77C-9749-1B8EB860B03E}"/>
              </a:ext>
            </a:extLst>
          </p:cNvPr>
          <p:cNvSpPr txBox="1"/>
          <p:nvPr/>
        </p:nvSpPr>
        <p:spPr>
          <a:xfrm>
            <a:off x="923709" y="2228878"/>
            <a:ext cx="4193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Cụ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04EC6-1352-740E-C186-355E853A1802}"/>
              </a:ext>
            </a:extLst>
          </p:cNvPr>
          <p:cNvSpPr txBox="1"/>
          <p:nvPr/>
        </p:nvSpPr>
        <p:spPr>
          <a:xfrm>
            <a:off x="923709" y="2930518"/>
            <a:ext cx="4778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Ông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bà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A3B4C-9E04-582F-5841-D516EC9FF154}"/>
              </a:ext>
            </a:extLst>
          </p:cNvPr>
          <p:cNvSpPr txBox="1"/>
          <p:nvPr/>
        </p:nvSpPr>
        <p:spPr>
          <a:xfrm>
            <a:off x="908652" y="3625430"/>
            <a:ext cx="4480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Bố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mẹ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2B30C-346D-DEBE-2A72-AC8B0ACC1413}"/>
              </a:ext>
            </a:extLst>
          </p:cNvPr>
          <p:cNvSpPr txBox="1"/>
          <p:nvPr/>
        </p:nvSpPr>
        <p:spPr>
          <a:xfrm>
            <a:off x="904459" y="4338213"/>
            <a:ext cx="3964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Con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43658A-EBD6-8D99-640C-24552BC9C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377" y="2228878"/>
            <a:ext cx="5231955" cy="31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0BE2A0-2F52-B1E2-FDA9-56B992F65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10" t="7120" r="9537" b="9250"/>
          <a:stretch/>
        </p:blipFill>
        <p:spPr>
          <a:xfrm>
            <a:off x="2449285" y="1719943"/>
            <a:ext cx="6803571" cy="35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1999DA-12E6-D688-70BA-C2217FA893F8}"/>
              </a:ext>
            </a:extLst>
          </p:cNvPr>
          <p:cNvSpPr/>
          <p:nvPr/>
        </p:nvSpPr>
        <p:spPr>
          <a:xfrm>
            <a:off x="1028700" y="965200"/>
            <a:ext cx="3473450" cy="482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Hướng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dẫn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về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nhà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706CC57-6EC0-1248-CBD2-7B5C233014FB}"/>
              </a:ext>
            </a:extLst>
          </p:cNvPr>
          <p:cNvSpPr/>
          <p:nvPr/>
        </p:nvSpPr>
        <p:spPr>
          <a:xfrm>
            <a:off x="1079204" y="1693766"/>
            <a:ext cx="4673009" cy="1241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Hoàn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sơ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mình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B6A64EB7-AB0D-19E7-2542-B3FD473293A6}"/>
              </a:ext>
            </a:extLst>
          </p:cNvPr>
          <p:cNvSpPr/>
          <p:nvPr/>
        </p:nvSpPr>
        <p:spPr>
          <a:xfrm>
            <a:off x="6251944" y="1693766"/>
            <a:ext cx="4954772" cy="12411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Giới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thiệu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sơ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21163637-7E97-E98C-F40D-0AD5BE5ADDF3}"/>
              </a:ext>
            </a:extLst>
          </p:cNvPr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5;p1">
            <a:extLst>
              <a:ext uri="{FF2B5EF4-FFF2-40B4-BE49-F238E27FC236}">
                <a16:creationId xmlns:a16="http://schemas.microsoft.com/office/drawing/2014/main" id="{3AFABAB3-32F6-CB2E-A88B-963158110E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Google Shape;86;p1">
            <a:extLst>
              <a:ext uri="{FF2B5EF4-FFF2-40B4-BE49-F238E27FC236}">
                <a16:creationId xmlns:a16="http://schemas.microsoft.com/office/drawing/2014/main" id="{17329F2D-20E7-D714-D218-82FB994D2B17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Để kết nối cộng đồng giáo viên và nhận thêm nhiều tài liệu giảng dạy, </a:t>
            </a:r>
            <a:endParaRPr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mời quý thầy cô tham gia Group Facebook</a:t>
            </a:r>
            <a:endParaRPr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theo đường link:  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E22625B7-F059-563A-C859-3BA7A18AB066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88;p1">
            <a:hlinkClick r:id="rId4"/>
            <a:extLst>
              <a:ext uri="{FF2B5EF4-FFF2-40B4-BE49-F238E27FC236}">
                <a16:creationId xmlns:a16="http://schemas.microsoft.com/office/drawing/2014/main" id="{4F9ED9A9-FC30-9C75-3F0E-DA1EAB8F34E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Hoc10 – Đồng hành cùng giáo viên tiểu học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7" name="Google Shape;89;p1">
            <a:extLst>
              <a:ext uri="{FF2B5EF4-FFF2-40B4-BE49-F238E27FC236}">
                <a16:creationId xmlns:a16="http://schemas.microsoft.com/office/drawing/2014/main" id="{CAD48225-0BB4-FF95-5997-C695F0AF7F4B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33C0B"/>
                </a:solidFill>
                <a:latin typeface="UTM Avo" panose="02040603050506020204" pitchFamily="18" charset="0"/>
                <a:sym typeface="Arial"/>
              </a:rPr>
              <a:t>Hoặc truy cập qua QR code</a:t>
            </a:r>
            <a:endParaRPr>
              <a:latin typeface="UTM Avo" panose="02040603050506020204" pitchFamily="18" charset="0"/>
            </a:endParaRPr>
          </a:p>
        </p:txBody>
      </p:sp>
      <p:pic>
        <p:nvPicPr>
          <p:cNvPr id="8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91D02B9B-A92B-F358-51A4-ED1A9DAC30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1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7">
            <a:extLst>
              <a:ext uri="{FF2B5EF4-FFF2-40B4-BE49-F238E27FC236}">
                <a16:creationId xmlns:a16="http://schemas.microsoft.com/office/drawing/2014/main" id="{F9BC75EB-CD71-EB5B-991F-ED131A77CFFB}"/>
              </a:ext>
            </a:extLst>
          </p:cNvPr>
          <p:cNvSpPr/>
          <p:nvPr/>
        </p:nvSpPr>
        <p:spPr>
          <a:xfrm>
            <a:off x="4983480" y="1425167"/>
            <a:ext cx="6638398" cy="4020146"/>
          </a:xfrm>
          <a:prstGeom prst="cloudCallout">
            <a:avLst>
              <a:gd name="adj1" fmla="val -57507"/>
              <a:gd name="adj2" fmla="val 4714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Hãy kể tên các thành viên trong gia đình bạn theo thứ tự từ người nhiều tuổi nhất đến người ít tuổi nhất. 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FE0D95D-4DD9-F80D-2D34-44CBFE521BDA}"/>
              </a:ext>
            </a:extLst>
          </p:cNvPr>
          <p:cNvSpPr/>
          <p:nvPr/>
        </p:nvSpPr>
        <p:spPr>
          <a:xfrm>
            <a:off x="884847" y="1700733"/>
            <a:ext cx="3721443" cy="7951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Thảo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luận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cặp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đôi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F7BEDEBA-E609-7D9B-B218-127514D11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257300" y="2577268"/>
            <a:ext cx="2766057" cy="3629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>
            <a:extLst>
              <a:ext uri="{FF2B5EF4-FFF2-40B4-BE49-F238E27FC236}">
                <a16:creationId xmlns:a16="http://schemas.microsoft.com/office/drawing/2014/main" id="{DA8DB892-FE59-9A19-5741-E2C6B59A4B75}"/>
              </a:ext>
            </a:extLst>
          </p:cNvPr>
          <p:cNvSpPr txBox="1"/>
          <p:nvPr/>
        </p:nvSpPr>
        <p:spPr>
          <a:xfrm>
            <a:off x="2160271" y="1052073"/>
            <a:ext cx="8025550" cy="1274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00"/>
              </a:lnSpc>
            </a:pP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4000" b="1" spc="22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4000" b="1" spc="22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</a:t>
            </a:r>
            <a:r>
              <a:rPr lang="en-US" sz="4000" b="1" spc="22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ảnh</a:t>
            </a:r>
            <a:r>
              <a:rPr lang="en-US" sz="4000" b="1" spc="22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về</a:t>
            </a:r>
            <a:r>
              <a:rPr lang="en-US" sz="4000" b="1" spc="22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en-US" sz="4000" b="1" spc="22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b="1" spc="22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đình</a:t>
            </a:r>
            <a:endParaRPr lang="en-US" sz="4000" b="1" spc="22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197E1-290D-5A32-65BD-421899FD62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0" r="5207"/>
          <a:stretch/>
        </p:blipFill>
        <p:spPr>
          <a:xfrm>
            <a:off x="3565063" y="2585848"/>
            <a:ext cx="4688417" cy="3139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D5C32-8A46-A45C-FDCE-944732EA9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710" y="2585848"/>
            <a:ext cx="5231955" cy="31391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C27AA-CDA9-D4C1-8384-80BBA3460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7709" y="2585847"/>
            <a:ext cx="5231955" cy="3139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F6EB3-9D02-953A-9EA1-4431D9AEAA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4550" y="2585846"/>
            <a:ext cx="5231955" cy="31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6EAADC-0263-23E2-6A19-AD6D949579C0}"/>
              </a:ext>
            </a:extLst>
          </p:cNvPr>
          <p:cNvSpPr/>
          <p:nvPr/>
        </p:nvSpPr>
        <p:spPr>
          <a:xfrm>
            <a:off x="946150" y="1531887"/>
            <a:ext cx="820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HĐ 1: Các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thế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hệ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gia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đình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Hà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fr-FR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An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461A7-0156-647C-745A-87C62A5D4C21}"/>
              </a:ext>
            </a:extLst>
          </p:cNvPr>
          <p:cNvSpPr/>
          <p:nvPr/>
        </p:nvSpPr>
        <p:spPr>
          <a:xfrm>
            <a:off x="903517" y="2032682"/>
            <a:ext cx="943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Quan sát các Hình 1,2 SGK trang 6,7 và trả lời lời câu hỏi:</a:t>
            </a:r>
            <a:endParaRPr lang="en-US" sz="2400" b="1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F1B1D795-55D4-8F87-C2E5-03D7BE533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1529241" y="4097554"/>
            <a:ext cx="2164453" cy="2519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262F4-BB8A-BA36-0DFE-3696ADA56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29" y="3603828"/>
            <a:ext cx="4036720" cy="305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5863DA-0B76-EE46-25F6-97415EB5C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9" y="3603828"/>
            <a:ext cx="3816131" cy="3057457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49739281-9F8F-CB4D-7076-E6D4A287A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378" y="2509581"/>
            <a:ext cx="7045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UTM Avo" panose="02040603050506020204" pitchFamily="18" charset="0"/>
                <a:ea typeface="Calibri" pitchFamily="34" charset="0"/>
                <a:cs typeface="Arial" pitchFamily="34" charset="0"/>
              </a:rPr>
              <a:t>+ Gia đình bạn Hà và bạn An có mấy thế hệ?</a:t>
            </a:r>
            <a:endParaRPr kumimoji="0" lang="en-US" sz="2400" b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UTM Avo" panose="02040603050506020204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5B56A-86B1-631F-E540-10BEE399FF42}"/>
              </a:ext>
            </a:extLst>
          </p:cNvPr>
          <p:cNvSpPr/>
          <p:nvPr/>
        </p:nvSpPr>
        <p:spPr>
          <a:xfrm>
            <a:off x="869378" y="2999702"/>
            <a:ext cx="10700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+ Kể các thành viên của mỗi thế hệ trong gia đình bạn Hà và gia đình bạn An</a:t>
            </a:r>
            <a:endParaRPr lang="en-US" sz="2400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5119" y="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01046" y="4762500"/>
            <a:ext cx="2286005" cy="21244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EF072E-2C88-E7ED-77B9-FDD375CA0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" y="-762000"/>
            <a:ext cx="8382000" cy="4714875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C07F22-5F85-D0F4-344F-74B7737EEA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0833" y1="39907" x2="65573" y2="4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99" t="23920" r="27588" b="37373"/>
          <a:stretch/>
        </p:blipFill>
        <p:spPr>
          <a:xfrm>
            <a:off x="8610600" y="5029200"/>
            <a:ext cx="1752601" cy="84772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F342A254-86B5-CEA3-FEF7-D5ECD31380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219200"/>
            <a:ext cx="4495800" cy="499232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686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629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162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305800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248399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772400" y="2514600"/>
            <a:ext cx="1295400" cy="1295400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0934C13-3D83-B371-9C3E-55764363C7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2" name="Picture 1" descr="886255f75f86d6f948235e2659cdd1c2.png">
            <a:hlinkClick r:id="rId16" action="ppaction://hlinksldjump"/>
            <a:extLst>
              <a:ext uri="{FF2B5EF4-FFF2-40B4-BE49-F238E27FC236}">
                <a16:creationId xmlns:a16="http://schemas.microsoft.com/office/drawing/2014/main" id="{E9FDA678-5BA7-96A2-2424-9E673034AD6D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83975" y="4185047"/>
            <a:ext cx="1900084" cy="1840706"/>
          </a:xfrm>
          <a:prstGeom prst="rect">
            <a:avLst/>
          </a:prstGeom>
        </p:spPr>
      </p:pic>
      <p:pic>
        <p:nvPicPr>
          <p:cNvPr id="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8699E771-A472-6A90-132F-2D9980258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00200" y="1752600"/>
            <a:ext cx="609600" cy="609600"/>
          </a:xfrm>
          <a:prstGeom prst="rect">
            <a:avLst/>
          </a:prstGeom>
        </p:spPr>
      </p:pic>
      <p:pic>
        <p:nvPicPr>
          <p:cNvPr id="1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CF905EF8-7499-DAEC-E14B-304EBFF334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47800" y="1905000"/>
            <a:ext cx="609600" cy="609600"/>
          </a:xfrm>
          <a:prstGeom prst="rect">
            <a:avLst/>
          </a:prstGeom>
        </p:spPr>
      </p:pic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450A3840-77CF-6B63-1090-EEFAF57CA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95400" y="2057400"/>
            <a:ext cx="609600" cy="609600"/>
          </a:xfrm>
          <a:prstGeom prst="rect">
            <a:avLst/>
          </a:prstGeom>
        </p:spPr>
      </p:pic>
      <p:pic>
        <p:nvPicPr>
          <p:cNvPr id="14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36F7375-EB42-6B37-5DDA-649C674CA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43000" y="2209800"/>
            <a:ext cx="609600" cy="609600"/>
          </a:xfrm>
          <a:prstGeom prst="rect">
            <a:avLst/>
          </a:prstGeom>
        </p:spPr>
      </p:pic>
      <p:pic>
        <p:nvPicPr>
          <p:cNvPr id="15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B5BC3552-E3B6-E5CB-1759-EA29E8FFF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990600" y="2362200"/>
            <a:ext cx="609600" cy="609600"/>
          </a:xfrm>
          <a:prstGeom prst="rect">
            <a:avLst/>
          </a:prstGeom>
        </p:spPr>
      </p:pic>
      <p:pic>
        <p:nvPicPr>
          <p:cNvPr id="17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06C67B01-34C0-DBF3-A432-672BBAAB8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38200" y="2514600"/>
            <a:ext cx="609600" cy="609600"/>
          </a:xfrm>
          <a:prstGeom prst="rect">
            <a:avLst/>
          </a:prstGeom>
        </p:spPr>
      </p:pic>
      <p:pic>
        <p:nvPicPr>
          <p:cNvPr id="1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321B8039-9584-4A66-43A7-D82C1E982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85800" y="2667000"/>
            <a:ext cx="609600" cy="60960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8991600" y="2286000"/>
            <a:ext cx="1295400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41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4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417 0.1333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42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3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54207" y="4267200"/>
            <a:ext cx="1900084" cy="184070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ED9555-5A32-06A5-9641-FBE851482EB2}"/>
              </a:ext>
            </a:extLst>
          </p:cNvPr>
          <p:cNvGrpSpPr/>
          <p:nvPr/>
        </p:nvGrpSpPr>
        <p:grpSpPr>
          <a:xfrm>
            <a:off x="914400" y="-3048000"/>
            <a:ext cx="10388601" cy="6096001"/>
            <a:chOff x="901699" y="-1905000"/>
            <a:chExt cx="10388601" cy="4452258"/>
          </a:xfrm>
        </p:grpSpPr>
        <p:pic>
          <p:nvPicPr>
            <p:cNvPr id="2" name="Picture 3" descr="C:\Users\ADMIN\Desktop\Tai nguyen thiet ke tro choi\Bảng gỗ\wooden-blank-sign-clipart-1.jpg">
              <a:extLst>
                <a:ext uri="{FF2B5EF4-FFF2-40B4-BE49-F238E27FC236}">
                  <a16:creationId xmlns:a16="http://schemas.microsoft.com/office/drawing/2014/main" id="{BF7D74B3-7F34-42AE-F453-5D69FAC4E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699" y="-1905000"/>
              <a:ext cx="10388601" cy="4452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6666EC-F6C8-48E8-1A5B-0ABBE0F568A4}"/>
                </a:ext>
              </a:extLst>
            </p:cNvPr>
            <p:cNvSpPr txBox="1"/>
            <p:nvPr/>
          </p:nvSpPr>
          <p:spPr>
            <a:xfrm>
              <a:off x="2197099" y="1100274"/>
              <a:ext cx="3962400" cy="876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Hà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DAE62C-67E7-66D0-C91B-BCB7602E0BC3}"/>
              </a:ext>
            </a:extLst>
          </p:cNvPr>
          <p:cNvGrpSpPr/>
          <p:nvPr/>
        </p:nvGrpSpPr>
        <p:grpSpPr>
          <a:xfrm>
            <a:off x="3429000" y="3276600"/>
            <a:ext cx="4524325" cy="2310873"/>
            <a:chOff x="3248075" y="2514600"/>
            <a:chExt cx="4524325" cy="2310873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D1AF6FD-32F7-2A9C-6973-E218CCD27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3248075" y="2514600"/>
              <a:ext cx="4524325" cy="231087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3C6CCC-6E40-3858-26EC-26187A6BE19E}"/>
                </a:ext>
              </a:extLst>
            </p:cNvPr>
            <p:cNvSpPr txBox="1"/>
            <p:nvPr/>
          </p:nvSpPr>
          <p:spPr>
            <a:xfrm>
              <a:off x="3552875" y="2895600"/>
              <a:ext cx="38643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Gia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Hà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hai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thế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hệ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D8D44E6-0ADB-C671-A709-0AEC6FEED6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35291E-B72B-DE31-39CB-6C0B12B8F4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"/>
            <a:ext cx="3189776" cy="241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839</Words>
  <Application>Microsoft Office PowerPoint</Application>
  <PresentationFormat>Widescreen</PresentationFormat>
  <Paragraphs>67</Paragraphs>
  <Slides>23</Slides>
  <Notes>21</Notes>
  <HiddenSlides>7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HP001 4 hàng</vt:lpstr>
      <vt:lpstr>Times New Roman</vt:lpstr>
      <vt:lpstr>UTM Avo</vt:lpstr>
      <vt:lpstr>Wingdings</vt:lpstr>
      <vt:lpstr>Office Theme</vt:lpstr>
      <vt:lpstr>1_Office Theme</vt:lpstr>
      <vt:lpstr> UBND QUẬN HẢI AN TRƯỜNG TIỀU HỌC ĐẰNG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Windows</cp:lastModifiedBy>
  <cp:revision>14</cp:revision>
  <dcterms:created xsi:type="dcterms:W3CDTF">2023-04-10T09:01:57Z</dcterms:created>
  <dcterms:modified xsi:type="dcterms:W3CDTF">2024-09-10T14:59:13Z</dcterms:modified>
</cp:coreProperties>
</file>