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60" r:id="rId2"/>
    <p:sldId id="263" r:id="rId3"/>
    <p:sldId id="266" r:id="rId4"/>
    <p:sldId id="267" r:id="rId5"/>
    <p:sldId id="268" r:id="rId6"/>
    <p:sldId id="269" r:id="rId7"/>
    <p:sldId id="270" r:id="rId8"/>
    <p:sldId id="271" r:id="rId9"/>
    <p:sldId id="272" r:id="rId10"/>
    <p:sldId id="273" r:id="rId11"/>
    <p:sldId id="274" r:id="rId12"/>
    <p:sldId id="278" r:id="rId13"/>
    <p:sldId id="277" r:id="rId14"/>
    <p:sldId id="279" r:id="rId15"/>
    <p:sldId id="275" r:id="rId16"/>
    <p:sldId id="280" r:id="rId17"/>
    <p:sldId id="281" r:id="rId18"/>
    <p:sldId id="282" r:id="rId19"/>
    <p:sldId id="283" r:id="rId20"/>
    <p:sldId id="285" r:id="rId21"/>
    <p:sldId id="284" r:id="rId22"/>
    <p:sldId id="286" r:id="rId23"/>
    <p:sldId id="287" r:id="rId24"/>
    <p:sldId id="288" r:id="rId25"/>
    <p:sldId id="289" r:id="rId26"/>
    <p:sldId id="290" r:id="rId27"/>
    <p:sldId id="292" r:id="rId28"/>
    <p:sldId id="293" r:id="rId29"/>
    <p:sldId id="296" r:id="rId30"/>
    <p:sldId id="294" r:id="rId31"/>
    <p:sldId id="295" r:id="rId32"/>
    <p:sldId id="297" r:id="rId33"/>
    <p:sldId id="298" r:id="rId34"/>
    <p:sldId id="291" r:id="rId35"/>
    <p:sldId id="30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ED297B"/>
    <a:srgbClr val="00A69C"/>
    <a:srgbClr val="EB1C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4654"/>
  </p:normalViewPr>
  <p:slideViewPr>
    <p:cSldViewPr snapToGrid="0">
      <p:cViewPr varScale="1">
        <p:scale>
          <a:sx n="65" d="100"/>
          <a:sy n="65" d="100"/>
        </p:scale>
        <p:origin x="105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80039E-237D-4CF7-B768-CF51823306C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0039E-237D-4CF7-B768-CF51823306C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0039E-237D-4CF7-B768-CF51823306C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80039E-237D-4CF7-B768-CF51823306C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80039E-237D-4CF7-B768-CF51823306CF}"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80039E-237D-4CF7-B768-CF51823306CF}"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80039E-237D-4CF7-B768-CF51823306CF}"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80039E-237D-4CF7-B768-CF51823306CF}"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80039E-237D-4CF7-B768-CF51823306CF}"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80039E-237D-4CF7-B768-CF51823306CF}"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80039E-237D-4CF7-B768-CF51823306CF}"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80537-07DB-4504-85F6-E5CB2066B2E5}"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0039E-237D-4CF7-B768-CF51823306CF}" type="datetimeFigureOut">
              <a:rPr lang="en-US" smtClean="0"/>
              <a:t>1/14/2024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80537-07DB-4504-85F6-E5CB2066B2E5}" type="slidenum">
              <a:rPr lang="en-US" smtClean="0"/>
              <a:t>‹#›</a:t>
            </a:fld>
            <a:endParaRPr lang="en-US"/>
          </a:p>
        </p:txBody>
      </p:sp>
      <p:sp>
        <p:nvSpPr>
          <p:cNvPr id="7" name="AutoShape 2" descr="Không có mô tả."/>
          <p:cNvSpPr>
            <a:spLocks noChangeAspect="1" noChangeArrowheads="1"/>
          </p:cNvSpPr>
          <p:nvPr userDrawn="1"/>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sp>
        <p:nvSpPr>
          <p:cNvPr id="8" name="Oval 7"/>
          <p:cNvSpPr/>
          <p:nvPr userDrawn="1"/>
        </p:nvSpPr>
        <p:spPr>
          <a:xfrm>
            <a:off x="13662498" y="-1439694"/>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userDrawn="1"/>
        </p:nvSpPr>
        <p:spPr>
          <a:xfrm>
            <a:off x="-2563238" y="7723761"/>
            <a:ext cx="661481" cy="622571"/>
          </a:xfrm>
          <a:prstGeom prst="ellipse">
            <a:avLst/>
          </a:prstGeom>
          <a:blipFill dpi="0" rotWithShape="1">
            <a:blip r:embed="rId1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030211" y="7339040"/>
            <a:ext cx="6436377" cy="769441"/>
          </a:xfrm>
          <a:prstGeom prst="rect">
            <a:avLst/>
          </a:prstGeom>
          <a:noFill/>
        </p:spPr>
        <p:txBody>
          <a:bodyPr wrap="none" lIns="91440" tIns="45720" rIns="91440" bIns="45720">
            <a:spAutoFit/>
          </a:bodyPr>
          <a:lstStyle/>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EduFive - THIẾT KẾ GIÁO ÁN ĐIỆN TỬ LỚP 5</a:t>
            </a:r>
          </a:p>
          <a:p>
            <a:pPr algn="ctr"/>
            <a:r>
              <a:rPr lang="vi-VN"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rPr>
              <a:t>THIÊN CẨM: 090 260 9443 (ZALO , FACEBOOK)</a:t>
            </a:r>
            <a:endParaRPr lang="en-US" sz="2200" b="1" cap="none" spc="0">
              <a:ln w="0"/>
              <a:solidFill>
                <a:schemeClr val="tx1"/>
              </a:solidFill>
              <a:effectLst>
                <a:outerShdw blurRad="38100" dist="19050" dir="2700000" algn="tl" rotWithShape="0">
                  <a:schemeClr val="dk1">
                    <a:alpha val="40000"/>
                  </a:schemeClr>
                </a:outerShdw>
              </a:effectLst>
              <a:latin typeface="+mj-lt"/>
              <a:cs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9.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34.png"/><Relationship Id="rId3" Type="http://schemas.openxmlformats.org/officeDocument/2006/relationships/image" Target="../media/image28.png"/><Relationship Id="rId7" Type="http://schemas.openxmlformats.org/officeDocument/2006/relationships/image" Target="../media/image31.png"/><Relationship Id="rId12"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3.png"/><Relationship Id="rId5" Type="http://schemas.openxmlformats.org/officeDocument/2006/relationships/image" Target="../media/image29.jpeg"/><Relationship Id="rId10" Type="http://schemas.microsoft.com/office/2007/relationships/hdphoto" Target="../media/hdphoto7.wdp"/><Relationship Id="rId4" Type="http://schemas.microsoft.com/office/2007/relationships/hdphoto" Target="../media/hdphoto5.wdp"/><Relationship Id="rId9" Type="http://schemas.openxmlformats.org/officeDocument/2006/relationships/image" Target="../media/image32.png"/><Relationship Id="rId14" Type="http://schemas.microsoft.com/office/2007/relationships/hdphoto" Target="../media/hdphoto9.wdp"/></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43.jpeg"/><Relationship Id="rId3" Type="http://schemas.openxmlformats.org/officeDocument/2006/relationships/image" Target="../media/image37.png"/><Relationship Id="rId7" Type="http://schemas.openxmlformats.org/officeDocument/2006/relationships/image" Target="../media/image39.png"/><Relationship Id="rId12" Type="http://schemas.openxmlformats.org/officeDocument/2006/relationships/image" Target="../media/image42.jpe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41.png"/><Relationship Id="rId5" Type="http://schemas.openxmlformats.org/officeDocument/2006/relationships/image" Target="../media/image38.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4.jpeg"/><Relationship Id="rId7" Type="http://schemas.openxmlformats.org/officeDocument/2006/relationships/image" Target="../media/image46.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5.jpeg"/><Relationship Id="rId5" Type="http://schemas.microsoft.com/office/2007/relationships/hdphoto" Target="../media/hdphoto8.wdp"/><Relationship Id="rId10" Type="http://schemas.openxmlformats.org/officeDocument/2006/relationships/image" Target="../media/image47.jpeg"/><Relationship Id="rId4" Type="http://schemas.openxmlformats.org/officeDocument/2006/relationships/image" Target="../media/image33.png"/><Relationship Id="rId9" Type="http://schemas.microsoft.com/office/2007/relationships/hdphoto" Target="../media/hdphoto13.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4.wdp"/></Relationships>
</file>

<file path=ppt/slides/_rels/slide22.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40.png"/><Relationship Id="rId3" Type="http://schemas.openxmlformats.org/officeDocument/2006/relationships/image" Target="../media/image50.png"/><Relationship Id="rId7" Type="http://schemas.openxmlformats.org/officeDocument/2006/relationships/image" Target="../media/image52.png"/><Relationship Id="rId12" Type="http://schemas.microsoft.com/office/2007/relationships/hdphoto" Target="../media/hdphoto8.wdp"/><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16.wdp"/><Relationship Id="rId11" Type="http://schemas.openxmlformats.org/officeDocument/2006/relationships/image" Target="../media/image33.png"/><Relationship Id="rId5" Type="http://schemas.openxmlformats.org/officeDocument/2006/relationships/image" Target="../media/image51.png"/><Relationship Id="rId10" Type="http://schemas.microsoft.com/office/2007/relationships/hdphoto" Target="../media/hdphoto18.wdp"/><Relationship Id="rId4" Type="http://schemas.microsoft.com/office/2007/relationships/hdphoto" Target="../media/hdphoto15.wdp"/><Relationship Id="rId9" Type="http://schemas.openxmlformats.org/officeDocument/2006/relationships/image" Target="../media/image53.png"/><Relationship Id="rId14" Type="http://schemas.microsoft.com/office/2007/relationships/hdphoto" Target="../media/hdphoto13.wdp"/></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 Id="rId5" Type="http://schemas.microsoft.com/office/2007/relationships/hdphoto" Target="../media/hdphoto14.wdp"/><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2.jpeg"/><Relationship Id="rId1" Type="http://schemas.openxmlformats.org/officeDocument/2006/relationships/slideLayout" Target="../slideLayouts/slideLayout2.xml"/><Relationship Id="rId6" Type="http://schemas.microsoft.com/office/2007/relationships/hdphoto" Target="../media/hdphoto20.wdp"/><Relationship Id="rId5" Type="http://schemas.openxmlformats.org/officeDocument/2006/relationships/image" Target="../media/image63.png"/><Relationship Id="rId4" Type="http://schemas.microsoft.com/office/2007/relationships/hdphoto" Target="../media/hdphoto19.wdp"/></Relationships>
</file>

<file path=ppt/slides/_rels/slide33.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6.jpeg"/><Relationship Id="rId7" Type="http://schemas.microsoft.com/office/2007/relationships/hdphoto" Target="../media/hdphoto19.wdp"/><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5.png"/><Relationship Id="rId5" Type="http://schemas.openxmlformats.org/officeDocument/2006/relationships/image" Target="../media/image68.jpeg"/><Relationship Id="rId10" Type="http://schemas.openxmlformats.org/officeDocument/2006/relationships/image" Target="../media/image64.png"/><Relationship Id="rId4" Type="http://schemas.openxmlformats.org/officeDocument/2006/relationships/image" Target="../media/image67.jpeg"/><Relationship Id="rId9" Type="http://schemas.microsoft.com/office/2007/relationships/hdphoto" Target="../media/hdphoto20.wdp"/></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sp>
        <p:nvSpPr>
          <p:cNvPr id="10" name="文本框 38"/>
          <p:cNvSpPr txBox="1"/>
          <p:nvPr/>
        </p:nvSpPr>
        <p:spPr>
          <a:xfrm>
            <a:off x="320357" y="1166995"/>
            <a:ext cx="11551285" cy="5400675"/>
          </a:xfrm>
          <a:prstGeom prst="rect">
            <a:avLst/>
          </a:prstGeom>
          <a:noFill/>
        </p:spPr>
        <p:txBody>
          <a:bodyPr wrap="square">
            <a:spAutoFit/>
          </a:bodyPr>
          <a:lstStyle/>
          <a:p>
            <a:pPr algn="ctr"/>
            <a:r>
              <a:rPr lang="en-US" altLang="zh-CN" sz="11500">
                <a:ln w="38100">
                  <a:solidFill>
                    <a:sysClr val="windowText" lastClr="000000"/>
                  </a:solidFill>
                </a:ln>
                <a:solidFill>
                  <a:srgbClr val="FFC000"/>
                </a:solidFill>
                <a:latin typeface="UTM Cookies" panose="02040603050506020204" pitchFamily="18" charset="0"/>
                <a:ea typeface="思源黑体 CN Medium" panose="020B0600000000000000" pitchFamily="34" charset="-122"/>
              </a:rPr>
              <a:t>TẬP ĐỌC </a:t>
            </a:r>
          </a:p>
          <a:p>
            <a:pPr algn="ctr"/>
            <a:r>
              <a:rPr lang="vi-VN" altLang="en-US" sz="11500">
                <a:ln w="38100">
                  <a:solidFill>
                    <a:sysClr val="windowText" lastClr="000000"/>
                  </a:solidFill>
                </a:ln>
                <a:solidFill>
                  <a:srgbClr val="FF0000"/>
                </a:solidFill>
                <a:latin typeface="UTM Cookies" panose="02040603050506020204" pitchFamily="18" charset="0"/>
                <a:ea typeface="思源黑体 CN Medium" panose="020B0600000000000000" pitchFamily="34" charset="-122"/>
              </a:rPr>
              <a:t>HẠT GẠO LÀNG TA</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77" y="3771900"/>
            <a:ext cx="3376214" cy="3376214"/>
          </a:xfrm>
          <a:prstGeom prst="rect">
            <a:avLst/>
          </a:prstGeom>
        </p:spPr>
      </p:pic>
      <p:sp>
        <p:nvSpPr>
          <p:cNvPr id="7" name="Rectangle 6"/>
          <p:cNvSpPr/>
          <p:nvPr/>
        </p:nvSpPr>
        <p:spPr>
          <a:xfrm>
            <a:off x="761989" y="1717594"/>
            <a:ext cx="10372735" cy="892552"/>
          </a:xfrm>
          <a:prstGeom prst="rect">
            <a:avLst/>
          </a:prstGeom>
        </p:spPr>
        <p:txBody>
          <a:bodyPr wrap="square">
            <a:spAutoFit/>
          </a:bodyPr>
          <a:lstStyle/>
          <a:p>
            <a:pPr marL="914400" lvl="1" indent="-457200">
              <a:buFont typeface="Wingdings" panose="05000000000000000000" pitchFamily="2" charset="2"/>
              <a:buChar char="Ø"/>
            </a:pPr>
            <a:r>
              <a:rPr lang="vi-VN" sz="2800" b="1">
                <a:solidFill>
                  <a:srgbClr val="C00000"/>
                </a:solidFill>
                <a:latin typeface="Times New Roman" panose="02020603050405020304" pitchFamily="18" charset="0"/>
                <a:cs typeface="Times New Roman" panose="02020603050405020304" pitchFamily="18" charset="0"/>
              </a:rPr>
              <a:t>Trành (giành, xảo): </a:t>
            </a:r>
            <a:r>
              <a:rPr lang="vi-VN" sz="2400">
                <a:latin typeface="Times New Roman" panose="02020603050405020304" pitchFamily="18" charset="0"/>
                <a:cs typeface="Times New Roman" panose="02020603050405020304" pitchFamily="18" charset="0"/>
              </a:rPr>
              <a:t>là một dụng cụ đan bằng tre, nứa, có đáy phẳng, dùng để vận chuyển đất đá, rơm rạ, ...</a:t>
            </a:r>
            <a:endParaRPr lang="vi-VN" sz="3200">
              <a:latin typeface="Times New Roman" panose="02020603050405020304" pitchFamily="18" charset="0"/>
              <a:cs typeface="Times New Roman" panose="02020603050405020304" pitchFamily="18" charset="0"/>
            </a:endParaRPr>
          </a:p>
        </p:txBody>
      </p:sp>
      <p:sp>
        <p:nvSpPr>
          <p:cNvPr id="8" name="Rectangle 7"/>
          <p:cNvSpPr/>
          <p:nvPr/>
        </p:nvSpPr>
        <p:spPr>
          <a:xfrm>
            <a:off x="2354763" y="66480"/>
            <a:ext cx="74799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rPr>
              <a:t>Giải nghĩa từ</a:t>
            </a:r>
            <a:endParaRPr lang="en-US"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13" name="Picture 21" descr="h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145" t="3300" r="2444" b="3877"/>
          <a:stretch>
            <a:fillRect/>
          </a:stretch>
        </p:blipFill>
        <p:spPr>
          <a:xfrm>
            <a:off x="7019074" y="3012325"/>
            <a:ext cx="3121997" cy="2819152"/>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031726" y="3012325"/>
            <a:ext cx="3533031" cy="2833896"/>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77" y="3771900"/>
            <a:ext cx="3376214" cy="3376214"/>
          </a:xfrm>
          <a:prstGeom prst="rect">
            <a:avLst/>
          </a:prstGeom>
        </p:spPr>
      </p:pic>
      <p:sp>
        <p:nvSpPr>
          <p:cNvPr id="7" name="Rectangle 6"/>
          <p:cNvSpPr/>
          <p:nvPr/>
        </p:nvSpPr>
        <p:spPr>
          <a:xfrm>
            <a:off x="1638289" y="1761764"/>
            <a:ext cx="2819411" cy="523220"/>
          </a:xfrm>
          <a:prstGeom prst="rect">
            <a:avLst/>
          </a:prstGeom>
        </p:spPr>
        <p:txBody>
          <a:bodyPr wrap="square">
            <a:spAutoFit/>
          </a:bodyPr>
          <a:lstStyle/>
          <a:p>
            <a:pPr marL="914400" lvl="1" indent="-457200">
              <a:buFont typeface="Wingdings" panose="05000000000000000000" pitchFamily="2" charset="2"/>
              <a:buChar char="Ø"/>
            </a:pPr>
            <a:r>
              <a:rPr lang="vi-VN" sz="2800" b="1">
                <a:solidFill>
                  <a:srgbClr val="C00000"/>
                </a:solidFill>
                <a:latin typeface="Times New Roman" panose="02020603050405020304" pitchFamily="18" charset="0"/>
                <a:cs typeface="Times New Roman" panose="02020603050405020304" pitchFamily="18" charset="0"/>
              </a:rPr>
              <a:t>Gào sòng</a:t>
            </a:r>
            <a:endParaRPr lang="vi-VN" sz="3200">
              <a:latin typeface="Times New Roman" panose="02020603050405020304" pitchFamily="18" charset="0"/>
              <a:cs typeface="Times New Roman" panose="02020603050405020304" pitchFamily="18" charset="0"/>
            </a:endParaRPr>
          </a:p>
        </p:txBody>
      </p:sp>
      <p:sp>
        <p:nvSpPr>
          <p:cNvPr id="8" name="Rectangle 7"/>
          <p:cNvSpPr/>
          <p:nvPr/>
        </p:nvSpPr>
        <p:spPr>
          <a:xfrm>
            <a:off x="2354763" y="66480"/>
            <a:ext cx="74799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rPr>
              <a:t>Giải nghĩa từ</a:t>
            </a:r>
            <a:endParaRPr lang="en-US"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11" name="Picture 10" descr="Hình ảnh có li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963" y="2575098"/>
            <a:ext cx="3831766" cy="281615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8" descr="Lua140706"/>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872314" y="2575098"/>
            <a:ext cx="3964843" cy="281615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Rectangle 14"/>
          <p:cNvSpPr/>
          <p:nvPr/>
        </p:nvSpPr>
        <p:spPr>
          <a:xfrm>
            <a:off x="6324596" y="1808203"/>
            <a:ext cx="2819411" cy="523220"/>
          </a:xfrm>
          <a:prstGeom prst="rect">
            <a:avLst/>
          </a:prstGeom>
        </p:spPr>
        <p:txBody>
          <a:bodyPr wrap="square">
            <a:spAutoFit/>
          </a:bodyPr>
          <a:lstStyle/>
          <a:p>
            <a:pPr marL="914400" lvl="1" indent="-457200">
              <a:buFont typeface="Wingdings" panose="05000000000000000000" pitchFamily="2" charset="2"/>
              <a:buChar char="Ø"/>
            </a:pPr>
            <a:r>
              <a:rPr lang="vi-VN" sz="2800" b="1">
                <a:solidFill>
                  <a:srgbClr val="C00000"/>
                </a:solidFill>
                <a:latin typeface="Times New Roman" panose="02020603050405020304" pitchFamily="18" charset="0"/>
                <a:cs typeface="Times New Roman" panose="02020603050405020304" pitchFamily="18" charset="0"/>
              </a:rPr>
              <a:t>Gào dây</a:t>
            </a:r>
            <a:endParaRPr lang="vi-VN" sz="320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30442" y="1905624"/>
            <a:ext cx="6096000" cy="4247317"/>
          </a:xfrm>
          <a:prstGeom prst="rect">
            <a:avLst/>
          </a:prstGeom>
        </p:spPr>
        <p:txBody>
          <a:bodyPr>
            <a:spAutoFit/>
          </a:bodyPr>
          <a:lstStyle/>
          <a:p>
            <a:r>
              <a:rPr lang="vi-VN" b="1" i="0" dirty="0">
                <a:solidFill>
                  <a:srgbClr val="FF6600"/>
                </a:solidFill>
                <a:effectLst/>
                <a:latin typeface="+mj-lt"/>
              </a:rPr>
              <a:t>Hạt gạo làng ta</a:t>
            </a:r>
            <a:br>
              <a:rPr lang="vi-VN" b="1" i="0" dirty="0">
                <a:solidFill>
                  <a:srgbClr val="FF6600"/>
                </a:solidFill>
                <a:effectLst/>
                <a:latin typeface="+mj-lt"/>
              </a:rPr>
            </a:br>
            <a:r>
              <a:rPr lang="vi-VN" b="1" i="0" dirty="0">
                <a:solidFill>
                  <a:srgbClr val="FF6600"/>
                </a:solidFill>
                <a:effectLst/>
                <a:latin typeface="+mj-lt"/>
              </a:rPr>
              <a:t>Có vị phù sa</a:t>
            </a:r>
            <a:br>
              <a:rPr lang="vi-VN" b="1" i="0" dirty="0">
                <a:solidFill>
                  <a:srgbClr val="FF6600"/>
                </a:solidFill>
                <a:effectLst/>
                <a:latin typeface="+mj-lt"/>
              </a:rPr>
            </a:br>
            <a:r>
              <a:rPr lang="vi-VN" b="1" i="0" dirty="0">
                <a:solidFill>
                  <a:srgbClr val="FF6600"/>
                </a:solidFill>
                <a:effectLst/>
                <a:latin typeface="+mj-lt"/>
              </a:rPr>
              <a:t>Của sông Kinh Thầy</a:t>
            </a:r>
            <a:br>
              <a:rPr lang="vi-VN" b="1" i="0" dirty="0">
                <a:solidFill>
                  <a:srgbClr val="FF6600"/>
                </a:solidFill>
                <a:effectLst/>
                <a:latin typeface="+mj-lt"/>
              </a:rPr>
            </a:br>
            <a:r>
              <a:rPr lang="vi-VN" b="1" i="0" dirty="0">
                <a:solidFill>
                  <a:srgbClr val="FF6600"/>
                </a:solidFill>
                <a:effectLst/>
                <a:latin typeface="+mj-lt"/>
              </a:rPr>
              <a:t>Có hương sen thơm</a:t>
            </a:r>
            <a:br>
              <a:rPr lang="vi-VN" b="1" i="0" dirty="0">
                <a:solidFill>
                  <a:srgbClr val="FF6600"/>
                </a:solidFill>
                <a:effectLst/>
                <a:latin typeface="+mj-lt"/>
              </a:rPr>
            </a:br>
            <a:r>
              <a:rPr lang="vi-VN" b="1" i="0" dirty="0">
                <a:solidFill>
                  <a:srgbClr val="FF6600"/>
                </a:solidFill>
                <a:effectLst/>
                <a:latin typeface="+mj-lt"/>
              </a:rPr>
              <a:t>Trong hồ nước đầy</a:t>
            </a:r>
            <a:br>
              <a:rPr lang="vi-VN" b="1" i="0" dirty="0">
                <a:solidFill>
                  <a:srgbClr val="FF6600"/>
                </a:solidFill>
                <a:effectLst/>
                <a:latin typeface="+mj-lt"/>
              </a:rPr>
            </a:br>
            <a:r>
              <a:rPr lang="vi-VN" b="1" i="0" dirty="0">
                <a:solidFill>
                  <a:srgbClr val="FF6600"/>
                </a:solidFill>
                <a:effectLst/>
                <a:latin typeface="+mj-lt"/>
              </a:rPr>
              <a:t>Có lời mẹ hát</a:t>
            </a:r>
            <a:br>
              <a:rPr lang="vi-VN" b="1" i="0" dirty="0">
                <a:solidFill>
                  <a:srgbClr val="FF6600"/>
                </a:solidFill>
                <a:effectLst/>
                <a:latin typeface="+mj-lt"/>
              </a:rPr>
            </a:br>
            <a:r>
              <a:rPr lang="vi-VN" b="1" i="0" dirty="0">
                <a:solidFill>
                  <a:srgbClr val="FF6600"/>
                </a:solidFill>
                <a:effectLst/>
                <a:latin typeface="+mj-lt"/>
              </a:rPr>
              <a:t>Ngọt bùi </a:t>
            </a:r>
            <a:r>
              <a:rPr lang="vi-VN" b="1" i="0">
                <a:solidFill>
                  <a:srgbClr val="FF6600"/>
                </a:solidFill>
                <a:effectLst/>
                <a:latin typeface="+mj-lt"/>
              </a:rPr>
              <a:t>đắng cay …</a:t>
            </a:r>
          </a:p>
          <a:p>
            <a:endParaRPr lang="vi-VN" b="1" i="0" dirty="0">
              <a:effectLst/>
              <a:latin typeface="+mj-lt"/>
            </a:endParaRPr>
          </a:p>
          <a:p>
            <a:r>
              <a:rPr lang="vi-VN" b="1" i="0" dirty="0">
                <a:solidFill>
                  <a:srgbClr val="00B050"/>
                </a:solidFill>
                <a:effectLst/>
                <a:latin typeface="+mj-lt"/>
              </a:rPr>
              <a:t>Hạt gạo làng ta</a:t>
            </a:r>
            <a:br>
              <a:rPr lang="vi-VN" b="1" i="0" dirty="0">
                <a:solidFill>
                  <a:srgbClr val="00B050"/>
                </a:solidFill>
                <a:effectLst/>
                <a:latin typeface="+mj-lt"/>
              </a:rPr>
            </a:br>
            <a:r>
              <a:rPr lang="vi-VN" b="1" i="0" dirty="0">
                <a:solidFill>
                  <a:srgbClr val="00B050"/>
                </a:solidFill>
                <a:effectLst/>
                <a:latin typeface="+mj-lt"/>
              </a:rPr>
              <a:t>Có bão tháng bảy</a:t>
            </a:r>
            <a:br>
              <a:rPr lang="vi-VN" b="1" i="0" dirty="0">
                <a:solidFill>
                  <a:srgbClr val="00B050"/>
                </a:solidFill>
                <a:effectLst/>
                <a:latin typeface="+mj-lt"/>
              </a:rPr>
            </a:br>
            <a:r>
              <a:rPr lang="vi-VN" b="1" i="0" dirty="0">
                <a:solidFill>
                  <a:srgbClr val="00B050"/>
                </a:solidFill>
                <a:effectLst/>
                <a:latin typeface="+mj-lt"/>
              </a:rPr>
              <a:t>Có mưa tháng ba</a:t>
            </a:r>
            <a:br>
              <a:rPr lang="vi-VN" b="1" i="0" dirty="0">
                <a:solidFill>
                  <a:srgbClr val="00B050"/>
                </a:solidFill>
                <a:effectLst/>
                <a:latin typeface="+mj-lt"/>
              </a:rPr>
            </a:br>
            <a:r>
              <a:rPr lang="vi-VN" b="1" i="0" dirty="0">
                <a:solidFill>
                  <a:srgbClr val="00B050"/>
                </a:solidFill>
                <a:effectLst/>
                <a:latin typeface="+mj-lt"/>
              </a:rPr>
              <a:t>Giọt mồ hôi sa</a:t>
            </a:r>
            <a:br>
              <a:rPr lang="vi-VN" b="1" i="0" dirty="0">
                <a:solidFill>
                  <a:srgbClr val="00B050"/>
                </a:solidFill>
                <a:effectLst/>
                <a:latin typeface="+mj-lt"/>
              </a:rPr>
            </a:br>
            <a:r>
              <a:rPr lang="vi-VN" b="1" i="0" dirty="0">
                <a:solidFill>
                  <a:srgbClr val="00B050"/>
                </a:solidFill>
                <a:effectLst/>
                <a:latin typeface="+mj-lt"/>
              </a:rPr>
              <a:t>Những trưa tháng sáu</a:t>
            </a:r>
            <a:br>
              <a:rPr lang="vi-VN" b="1" i="0">
                <a:solidFill>
                  <a:srgbClr val="00B050"/>
                </a:solidFill>
                <a:effectLst/>
                <a:latin typeface="+mj-lt"/>
              </a:rPr>
            </a:br>
            <a:br>
              <a:rPr lang="vi-VN" b="1" i="0" dirty="0">
                <a:solidFill>
                  <a:srgbClr val="00B050"/>
                </a:solidFill>
                <a:effectLst/>
                <a:latin typeface="+mj-lt"/>
              </a:rPr>
            </a:br>
            <a:endParaRPr lang="vi-VN" b="1" i="0" dirty="0">
              <a:solidFill>
                <a:srgbClr val="00B050"/>
              </a:solidFill>
              <a:effectLst/>
              <a:latin typeface="+mj-lt"/>
            </a:endParaRPr>
          </a:p>
        </p:txBody>
      </p:sp>
      <p:sp>
        <p:nvSpPr>
          <p:cNvPr id="9" name="Rectangle 8"/>
          <p:cNvSpPr/>
          <p:nvPr/>
        </p:nvSpPr>
        <p:spPr>
          <a:xfrm>
            <a:off x="4108912" y="1838265"/>
            <a:ext cx="3971636" cy="4801314"/>
          </a:xfrm>
          <a:prstGeom prst="rect">
            <a:avLst/>
          </a:prstGeom>
        </p:spPr>
        <p:txBody>
          <a:bodyPr wrap="square">
            <a:spAutoFit/>
          </a:bodyPr>
          <a:lstStyle/>
          <a:p>
            <a:r>
              <a:rPr lang="vi-VN" b="1" i="0">
                <a:solidFill>
                  <a:srgbClr val="00B050"/>
                </a:solidFill>
                <a:effectLst/>
                <a:latin typeface="+mj-lt"/>
              </a:rPr>
              <a:t>Nước như ai nấu </a:t>
            </a:r>
          </a:p>
          <a:p>
            <a:r>
              <a:rPr lang="vi-VN" b="1" i="0">
                <a:solidFill>
                  <a:srgbClr val="00B050"/>
                </a:solidFill>
                <a:effectLst/>
                <a:latin typeface="+mj-lt"/>
              </a:rPr>
              <a:t>Chết </a:t>
            </a:r>
            <a:r>
              <a:rPr lang="vi-VN" b="1" i="0" dirty="0">
                <a:solidFill>
                  <a:srgbClr val="00B050"/>
                </a:solidFill>
                <a:effectLst/>
                <a:latin typeface="+mj-lt"/>
              </a:rPr>
              <a:t>cả cá cờ</a:t>
            </a:r>
            <a:br>
              <a:rPr lang="vi-VN" b="1" i="0" dirty="0">
                <a:solidFill>
                  <a:srgbClr val="00B050"/>
                </a:solidFill>
                <a:effectLst/>
                <a:latin typeface="+mj-lt"/>
              </a:rPr>
            </a:br>
            <a:r>
              <a:rPr lang="vi-VN" b="1" i="0" dirty="0">
                <a:solidFill>
                  <a:srgbClr val="00B050"/>
                </a:solidFill>
                <a:effectLst/>
                <a:latin typeface="+mj-lt"/>
              </a:rPr>
              <a:t>Cua ngoi lên bờ</a:t>
            </a:r>
            <a:br>
              <a:rPr lang="vi-VN" b="1" i="0" dirty="0">
                <a:solidFill>
                  <a:srgbClr val="00B050"/>
                </a:solidFill>
                <a:effectLst/>
                <a:latin typeface="+mj-lt"/>
              </a:rPr>
            </a:br>
            <a:r>
              <a:rPr lang="vi-VN" b="1" i="0" dirty="0">
                <a:solidFill>
                  <a:srgbClr val="00B050"/>
                </a:solidFill>
                <a:effectLst/>
                <a:latin typeface="+mj-lt"/>
              </a:rPr>
              <a:t>Mẹ em </a:t>
            </a:r>
            <a:r>
              <a:rPr lang="vi-VN" b="1" i="0">
                <a:solidFill>
                  <a:srgbClr val="00B050"/>
                </a:solidFill>
                <a:effectLst/>
                <a:latin typeface="+mj-lt"/>
              </a:rPr>
              <a:t>xuống cấy …</a:t>
            </a:r>
          </a:p>
          <a:p>
            <a:endParaRPr lang="en-US" b="1" i="0" dirty="0">
              <a:solidFill>
                <a:srgbClr val="00B050"/>
              </a:solidFill>
              <a:effectLst/>
              <a:latin typeface="+mj-lt"/>
            </a:endParaRPr>
          </a:p>
          <a:p>
            <a:r>
              <a:rPr lang="vi-VN" b="1" i="0" dirty="0">
                <a:solidFill>
                  <a:srgbClr val="00B0F0"/>
                </a:solidFill>
                <a:effectLst/>
                <a:latin typeface="+mj-lt"/>
              </a:rPr>
              <a:t>Hạt gạo làng ta</a:t>
            </a:r>
            <a:br>
              <a:rPr lang="vi-VN" b="1" i="0" dirty="0">
                <a:solidFill>
                  <a:srgbClr val="00B0F0"/>
                </a:solidFill>
                <a:effectLst/>
                <a:latin typeface="+mj-lt"/>
              </a:rPr>
            </a:br>
            <a:r>
              <a:rPr lang="vi-VN" b="1" i="0" dirty="0">
                <a:solidFill>
                  <a:srgbClr val="00B0F0"/>
                </a:solidFill>
                <a:effectLst/>
                <a:latin typeface="+mj-lt"/>
              </a:rPr>
              <a:t>Những năm bom Mỹ</a:t>
            </a:r>
            <a:br>
              <a:rPr lang="vi-VN" b="1" i="0" dirty="0">
                <a:solidFill>
                  <a:srgbClr val="00B0F0"/>
                </a:solidFill>
                <a:effectLst/>
                <a:latin typeface="+mj-lt"/>
              </a:rPr>
            </a:br>
            <a:r>
              <a:rPr lang="vi-VN" b="1" i="0" dirty="0">
                <a:solidFill>
                  <a:srgbClr val="00B0F0"/>
                </a:solidFill>
                <a:effectLst/>
                <a:latin typeface="+mj-lt"/>
              </a:rPr>
              <a:t>Trút trên mái nhà</a:t>
            </a:r>
            <a:br>
              <a:rPr lang="vi-VN" b="1" i="0" dirty="0">
                <a:solidFill>
                  <a:srgbClr val="00B0F0"/>
                </a:solidFill>
                <a:effectLst/>
                <a:latin typeface="+mj-lt"/>
              </a:rPr>
            </a:br>
            <a:r>
              <a:rPr lang="vi-VN" b="1" i="0" dirty="0">
                <a:solidFill>
                  <a:srgbClr val="00B0F0"/>
                </a:solidFill>
                <a:effectLst/>
                <a:latin typeface="+mj-lt"/>
              </a:rPr>
              <a:t>Những năm cây súng</a:t>
            </a:r>
            <a:br>
              <a:rPr lang="vi-VN" b="1" i="0" dirty="0">
                <a:solidFill>
                  <a:srgbClr val="00B0F0"/>
                </a:solidFill>
                <a:effectLst/>
                <a:latin typeface="+mj-lt"/>
              </a:rPr>
            </a:br>
            <a:r>
              <a:rPr lang="vi-VN" b="1" i="0" dirty="0">
                <a:solidFill>
                  <a:srgbClr val="00B0F0"/>
                </a:solidFill>
                <a:effectLst/>
                <a:latin typeface="+mj-lt"/>
              </a:rPr>
              <a:t>Theo người đi xa</a:t>
            </a:r>
            <a:br>
              <a:rPr lang="vi-VN" b="1" i="0" dirty="0">
                <a:solidFill>
                  <a:srgbClr val="00B0F0"/>
                </a:solidFill>
                <a:effectLst/>
                <a:latin typeface="+mj-lt"/>
              </a:rPr>
            </a:br>
            <a:r>
              <a:rPr lang="vi-VN" b="1" i="0" dirty="0">
                <a:solidFill>
                  <a:srgbClr val="00B0F0"/>
                </a:solidFill>
                <a:effectLst/>
                <a:latin typeface="+mj-lt"/>
              </a:rPr>
              <a:t>Những năm băng đạn</a:t>
            </a:r>
            <a:br>
              <a:rPr lang="vi-VN" b="1" i="0" dirty="0">
                <a:solidFill>
                  <a:srgbClr val="00B0F0"/>
                </a:solidFill>
                <a:effectLst/>
                <a:latin typeface="+mj-lt"/>
              </a:rPr>
            </a:br>
            <a:r>
              <a:rPr lang="vi-VN" b="1" i="0" dirty="0">
                <a:solidFill>
                  <a:srgbClr val="00B0F0"/>
                </a:solidFill>
                <a:effectLst/>
                <a:latin typeface="+mj-lt"/>
              </a:rPr>
              <a:t>Vàng như lúa đồng</a:t>
            </a:r>
            <a:br>
              <a:rPr lang="vi-VN" b="1" i="0" dirty="0">
                <a:solidFill>
                  <a:srgbClr val="00B0F0"/>
                </a:solidFill>
                <a:effectLst/>
                <a:latin typeface="+mj-lt"/>
              </a:rPr>
            </a:br>
            <a:r>
              <a:rPr lang="vi-VN" b="1" i="0" dirty="0">
                <a:solidFill>
                  <a:srgbClr val="00B0F0"/>
                </a:solidFill>
                <a:effectLst/>
                <a:latin typeface="+mj-lt"/>
              </a:rPr>
              <a:t>Bát cơm mùa gặt</a:t>
            </a:r>
            <a:br>
              <a:rPr lang="vi-VN" b="1" i="0" dirty="0">
                <a:solidFill>
                  <a:srgbClr val="00B0F0"/>
                </a:solidFill>
                <a:effectLst/>
                <a:latin typeface="+mj-lt"/>
              </a:rPr>
            </a:br>
            <a:r>
              <a:rPr lang="vi-VN" b="1" i="0" dirty="0">
                <a:solidFill>
                  <a:srgbClr val="00B0F0"/>
                </a:solidFill>
                <a:effectLst/>
                <a:latin typeface="+mj-lt"/>
              </a:rPr>
              <a:t>Thơm hào </a:t>
            </a:r>
            <a:r>
              <a:rPr lang="vi-VN" b="1" i="0">
                <a:solidFill>
                  <a:srgbClr val="00B0F0"/>
                </a:solidFill>
                <a:effectLst/>
                <a:latin typeface="+mj-lt"/>
              </a:rPr>
              <a:t>giao thông …</a:t>
            </a:r>
          </a:p>
          <a:p>
            <a:endParaRPr lang="vi-VN" b="1" i="0" dirty="0">
              <a:effectLst/>
              <a:latin typeface="+mj-lt"/>
            </a:endParaRPr>
          </a:p>
          <a:p>
            <a:br>
              <a:rPr lang="vi-VN" b="1" i="0" dirty="0">
                <a:effectLst/>
                <a:latin typeface="+mj-lt"/>
              </a:rPr>
            </a:br>
            <a:endParaRPr lang="vi-VN" b="1" i="0" dirty="0">
              <a:effectLst/>
              <a:latin typeface="+mj-lt"/>
            </a:endParaRPr>
          </a:p>
        </p:txBody>
      </p:sp>
      <p:sp>
        <p:nvSpPr>
          <p:cNvPr id="10" name="Rectangle 9"/>
          <p:cNvSpPr/>
          <p:nvPr/>
        </p:nvSpPr>
        <p:spPr>
          <a:xfrm>
            <a:off x="7405684" y="1845959"/>
            <a:ext cx="3020291" cy="3970318"/>
          </a:xfrm>
          <a:prstGeom prst="rect">
            <a:avLst/>
          </a:prstGeom>
        </p:spPr>
        <p:txBody>
          <a:bodyPr wrap="square">
            <a:spAutoFit/>
          </a:bodyPr>
          <a:lstStyle/>
          <a:p>
            <a:r>
              <a:rPr lang="vi-VN" b="1" i="0">
                <a:solidFill>
                  <a:srgbClr val="ED297B"/>
                </a:solidFill>
                <a:effectLst/>
                <a:latin typeface="+mj-lt"/>
              </a:rPr>
              <a:t>Hạt gạo làng ta</a:t>
            </a:r>
            <a:br>
              <a:rPr lang="vi-VN" b="1" i="0">
                <a:solidFill>
                  <a:srgbClr val="ED297B"/>
                </a:solidFill>
                <a:effectLst/>
                <a:latin typeface="+mj-lt"/>
              </a:rPr>
            </a:br>
            <a:r>
              <a:rPr lang="vi-VN" b="1" i="0">
                <a:solidFill>
                  <a:srgbClr val="ED297B"/>
                </a:solidFill>
                <a:effectLst/>
                <a:latin typeface="+mj-lt"/>
              </a:rPr>
              <a:t>Có công các bạn Sớm </a:t>
            </a:r>
            <a:r>
              <a:rPr lang="vi-VN" b="1" i="0" dirty="0">
                <a:solidFill>
                  <a:srgbClr val="ED297B"/>
                </a:solidFill>
                <a:effectLst/>
                <a:latin typeface="+mj-lt"/>
              </a:rPr>
              <a:t>nào chống hạn</a:t>
            </a:r>
            <a:br>
              <a:rPr lang="vi-VN" b="1" i="0" dirty="0">
                <a:solidFill>
                  <a:srgbClr val="ED297B"/>
                </a:solidFill>
                <a:effectLst/>
                <a:latin typeface="+mj-lt"/>
              </a:rPr>
            </a:br>
            <a:r>
              <a:rPr lang="vi-VN" b="1" i="0" dirty="0">
                <a:solidFill>
                  <a:srgbClr val="ED297B"/>
                </a:solidFill>
                <a:effectLst/>
                <a:latin typeface="+mj-lt"/>
              </a:rPr>
              <a:t>Vục mẻ miệng gàu</a:t>
            </a:r>
            <a:endParaRPr lang="en-US" b="1" i="0" dirty="0">
              <a:solidFill>
                <a:srgbClr val="ED297B"/>
              </a:solidFill>
              <a:effectLst/>
              <a:latin typeface="+mj-lt"/>
            </a:endParaRPr>
          </a:p>
          <a:p>
            <a:r>
              <a:rPr lang="vi-VN" b="1" i="0" dirty="0">
                <a:solidFill>
                  <a:srgbClr val="ED297B"/>
                </a:solidFill>
                <a:effectLst/>
                <a:latin typeface="+mj-lt"/>
              </a:rPr>
              <a:t>Trưa nào bắt sâu</a:t>
            </a:r>
            <a:br>
              <a:rPr lang="vi-VN" b="1" i="0" dirty="0">
                <a:solidFill>
                  <a:srgbClr val="ED297B"/>
                </a:solidFill>
                <a:effectLst/>
                <a:latin typeface="+mj-lt"/>
              </a:rPr>
            </a:br>
            <a:r>
              <a:rPr lang="vi-VN" b="1" i="0" dirty="0">
                <a:solidFill>
                  <a:srgbClr val="ED297B"/>
                </a:solidFill>
                <a:effectLst/>
                <a:latin typeface="+mj-lt"/>
              </a:rPr>
              <a:t>Lúa cao rát mặt</a:t>
            </a:r>
            <a:br>
              <a:rPr lang="vi-VN" b="1" i="0" dirty="0">
                <a:solidFill>
                  <a:srgbClr val="ED297B"/>
                </a:solidFill>
                <a:effectLst/>
                <a:latin typeface="+mj-lt"/>
              </a:rPr>
            </a:br>
            <a:r>
              <a:rPr lang="vi-VN" b="1" i="0" dirty="0">
                <a:solidFill>
                  <a:srgbClr val="ED297B"/>
                </a:solidFill>
                <a:effectLst/>
                <a:latin typeface="+mj-lt"/>
              </a:rPr>
              <a:t>Chiều nào gánh phân</a:t>
            </a:r>
            <a:br>
              <a:rPr lang="vi-VN" b="1" i="0" dirty="0">
                <a:solidFill>
                  <a:srgbClr val="ED297B"/>
                </a:solidFill>
                <a:effectLst/>
                <a:latin typeface="+mj-lt"/>
              </a:rPr>
            </a:br>
            <a:r>
              <a:rPr lang="vi-VN" b="1" i="0" dirty="0">
                <a:solidFill>
                  <a:srgbClr val="ED297B"/>
                </a:solidFill>
                <a:effectLst/>
                <a:latin typeface="+mj-lt"/>
              </a:rPr>
              <a:t>Quang trành </a:t>
            </a:r>
            <a:r>
              <a:rPr lang="vi-VN" b="1" i="0">
                <a:solidFill>
                  <a:srgbClr val="ED297B"/>
                </a:solidFill>
                <a:effectLst/>
                <a:latin typeface="+mj-lt"/>
              </a:rPr>
              <a:t>quết đất.</a:t>
            </a:r>
          </a:p>
          <a:p>
            <a:endParaRPr lang="en-US" b="1" i="0" dirty="0">
              <a:effectLst/>
              <a:latin typeface="+mj-lt"/>
            </a:endParaRPr>
          </a:p>
          <a:p>
            <a:r>
              <a:rPr lang="vi-VN" b="1" i="0" dirty="0">
                <a:solidFill>
                  <a:srgbClr val="7030A0"/>
                </a:solidFill>
                <a:effectLst/>
                <a:latin typeface="+mj-lt"/>
              </a:rPr>
              <a:t>Hạt gạo làng ta</a:t>
            </a:r>
            <a:br>
              <a:rPr lang="vi-VN" b="1" dirty="0">
                <a:solidFill>
                  <a:srgbClr val="7030A0"/>
                </a:solidFill>
                <a:latin typeface="+mj-lt"/>
              </a:rPr>
            </a:br>
            <a:r>
              <a:rPr lang="vi-VN" b="1" i="0" dirty="0">
                <a:solidFill>
                  <a:srgbClr val="7030A0"/>
                </a:solidFill>
                <a:effectLst/>
                <a:latin typeface="+mj-lt"/>
              </a:rPr>
              <a:t>Gửi ra tiền tuyến</a:t>
            </a:r>
            <a:br>
              <a:rPr lang="vi-VN" b="1" dirty="0">
                <a:solidFill>
                  <a:srgbClr val="7030A0"/>
                </a:solidFill>
                <a:latin typeface="+mj-lt"/>
              </a:rPr>
            </a:br>
            <a:r>
              <a:rPr lang="vi-VN" b="1" i="0" dirty="0">
                <a:solidFill>
                  <a:srgbClr val="7030A0"/>
                </a:solidFill>
                <a:effectLst/>
                <a:latin typeface="+mj-lt"/>
              </a:rPr>
              <a:t>Gửi về phương xa</a:t>
            </a:r>
            <a:br>
              <a:rPr lang="vi-VN" b="1" dirty="0">
                <a:solidFill>
                  <a:srgbClr val="7030A0"/>
                </a:solidFill>
                <a:latin typeface="+mj-lt"/>
              </a:rPr>
            </a:br>
            <a:r>
              <a:rPr lang="vi-VN" b="1" i="0" dirty="0">
                <a:solidFill>
                  <a:srgbClr val="7030A0"/>
                </a:solidFill>
                <a:effectLst/>
                <a:latin typeface="+mj-lt"/>
              </a:rPr>
              <a:t>Em vui em hát</a:t>
            </a:r>
            <a:br>
              <a:rPr lang="vi-VN" b="1" dirty="0">
                <a:solidFill>
                  <a:srgbClr val="7030A0"/>
                </a:solidFill>
                <a:latin typeface="+mj-lt"/>
              </a:rPr>
            </a:br>
            <a:r>
              <a:rPr lang="vi-VN" b="1" i="0" dirty="0">
                <a:solidFill>
                  <a:srgbClr val="7030A0"/>
                </a:solidFill>
                <a:effectLst/>
                <a:latin typeface="+mj-lt"/>
              </a:rPr>
              <a:t>Hạt vàng làng ta…</a:t>
            </a:r>
            <a:endParaRPr lang="en-US" b="1" dirty="0">
              <a:solidFill>
                <a:srgbClr val="7030A0"/>
              </a:solidFill>
              <a:latin typeface="+mj-lt"/>
            </a:endParaRPr>
          </a:p>
        </p:txBody>
      </p:sp>
      <p:sp>
        <p:nvSpPr>
          <p:cNvPr id="11" name="文本框 38"/>
          <p:cNvSpPr txBox="1"/>
          <p:nvPr/>
        </p:nvSpPr>
        <p:spPr>
          <a:xfrm>
            <a:off x="3046730" y="194101"/>
            <a:ext cx="6096000" cy="830997"/>
          </a:xfrm>
          <a:prstGeom prst="rect">
            <a:avLst/>
          </a:prstGeom>
          <a:noFill/>
        </p:spPr>
        <p:txBody>
          <a:bodyPr wrap="square">
            <a:spAutoFit/>
          </a:bodyPr>
          <a:lstStyle/>
          <a:p>
            <a:pPr algn="ctr"/>
            <a:r>
              <a:rPr lang="en-US" altLang="zh-CN" sz="4800">
                <a:ln w="1905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TẬP ĐỌC</a:t>
            </a:r>
          </a:p>
        </p:txBody>
      </p:sp>
      <p:sp>
        <p:nvSpPr>
          <p:cNvPr id="12" name="文本框 36"/>
          <p:cNvSpPr txBox="1"/>
          <p:nvPr/>
        </p:nvSpPr>
        <p:spPr>
          <a:xfrm>
            <a:off x="728980" y="1040725"/>
            <a:ext cx="10731500" cy="769441"/>
          </a:xfrm>
          <a:prstGeom prst="rect">
            <a:avLst/>
          </a:prstGeom>
          <a:noFill/>
        </p:spPr>
        <p:txBody>
          <a:bodyPr wrap="square" rtlCol="0">
            <a:spAutoFit/>
          </a:bodyPr>
          <a:lstStyle/>
          <a:p>
            <a:pPr algn="ctr"/>
            <a:r>
              <a:rPr lang="vi-VN" altLang="zh-CN" sz="4400" i="0">
                <a:ln w="19050">
                  <a:noFill/>
                </a:ln>
                <a:solidFill>
                  <a:sysClr val="windowText" lastClr="000000"/>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HẠT GẠO LÀNG TA</a:t>
            </a:r>
            <a:endParaRPr lang="en-US" altLang="zh-CN" sz="4400" i="0" dirty="0">
              <a:ln w="19050">
                <a:noFill/>
              </a:ln>
              <a:solidFill>
                <a:sysClr val="windowText" lastClr="000000"/>
              </a:solidFill>
              <a:effectLst>
                <a:outerShdw blurRad="38100" dist="38100" dir="2700000" algn="tl">
                  <a:srgbClr val="000000">
                    <a:alpha val="43137"/>
                  </a:srgbClr>
                </a:outerShdw>
              </a:effectLst>
              <a:latin typeface="UTM Cookies" panose="02040603050506020204" pitchFamily="18" charset="0"/>
              <a:ea typeface="思源黑体 CN Bold" panose="020B0800000000000000" pitchFamily="34" charset="-122"/>
            </a:endParaRPr>
          </a:p>
        </p:txBody>
      </p:sp>
      <p:sp>
        <p:nvSpPr>
          <p:cNvPr id="13" name="Rectangle 12"/>
          <p:cNvSpPr/>
          <p:nvPr/>
        </p:nvSpPr>
        <p:spPr>
          <a:xfrm>
            <a:off x="7492226" y="5844376"/>
            <a:ext cx="2409954" cy="400110"/>
          </a:xfrm>
          <a:prstGeom prst="rect">
            <a:avLst/>
          </a:prstGeom>
          <a:noFill/>
        </p:spPr>
        <p:txBody>
          <a:bodyPr wrap="none" lIns="91440" tIns="45720" rIns="91440" bIns="45720">
            <a:spAutoFit/>
          </a:bodyPr>
          <a:lstStyle/>
          <a:p>
            <a:pPr algn="ctr"/>
            <a:r>
              <a:rPr lang="vi-VN"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rPr>
              <a:t>Trần Đăng Khoa</a:t>
            </a:r>
            <a:endParaRPr lang="en-US"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endParaRPr>
          </a:p>
        </p:txBody>
      </p:sp>
      <p:pic>
        <p:nvPicPr>
          <p:cNvPr id="15" name="图片 15"/>
          <p:cNvPicPr>
            <a:picLocks noChangeAspect="1"/>
          </p:cNvPicPr>
          <p:nvPr/>
        </p:nvPicPr>
        <p:blipFill rotWithShape="1">
          <a:blip r:embed="rId3">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sp>
        <p:nvSpPr>
          <p:cNvPr id="2" name="Oval 1"/>
          <p:cNvSpPr/>
          <p:nvPr/>
        </p:nvSpPr>
        <p:spPr>
          <a:xfrm>
            <a:off x="371475" y="1905624"/>
            <a:ext cx="658967" cy="46000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1</a:t>
            </a:r>
          </a:p>
        </p:txBody>
      </p:sp>
      <p:sp>
        <p:nvSpPr>
          <p:cNvPr id="16" name="Oval 15"/>
          <p:cNvSpPr/>
          <p:nvPr/>
        </p:nvSpPr>
        <p:spPr>
          <a:xfrm>
            <a:off x="354960" y="4032361"/>
            <a:ext cx="658967" cy="460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2</a:t>
            </a:r>
            <a:endParaRPr lang="en-US" sz="1050" b="1">
              <a:latin typeface="UTM Futura Extra" panose="02040603050506020204" pitchFamily="18" charset="0"/>
            </a:endParaRPr>
          </a:p>
        </p:txBody>
      </p:sp>
      <p:sp>
        <p:nvSpPr>
          <p:cNvPr id="17" name="Oval 16"/>
          <p:cNvSpPr/>
          <p:nvPr/>
        </p:nvSpPr>
        <p:spPr>
          <a:xfrm>
            <a:off x="3419475" y="3198996"/>
            <a:ext cx="658967" cy="46000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3</a:t>
            </a:r>
            <a:endParaRPr lang="en-US" sz="1050" b="1">
              <a:latin typeface="UTM Futura Extra" panose="02040603050506020204" pitchFamily="18" charset="0"/>
            </a:endParaRPr>
          </a:p>
        </p:txBody>
      </p:sp>
      <p:sp>
        <p:nvSpPr>
          <p:cNvPr id="18" name="Oval 17"/>
          <p:cNvSpPr/>
          <p:nvPr/>
        </p:nvSpPr>
        <p:spPr>
          <a:xfrm>
            <a:off x="6754825" y="1877525"/>
            <a:ext cx="658967" cy="460008"/>
          </a:xfrm>
          <a:prstGeom prst="ellipse">
            <a:avLst/>
          </a:prstGeom>
          <a:solidFill>
            <a:srgbClr val="ED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4</a:t>
            </a:r>
            <a:endParaRPr lang="en-US" sz="1050" b="1">
              <a:latin typeface="UTM Futura Extra" panose="02040603050506020204" pitchFamily="18" charset="0"/>
            </a:endParaRPr>
          </a:p>
        </p:txBody>
      </p:sp>
      <p:sp>
        <p:nvSpPr>
          <p:cNvPr id="19" name="Oval 18"/>
          <p:cNvSpPr/>
          <p:nvPr/>
        </p:nvSpPr>
        <p:spPr>
          <a:xfrm>
            <a:off x="6756409" y="4290464"/>
            <a:ext cx="658967" cy="460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5</a:t>
            </a:r>
            <a:endParaRPr lang="en-US" sz="1050" b="1">
              <a:latin typeface="UTM Futura Extra" panose="02040603050506020204" pitchFamily="18" charset="0"/>
            </a:endParaRPr>
          </a:p>
        </p:txBody>
      </p:sp>
      <p:pic>
        <p:nvPicPr>
          <p:cNvPr id="2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135" y="3570686"/>
            <a:ext cx="3718439" cy="37184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b="9054"/>
          <a:stretch>
            <a:fillRect/>
          </a:stretch>
        </p:blipFill>
        <p:spPr>
          <a:xfrm>
            <a:off x="0" y="-3070802"/>
            <a:ext cx="12192000" cy="9950116"/>
          </a:xfrm>
          <a:prstGeom prst="rect">
            <a:avLst/>
          </a:prstGeom>
        </p:spPr>
      </p:pic>
      <p:pic>
        <p:nvPicPr>
          <p:cNvPr id="9"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5984" y="521995"/>
            <a:ext cx="4937492" cy="4937489"/>
          </a:xfrm>
          <a:prstGeom prst="rect">
            <a:avLst/>
          </a:prstGeom>
        </p:spPr>
      </p:pic>
      <p:sp>
        <p:nvSpPr>
          <p:cNvPr id="10" name="泪滴形 25"/>
          <p:cNvSpPr/>
          <p:nvPr/>
        </p:nvSpPr>
        <p:spPr>
          <a:xfrm>
            <a:off x="5437645" y="156212"/>
            <a:ext cx="1316710" cy="1286220"/>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dirty="0"/>
              <a:t>2</a:t>
            </a:r>
            <a:endParaRPr lang="zh-CN" altLang="en-US" sz="9600" b="1" dirty="0"/>
          </a:p>
        </p:txBody>
      </p:sp>
      <p:sp>
        <p:nvSpPr>
          <p:cNvPr id="11" name="Rectangle 10"/>
          <p:cNvSpPr/>
          <p:nvPr/>
        </p:nvSpPr>
        <p:spPr>
          <a:xfrm>
            <a:off x="-187010" y="5459484"/>
            <a:ext cx="12563480" cy="1569660"/>
          </a:xfrm>
          <a:prstGeom prst="rect">
            <a:avLst/>
          </a:prstGeom>
          <a:noFill/>
        </p:spPr>
        <p:txBody>
          <a:bodyPr wrap="square" lIns="91440" tIns="45720" rIns="91440" bIns="45720">
            <a:spAutoFit/>
          </a:bodyPr>
          <a:lstStyle/>
          <a:p>
            <a:pPr algn="ctr"/>
            <a:r>
              <a:rPr lang="vi-VN" sz="9600" b="0" cap="none" spc="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TÌM HIỂU BÀI</a:t>
            </a:r>
            <a:endParaRPr lang="en-US" sz="9600" b="0" cap="none" spc="0">
              <a:ln w="0"/>
              <a:solidFill>
                <a:schemeClr val="tx1"/>
              </a:solidFill>
              <a:effectLst>
                <a:outerShdw blurRad="38100" dist="19050" dir="2700000" algn="tl" rotWithShape="0">
                  <a:schemeClr val="dk1">
                    <a:alpha val="40000"/>
                  </a:schemeClr>
                </a:outerShdw>
              </a:effectLst>
              <a:latin typeface="UTM Futura Extra"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644206" y="314569"/>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133480" y="742473"/>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813405" y="1576139"/>
            <a:ext cx="5562601" cy="2308324"/>
          </a:xfrm>
          <a:prstGeom prst="rect">
            <a:avLst/>
          </a:prstGeom>
          <a:noFill/>
        </p:spPr>
        <p:txBody>
          <a:bodyPr wrap="square">
            <a:spAutoFit/>
          </a:bodyPr>
          <a:lstStyle/>
          <a:p>
            <a:pPr algn="ctr"/>
            <a:r>
              <a:rPr lang="vi-VN" sz="48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Đọc khổ thơ 1, </a:t>
            </a:r>
          </a:p>
          <a:p>
            <a:pPr algn="ctr"/>
            <a:r>
              <a:rPr lang="vi-VN" sz="48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em hiểu hạt gạo được làm nên từ những gì ?</a:t>
            </a:r>
          </a:p>
        </p:txBody>
      </p:sp>
      <p:pic>
        <p:nvPicPr>
          <p:cNvPr id="13" name="图片 1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7688" b="100000" l="0" r="91886">
                        <a14:foregroundMark x1="47062" y1="49919" x2="61724" y2="50889"/>
                        <a14:foregroundMark x1="4757" y1="64956" x2="9625" y2="63460"/>
                        <a14:backgroundMark x1="6771" y1="31851" x2="31561" y2="60348"/>
                        <a14:backgroundMark x1="4868" y1="80962" x2="32065" y2="99394"/>
                        <a14:backgroundMark x1="40515" y1="84479" x2="38332" y2="96079"/>
                        <a14:backgroundMark x1="82373" y1="89572" x2="77784" y2="99030"/>
                        <a14:backgroundMark x1="63346" y1="97656" x2="62787" y2="98222"/>
                        <a14:backgroundMark x1="10464" y1="65319" x2="13710" y2="65441"/>
                      </a14:backgroundRemoval>
                    </a14:imgEffect>
                  </a14:imgLayer>
                </a14:imgProps>
              </a:ext>
              <a:ext uri="{28A0092B-C50C-407E-A947-70E740481C1C}">
                <a14:useLocalDpi xmlns:a14="http://schemas.microsoft.com/office/drawing/2010/main" val="0"/>
              </a:ext>
            </a:extLst>
          </a:blip>
          <a:srcRect/>
          <a:stretch>
            <a:fillRect/>
          </a:stretch>
        </p:blipFill>
        <p:spPr>
          <a:xfrm>
            <a:off x="6986590" y="-744347"/>
            <a:ext cx="5491166" cy="7602346"/>
          </a:xfrm>
          <a:prstGeom prst="rect">
            <a:avLst/>
          </a:prstGeom>
        </p:spPr>
      </p:pic>
      <p:pic>
        <p:nvPicPr>
          <p:cNvPr id="14" name="图片 13"/>
          <p:cNvPicPr>
            <a:picLocks noChangeAspect="1"/>
          </p:cNvPicPr>
          <p:nvPr/>
        </p:nvPicPr>
        <p:blipFill rotWithShape="1">
          <a:blip r:embed="rId5">
            <a:extLst>
              <a:ext uri="{28A0092B-C50C-407E-A947-70E740481C1C}">
                <a14:useLocalDpi xmlns:a14="http://schemas.microsoft.com/office/drawing/2010/main" val="0"/>
              </a:ext>
            </a:extLst>
          </a:blip>
          <a:srcRect t="36245" b="9054"/>
          <a:stretch>
            <a:fillRect/>
          </a:stretch>
        </p:blipFill>
        <p:spPr>
          <a:xfrm>
            <a:off x="-1" y="873368"/>
            <a:ext cx="12189460" cy="59846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35919" y="190500"/>
            <a:ext cx="12248975" cy="648109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descr="tu13"/>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919" y="1253730"/>
            <a:ext cx="4022447" cy="2678951"/>
          </a:xfrm>
          <a:prstGeom prst="ellipse">
            <a:avLst/>
          </a:prstGeom>
          <a:ln w="9525">
            <a:noFill/>
            <a:miter lim="800000"/>
            <a:headEnd/>
            <a:tailEnd/>
          </a:ln>
          <a:effectLst/>
          <a:extLst>
            <a:ext uri="{909E8E84-426E-40DD-AFC4-6F175D3DCCD1}">
              <a14:hiddenFill xmlns:a14="http://schemas.microsoft.com/office/drawing/2010/main">
                <a:solidFill>
                  <a:srgbClr val="FFFFFF"/>
                </a:solidFill>
              </a14:hiddenFill>
            </a:ext>
          </a:extLst>
        </p:spPr>
      </p:pic>
      <p:pic>
        <p:nvPicPr>
          <p:cNvPr id="5122" name="Picture 2" descr="999 đại biểu dự Đại hội đại biểu toàn quốc Hội nông dân Việt Nam lần thứ VI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67763" y="2127741"/>
            <a:ext cx="3249136" cy="2163925"/>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5124" name="Picture 4" descr="Bỏ túi hàng chục triệu mỗi ngày nhờ cho thuê đầm sen chụp ảnh"/>
          <p:cNvPicPr>
            <a:picLocks noChangeAspect="1" noChangeArrowheads="1"/>
          </p:cNvPicPr>
          <p:nvPr/>
        </p:nvPicPr>
        <p:blipFill rotWithShape="1">
          <a:blip r:embed="rId6">
            <a:extLst>
              <a:ext uri="{28A0092B-C50C-407E-A947-70E740481C1C}">
                <a14:useLocalDpi xmlns:a14="http://schemas.microsoft.com/office/drawing/2010/main" val="0"/>
              </a:ext>
            </a:extLst>
          </a:blip>
          <a:srcRect r="5482"/>
          <a:stretch>
            <a:fillRect/>
          </a:stretch>
        </p:blipFill>
        <p:spPr bwMode="auto">
          <a:xfrm>
            <a:off x="4279060" y="3367252"/>
            <a:ext cx="3516147" cy="2317898"/>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3325810" y="88191"/>
            <a:ext cx="5520038" cy="3601836"/>
            <a:chOff x="2511106" y="827943"/>
            <a:chExt cx="7975601" cy="5204095"/>
          </a:xfrm>
        </p:grpSpPr>
        <p:sp>
          <p:nvSpPr>
            <p:cNvPr id="13" name="Cloud 12"/>
            <p:cNvSpPr/>
            <p:nvPr/>
          </p:nvSpPr>
          <p:spPr>
            <a:xfrm>
              <a:off x="2511106" y="827943"/>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Cloud 13"/>
            <p:cNvSpPr/>
            <p:nvPr/>
          </p:nvSpPr>
          <p:spPr>
            <a:xfrm>
              <a:off x="3000380" y="1255847"/>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TextBox 14"/>
            <p:cNvSpPr txBox="1"/>
            <p:nvPr/>
          </p:nvSpPr>
          <p:spPr>
            <a:xfrm>
              <a:off x="3680305" y="2089513"/>
              <a:ext cx="6111395" cy="1912165"/>
            </a:xfrm>
            <a:prstGeom prst="rect">
              <a:avLst/>
            </a:prstGeom>
            <a:noFill/>
          </p:spPr>
          <p:txBody>
            <a:bodyPr wrap="square">
              <a:spAutoFit/>
            </a:bodyPr>
            <a:lstStyle/>
            <a:p>
              <a:pPr algn="ctr"/>
              <a:r>
                <a:rPr lang="vi-VN" sz="40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Hạt gạo được làm nên từ</a:t>
              </a:r>
            </a:p>
          </p:txBody>
        </p:sp>
        <p:pic>
          <p:nvPicPr>
            <p:cNvPr id="12" name="Picture 11"/>
            <p:cNvPicPr>
              <a:picLocks noChangeAspect="1"/>
            </p:cNvPicPr>
            <p:nvPr/>
          </p:nvPicPr>
          <p:blipFill>
            <a:blip r:embed="rId7" cstate="print">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3153" b="100000" l="9984" r="89976">
                          <a14:backgroundMark x1="45554" y1="41471" x2="45554" y2="41471"/>
                          <a14:backgroundMark x1="43694" y1="41108" x2="43694" y2="41108"/>
                          <a14:backgroundMark x1="44543" y1="50445" x2="44543" y2="50445"/>
                          <a14:backgroundMark x1="46200" y1="59620" x2="46200" y2="59620"/>
                          <a14:backgroundMark x1="47575" y1="49151" x2="47575" y2="49151"/>
                          <a14:backgroundMark x1="76839" y1="43816" x2="76839" y2="43816"/>
                          <a14:backgroundMark x1="75020" y1="43533" x2="75020" y2="43533"/>
                          <a14:backgroundMark x1="74818" y1="54244" x2="74818" y2="54244"/>
                          <a14:backgroundMark x1="71099" y1="54002" x2="71099" y2="54002"/>
                          <a14:backgroundMark x1="67704" y1="66855" x2="67704" y2="66855"/>
                          <a14:backgroundMark x1="65077" y1="65077" x2="65077" y2="65077"/>
                          <a14:backgroundMark x1="56750" y1="74616" x2="56750" y2="74616"/>
                          <a14:backgroundMark x1="58529" y1="77486" x2="58529" y2="77486"/>
                          <a14:backgroundMark x1="40380" y1="69927" x2="40380" y2="69927"/>
                          <a14:backgroundMark x1="42482" y1="70736" x2="42482" y2="70736"/>
                          <a14:backgroundMark x1="35166" y1="78416" x2="35166" y2="78416"/>
                          <a14:backgroundMark x1="43533" y1="60550" x2="43533" y2="60550"/>
                          <a14:backgroundMark x1="45271" y1="83145" x2="45271" y2="83145"/>
                          <a14:backgroundMark x1="47049" y1="84923" x2="47049" y2="84923"/>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3793611">
              <a:off x="5125911" y="3307687"/>
              <a:ext cx="2724351" cy="2724351"/>
            </a:xfrm>
            <a:prstGeom prst="rect">
              <a:avLst/>
            </a:prstGeom>
            <a:effectLst>
              <a:outerShdw blurRad="50800" dist="38100" dir="5400000" algn="t" rotWithShape="0">
                <a:prstClr val="black">
                  <a:alpha val="40000"/>
                </a:prstClr>
              </a:outerShdw>
            </a:effectLst>
          </p:spPr>
        </p:pic>
      </p:grpSp>
      <p:sp>
        <p:nvSpPr>
          <p:cNvPr id="20" name="TextBox 19"/>
          <p:cNvSpPr txBox="1"/>
          <p:nvPr/>
        </p:nvSpPr>
        <p:spPr>
          <a:xfrm>
            <a:off x="364270" y="4159573"/>
            <a:ext cx="3036363" cy="1077218"/>
          </a:xfrm>
          <a:prstGeom prst="rect">
            <a:avLst/>
          </a:prstGeom>
          <a:noFill/>
        </p:spPr>
        <p:txBody>
          <a:bodyPr wrap="square">
            <a:spAutoFit/>
          </a:bodyPr>
          <a:lstStyle/>
          <a:p>
            <a:pPr algn="ctr"/>
            <a:r>
              <a:rPr lang="vi-VN" sz="32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Tinh hoa của đất</a:t>
            </a:r>
          </a:p>
          <a:p>
            <a:pPr algn="ctr"/>
            <a:r>
              <a:rPr lang="vi-VN" sz="32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có vị phù sa)</a:t>
            </a:r>
          </a:p>
        </p:txBody>
      </p:sp>
      <p:sp>
        <p:nvSpPr>
          <p:cNvPr id="25" name="TextBox 24"/>
          <p:cNvSpPr txBox="1"/>
          <p:nvPr/>
        </p:nvSpPr>
        <p:spPr>
          <a:xfrm>
            <a:off x="2524838" y="5673146"/>
            <a:ext cx="6976510" cy="1077218"/>
          </a:xfrm>
          <a:prstGeom prst="rect">
            <a:avLst/>
          </a:prstGeom>
          <a:noFill/>
        </p:spPr>
        <p:txBody>
          <a:bodyPr wrap="square">
            <a:spAutoFit/>
          </a:bodyPr>
          <a:lstStyle/>
          <a:p>
            <a:pPr algn="ctr"/>
            <a:r>
              <a:rPr lang="vi-VN" sz="32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Tinh túy của nước</a:t>
            </a:r>
          </a:p>
          <a:p>
            <a:pPr algn="ctr"/>
            <a:r>
              <a:rPr lang="vi-VN" sz="32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có hương sen thơm trong hồ nước đầy)</a:t>
            </a:r>
          </a:p>
        </p:txBody>
      </p:sp>
      <p:sp>
        <p:nvSpPr>
          <p:cNvPr id="26" name="TextBox 25"/>
          <p:cNvSpPr txBox="1"/>
          <p:nvPr/>
        </p:nvSpPr>
        <p:spPr>
          <a:xfrm>
            <a:off x="7790955" y="4217799"/>
            <a:ext cx="4443158" cy="1569660"/>
          </a:xfrm>
          <a:prstGeom prst="rect">
            <a:avLst/>
          </a:prstGeom>
          <a:noFill/>
        </p:spPr>
        <p:txBody>
          <a:bodyPr wrap="square">
            <a:spAutoFit/>
          </a:bodyPr>
          <a:lstStyle/>
          <a:p>
            <a:pPr algn="ctr"/>
            <a:r>
              <a:rPr lang="vi-VN" sz="32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Công lao, sự nhọc nhằn của con người ( có lời mẹ hát ngọt bùi đắng cay)</a:t>
            </a:r>
          </a:p>
        </p:txBody>
      </p:sp>
      <p:pic>
        <p:nvPicPr>
          <p:cNvPr id="23" name="Picture 22"/>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2066765">
            <a:off x="7860835" y="740700"/>
            <a:ext cx="3747982" cy="836839"/>
          </a:xfrm>
          <a:prstGeom prst="rect">
            <a:avLst/>
          </a:prstGeom>
        </p:spPr>
      </p:pic>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21401841" flipH="1">
            <a:off x="391622" y="295215"/>
            <a:ext cx="4266432" cy="952597"/>
          </a:xfrm>
          <a:prstGeom prst="rect">
            <a:avLst/>
          </a:prstGeom>
        </p:spPr>
      </p:pic>
      <p:pic>
        <p:nvPicPr>
          <p:cNvPr id="30" name="Picture 29"/>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6200000" flipH="1">
            <a:off x="2915588" y="3574916"/>
            <a:ext cx="2141880" cy="586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up)">
                                      <p:cBhvr>
                                        <p:cTn id="15" dur="500"/>
                                        <p:tgtEl>
                                          <p:spTgt spid="20"/>
                                        </p:tgtEl>
                                      </p:cBhvr>
                                    </p:animEffect>
                                  </p:childTnLst>
                                </p:cTn>
                              </p:par>
                              <p:par>
                                <p:cTn id="16" presetID="22" presetClass="entr" presetSubtype="1"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up)">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up)">
                                      <p:cBhvr>
                                        <p:cTn id="23" dur="500"/>
                                        <p:tgtEl>
                                          <p:spTgt spid="30"/>
                                        </p:tgtEl>
                                      </p:cBhvr>
                                    </p:animEffect>
                                  </p:childTnLst>
                                </p:cTn>
                              </p:par>
                              <p:par>
                                <p:cTn id="24" presetID="22" presetClass="entr" presetSubtype="1" fill="hold" nodeType="withEffect">
                                  <p:stCondLst>
                                    <p:cond delay="0"/>
                                  </p:stCondLst>
                                  <p:childTnLst>
                                    <p:set>
                                      <p:cBhvr>
                                        <p:cTn id="25" dur="1" fill="hold">
                                          <p:stCondLst>
                                            <p:cond delay="0"/>
                                          </p:stCondLst>
                                        </p:cTn>
                                        <p:tgtEl>
                                          <p:spTgt spid="5124"/>
                                        </p:tgtEl>
                                        <p:attrNameLst>
                                          <p:attrName>style.visibility</p:attrName>
                                        </p:attrNameLst>
                                      </p:cBhvr>
                                      <p:to>
                                        <p:strVal val="visible"/>
                                      </p:to>
                                    </p:set>
                                    <p:animEffect transition="in" filter="wipe(up)">
                                      <p:cBhvr>
                                        <p:cTn id="26" dur="500"/>
                                        <p:tgtEl>
                                          <p:spTgt spid="512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up)">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up)">
                                      <p:cBhvr>
                                        <p:cTn id="34" dur="500"/>
                                        <p:tgtEl>
                                          <p:spTgt spid="23"/>
                                        </p:tgtEl>
                                      </p:cBhvr>
                                    </p:animEffect>
                                  </p:childTnLst>
                                </p:cTn>
                              </p:par>
                              <p:par>
                                <p:cTn id="35" presetID="22" presetClass="entr" presetSubtype="1" fill="hold" nodeType="withEffect">
                                  <p:stCondLst>
                                    <p:cond delay="0"/>
                                  </p:stCondLst>
                                  <p:childTnLst>
                                    <p:set>
                                      <p:cBhvr>
                                        <p:cTn id="36" dur="1" fill="hold">
                                          <p:stCondLst>
                                            <p:cond delay="0"/>
                                          </p:stCondLst>
                                        </p:cTn>
                                        <p:tgtEl>
                                          <p:spTgt spid="5122"/>
                                        </p:tgtEl>
                                        <p:attrNameLst>
                                          <p:attrName>style.visibility</p:attrName>
                                        </p:attrNameLst>
                                      </p:cBhvr>
                                      <p:to>
                                        <p:strVal val="visible"/>
                                      </p:to>
                                    </p:set>
                                    <p:animEffect transition="in" filter="wipe(up)">
                                      <p:cBhvr>
                                        <p:cTn id="37" dur="500"/>
                                        <p:tgtEl>
                                          <p:spTgt spid="5122"/>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644206" y="314569"/>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133480" y="742473"/>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23430" y="1173045"/>
            <a:ext cx="6570199" cy="2862322"/>
          </a:xfrm>
          <a:prstGeom prst="rect">
            <a:avLst/>
          </a:prstGeom>
          <a:noFill/>
        </p:spPr>
        <p:txBody>
          <a:bodyPr wrap="square">
            <a:spAutoFit/>
          </a:bodyPr>
          <a:lstStyle/>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Hạt gạo được làm nên </a:t>
            </a:r>
          </a:p>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từ những tinh hoa của đất trời,</a:t>
            </a:r>
          </a:p>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từ sự vất vả nhọc nhằn của con người nên nó vô cùng đáng quý </a:t>
            </a:r>
          </a:p>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và đáng trân trọng. </a:t>
            </a:r>
          </a:p>
        </p:txBody>
      </p:sp>
      <p:pic>
        <p:nvPicPr>
          <p:cNvPr id="14"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6393" y="1393602"/>
            <a:ext cx="6144674" cy="61446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644206" y="314569"/>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133480" y="742473"/>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053764" y="1039021"/>
            <a:ext cx="5562601" cy="3785652"/>
          </a:xfrm>
          <a:prstGeom prst="rect">
            <a:avLst/>
          </a:prstGeom>
          <a:noFill/>
        </p:spPr>
        <p:txBody>
          <a:bodyPr wrap="square">
            <a:spAutoFit/>
          </a:bodyPr>
          <a:lstStyle/>
          <a:p>
            <a:pPr algn="ctr"/>
            <a:r>
              <a:rPr lang="vi-VN" sz="48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Những hình ảnh nào nói lên nỗi vất vả của người nông dân khi làm nên hạt gạo?</a:t>
            </a:r>
            <a:br>
              <a:rPr lang="vi-VN" sz="48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br>
            <a:endParaRPr lang="vi-VN" sz="48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endParaRPr>
          </a:p>
        </p:txBody>
      </p:sp>
      <p:pic>
        <p:nvPicPr>
          <p:cNvPr id="10" name="图片 5"/>
          <p:cNvPicPr>
            <a:picLocks noChangeAspect="1"/>
          </p:cNvPicPr>
          <p:nvPr/>
        </p:nvPicPr>
        <p:blipFill rotWithShape="1">
          <a:blip r:embed="rId3">
            <a:extLst>
              <a:ext uri="{28A0092B-C50C-407E-A947-70E740481C1C}">
                <a14:useLocalDpi xmlns:a14="http://schemas.microsoft.com/office/drawing/2010/main" val="0"/>
              </a:ext>
            </a:extLst>
          </a:blip>
          <a:srcRect b="25839"/>
          <a:stretch>
            <a:fillRect/>
          </a:stretch>
        </p:blipFill>
        <p:spPr>
          <a:xfrm>
            <a:off x="3587078" y="115503"/>
            <a:ext cx="9091656" cy="67424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0" y="190500"/>
            <a:ext cx="11959666" cy="648109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325810" y="88191"/>
            <a:ext cx="5520038" cy="3417672"/>
            <a:chOff x="2511106" y="827943"/>
            <a:chExt cx="7975601" cy="4938007"/>
          </a:xfrm>
        </p:grpSpPr>
        <p:sp>
          <p:nvSpPr>
            <p:cNvPr id="13" name="Cloud 12"/>
            <p:cNvSpPr/>
            <p:nvPr/>
          </p:nvSpPr>
          <p:spPr>
            <a:xfrm>
              <a:off x="2511106" y="827943"/>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Cloud 13"/>
            <p:cNvSpPr/>
            <p:nvPr/>
          </p:nvSpPr>
          <p:spPr>
            <a:xfrm>
              <a:off x="3000380" y="1255847"/>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5" name="TextBox 14"/>
            <p:cNvSpPr txBox="1"/>
            <p:nvPr/>
          </p:nvSpPr>
          <p:spPr>
            <a:xfrm>
              <a:off x="3588656" y="1628111"/>
              <a:ext cx="6111395" cy="2090041"/>
            </a:xfrm>
            <a:prstGeom prst="rect">
              <a:avLst/>
            </a:prstGeom>
            <a:noFill/>
          </p:spPr>
          <p:txBody>
            <a:bodyPr wrap="square">
              <a:spAutoFit/>
            </a:bodyPr>
            <a:lstStyle/>
            <a:p>
              <a:pPr algn="ctr"/>
              <a:r>
                <a:rPr lang="vi-VN" sz="44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Nỗi vất vả của người nông dân</a:t>
              </a:r>
            </a:p>
          </p:txBody>
        </p:sp>
      </p:grpSp>
      <p:sp>
        <p:nvSpPr>
          <p:cNvPr id="20" name="TextBox 19"/>
          <p:cNvSpPr txBox="1"/>
          <p:nvPr/>
        </p:nvSpPr>
        <p:spPr>
          <a:xfrm>
            <a:off x="-41329" y="3903345"/>
            <a:ext cx="3367139" cy="2308324"/>
          </a:xfrm>
          <a:prstGeom prst="rect">
            <a:avLst/>
          </a:prstGeom>
          <a:noFill/>
        </p:spPr>
        <p:txBody>
          <a:bodyPr wrap="square">
            <a:spAutoFit/>
          </a:bodyPr>
          <a:lstStyle/>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Bão tháng bảy, mưa tháng ba</a:t>
            </a:r>
          </a:p>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(sự khắc nghiệt của thiên nhiên)</a:t>
            </a:r>
          </a:p>
        </p:txBody>
      </p:sp>
      <p:sp>
        <p:nvSpPr>
          <p:cNvPr id="25" name="TextBox 24"/>
          <p:cNvSpPr txBox="1"/>
          <p:nvPr/>
        </p:nvSpPr>
        <p:spPr>
          <a:xfrm>
            <a:off x="2607745" y="6034627"/>
            <a:ext cx="6976510" cy="646331"/>
          </a:xfrm>
          <a:prstGeom prst="rect">
            <a:avLst/>
          </a:prstGeom>
          <a:noFill/>
        </p:spPr>
        <p:txBody>
          <a:bodyPr wrap="square">
            <a:spAutoFit/>
          </a:bodyPr>
          <a:lstStyle/>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Giọt mồ hôi sa</a:t>
            </a:r>
          </a:p>
        </p:txBody>
      </p:sp>
      <p:sp>
        <p:nvSpPr>
          <p:cNvPr id="26" name="TextBox 25"/>
          <p:cNvSpPr txBox="1"/>
          <p:nvPr/>
        </p:nvSpPr>
        <p:spPr>
          <a:xfrm>
            <a:off x="7196084" y="3830770"/>
            <a:ext cx="5740616" cy="2862322"/>
          </a:xfrm>
          <a:prstGeom prst="rect">
            <a:avLst/>
          </a:prstGeom>
          <a:noFill/>
        </p:spPr>
        <p:txBody>
          <a:bodyPr wrap="square">
            <a:spAutoFit/>
          </a:bodyPr>
          <a:lstStyle/>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Những trưa tháng sáu, </a:t>
            </a:r>
          </a:p>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Nước như ai nấu </a:t>
            </a:r>
          </a:p>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Chết cả cá cờ, </a:t>
            </a:r>
          </a:p>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Cua ngoi lên bờ </a:t>
            </a:r>
          </a:p>
          <a:p>
            <a:pPr algn="ctr"/>
            <a:r>
              <a:rPr lang="vi-VN" sz="36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Mẹ em xuống cấy. </a:t>
            </a:r>
          </a:p>
        </p:txBody>
      </p:sp>
      <p:pic>
        <p:nvPicPr>
          <p:cNvPr id="19458" name="Picture 2" descr="Mẹo phòng tránh sét khi mưa giông với bà con làm việc trên đồn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5162" y="1764720"/>
            <a:ext cx="3705773" cy="2130257"/>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2066765">
            <a:off x="7573340" y="417144"/>
            <a:ext cx="3208665" cy="716422"/>
          </a:xfrm>
          <a:prstGeom prst="rect">
            <a:avLst/>
          </a:prstGeom>
        </p:spPr>
      </p:pic>
      <p:pic>
        <p:nvPicPr>
          <p:cNvPr id="29" name="Picture 28"/>
          <p:cNvPicPr>
            <a:picLocks noChangeAspect="1"/>
          </p:cNvPicPr>
          <p:nvPr/>
        </p:nvPicPr>
        <p:blipFill rotWithShape="1">
          <a:blip r:embed="rId7" cstate="print">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9957765" flipH="1">
            <a:off x="980428" y="511815"/>
            <a:ext cx="3726341" cy="832007"/>
          </a:xfrm>
          <a:prstGeom prst="rect">
            <a:avLst/>
          </a:prstGeom>
        </p:spPr>
      </p:pic>
      <p:pic>
        <p:nvPicPr>
          <p:cNvPr id="30" name="Picture 29"/>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6200000" flipH="1">
            <a:off x="2584941" y="3743666"/>
            <a:ext cx="2627790" cy="586726"/>
          </a:xfrm>
          <a:prstGeom prst="rect">
            <a:avLst/>
          </a:prstGeom>
        </p:spPr>
      </p:pic>
      <p:pic>
        <p:nvPicPr>
          <p:cNvPr id="18" name="图片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3023" y="1441038"/>
            <a:ext cx="2389732" cy="2389732"/>
          </a:xfrm>
          <a:prstGeom prst="rect">
            <a:avLst/>
          </a:prstGeom>
        </p:spPr>
      </p:pic>
      <p:pic>
        <p:nvPicPr>
          <p:cNvPr id="19460" name="Picture 4" descr="Trớ trêu ốc bươu vàng giá trị hơn lúa! | Báo Dân trí"/>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6496" y="3401392"/>
            <a:ext cx="3774277" cy="2623753"/>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pic>
        <p:nvPicPr>
          <p:cNvPr id="19462" name="Picture 6" descr="Hạt gạo làng ta | Bài thơ Hạt gạo làng ta (196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12420" y="1578707"/>
            <a:ext cx="2970243" cy="2227682"/>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19458"/>
                                        </p:tgtEl>
                                        <p:attrNameLst>
                                          <p:attrName>style.visibility</p:attrName>
                                        </p:attrNameLst>
                                      </p:cBhvr>
                                      <p:to>
                                        <p:strVal val="visible"/>
                                      </p:to>
                                    </p:set>
                                    <p:animEffect transition="in" filter="wipe(up)">
                                      <p:cBhvr>
                                        <p:cTn id="22" dur="500"/>
                                        <p:tgtEl>
                                          <p:spTgt spid="19458"/>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1" fill="hold" nodeType="withEffect">
                                  <p:stCondLst>
                                    <p:cond delay="0"/>
                                  </p:stCondLst>
                                  <p:childTnLst>
                                    <p:set>
                                      <p:cBhvr>
                                        <p:cTn id="32" dur="1" fill="hold">
                                          <p:stCondLst>
                                            <p:cond delay="0"/>
                                          </p:stCondLst>
                                        </p:cTn>
                                        <p:tgtEl>
                                          <p:spTgt spid="19460"/>
                                        </p:tgtEl>
                                        <p:attrNameLst>
                                          <p:attrName>style.visibility</p:attrName>
                                        </p:attrNameLst>
                                      </p:cBhvr>
                                      <p:to>
                                        <p:strVal val="visible"/>
                                      </p:to>
                                    </p:set>
                                    <p:animEffect transition="in" filter="wipe(up)">
                                      <p:cBhvr>
                                        <p:cTn id="33" dur="500"/>
                                        <p:tgtEl>
                                          <p:spTgt spid="1946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up)">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par>
                                <p:cTn id="42" presetID="22" presetClass="entr" presetSubtype="1" fill="hold" nodeType="withEffect">
                                  <p:stCondLst>
                                    <p:cond delay="0"/>
                                  </p:stCondLst>
                                  <p:childTnLst>
                                    <p:set>
                                      <p:cBhvr>
                                        <p:cTn id="43" dur="1" fill="hold">
                                          <p:stCondLst>
                                            <p:cond delay="0"/>
                                          </p:stCondLst>
                                        </p:cTn>
                                        <p:tgtEl>
                                          <p:spTgt spid="19462"/>
                                        </p:tgtEl>
                                        <p:attrNameLst>
                                          <p:attrName>style.visibility</p:attrName>
                                        </p:attrNameLst>
                                      </p:cBhvr>
                                      <p:to>
                                        <p:strVal val="visible"/>
                                      </p:to>
                                    </p:set>
                                    <p:animEffect transition="in" filter="wipe(up)">
                                      <p:cBhvr>
                                        <p:cTn id="44" dur="500"/>
                                        <p:tgtEl>
                                          <p:spTgt spid="19462"/>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245912" y="188455"/>
            <a:ext cx="11757358" cy="6669545"/>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325810" y="88191"/>
            <a:ext cx="5520038" cy="3417672"/>
            <a:chOff x="2511106" y="827943"/>
            <a:chExt cx="7975601" cy="4938007"/>
          </a:xfrm>
        </p:grpSpPr>
        <p:sp>
          <p:nvSpPr>
            <p:cNvPr id="13" name="Cloud 12"/>
            <p:cNvSpPr/>
            <p:nvPr/>
          </p:nvSpPr>
          <p:spPr>
            <a:xfrm>
              <a:off x="2511106" y="827943"/>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Cloud 13"/>
            <p:cNvSpPr/>
            <p:nvPr/>
          </p:nvSpPr>
          <p:spPr>
            <a:xfrm>
              <a:off x="3000380" y="1255847"/>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TextBox 14"/>
            <p:cNvSpPr txBox="1"/>
            <p:nvPr/>
          </p:nvSpPr>
          <p:spPr>
            <a:xfrm>
              <a:off x="3588656" y="1628111"/>
              <a:ext cx="6111395" cy="1556413"/>
            </a:xfrm>
            <a:prstGeom prst="rect">
              <a:avLst/>
            </a:prstGeom>
            <a:noFill/>
          </p:spPr>
          <p:txBody>
            <a:bodyPr wrap="square">
              <a:spAutoFit/>
            </a:bodyPr>
            <a:lstStyle/>
            <a:p>
              <a:pPr algn="ctr"/>
              <a:r>
                <a:rPr lang="vi-VN" sz="32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Sự khốc liệt </a:t>
              </a:r>
            </a:p>
            <a:p>
              <a:pPr algn="ctr"/>
              <a:r>
                <a:rPr lang="vi-VN" sz="32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của chiến tranh</a:t>
              </a:r>
            </a:p>
          </p:txBody>
        </p:sp>
      </p:grpSp>
      <p:sp>
        <p:nvSpPr>
          <p:cNvPr id="25" name="TextBox 24"/>
          <p:cNvSpPr txBox="1"/>
          <p:nvPr/>
        </p:nvSpPr>
        <p:spPr>
          <a:xfrm>
            <a:off x="8286496" y="4562911"/>
            <a:ext cx="3977409" cy="954107"/>
          </a:xfrm>
          <a:prstGeom prst="rect">
            <a:avLst/>
          </a:prstGeom>
          <a:noFill/>
        </p:spPr>
        <p:txBody>
          <a:bodyPr wrap="square">
            <a:spAutoFit/>
          </a:bodyPr>
          <a:lstStyle/>
          <a:p>
            <a:pPr algn="ctr"/>
            <a:r>
              <a:rPr lang="vi-VN" sz="28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Băng đạn vàng như lúa đồng</a:t>
            </a:r>
          </a:p>
        </p:txBody>
      </p:sp>
      <p:sp>
        <p:nvSpPr>
          <p:cNvPr id="26" name="TextBox 25"/>
          <p:cNvSpPr txBox="1"/>
          <p:nvPr/>
        </p:nvSpPr>
        <p:spPr>
          <a:xfrm>
            <a:off x="2975006" y="6261515"/>
            <a:ext cx="6575981" cy="523220"/>
          </a:xfrm>
          <a:prstGeom prst="rect">
            <a:avLst/>
          </a:prstGeom>
          <a:noFill/>
        </p:spPr>
        <p:txBody>
          <a:bodyPr wrap="square">
            <a:spAutoFit/>
          </a:bodyPr>
          <a:lstStyle/>
          <a:p>
            <a:pPr algn="ctr"/>
            <a:r>
              <a:rPr lang="vi-VN" sz="28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Bát cơm mùa gặt thơm hào giao thông</a:t>
            </a:r>
          </a:p>
        </p:txBody>
      </p:sp>
      <p:pic>
        <p:nvPicPr>
          <p:cNvPr id="22532" name="Picture 4" descr="Mỹ bị cáo buộc thả bom chùm xuống miền đông Syria - VnExpr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37" y="2143776"/>
            <a:ext cx="3057188" cy="183431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9957765" flipH="1">
            <a:off x="168896" y="755894"/>
            <a:ext cx="4266432" cy="952597"/>
          </a:xfrm>
          <a:prstGeom prst="rect">
            <a:avLst/>
          </a:prstGeom>
        </p:spPr>
      </p:pic>
      <p:sp>
        <p:nvSpPr>
          <p:cNvPr id="20" name="TextBox 19"/>
          <p:cNvSpPr txBox="1"/>
          <p:nvPr/>
        </p:nvSpPr>
        <p:spPr>
          <a:xfrm>
            <a:off x="31807" y="4040423"/>
            <a:ext cx="3705773" cy="954107"/>
          </a:xfrm>
          <a:prstGeom prst="rect">
            <a:avLst/>
          </a:prstGeom>
          <a:noFill/>
        </p:spPr>
        <p:txBody>
          <a:bodyPr wrap="square">
            <a:spAutoFit/>
          </a:bodyPr>
          <a:lstStyle/>
          <a:p>
            <a:pPr algn="ctr"/>
            <a:r>
              <a:rPr lang="pt-BR" sz="280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Bom Mĩ trút trên mái nhà</a:t>
            </a:r>
          </a:p>
        </p:txBody>
      </p:sp>
      <p:pic>
        <p:nvPicPr>
          <p:cNvPr id="22534" name="Picture 6" descr="Dây đạn giả to 6,5cm dài 75cm - Súng đồ chơi đạn thạch cao cấp"/>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3054" y="2199610"/>
            <a:ext cx="2988871" cy="21854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2066765">
            <a:off x="7821128" y="721644"/>
            <a:ext cx="4266432" cy="952597"/>
          </a:xfrm>
          <a:prstGeom prst="rect">
            <a:avLst/>
          </a:prstGeom>
        </p:spPr>
      </p:pic>
      <p:pic>
        <p:nvPicPr>
          <p:cNvPr id="22536" name="Picture 8" descr="1 chén cơm bao nhiêu calo?｜AZNGON｜not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8620" y="4030502"/>
            <a:ext cx="4182771" cy="2185498"/>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rotWithShape="1">
          <a:blip r:embed="rId8" cstate="print">
            <a:extLst>
              <a:ext uri="{BEBA8EAE-BF5A-486C-A8C5-ECC9F3942E4B}">
                <a14:imgProps xmlns:a14="http://schemas.microsoft.com/office/drawing/2010/main">
                  <a14:imgLayer r:embed="rId9">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6200000" flipH="1">
            <a:off x="2806530" y="3943479"/>
            <a:ext cx="2627790" cy="586726"/>
          </a:xfrm>
          <a:prstGeom prst="rect">
            <a:avLst/>
          </a:prstGeom>
        </p:spPr>
      </p:pic>
      <p:pic>
        <p:nvPicPr>
          <p:cNvPr id="22538" name="Picture 10" descr="100 Chiến tranh Việt Nam ý tưởng | chiến tranh việt nam, chiến tranh, việt  nam"/>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6008"/>
          <a:stretch>
            <a:fillRect/>
          </a:stretch>
        </p:blipFill>
        <p:spPr bwMode="auto">
          <a:xfrm>
            <a:off x="4624774" y="1828372"/>
            <a:ext cx="3046038" cy="205418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22538"/>
                                        </p:tgtEl>
                                        <p:attrNameLst>
                                          <p:attrName>style.visibility</p:attrName>
                                        </p:attrNameLst>
                                      </p:cBhvr>
                                      <p:to>
                                        <p:strVal val="visible"/>
                                      </p:to>
                                    </p:set>
                                    <p:anim calcmode="lin" valueType="num">
                                      <p:cBhvr>
                                        <p:cTn id="12" dur="500" fill="hold"/>
                                        <p:tgtEl>
                                          <p:spTgt spid="22538"/>
                                        </p:tgtEl>
                                        <p:attrNameLst>
                                          <p:attrName>ppt_w</p:attrName>
                                        </p:attrNameLst>
                                      </p:cBhvr>
                                      <p:tavLst>
                                        <p:tav tm="0">
                                          <p:val>
                                            <p:fltVal val="0"/>
                                          </p:val>
                                        </p:tav>
                                        <p:tav tm="100000">
                                          <p:val>
                                            <p:strVal val="#ppt_w"/>
                                          </p:val>
                                        </p:tav>
                                      </p:tavLst>
                                    </p:anim>
                                    <p:anim calcmode="lin" valueType="num">
                                      <p:cBhvr>
                                        <p:cTn id="13" dur="500" fill="hold"/>
                                        <p:tgtEl>
                                          <p:spTgt spid="22538"/>
                                        </p:tgtEl>
                                        <p:attrNameLst>
                                          <p:attrName>ppt_h</p:attrName>
                                        </p:attrNameLst>
                                      </p:cBhvr>
                                      <p:tavLst>
                                        <p:tav tm="0">
                                          <p:val>
                                            <p:fltVal val="0"/>
                                          </p:val>
                                        </p:tav>
                                        <p:tav tm="100000">
                                          <p:val>
                                            <p:strVal val="#ppt_h"/>
                                          </p:val>
                                        </p:tav>
                                      </p:tavLst>
                                    </p:anim>
                                    <p:animEffect transition="in" filter="fade">
                                      <p:cBhvr>
                                        <p:cTn id="14" dur="500"/>
                                        <p:tgtEl>
                                          <p:spTgt spid="2253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up)">
                                      <p:cBhvr>
                                        <p:cTn id="19" dur="500"/>
                                        <p:tgtEl>
                                          <p:spTgt spid="29"/>
                                        </p:tgtEl>
                                      </p:cBhvr>
                                    </p:animEffect>
                                  </p:childTnLst>
                                </p:cTn>
                              </p:par>
                              <p:par>
                                <p:cTn id="20" presetID="22" presetClass="entr" presetSubtype="1" fill="hold" nodeType="withEffect">
                                  <p:stCondLst>
                                    <p:cond delay="0"/>
                                  </p:stCondLst>
                                  <p:childTnLst>
                                    <p:set>
                                      <p:cBhvr>
                                        <p:cTn id="21" dur="1" fill="hold">
                                          <p:stCondLst>
                                            <p:cond delay="0"/>
                                          </p:stCondLst>
                                        </p:cTn>
                                        <p:tgtEl>
                                          <p:spTgt spid="22532"/>
                                        </p:tgtEl>
                                        <p:attrNameLst>
                                          <p:attrName>style.visibility</p:attrName>
                                        </p:attrNameLst>
                                      </p:cBhvr>
                                      <p:to>
                                        <p:strVal val="visible"/>
                                      </p:to>
                                    </p:set>
                                    <p:animEffect transition="in" filter="wipe(up)">
                                      <p:cBhvr>
                                        <p:cTn id="22" dur="500"/>
                                        <p:tgtEl>
                                          <p:spTgt spid="22532"/>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par>
                                <p:cTn id="31" presetID="22" presetClass="entr" presetSubtype="1" fill="hold" nodeType="withEffect">
                                  <p:stCondLst>
                                    <p:cond delay="0"/>
                                  </p:stCondLst>
                                  <p:childTnLst>
                                    <p:set>
                                      <p:cBhvr>
                                        <p:cTn id="32" dur="1" fill="hold">
                                          <p:stCondLst>
                                            <p:cond delay="0"/>
                                          </p:stCondLst>
                                        </p:cTn>
                                        <p:tgtEl>
                                          <p:spTgt spid="22536"/>
                                        </p:tgtEl>
                                        <p:attrNameLst>
                                          <p:attrName>style.visibility</p:attrName>
                                        </p:attrNameLst>
                                      </p:cBhvr>
                                      <p:to>
                                        <p:strVal val="visible"/>
                                      </p:to>
                                    </p:set>
                                    <p:animEffect transition="in" filter="wipe(up)">
                                      <p:cBhvr>
                                        <p:cTn id="33" dur="500"/>
                                        <p:tgtEl>
                                          <p:spTgt spid="22536"/>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par>
                                <p:cTn id="42" presetID="22" presetClass="entr" presetSubtype="1" fill="hold" nodeType="withEffect">
                                  <p:stCondLst>
                                    <p:cond delay="0"/>
                                  </p:stCondLst>
                                  <p:childTnLst>
                                    <p:set>
                                      <p:cBhvr>
                                        <p:cTn id="43" dur="1" fill="hold">
                                          <p:stCondLst>
                                            <p:cond delay="0"/>
                                          </p:stCondLst>
                                        </p:cTn>
                                        <p:tgtEl>
                                          <p:spTgt spid="22534"/>
                                        </p:tgtEl>
                                        <p:attrNameLst>
                                          <p:attrName>style.visibility</p:attrName>
                                        </p:attrNameLst>
                                      </p:cBhvr>
                                      <p:to>
                                        <p:strVal val="visible"/>
                                      </p:to>
                                    </p:set>
                                    <p:animEffect transition="in" filter="wipe(up)">
                                      <p:cBhvr>
                                        <p:cTn id="44" dur="500"/>
                                        <p:tgtEl>
                                          <p:spTgt spid="2253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697" y="3414915"/>
            <a:ext cx="3443085" cy="3443085"/>
          </a:xfrm>
          <a:prstGeom prst="rect">
            <a:avLst/>
          </a:prstGeom>
        </p:spPr>
      </p:pic>
      <p:pic>
        <p:nvPicPr>
          <p:cNvPr id="13" name="图片 6"/>
          <p:cNvPicPr>
            <a:picLocks noChangeAspect="1"/>
          </p:cNvPicPr>
          <p:nvPr/>
        </p:nvPicPr>
        <p:blipFill rotWithShape="1">
          <a:blip r:embed="rId4" cstate="print">
            <a:extLst>
              <a:ext uri="{28A0092B-C50C-407E-A947-70E740481C1C}">
                <a14:useLocalDpi xmlns:a14="http://schemas.microsoft.com/office/drawing/2010/main" val="0"/>
              </a:ext>
            </a:extLst>
          </a:blip>
          <a:srcRect/>
          <a:stretch>
            <a:fillRect/>
          </a:stretch>
        </p:blipFill>
        <p:spPr>
          <a:xfrm flipH="1">
            <a:off x="9970974" y="3822699"/>
            <a:ext cx="2332795" cy="3064843"/>
          </a:xfrm>
          <a:prstGeom prst="rect">
            <a:avLst/>
          </a:prstGeom>
        </p:spPr>
      </p:pic>
      <p:grpSp>
        <p:nvGrpSpPr>
          <p:cNvPr id="15" name="Group 14"/>
          <p:cNvGrpSpPr/>
          <p:nvPr/>
        </p:nvGrpSpPr>
        <p:grpSpPr>
          <a:xfrm>
            <a:off x="767103" y="978131"/>
            <a:ext cx="3443085" cy="2596376"/>
            <a:chOff x="1063958" y="965974"/>
            <a:chExt cx="3443085" cy="2596376"/>
          </a:xfrm>
        </p:grpSpPr>
        <p:pic>
          <p:nvPicPr>
            <p:cNvPr id="14" name="Content Placeholder 7"/>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3958" y="965974"/>
              <a:ext cx="3443085" cy="2582314"/>
            </a:xfrm>
            <a:prstGeom prst="rect">
              <a:avLst/>
            </a:prstGeom>
          </p:spPr>
        </p:pic>
        <p:sp>
          <p:nvSpPr>
            <p:cNvPr id="10" name="Rectangle 9"/>
            <p:cNvSpPr/>
            <p:nvPr/>
          </p:nvSpPr>
          <p:spPr>
            <a:xfrm>
              <a:off x="3822700" y="3181350"/>
              <a:ext cx="660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8622018" y="1000343"/>
            <a:ext cx="2069262" cy="285179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5" name="Content Placeholder 4" descr="tải xuống.jpg"/>
          <p:cNvPicPr>
            <a:picLocks noGrp="1" noChangeAspect="1"/>
          </p:cNvPicPr>
          <p:nvPr>
            <p:ph idx="1"/>
          </p:nvPr>
        </p:nvPicPr>
        <p:blipFill>
          <a:blip r:embed="rId7">
            <a:extLst>
              <a:ext uri="{28A0092B-C50C-407E-A947-70E740481C1C}">
                <a14:useLocalDpi xmlns:a14="http://schemas.microsoft.com/office/drawing/2010/main" val="0"/>
              </a:ext>
            </a:extLst>
          </a:blip>
          <a:srcRect/>
          <a:stretch>
            <a:fillRect/>
          </a:stretch>
        </p:blipFill>
        <p:spPr>
          <a:xfrm>
            <a:off x="4210188" y="1314256"/>
            <a:ext cx="3897843" cy="218042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p:cNvSpPr txBox="1"/>
          <p:nvPr/>
        </p:nvSpPr>
        <p:spPr>
          <a:xfrm>
            <a:off x="1322867" y="3886341"/>
            <a:ext cx="9543726" cy="1200329"/>
          </a:xfrm>
          <a:prstGeom prst="rect">
            <a:avLst/>
          </a:prstGeom>
          <a:noFill/>
        </p:spPr>
        <p:txBody>
          <a:bodyPr wrap="square">
            <a:spAutoFit/>
          </a:bodyPr>
          <a:lstStyle/>
          <a:p>
            <a:pPr algn="ctr"/>
            <a:r>
              <a:rPr lang="vi-VN" sz="2400">
                <a:solidFill>
                  <a:srgbClr val="92D050"/>
                </a:solidFill>
                <a:latin typeface="UTM Flamenco" panose="02040603050506020204" pitchFamily="18" charset="0"/>
                <a:ea typeface="Times New Roman" panose="02020603050405020304" pitchFamily="18" charset="0"/>
                <a:cs typeface="Times New Roman" panose="02020603050405020304" pitchFamily="18" charset="0"/>
              </a:rPr>
              <a:t>Nhà thơ: Trần Đăng Khoa.</a:t>
            </a:r>
          </a:p>
          <a:p>
            <a:pPr algn="ctr"/>
            <a:r>
              <a:rPr lang="vi-VN" sz="2400">
                <a:solidFill>
                  <a:srgbClr val="92D050"/>
                </a:solidFill>
                <a:effectLst/>
                <a:latin typeface="UTM Flamenco" panose="02040603050506020204" pitchFamily="18" charset="0"/>
                <a:ea typeface="Times New Roman" panose="02020603050405020304" pitchFamily="18" charset="0"/>
                <a:cs typeface="Times New Roman" panose="02020603050405020304" pitchFamily="18" charset="0"/>
              </a:rPr>
              <a:t>Mệnh danh là Thần đồng thơ ca.</a:t>
            </a:r>
            <a:br>
              <a:rPr lang="vi-VN" sz="2400">
                <a:solidFill>
                  <a:srgbClr val="92D050"/>
                </a:solidFill>
                <a:effectLst/>
                <a:latin typeface="UTM Flamenco" panose="02040603050506020204" pitchFamily="18" charset="0"/>
                <a:ea typeface="Times New Roman" panose="02020603050405020304" pitchFamily="18" charset="0"/>
                <a:cs typeface="Times New Roman" panose="02020603050405020304" pitchFamily="18" charset="0"/>
              </a:rPr>
            </a:br>
            <a:r>
              <a:rPr lang="vi-VN" sz="2400">
                <a:solidFill>
                  <a:srgbClr val="92D050"/>
                </a:solidFill>
                <a:effectLst/>
                <a:latin typeface="UTM Flamenco" panose="02040603050506020204" pitchFamily="18" charset="0"/>
                <a:ea typeface="Times New Roman" panose="02020603050405020304" pitchFamily="18" charset="0"/>
                <a:cs typeface="Times New Roman" panose="02020603050405020304" pitchFamily="18" charset="0"/>
              </a:rPr>
              <a:t>Ông sáng tác rất nhiều tác phẩm dành cho trẻ em.</a:t>
            </a:r>
            <a:endParaRPr lang="en-US" sz="2400">
              <a:solidFill>
                <a:srgbClr val="92D050"/>
              </a:solidFill>
              <a:effectLst/>
              <a:latin typeface="UTM Flamenco" panose="02040603050506020204" pitchFamily="18" charset="0"/>
              <a:ea typeface="Times New Roman" panose="02020603050405020304" pitchFamily="18" charset="0"/>
              <a:cs typeface="Times New Roman" panose="02020603050405020304" pitchFamily="18" charset="0"/>
            </a:endParaRPr>
          </a:p>
        </p:txBody>
      </p:sp>
      <p:sp>
        <p:nvSpPr>
          <p:cNvPr id="19" name="TextBox 18"/>
          <p:cNvSpPr txBox="1"/>
          <p:nvPr/>
        </p:nvSpPr>
        <p:spPr>
          <a:xfrm>
            <a:off x="1387246" y="5001011"/>
            <a:ext cx="9543726" cy="830997"/>
          </a:xfrm>
          <a:prstGeom prst="rect">
            <a:avLst/>
          </a:prstGeom>
          <a:noFill/>
        </p:spPr>
        <p:txBody>
          <a:bodyPr wrap="square">
            <a:spAutoFit/>
          </a:bodyPr>
          <a:lstStyle/>
          <a:p>
            <a:pPr algn="ctr"/>
            <a:r>
              <a:rPr lang="vi-VN" sz="2400">
                <a:solidFill>
                  <a:srgbClr val="FFC000"/>
                </a:solidFill>
                <a:effectLst/>
                <a:latin typeface="UTM Flamenco" panose="02040603050506020204" pitchFamily="18" charset="0"/>
                <a:ea typeface="Times New Roman" panose="02020603050405020304" pitchFamily="18" charset="0"/>
                <a:cs typeface="Times New Roman" panose="02020603050405020304" pitchFamily="18" charset="0"/>
              </a:rPr>
              <a:t>Ông sinh năm 1958, quê ở huyện Nam Sách, tỉnh Hải Dương.</a:t>
            </a:r>
            <a:br>
              <a:rPr lang="vi-VN" sz="2400">
                <a:solidFill>
                  <a:srgbClr val="FFC000"/>
                </a:solidFill>
                <a:effectLst/>
                <a:latin typeface="UTM Flamenco" panose="02040603050506020204" pitchFamily="18" charset="0"/>
                <a:ea typeface="Times New Roman" panose="02020603050405020304" pitchFamily="18" charset="0"/>
                <a:cs typeface="Times New Roman" panose="02020603050405020304" pitchFamily="18" charset="0"/>
              </a:rPr>
            </a:br>
            <a:r>
              <a:rPr lang="vi-VN" sz="2400">
                <a:solidFill>
                  <a:srgbClr val="FFC000"/>
                </a:solidFill>
                <a:effectLst/>
                <a:latin typeface="UTM Flamenco" panose="02040603050506020204" pitchFamily="18" charset="0"/>
                <a:ea typeface="Times New Roman" panose="02020603050405020304" pitchFamily="18" charset="0"/>
                <a:cs typeface="Times New Roman" panose="02020603050405020304" pitchFamily="18" charset="0"/>
              </a:rPr>
              <a:t>Hiện nay ông là Phó Chủ tịch Hội nhà văn Việt Nam.</a:t>
            </a:r>
            <a:endParaRPr lang="en-US" sz="2400">
              <a:solidFill>
                <a:srgbClr val="FFC000"/>
              </a:solidFill>
              <a:effectLst/>
              <a:latin typeface="UTM Flamenco" panose="020406030505060202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644206" y="314569"/>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495946" y="742473"/>
            <a:ext cx="7787634" cy="519337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54427" y="1384249"/>
            <a:ext cx="6570199" cy="3416320"/>
          </a:xfrm>
          <a:prstGeom prst="rect">
            <a:avLst/>
          </a:prstGeom>
          <a:noFill/>
        </p:spPr>
        <p:txBody>
          <a:bodyPr wrap="square">
            <a:spAutoFit/>
          </a:bodyPr>
          <a:lstStyle/>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Để có được hạt gạo, người nông dân phải đổ rất nhiều mồ hôi công sức trong một điều kiện thiên nhiên khắc nghiệt và trong sự khốc liệt của </a:t>
            </a:r>
          </a:p>
          <a:p>
            <a:pPr algn="ctr"/>
            <a:r>
              <a:rPr lang="vi-VN" sz="36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những năm tháng chiến tranh.</a:t>
            </a:r>
          </a:p>
        </p:txBody>
      </p:sp>
      <p:pic>
        <p:nvPicPr>
          <p:cNvPr id="13"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582722" y="1384249"/>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707706" y="959996"/>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196980" y="1387900"/>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21863" y="2167526"/>
            <a:ext cx="6570199" cy="2585323"/>
          </a:xfrm>
          <a:prstGeom prst="rect">
            <a:avLst/>
          </a:prstGeom>
          <a:noFill/>
        </p:spPr>
        <p:txBody>
          <a:bodyPr wrap="square">
            <a:spAutoFit/>
          </a:bodyPr>
          <a:lstStyle/>
          <a:p>
            <a:pPr algn="ctr"/>
            <a:r>
              <a:rPr lang="vi-VN" sz="54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Tuổi nhỏ đã góp công sức như thế nào để làm ra hạt gạo?</a:t>
            </a:r>
          </a:p>
        </p:txBody>
      </p:sp>
      <p:pic>
        <p:nvPicPr>
          <p:cNvPr id="14"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8669" l="0" r="100000">
                        <a14:foregroundMark x1="88902" y1="86290" x2="88902" y2="86290"/>
                        <a14:foregroundMark x1="72998" y1="84315" x2="72998" y2="84315"/>
                        <a14:foregroundMark x1="67162" y1="85847" x2="67162" y2="85847"/>
                        <a14:foregroundMark x1="53833" y1="84153" x2="53833" y2="84153"/>
                      </a14:backgroundRemoval>
                    </a14:imgEffect>
                  </a14:imgLayer>
                </a14:imgProps>
              </a:ext>
              <a:ext uri="{28A0092B-C50C-407E-A947-70E740481C1C}">
                <a14:useLocalDpi xmlns:a14="http://schemas.microsoft.com/office/drawing/2010/main" val="0"/>
              </a:ext>
            </a:extLst>
          </a:blip>
          <a:stretch>
            <a:fillRect/>
          </a:stretch>
        </p:blipFill>
        <p:spPr>
          <a:xfrm flipH="1">
            <a:off x="7807488" y="-24765"/>
            <a:ext cx="4550085" cy="6455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09071" y="233526"/>
            <a:ext cx="11757358" cy="6624474"/>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3325810" y="88191"/>
            <a:ext cx="5520038" cy="3417672"/>
            <a:chOff x="2511106" y="827943"/>
            <a:chExt cx="7975601" cy="4938007"/>
          </a:xfrm>
        </p:grpSpPr>
        <p:sp>
          <p:nvSpPr>
            <p:cNvPr id="13" name="Cloud 12"/>
            <p:cNvSpPr/>
            <p:nvPr/>
          </p:nvSpPr>
          <p:spPr>
            <a:xfrm>
              <a:off x="2511106" y="827943"/>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4" name="Cloud 13"/>
            <p:cNvSpPr/>
            <p:nvPr/>
          </p:nvSpPr>
          <p:spPr>
            <a:xfrm>
              <a:off x="3000380" y="1255847"/>
              <a:ext cx="7150100" cy="4082201"/>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5" name="TextBox 14"/>
            <p:cNvSpPr txBox="1"/>
            <p:nvPr/>
          </p:nvSpPr>
          <p:spPr>
            <a:xfrm>
              <a:off x="3424953" y="1618581"/>
              <a:ext cx="6725527" cy="1556413"/>
            </a:xfrm>
            <a:prstGeom prst="rect">
              <a:avLst/>
            </a:prstGeom>
            <a:noFill/>
          </p:spPr>
          <p:txBody>
            <a:bodyPr wrap="square">
              <a:spAutoFit/>
            </a:bodyPr>
            <a:lstStyle/>
            <a:p>
              <a:pPr algn="ctr"/>
              <a:r>
                <a:rPr lang="vi-VN" sz="32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Công sức của tuổi nhỏ </a:t>
              </a:r>
            </a:p>
            <a:p>
              <a:pPr algn="ctr"/>
              <a:r>
                <a:rPr lang="vi-VN" sz="32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trong việc làm ra hạt gạo</a:t>
              </a:r>
            </a:p>
          </p:txBody>
        </p:sp>
      </p:grpSp>
      <p:sp>
        <p:nvSpPr>
          <p:cNvPr id="25" name="TextBox 24"/>
          <p:cNvSpPr txBox="1"/>
          <p:nvPr/>
        </p:nvSpPr>
        <p:spPr>
          <a:xfrm>
            <a:off x="7977408" y="4575824"/>
            <a:ext cx="4056424" cy="954107"/>
          </a:xfrm>
          <a:prstGeom prst="rect">
            <a:avLst/>
          </a:prstGeom>
          <a:noFill/>
        </p:spPr>
        <p:txBody>
          <a:bodyPr wrap="square">
            <a:spAutoFit/>
          </a:bodyPr>
          <a:lstStyle/>
          <a:p>
            <a:pPr algn="ctr"/>
            <a:r>
              <a:rPr lang="vi-VN" sz="28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Gánh phân: Quang trành quết đất</a:t>
            </a:r>
          </a:p>
        </p:txBody>
      </p:sp>
      <p:sp>
        <p:nvSpPr>
          <p:cNvPr id="26" name="TextBox 25"/>
          <p:cNvSpPr txBox="1"/>
          <p:nvPr/>
        </p:nvSpPr>
        <p:spPr>
          <a:xfrm>
            <a:off x="4070631" y="6314506"/>
            <a:ext cx="4298453" cy="523220"/>
          </a:xfrm>
          <a:prstGeom prst="rect">
            <a:avLst/>
          </a:prstGeom>
          <a:noFill/>
        </p:spPr>
        <p:txBody>
          <a:bodyPr wrap="square">
            <a:spAutoFit/>
          </a:bodyPr>
          <a:lstStyle/>
          <a:p>
            <a:pPr algn="ctr"/>
            <a:r>
              <a:rPr lang="vi-VN" sz="2800" dirty="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Bắt sâu: Lúa cao rát mặt</a:t>
            </a:r>
          </a:p>
        </p:txBody>
      </p:sp>
      <p:sp>
        <p:nvSpPr>
          <p:cNvPr id="20" name="TextBox 19"/>
          <p:cNvSpPr txBox="1"/>
          <p:nvPr/>
        </p:nvSpPr>
        <p:spPr>
          <a:xfrm>
            <a:off x="-17334" y="4508998"/>
            <a:ext cx="3705773" cy="954107"/>
          </a:xfrm>
          <a:prstGeom prst="rect">
            <a:avLst/>
          </a:prstGeom>
          <a:noFill/>
        </p:spPr>
        <p:txBody>
          <a:bodyPr wrap="square">
            <a:spAutoFit/>
          </a:bodyPr>
          <a:lstStyle/>
          <a:p>
            <a:pPr algn="ctr"/>
            <a:r>
              <a:rPr lang="pt-BR" sz="2800">
                <a:solidFill>
                  <a:srgbClr val="002060"/>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Chống hạn: Vục mẻ miệng gầu</a:t>
            </a:r>
          </a:p>
        </p:txBody>
      </p:sp>
      <p:pic>
        <p:nvPicPr>
          <p:cNvPr id="18"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8669" l="0" r="100000">
                        <a14:foregroundMark x1="88902" y1="86290" x2="88902" y2="86290"/>
                        <a14:foregroundMark x1="72998" y1="84315" x2="72998" y2="84315"/>
                        <a14:foregroundMark x1="67162" y1="85847" x2="67162" y2="85847"/>
                        <a14:foregroundMark x1="53833" y1="84153" x2="53833" y2="84153"/>
                        <a14:backgroundMark x1="55206" y1="24798" x2="9897" y2="35040"/>
                        <a14:backgroundMark x1="62071" y1="30202" x2="31293" y2="33831"/>
                        <a14:backgroundMark x1="30435" y1="38347" x2="1373" y2="46815"/>
                        <a14:backgroundMark x1="34668" y1="45565" x2="34268" y2="40040"/>
                        <a14:backgroundMark x1="33181" y1="44234" x2="20252" y2="44960"/>
                        <a14:backgroundMark x1="21968" y1="48992" x2="13101" y2="52137"/>
                        <a14:backgroundMark x1="15847" y1="47056" x2="7151" y2="50766"/>
                        <a14:backgroundMark x1="19851" y1="54355" x2="13501" y2="54355"/>
                        <a14:backgroundMark x1="7151" y1="63750" x2="12471" y2="67460"/>
                        <a14:backgroundMark x1="13101" y1="66895" x2="13959" y2="69718"/>
                        <a14:backgroundMark x1="63215" y1="32581" x2="59211" y2="35121"/>
                        <a14:backgroundMark x1="58982" y1="46613" x2="60069" y2="50484"/>
                        <a14:backgroundMark x1="53719" y1="50645" x2="53089" y2="51210"/>
                      </a14:backgroundRemoval>
                    </a14:imgEffect>
                  </a14:imgLayer>
                </a14:imgProps>
              </a:ext>
              <a:ext uri="{28A0092B-C50C-407E-A947-70E740481C1C}">
                <a14:useLocalDpi xmlns:a14="http://schemas.microsoft.com/office/drawing/2010/main" val="0"/>
              </a:ext>
            </a:extLst>
          </a:blip>
          <a:stretch>
            <a:fillRect/>
          </a:stretch>
        </p:blipFill>
        <p:spPr>
          <a:xfrm flipH="1">
            <a:off x="5245970" y="917657"/>
            <a:ext cx="2070535" cy="2937601"/>
          </a:xfrm>
          <a:prstGeom prst="rect">
            <a:avLst/>
          </a:prstGeom>
        </p:spPr>
      </p:pic>
      <p:pic>
        <p:nvPicPr>
          <p:cNvPr id="19" name="Picture 39" descr="Image22"/>
          <p:cNvPicPr>
            <a:picLocks noChangeAspect="1" noChangeArrowheads="1"/>
          </p:cNvPicPr>
          <p:nvPr/>
        </p:nvPicPr>
        <p:blipFill rotWithShape="1">
          <a:blip r:embed="rId5">
            <a:lum contrast="48000"/>
            <a:extLst>
              <a:ext uri="{BEBA8EAE-BF5A-486C-A8C5-ECC9F3942E4B}">
                <a14:imgProps xmlns:a14="http://schemas.microsoft.com/office/drawing/2010/main">
                  <a14:imgLayer r:embed="rId6">
                    <a14:imgEffect>
                      <a14:backgroundRemoval t="56934" b="86849" l="0" r="50427">
                        <a14:foregroundMark x1="7820" y1="75879" x2="13393" y2="81901"/>
                        <a14:foregroundMark x1="8764" y1="76465" x2="12449" y2="80729"/>
                        <a14:foregroundMark x1="7820" y1="78255" x2="11011" y2="82487"/>
                        <a14:foregroundMark x1="5888" y1="79785" x2="13573" y2="77311"/>
                        <a14:foregroundMark x1="12944" y1="76237" x2="5888" y2="80599"/>
                        <a14:foregroundMark x1="31775" y1="78255" x2="40539" y2="80599"/>
                        <a14:foregroundMark x1="37169" y1="76725" x2="31596" y2="81771"/>
                      </a14:backgroundRemoval>
                    </a14:imgEffect>
                  </a14:imgLayer>
                </a14:imgProps>
              </a:ext>
              <a:ext uri="{28A0092B-C50C-407E-A947-70E740481C1C}">
                <a14:useLocalDpi xmlns:a14="http://schemas.microsoft.com/office/drawing/2010/main" val="0"/>
              </a:ext>
            </a:extLst>
          </a:blip>
          <a:srcRect t="57684" r="52791" b="12622"/>
          <a:stretch>
            <a:fillRect/>
          </a:stretch>
        </p:blipFill>
        <p:spPr bwMode="auto">
          <a:xfrm>
            <a:off x="4289122" y="3243240"/>
            <a:ext cx="3576320" cy="3046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9" descr="Image22"/>
          <p:cNvPicPr>
            <a:picLocks noChangeAspect="1" noChangeArrowheads="1"/>
          </p:cNvPicPr>
          <p:nvPr/>
        </p:nvPicPr>
        <p:blipFill rotWithShape="1">
          <a:blip r:embed="rId7" cstate="print">
            <a:lum contrast="48000"/>
            <a:extLst>
              <a:ext uri="{BEBA8EAE-BF5A-486C-A8C5-ECC9F3942E4B}">
                <a14:imgProps xmlns:a14="http://schemas.microsoft.com/office/drawing/2010/main">
                  <a14:imgLayer r:embed="rId8">
                    <a14:imgEffect>
                      <a14:backgroundRemoval t="52572" b="89258" l="42022" r="100000"/>
                    </a14:imgEffect>
                  </a14:imgLayer>
                </a14:imgProps>
              </a:ext>
              <a:ext uri="{28A0092B-C50C-407E-A947-70E740481C1C}">
                <a14:useLocalDpi xmlns:a14="http://schemas.microsoft.com/office/drawing/2010/main" val="0"/>
              </a:ext>
            </a:extLst>
          </a:blip>
          <a:srcRect l="44621" t="53235" r="-2620" b="12106"/>
          <a:stretch>
            <a:fillRect/>
          </a:stretch>
        </p:blipFill>
        <p:spPr bwMode="auto">
          <a:xfrm>
            <a:off x="8494012" y="1691707"/>
            <a:ext cx="3607222" cy="291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9" descr="Image22"/>
          <p:cNvPicPr>
            <a:picLocks noChangeAspect="1" noChangeArrowheads="1"/>
          </p:cNvPicPr>
          <p:nvPr/>
        </p:nvPicPr>
        <p:blipFill rotWithShape="1">
          <a:blip r:embed="rId9" cstate="print">
            <a:lum contrast="48000"/>
            <a:extLst>
              <a:ext uri="{BEBA8EAE-BF5A-486C-A8C5-ECC9F3942E4B}">
                <a14:imgProps xmlns:a14="http://schemas.microsoft.com/office/drawing/2010/main">
                  <a14:imgLayer r:embed="rId10">
                    <a14:imgEffect>
                      <a14:backgroundRemoval t="16667" b="48665" l="3146" r="58966">
                        <a14:foregroundMark x1="8629" y1="20605" x2="46382" y2="20996"/>
                        <a14:foregroundMark x1="9258" y1="29525" x2="47775" y2="29688"/>
                        <a14:foregroundMark x1="10921" y1="27181" x2="11191" y2="35710"/>
                        <a14:foregroundMark x1="11820" y1="26432" x2="14337" y2="37207"/>
                        <a14:foregroundMark x1="10562" y1="25586" x2="12180" y2="26139"/>
                        <a14:foregroundMark x1="40000" y1="29525" x2="42067" y2="34017"/>
                        <a14:foregroundMark x1="43191" y1="27441" x2="52584" y2="31966"/>
                        <a14:foregroundMark x1="41438" y1="22396" x2="50831" y2="23600"/>
                        <a14:foregroundMark x1="6742" y1="21549" x2="15371" y2="22559"/>
                        <a14:foregroundMark x1="8270" y1="28581" x2="5978" y2="33659"/>
                        <a14:foregroundMark x1="45843" y1="21549" x2="52584" y2="21810"/>
                        <a14:foregroundMark x1="50697" y1="22949" x2="53124" y2="25293"/>
                        <a14:foregroundMark x1="39710" y1="26241" x2="41941" y2="30077"/>
                        <a14:foregroundMark x1="14612" y1="29956" x2="14055" y2="34760"/>
                        <a14:foregroundMark x1="26938" y1="41825" x2="40435" y2="42067"/>
                        <a14:foregroundMark x1="30898" y1="42390" x2="43781" y2="42390"/>
                      </a14:backgroundRemoval>
                    </a14:imgEffect>
                  </a14:imgLayer>
                </a14:imgProps>
              </a:ext>
              <a:ext uri="{28A0092B-C50C-407E-A947-70E740481C1C}">
                <a14:useLocalDpi xmlns:a14="http://schemas.microsoft.com/office/drawing/2010/main" val="0"/>
              </a:ext>
            </a:extLst>
          </a:blip>
          <a:srcRect l="5735" t="19493" r="41684" b="47969"/>
          <a:stretch>
            <a:fillRect/>
          </a:stretch>
        </p:blipFill>
        <p:spPr bwMode="auto">
          <a:xfrm>
            <a:off x="51493" y="1306301"/>
            <a:ext cx="3519357" cy="2949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9957765" flipH="1">
            <a:off x="168896" y="755894"/>
            <a:ext cx="4266432" cy="952597"/>
          </a:xfrm>
          <a:prstGeom prst="rect">
            <a:avLst/>
          </a:prstGeom>
        </p:spPr>
      </p:pic>
      <p:pic>
        <p:nvPicPr>
          <p:cNvPr id="23" name="Picture 22"/>
          <p:cNvPicPr>
            <a:picLocks noChangeAspect="1"/>
          </p:cNvPicPr>
          <p:nvPr/>
        </p:nvPicPr>
        <p:blipFill rotWithShape="1">
          <a:blip r:embed="rId11" cstate="print">
            <a:extLst>
              <a:ext uri="{BEBA8EAE-BF5A-486C-A8C5-ECC9F3942E4B}">
                <a14:imgProps xmlns:a14="http://schemas.microsoft.com/office/drawing/2010/main">
                  <a14:imgLayer r:embed="rId12">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2066765">
            <a:off x="7821128" y="721644"/>
            <a:ext cx="4266432" cy="952597"/>
          </a:xfrm>
          <a:prstGeom prst="rect">
            <a:avLst/>
          </a:prstGeom>
        </p:spPr>
      </p:pic>
      <p:pic>
        <p:nvPicPr>
          <p:cNvPr id="30" name="Picture 29"/>
          <p:cNvPicPr>
            <a:picLocks noChangeAspect="1"/>
          </p:cNvPicPr>
          <p:nvPr/>
        </p:nvPicPr>
        <p:blipFill rotWithShape="1">
          <a:blip r:embed="rId13" cstate="print">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rcRect b="77672"/>
          <a:stretch>
            <a:fillRect/>
          </a:stretch>
        </p:blipFill>
        <p:spPr>
          <a:xfrm rot="16200000" flipH="1">
            <a:off x="3013688" y="3993996"/>
            <a:ext cx="2627790" cy="58672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3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up)">
                                      <p:cBhvr>
                                        <p:cTn id="21" dur="500"/>
                                        <p:tgtEl>
                                          <p:spTgt spid="20"/>
                                        </p:tgtEl>
                                      </p:cBhvr>
                                    </p:animEffect>
                                  </p:childTnLst>
                                </p:cTn>
                              </p:par>
                              <p:par>
                                <p:cTn id="22" presetID="22" presetClass="entr" presetSubtype="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par>
                                <p:cTn id="25" presetID="22" presetClass="entr" presetSubtype="1"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up)">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up)">
                                      <p:cBhvr>
                                        <p:cTn id="32" dur="500"/>
                                        <p:tgtEl>
                                          <p:spTgt spid="26"/>
                                        </p:tgtEl>
                                      </p:cBhvr>
                                    </p:animEffect>
                                  </p:childTnLst>
                                </p:cTn>
                              </p:par>
                              <p:par>
                                <p:cTn id="33" presetID="22" presetClass="entr" presetSubtype="1"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up)">
                                      <p:cBhvr>
                                        <p:cTn id="35" dur="500"/>
                                        <p:tgtEl>
                                          <p:spTgt spid="19"/>
                                        </p:tgtEl>
                                      </p:cBhvr>
                                    </p:animEffect>
                                  </p:childTnLst>
                                </p:cTn>
                              </p:par>
                              <p:par>
                                <p:cTn id="36" presetID="22" presetClass="entr" presetSubtype="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up)">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par>
                                <p:cTn id="44" presetID="22" presetClass="entr" presetSubtype="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324728" y="322533"/>
            <a:ext cx="9087269"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814001" y="750437"/>
            <a:ext cx="8146707"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69886" y="1668153"/>
            <a:ext cx="6570199" cy="2246769"/>
          </a:xfrm>
          <a:prstGeom prst="rect">
            <a:avLst/>
          </a:prstGeom>
          <a:noFill/>
        </p:spPr>
        <p:txBody>
          <a:bodyPr wrap="square">
            <a:spAutoFit/>
          </a:bodyPr>
          <a:lstStyle/>
          <a:p>
            <a:pPr algn="ctr"/>
            <a:r>
              <a:rPr lang="vi-VN" sz="28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Những hình ảnh về công sức của thiếu nhi vô cùng cảm động, nói lên sự nỗ lực, sự cố gắng của các bạn thiếu nhi trong lao động với mong muốn làm ra hạt gạo để quê hương được ấm nó, để tiếp tế cho tiền tuyến. </a:t>
            </a:r>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53899" t="-4218" r="2130" b="4218"/>
          <a:stretch>
            <a:fillRect/>
          </a:stretch>
        </p:blipFill>
        <p:spPr>
          <a:xfrm>
            <a:off x="-38633" y="4927877"/>
            <a:ext cx="4117429" cy="2210295"/>
          </a:xfrm>
          <a:prstGeom prst="rect">
            <a:avLst/>
          </a:prstGeom>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3899" t="-4218" r="2130" b="4218"/>
          <a:stretch>
            <a:fillRect/>
          </a:stretch>
        </p:blipFill>
        <p:spPr>
          <a:xfrm>
            <a:off x="3370805" y="4942720"/>
            <a:ext cx="4117429" cy="2210295"/>
          </a:xfrm>
          <a:prstGeom prst="rect">
            <a:avLst/>
          </a:prstGeom>
        </p:spPr>
      </p:pic>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53899" t="-4218" r="2130" b="4218"/>
          <a:stretch>
            <a:fillRect/>
          </a:stretch>
        </p:blipFill>
        <p:spPr>
          <a:xfrm>
            <a:off x="6780243" y="4942720"/>
            <a:ext cx="4117429" cy="2210295"/>
          </a:xfrm>
          <a:prstGeom prst="rect">
            <a:avLst/>
          </a:prstGeom>
        </p:spPr>
      </p:pic>
      <p:pic>
        <p:nvPicPr>
          <p:cNvPr id="13"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8669" l="0" r="100000">
                        <a14:foregroundMark x1="88902" y1="86290" x2="88902" y2="86290"/>
                        <a14:foregroundMark x1="72998" y1="84315" x2="72998" y2="84315"/>
                        <a14:foregroundMark x1="67162" y1="85847" x2="67162" y2="85847"/>
                        <a14:foregroundMark x1="53833" y1="84153" x2="53833" y2="84153"/>
                      </a14:backgroundRemoval>
                    </a14:imgEffect>
                  </a14:imgLayer>
                </a14:imgProps>
              </a:ext>
              <a:ext uri="{28A0092B-C50C-407E-A947-70E740481C1C}">
                <a14:useLocalDpi xmlns:a14="http://schemas.microsoft.com/office/drawing/2010/main" val="0"/>
              </a:ext>
            </a:extLst>
          </a:blip>
          <a:stretch>
            <a:fillRect/>
          </a:stretch>
        </p:blipFill>
        <p:spPr>
          <a:xfrm flipH="1">
            <a:off x="7807488" y="-24765"/>
            <a:ext cx="4550085" cy="64554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371034" y="275658"/>
            <a:ext cx="7975601" cy="493800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860308" y="703562"/>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50258" y="1867498"/>
            <a:ext cx="6570199" cy="1754326"/>
          </a:xfrm>
          <a:prstGeom prst="rect">
            <a:avLst/>
          </a:prstGeom>
          <a:noFill/>
        </p:spPr>
        <p:txBody>
          <a:bodyPr wrap="square">
            <a:spAutoFit/>
          </a:bodyPr>
          <a:lstStyle/>
          <a:p>
            <a:pPr algn="ctr"/>
            <a:r>
              <a:rPr lang="vi-VN" sz="5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Vì sao tác giả gọi hạt gạo là hạt vàng?</a:t>
            </a:r>
          </a:p>
        </p:txBody>
      </p:sp>
      <p:pic>
        <p:nvPicPr>
          <p:cNvPr id="13"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482" y="975940"/>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15"/>
          <p:cNvPicPr>
            <a:picLocks noChangeAspect="1"/>
          </p:cNvPicPr>
          <p:nvPr/>
        </p:nvPicPr>
        <p:blipFill rotWithShape="1">
          <a:blip r:embed="rId3">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pic>
        <p:nvPicPr>
          <p:cNvPr id="8"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45549" y="1186774"/>
            <a:ext cx="4676311" cy="3796766"/>
          </a:xfrm>
          <a:prstGeom prst="ellipse">
            <a:avLst/>
          </a:prstGeom>
          <a:ln w="63500" cap="rnd">
            <a:noFill/>
          </a:ln>
          <a:effectLst/>
        </p:spPr>
      </p:pic>
      <p:sp>
        <p:nvSpPr>
          <p:cNvPr id="10" name="TextBox 9"/>
          <p:cNvSpPr txBox="1"/>
          <p:nvPr/>
        </p:nvSpPr>
        <p:spPr>
          <a:xfrm>
            <a:off x="1597651" y="4983540"/>
            <a:ext cx="9448800" cy="1569660"/>
          </a:xfrm>
          <a:prstGeom prst="rect">
            <a:avLst/>
          </a:prstGeom>
          <a:noFill/>
        </p:spPr>
        <p:txBody>
          <a:bodyPr wrap="square" rtlCol="0">
            <a:spAutoFit/>
          </a:bodyPr>
          <a:lstStyle/>
          <a:p>
            <a:pPr algn="ctr"/>
            <a:r>
              <a:rPr lang="vi-VN" sz="3200" b="1">
                <a:solidFill>
                  <a:srgbClr val="002060"/>
                </a:solidFill>
                <a:latin typeface="UTM Flamenco" panose="02040603050506020204" pitchFamily="18" charset="0"/>
              </a:rPr>
              <a:t>Ai ơi bưng bát cơm đầy</a:t>
            </a:r>
          </a:p>
          <a:p>
            <a:pPr algn="ctr"/>
            <a:r>
              <a:rPr lang="vi-VN" sz="3200" b="1">
                <a:solidFill>
                  <a:srgbClr val="002060"/>
                </a:solidFill>
                <a:latin typeface="UTM Flamenco" panose="02040603050506020204" pitchFamily="18" charset="0"/>
              </a:rPr>
              <a:t>Dẻo thơm một hạt đắng cay muôn phần. </a:t>
            </a:r>
          </a:p>
          <a:p>
            <a:pPr algn="ctr"/>
            <a:endParaRPr lang="en-US" sz="3200" b="1" dirty="0">
              <a:solidFill>
                <a:srgbClr val="002060"/>
              </a:solidFill>
              <a:latin typeface="UTM Flamenco" panose="02040603050506020204" pitchFamily="18" charset="0"/>
            </a:endParaRPr>
          </a:p>
        </p:txBody>
      </p:sp>
      <p:pic>
        <p:nvPicPr>
          <p:cNvPr id="23554" name="Picture 2" descr="Hạt thóc | Bài thơ Hạt thóc (Lê Duy Phươ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88470" y="1248786"/>
            <a:ext cx="4676311" cy="3796766"/>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23554"/>
                                        </p:tgtEl>
                                        <p:attrNameLst>
                                          <p:attrName>style.visibility</p:attrName>
                                        </p:attrNameLst>
                                      </p:cBhvr>
                                      <p:to>
                                        <p:strVal val="visible"/>
                                      </p:to>
                                    </p:set>
                                    <p:animEffect transition="in" filter="wipe(down)">
                                      <p:cBhvr>
                                        <p:cTn id="15" dur="500"/>
                                        <p:tgtEl>
                                          <p:spTgt spid="2355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p:cNvSpPr/>
          <p:nvPr/>
        </p:nvSpPr>
        <p:spPr>
          <a:xfrm>
            <a:off x="371034" y="275658"/>
            <a:ext cx="7975601" cy="6264137"/>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783784" y="669281"/>
            <a:ext cx="7150100" cy="5519438"/>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43063" y="1720840"/>
            <a:ext cx="5302237" cy="3416320"/>
          </a:xfrm>
          <a:prstGeom prst="rect">
            <a:avLst/>
          </a:prstGeom>
          <a:noFill/>
        </p:spPr>
        <p:txBody>
          <a:bodyPr wrap="square">
            <a:spAutoFit/>
          </a:bodyPr>
          <a:lstStyle/>
          <a:p>
            <a:pPr algn="just"/>
            <a:r>
              <a:rPr lang="vi-VN" sz="2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 Hạt gạo được gọi là “ hạt vàng làng ta” vì hạt gạo rất quý. Hạt gạo được tạo nên nhờ đất, nhờ nước, nhờ mồ hôi công sức của các bác nông dân, của các bạn nhỏ và hạt gạo cũng đóng góp vào chiến thắng chung của dân tộc. </a:t>
            </a:r>
          </a:p>
          <a:p>
            <a:pPr algn="just"/>
            <a:r>
              <a:rPr lang="vi-VN" sz="2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     - Thái độ trân trọng các bác nông dân, hạt gạo. Không bỏ phí hạt gạo vì phía sau nó là bao nhiêu nỗi nhọc nhằn. </a:t>
            </a:r>
          </a:p>
        </p:txBody>
      </p:sp>
      <p:pic>
        <p:nvPicPr>
          <p:cNvPr id="13"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4482" y="975940"/>
            <a:ext cx="6096012" cy="60960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38"/>
          <p:cNvSpPr txBox="1"/>
          <p:nvPr/>
        </p:nvSpPr>
        <p:spPr>
          <a:xfrm>
            <a:off x="3046730" y="194101"/>
            <a:ext cx="6096000" cy="830997"/>
          </a:xfrm>
          <a:prstGeom prst="rect">
            <a:avLst/>
          </a:prstGeom>
          <a:noFill/>
        </p:spPr>
        <p:txBody>
          <a:bodyPr wrap="square">
            <a:spAutoFit/>
          </a:bodyPr>
          <a:lstStyle/>
          <a:p>
            <a:pPr algn="ctr"/>
            <a:r>
              <a:rPr lang="en-US" altLang="zh-CN" sz="4800">
                <a:ln w="1905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TẬP ĐỌC</a:t>
            </a:r>
          </a:p>
        </p:txBody>
      </p:sp>
      <p:sp>
        <p:nvSpPr>
          <p:cNvPr id="12" name="文本框 36"/>
          <p:cNvSpPr txBox="1"/>
          <p:nvPr/>
        </p:nvSpPr>
        <p:spPr>
          <a:xfrm>
            <a:off x="728980" y="1040725"/>
            <a:ext cx="10731500" cy="769441"/>
          </a:xfrm>
          <a:prstGeom prst="rect">
            <a:avLst/>
          </a:prstGeom>
          <a:noFill/>
        </p:spPr>
        <p:txBody>
          <a:bodyPr wrap="square" rtlCol="0">
            <a:spAutoFit/>
          </a:bodyPr>
          <a:lstStyle/>
          <a:p>
            <a:pPr algn="ctr"/>
            <a:r>
              <a:rPr lang="vi-VN" altLang="zh-CN" sz="4400" i="0">
                <a:ln w="19050">
                  <a:noFill/>
                </a:ln>
                <a:solidFill>
                  <a:sysClr val="windowText" lastClr="000000"/>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HẠT GẠO LÀNG TA</a:t>
            </a:r>
            <a:endParaRPr lang="en-US" altLang="zh-CN" sz="4400" i="0" dirty="0">
              <a:ln w="19050">
                <a:noFill/>
              </a:ln>
              <a:solidFill>
                <a:sysClr val="windowText" lastClr="000000"/>
              </a:solidFill>
              <a:effectLst>
                <a:outerShdw blurRad="38100" dist="38100" dir="2700000" algn="tl">
                  <a:srgbClr val="000000">
                    <a:alpha val="43137"/>
                  </a:srgbClr>
                </a:outerShdw>
              </a:effectLst>
              <a:latin typeface="UTM Cookies" panose="02040603050506020204" pitchFamily="18" charset="0"/>
              <a:ea typeface="思源黑体 CN Bold" panose="020B0800000000000000" pitchFamily="34" charset="-122"/>
            </a:endParaRPr>
          </a:p>
        </p:txBody>
      </p:sp>
      <p:pic>
        <p:nvPicPr>
          <p:cNvPr id="15" name="图片 15"/>
          <p:cNvPicPr>
            <a:picLocks noChangeAspect="1"/>
          </p:cNvPicPr>
          <p:nvPr/>
        </p:nvPicPr>
        <p:blipFill rotWithShape="1">
          <a:blip r:embed="rId3">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sp>
        <p:nvSpPr>
          <p:cNvPr id="20" name="Cloud 19"/>
          <p:cNvSpPr/>
          <p:nvPr/>
        </p:nvSpPr>
        <p:spPr>
          <a:xfrm>
            <a:off x="433264" y="2085116"/>
            <a:ext cx="8696766" cy="449659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p:cNvSpPr/>
          <p:nvPr/>
        </p:nvSpPr>
        <p:spPr>
          <a:xfrm>
            <a:off x="922214" y="2322265"/>
            <a:ext cx="7796622" cy="3962026"/>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1135156" y="2678158"/>
            <a:ext cx="8704363" cy="3170099"/>
          </a:xfrm>
          <a:prstGeom prst="rect">
            <a:avLst/>
          </a:prstGeom>
          <a:noFill/>
        </p:spPr>
        <p:txBody>
          <a:bodyPr wrap="square">
            <a:spAutoFit/>
          </a:bodyPr>
          <a:lstStyle/>
          <a:p>
            <a:pPr algn="just"/>
            <a:r>
              <a:rPr lang="vi-VN" sz="4000" dirty="0">
                <a:effectLst>
                  <a:outerShdw blurRad="38100" dist="38100" dir="2700000" algn="tl">
                    <a:srgbClr val="000000">
                      <a:alpha val="43137"/>
                    </a:srgbClr>
                  </a:outerShdw>
                </a:effectLst>
                <a:highlight>
                  <a:srgbClr val="C0C0C0"/>
                </a:highlight>
                <a:latin typeface="UTM Flamenco" panose="02040603050506020204" pitchFamily="18" charset="0"/>
                <a:ea typeface="Times New Roman" panose="02020603050405020304" pitchFamily="18" charset="0"/>
                <a:cs typeface="Times New Roman" panose="02020603050405020304" pitchFamily="18" charset="0"/>
              </a:rPr>
              <a:t> Hạt gạo được làm nên từ công sức của nhiều người, là tấm lòng của hậu phương góp phần vào chiến thắng của tiền tuyến trong thời kì kháng chiến chống Mĩ cứu nước. </a:t>
            </a:r>
          </a:p>
        </p:txBody>
      </p:sp>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288154" y="1962495"/>
            <a:ext cx="5851543" cy="5851543"/>
          </a:xfrm>
          <a:prstGeom prst="rect">
            <a:avLst/>
          </a:prstGeom>
        </p:spPr>
      </p:pic>
      <p:sp>
        <p:nvSpPr>
          <p:cNvPr id="24" name="文本框 38"/>
          <p:cNvSpPr txBox="1"/>
          <p:nvPr/>
        </p:nvSpPr>
        <p:spPr>
          <a:xfrm>
            <a:off x="1105821" y="1962495"/>
            <a:ext cx="6096000" cy="830997"/>
          </a:xfrm>
          <a:prstGeom prst="rect">
            <a:avLst/>
          </a:prstGeom>
          <a:noFill/>
        </p:spPr>
        <p:txBody>
          <a:bodyPr wrap="square">
            <a:spAutoFit/>
          </a:bodyPr>
          <a:lstStyle/>
          <a:p>
            <a:pPr algn="ctr"/>
            <a:r>
              <a:rPr lang="vi-VN" altLang="zh-CN" sz="4800" dirty="0">
                <a:ln w="19050">
                  <a:solidFill>
                    <a:sysClr val="windowText" lastClr="000000"/>
                  </a:solidFill>
                </a:ln>
                <a:solidFill>
                  <a:schemeClr val="bg1"/>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NỘI DUNG BÀI</a:t>
            </a:r>
            <a:endParaRPr lang="en-US" altLang="zh-CN" sz="4800" dirty="0">
              <a:ln w="19050">
                <a:solidFill>
                  <a:sysClr val="windowText" lastClr="000000"/>
                </a:solidFill>
              </a:ln>
              <a:solidFill>
                <a:schemeClr val="bg1"/>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randombar(horizontal)">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barn(inVertical)">
                                      <p:cBhvr>
                                        <p:cTn id="33" dur="500"/>
                                        <p:tgtEl>
                                          <p:spTgt spid="2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animBg="1"/>
      <p:bldP spid="21" grpId="0" animBg="1"/>
      <p:bldP spid="22" grpId="0"/>
      <p:bldP spid="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3"/>
          <p:cNvPicPr>
            <a:picLocks noChangeAspect="1"/>
          </p:cNvPicPr>
          <p:nvPr/>
        </p:nvPicPr>
        <p:blipFill rotWithShape="1">
          <a:blip r:embed="rId3">
            <a:extLst>
              <a:ext uri="{28A0092B-C50C-407E-A947-70E740481C1C}">
                <a14:useLocalDpi xmlns:a14="http://schemas.microsoft.com/office/drawing/2010/main" val="0"/>
              </a:ext>
            </a:extLst>
          </a:blip>
          <a:srcRect b="9054"/>
          <a:stretch>
            <a:fillRect/>
          </a:stretch>
        </p:blipFill>
        <p:spPr>
          <a:xfrm>
            <a:off x="-14862" y="-3092116"/>
            <a:ext cx="12192000" cy="9950116"/>
          </a:xfrm>
          <a:prstGeom prst="rect">
            <a:avLst/>
          </a:prstGeom>
        </p:spPr>
      </p:pic>
      <p:pic>
        <p:nvPicPr>
          <p:cNvPr id="6"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84743" y="521142"/>
            <a:ext cx="4817432" cy="4903385"/>
          </a:xfrm>
          <a:prstGeom prst="rect">
            <a:avLst/>
          </a:prstGeom>
        </p:spPr>
      </p:pic>
      <p:sp>
        <p:nvSpPr>
          <p:cNvPr id="7" name="Rectangle 6"/>
          <p:cNvSpPr/>
          <p:nvPr/>
        </p:nvSpPr>
        <p:spPr>
          <a:xfrm>
            <a:off x="372339" y="5288340"/>
            <a:ext cx="11992773" cy="1569660"/>
          </a:xfrm>
          <a:prstGeom prst="rect">
            <a:avLst/>
          </a:prstGeom>
          <a:noFill/>
        </p:spPr>
        <p:txBody>
          <a:bodyPr wrap="square" lIns="91440" tIns="45720" rIns="91440" bIns="45720">
            <a:spAutoFit/>
          </a:bodyPr>
          <a:lstStyle/>
          <a:p>
            <a:pPr algn="ctr"/>
            <a:r>
              <a:rPr lang="vi-VN" sz="9600" dirty="0">
                <a:ln w="0"/>
                <a:effectLst>
                  <a:outerShdw blurRad="38100" dist="19050" dir="2700000" algn="tl" rotWithShape="0">
                    <a:schemeClr val="dk1">
                      <a:alpha val="40000"/>
                    </a:schemeClr>
                  </a:outerShdw>
                </a:effectLst>
                <a:latin typeface="+mj-lt"/>
              </a:rPr>
              <a:t>LUYỆN ĐỌC HAY</a:t>
            </a:r>
            <a:endParaRPr lang="en-US" sz="9600" b="0" cap="none" spc="0" dirty="0">
              <a:ln w="0"/>
              <a:solidFill>
                <a:schemeClr val="tx1"/>
              </a:solidFill>
              <a:effectLst>
                <a:outerShdw blurRad="38100" dist="19050" dir="2700000" algn="tl" rotWithShape="0">
                  <a:schemeClr val="dk1">
                    <a:alpha val="40000"/>
                  </a:schemeClr>
                </a:outerShdw>
              </a:effectLst>
              <a:latin typeface="+mj-lt"/>
            </a:endParaRPr>
          </a:p>
        </p:txBody>
      </p:sp>
      <p:sp>
        <p:nvSpPr>
          <p:cNvPr id="8" name="泪滴形 26"/>
          <p:cNvSpPr/>
          <p:nvPr/>
        </p:nvSpPr>
        <p:spPr>
          <a:xfrm>
            <a:off x="5414261" y="252887"/>
            <a:ext cx="1358397" cy="1326941"/>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dirty="0"/>
              <a:t>3</a:t>
            </a:r>
            <a:endParaRPr lang="zh-CN" altLang="en-US" sz="9600" b="1" dirty="0"/>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14"/>
          <p:cNvSpPr/>
          <p:nvPr/>
        </p:nvSpPr>
        <p:spPr>
          <a:xfrm>
            <a:off x="533400" y="953277"/>
            <a:ext cx="8510128" cy="528453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955680" y="1301272"/>
            <a:ext cx="7794620" cy="4401027"/>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99671" y="2142897"/>
            <a:ext cx="6518275" cy="3046988"/>
          </a:xfrm>
          <a:prstGeom prst="rect">
            <a:avLst/>
          </a:prstGeom>
          <a:noFill/>
        </p:spPr>
        <p:txBody>
          <a:bodyPr wrap="square">
            <a:spAutoFit/>
          </a:bodyPr>
          <a:lstStyle/>
          <a:p>
            <a:pPr algn="ctr"/>
            <a:r>
              <a:rPr lang="vi-VN" sz="32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Diễn cảm, nhẹ nhàng, tình cảm, tha thiết; nhấn giọng tự nhiên những từ ngữ nói đến vị phù sa, hương sen, lời hát, bão, mưa, giọt mồ hôi chứa trong hạt gạo và nỗi vất vả của </a:t>
            </a:r>
          </a:p>
          <a:p>
            <a:pPr algn="ctr"/>
            <a:r>
              <a:rPr lang="vi-VN" sz="32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những người làm ra hạt gạo</a:t>
            </a:r>
          </a:p>
        </p:txBody>
      </p:sp>
      <p:sp>
        <p:nvSpPr>
          <p:cNvPr id="9" name="Google Shape;166;p1"/>
          <p:cNvSpPr txBox="1"/>
          <p:nvPr/>
        </p:nvSpPr>
        <p:spPr>
          <a:xfrm>
            <a:off x="1248770" y="620188"/>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a:solidFill>
                  <a:srgbClr val="FFFF00"/>
                </a:solidFill>
                <a:effectLst>
                  <a:outerShdw blurRad="38100" dist="38100" dir="2700000" algn="tl">
                    <a:srgbClr val="000000">
                      <a:alpha val="43137"/>
                    </a:srgbClr>
                  </a:outerShdw>
                </a:effectLst>
                <a:latin typeface="UTM Showcard" panose="02040603050506020204" pitchFamily="18" charset="0"/>
              </a:rPr>
              <a:t>Giọng đọc</a:t>
            </a:r>
            <a:endParaRPr sz="8800" b="1" i="0" u="none" strike="noStrike" cap="none">
              <a:solidFill>
                <a:srgbClr val="FFFF00"/>
              </a:solidFill>
              <a:effectLst>
                <a:outerShdw blurRad="38100" dist="38100" dir="2700000" algn="tl">
                  <a:srgbClr val="000000">
                    <a:alpha val="43137"/>
                  </a:srgbClr>
                </a:outerShdw>
              </a:effectLst>
              <a:latin typeface="UTM Showcard" panose="02040603050506020204" pitchFamily="18" charset="0"/>
              <a:sym typeface="Arial" panose="020B0604020202020204"/>
            </a:endParaRPr>
          </a:p>
        </p:txBody>
      </p:sp>
      <p:sp>
        <p:nvSpPr>
          <p:cNvPr id="10" name="Google Shape;166;p1"/>
          <p:cNvSpPr txBox="1"/>
          <p:nvPr/>
        </p:nvSpPr>
        <p:spPr>
          <a:xfrm>
            <a:off x="1170170" y="620188"/>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a:ln w="28575">
                  <a:solidFill>
                    <a:schemeClr val="tx1"/>
                  </a:solidFill>
                </a:ln>
                <a:solidFill>
                  <a:srgbClr val="FF6600"/>
                </a:solidFill>
                <a:effectLst/>
                <a:latin typeface="UTM Showcard" panose="02040603050506020204" pitchFamily="18" charset="0"/>
              </a:rPr>
              <a:t>Giọng đọc</a:t>
            </a:r>
            <a:endParaRPr sz="8800" b="1" i="0" u="none" strike="noStrike" cap="none">
              <a:ln w="28575">
                <a:solidFill>
                  <a:schemeClr val="tx1"/>
                </a:solidFill>
              </a:ln>
              <a:solidFill>
                <a:srgbClr val="FF6600"/>
              </a:solidFill>
              <a:effectLst/>
              <a:latin typeface="UTM Showcard" panose="02040603050506020204" pitchFamily="18" charset="0"/>
              <a:sym typeface="Arial" panose="020B0604020202020204"/>
            </a:endParaRPr>
          </a:p>
        </p:txBody>
      </p:sp>
      <p:pic>
        <p:nvPicPr>
          <p:cNvPr id="11"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5434" y="953278"/>
            <a:ext cx="5904721" cy="59047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3"/>
          <p:cNvPicPr>
            <a:picLocks noChangeAspect="1"/>
          </p:cNvPicPr>
          <p:nvPr/>
        </p:nvPicPr>
        <p:blipFill rotWithShape="1">
          <a:blip r:embed="rId3">
            <a:extLst>
              <a:ext uri="{28A0092B-C50C-407E-A947-70E740481C1C}">
                <a14:useLocalDpi xmlns:a14="http://schemas.microsoft.com/office/drawing/2010/main" val="0"/>
              </a:ext>
            </a:extLst>
          </a:blip>
          <a:srcRect t="36798" b="9054"/>
          <a:stretch>
            <a:fillRect/>
          </a:stretch>
        </p:blipFill>
        <p:spPr>
          <a:xfrm>
            <a:off x="0" y="933854"/>
            <a:ext cx="12192000" cy="5924145"/>
          </a:xfrm>
          <a:prstGeom prst="rect">
            <a:avLst/>
          </a:prstGeom>
        </p:spPr>
      </p:pic>
      <p:pic>
        <p:nvPicPr>
          <p:cNvPr id="6" name="图片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0086" y="2393482"/>
            <a:ext cx="3125221" cy="3125219"/>
          </a:xfrm>
          <a:prstGeom prst="rect">
            <a:avLst/>
          </a:prstGeom>
        </p:spPr>
      </p:pic>
      <p:pic>
        <p:nvPicPr>
          <p:cNvPr id="7" name="图片 15" descr="图片包含 照片, 展示&#10;&#10;描述已自动生成"/>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1611" y="2524753"/>
            <a:ext cx="3067266" cy="2997366"/>
          </a:xfrm>
          <a:prstGeom prst="rect">
            <a:avLst/>
          </a:prstGeom>
        </p:spPr>
      </p:pic>
      <p:pic>
        <p:nvPicPr>
          <p:cNvPr id="8" name="图片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51153" y="2102059"/>
            <a:ext cx="3490041" cy="3552310"/>
          </a:xfrm>
          <a:prstGeom prst="rect">
            <a:avLst/>
          </a:prstGeom>
        </p:spPr>
      </p:pic>
      <p:sp>
        <p:nvSpPr>
          <p:cNvPr id="9" name="泪滴形 24"/>
          <p:cNvSpPr/>
          <p:nvPr/>
        </p:nvSpPr>
        <p:spPr>
          <a:xfrm>
            <a:off x="1698533" y="2117692"/>
            <a:ext cx="833421" cy="814122"/>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1</a:t>
            </a:r>
            <a:endParaRPr lang="zh-CN" altLang="en-US" sz="6600" b="1" dirty="0"/>
          </a:p>
        </p:txBody>
      </p:sp>
      <p:sp>
        <p:nvSpPr>
          <p:cNvPr id="10" name="泪滴形 25"/>
          <p:cNvSpPr/>
          <p:nvPr/>
        </p:nvSpPr>
        <p:spPr>
          <a:xfrm>
            <a:off x="5324716" y="2127459"/>
            <a:ext cx="833421" cy="814122"/>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2</a:t>
            </a:r>
            <a:endParaRPr lang="zh-CN" altLang="en-US" sz="6600" b="1" dirty="0"/>
          </a:p>
        </p:txBody>
      </p:sp>
      <p:sp>
        <p:nvSpPr>
          <p:cNvPr id="11" name="泪滴形 26"/>
          <p:cNvSpPr/>
          <p:nvPr/>
        </p:nvSpPr>
        <p:spPr>
          <a:xfrm>
            <a:off x="9312061" y="2102059"/>
            <a:ext cx="833421" cy="814122"/>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6600" b="1" dirty="0"/>
              <a:t>3</a:t>
            </a:r>
            <a:endParaRPr lang="zh-CN" altLang="en-US" sz="6600" b="1" dirty="0"/>
          </a:p>
        </p:txBody>
      </p:sp>
      <p:sp>
        <p:nvSpPr>
          <p:cNvPr id="14" name="Rectangle 13"/>
          <p:cNvSpPr/>
          <p:nvPr/>
        </p:nvSpPr>
        <p:spPr>
          <a:xfrm>
            <a:off x="889747" y="5522119"/>
            <a:ext cx="2415726" cy="646331"/>
          </a:xfrm>
          <a:prstGeom prst="rect">
            <a:avLst/>
          </a:prstGeom>
          <a:noFill/>
        </p:spPr>
        <p:txBody>
          <a:bodyPr wrap="none" lIns="91440" tIns="45720" rIns="91440" bIns="45720">
            <a:spAutoFit/>
          </a:bodyPr>
          <a:lstStyle/>
          <a:p>
            <a:pPr algn="ctr"/>
            <a:r>
              <a:rPr lang="vi-VN" sz="3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LUY</a:t>
            </a:r>
            <a:r>
              <a:rPr lang="vi-VN" sz="32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Ệ</a:t>
            </a:r>
            <a:r>
              <a:rPr lang="vi-VN" sz="3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N ĐỌC</a:t>
            </a:r>
            <a:endParaRPr lang="en-US" sz="3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16" name="Rectangle 15"/>
          <p:cNvSpPr/>
          <p:nvPr/>
        </p:nvSpPr>
        <p:spPr>
          <a:xfrm>
            <a:off x="4092634" y="5531886"/>
            <a:ext cx="3448381" cy="646331"/>
          </a:xfrm>
          <a:prstGeom prst="rect">
            <a:avLst/>
          </a:prstGeom>
          <a:noFill/>
        </p:spPr>
        <p:txBody>
          <a:bodyPr wrap="none" lIns="91440" tIns="45720" rIns="91440" bIns="45720">
            <a:spAutoFit/>
          </a:bodyPr>
          <a:lstStyle/>
          <a:p>
            <a:pPr algn="ctr"/>
            <a:r>
              <a:rPr lang="vi-VN" sz="3600" b="0" cap="none" spc="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TÌM HIỂU BÀI</a:t>
            </a:r>
            <a:endParaRPr lang="en-US" sz="3600" b="0" cap="none" spc="0">
              <a:ln w="0"/>
              <a:solidFill>
                <a:schemeClr val="tx1"/>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18" name="Rectangle 17"/>
          <p:cNvSpPr/>
          <p:nvPr/>
        </p:nvSpPr>
        <p:spPr>
          <a:xfrm>
            <a:off x="8291008" y="5541369"/>
            <a:ext cx="3265189" cy="646331"/>
          </a:xfrm>
          <a:prstGeom prst="rect">
            <a:avLst/>
          </a:prstGeom>
          <a:noFill/>
        </p:spPr>
        <p:txBody>
          <a:bodyPr wrap="none" lIns="91440" tIns="45720" rIns="91440" bIns="45720">
            <a:spAutoFit/>
          </a:bodyPr>
          <a:lstStyle/>
          <a:p>
            <a:pPr algn="ctr"/>
            <a:r>
              <a:rPr lang="vi-VN" sz="3600" dirty="0">
                <a:ln w="0"/>
                <a:effectLst>
                  <a:outerShdw blurRad="38100" dist="19050" dir="2700000" algn="tl" rotWithShape="0">
                    <a:schemeClr val="dk1">
                      <a:alpha val="40000"/>
                    </a:schemeClr>
                  </a:outerShdw>
                </a:effectLst>
                <a:latin typeface="UTM Futura Extra" panose="02040603050506020204" pitchFamily="18" charset="0"/>
              </a:rPr>
              <a:t>LUY</a:t>
            </a:r>
            <a:r>
              <a:rPr lang="vi-VN" sz="3200"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Ệ</a:t>
            </a:r>
            <a:r>
              <a:rPr lang="vi-VN" sz="3600" dirty="0">
                <a:ln w="0"/>
                <a:effectLst>
                  <a:outerShdw blurRad="38100" dist="19050" dir="2700000" algn="tl" rotWithShape="0">
                    <a:schemeClr val="dk1">
                      <a:alpha val="40000"/>
                    </a:schemeClr>
                  </a:outerShdw>
                </a:effectLst>
                <a:latin typeface="UTM Futura Extra" panose="02040603050506020204" pitchFamily="18" charset="0"/>
              </a:rPr>
              <a:t>N ĐỌC HAY</a:t>
            </a:r>
            <a:endParaRPr lang="en-US" sz="3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endParaRPr>
          </a:p>
        </p:txBody>
      </p:sp>
      <p:sp>
        <p:nvSpPr>
          <p:cNvPr id="20" name="Rectangle 19"/>
          <p:cNvSpPr/>
          <p:nvPr/>
        </p:nvSpPr>
        <p:spPr>
          <a:xfrm>
            <a:off x="2236944" y="247676"/>
            <a:ext cx="7715575" cy="1323439"/>
          </a:xfrm>
          <a:prstGeom prst="rect">
            <a:avLst/>
          </a:prstGeom>
          <a:noFill/>
        </p:spPr>
        <p:txBody>
          <a:bodyPr wrap="none" lIns="91440" tIns="45720" rIns="91440" bIns="45720">
            <a:spAutoFit/>
          </a:bodyPr>
          <a:lstStyle/>
          <a:p>
            <a:pPr algn="ctr"/>
            <a:r>
              <a:rPr lang="en-US" sz="8000" b="1" cap="none" spc="0">
                <a:ln w="57150">
                  <a:solidFill>
                    <a:schemeClr val="tx1">
                      <a:lumMod val="95000"/>
                      <a:lumOff val="5000"/>
                    </a:schemeClr>
                  </a:solidFill>
                  <a:prstDash val="solid"/>
                </a:ln>
                <a:solidFill>
                  <a:srgbClr val="FFFF00"/>
                </a:solidFill>
                <a:effectLst>
                  <a:outerShdw blurRad="38100" dist="38100" dir="2700000" algn="tl">
                    <a:srgbClr val="000000">
                      <a:alpha val="43137"/>
                    </a:srgbClr>
                  </a:outerShdw>
                </a:effectLst>
                <a:latin typeface="UTM American Sans" panose="02040603050506020204" pitchFamily="18" charset="0"/>
              </a:rPr>
              <a:t>CÁC HOẠT ĐỘNG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par>
                                <p:cTn id="24" presetID="14" presetClass="entr" presetSubtype="1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randombar(horizontal)">
                                      <p:cBhvr>
                                        <p:cTn id="34" dur="500"/>
                                        <p:tgtEl>
                                          <p:spTgt spid="11"/>
                                        </p:tgtEl>
                                      </p:cBhvr>
                                    </p:animEffect>
                                  </p:childTnLst>
                                </p:cTn>
                              </p:par>
                              <p:par>
                                <p:cTn id="35" presetID="14" presetClass="entr" presetSubtype="1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6" grpId="0"/>
      <p:bldP spid="18" grpId="0"/>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文本框 38"/>
          <p:cNvSpPr txBox="1"/>
          <p:nvPr/>
        </p:nvSpPr>
        <p:spPr>
          <a:xfrm>
            <a:off x="3046730" y="194101"/>
            <a:ext cx="6096000" cy="830997"/>
          </a:xfrm>
          <a:prstGeom prst="rect">
            <a:avLst/>
          </a:prstGeom>
          <a:noFill/>
        </p:spPr>
        <p:txBody>
          <a:bodyPr wrap="square">
            <a:spAutoFit/>
          </a:bodyPr>
          <a:lstStyle/>
          <a:p>
            <a:pPr algn="ctr"/>
            <a:r>
              <a:rPr lang="en-US" altLang="zh-CN" sz="4800">
                <a:ln w="1905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TẬP ĐỌC</a:t>
            </a:r>
          </a:p>
        </p:txBody>
      </p:sp>
      <p:sp>
        <p:nvSpPr>
          <p:cNvPr id="12" name="文本框 36"/>
          <p:cNvSpPr txBox="1"/>
          <p:nvPr/>
        </p:nvSpPr>
        <p:spPr>
          <a:xfrm>
            <a:off x="728980" y="1040725"/>
            <a:ext cx="10731500" cy="769441"/>
          </a:xfrm>
          <a:prstGeom prst="rect">
            <a:avLst/>
          </a:prstGeom>
          <a:noFill/>
        </p:spPr>
        <p:txBody>
          <a:bodyPr wrap="square" rtlCol="0">
            <a:spAutoFit/>
          </a:bodyPr>
          <a:lstStyle/>
          <a:p>
            <a:pPr algn="ctr"/>
            <a:r>
              <a:rPr lang="vi-VN" altLang="zh-CN" sz="4400" i="0">
                <a:ln w="19050">
                  <a:noFill/>
                </a:ln>
                <a:solidFill>
                  <a:sysClr val="windowText" lastClr="000000"/>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HẠT GẠO LÀNG TA</a:t>
            </a:r>
            <a:endParaRPr lang="en-US" altLang="zh-CN" sz="4400" i="0" dirty="0">
              <a:ln w="19050">
                <a:noFill/>
              </a:ln>
              <a:solidFill>
                <a:sysClr val="windowText" lastClr="000000"/>
              </a:solidFill>
              <a:effectLst>
                <a:outerShdw blurRad="38100" dist="38100" dir="2700000" algn="tl">
                  <a:srgbClr val="000000">
                    <a:alpha val="43137"/>
                  </a:srgbClr>
                </a:outerShdw>
              </a:effectLst>
              <a:latin typeface="UTM Cookies" panose="02040603050506020204" pitchFamily="18" charset="0"/>
              <a:ea typeface="思源黑体 CN Bold" panose="020B0800000000000000" pitchFamily="34" charset="-122"/>
            </a:endParaRPr>
          </a:p>
        </p:txBody>
      </p:sp>
      <p:sp>
        <p:nvSpPr>
          <p:cNvPr id="13" name="Rectangle 12"/>
          <p:cNvSpPr/>
          <p:nvPr/>
        </p:nvSpPr>
        <p:spPr>
          <a:xfrm>
            <a:off x="8685053" y="1643410"/>
            <a:ext cx="2409954" cy="400110"/>
          </a:xfrm>
          <a:prstGeom prst="rect">
            <a:avLst/>
          </a:prstGeom>
          <a:noFill/>
        </p:spPr>
        <p:txBody>
          <a:bodyPr wrap="none" lIns="91440" tIns="45720" rIns="91440" bIns="45720">
            <a:spAutoFit/>
          </a:bodyPr>
          <a:lstStyle/>
          <a:p>
            <a:pPr algn="ctr"/>
            <a:r>
              <a:rPr lang="vi-VN"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rPr>
              <a:t>Trần Đăng Khoa</a:t>
            </a:r>
            <a:endParaRPr lang="en-US"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endParaRPr>
          </a:p>
        </p:txBody>
      </p:sp>
      <p:pic>
        <p:nvPicPr>
          <p:cNvPr id="15" name="图片 15"/>
          <p:cNvPicPr>
            <a:picLocks noChangeAspect="1"/>
          </p:cNvPicPr>
          <p:nvPr/>
        </p:nvPicPr>
        <p:blipFill rotWithShape="1">
          <a:blip r:embed="rId3">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pic>
        <p:nvPicPr>
          <p:cNvPr id="2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2135" y="3570686"/>
            <a:ext cx="3718439" cy="3718439"/>
          </a:xfrm>
          <a:prstGeom prst="rect">
            <a:avLst/>
          </a:prstGeom>
        </p:spPr>
      </p:pic>
      <p:sp>
        <p:nvSpPr>
          <p:cNvPr id="20" name="Rectangle 21"/>
          <p:cNvSpPr>
            <a:spLocks noChangeArrowheads="1"/>
          </p:cNvSpPr>
          <p:nvPr/>
        </p:nvSpPr>
        <p:spPr bwMode="auto">
          <a:xfrm>
            <a:off x="4454139" y="1674665"/>
            <a:ext cx="6096000" cy="4524315"/>
          </a:xfrm>
          <a:prstGeom prst="rect">
            <a:avLst/>
          </a:prstGeom>
          <a:noFill/>
          <a:ln>
            <a:noFill/>
          </a:ln>
          <a:effectLst/>
          <a:extLst>
            <a:ext uri="{909E8E84-426E-40DD-AFC4-6F175D3DCCD1}">
              <a14:hiddenFill xmlns:a14="http://schemas.microsoft.com/office/drawing/2010/main">
                <a:solidFill>
                  <a:srgbClr val="DFECFB"/>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err="1">
                <a:solidFill>
                  <a:srgbClr val="002060"/>
                </a:solidFill>
                <a:latin typeface="Times New Roman" panose="02020603050405020304" pitchFamily="18" charset="0"/>
              </a:rPr>
              <a:t>Hạt</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gạo</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làng</a:t>
            </a:r>
            <a:r>
              <a:rPr lang="en-US" sz="3200" b="1" dirty="0">
                <a:solidFill>
                  <a:srgbClr val="002060"/>
                </a:solidFill>
                <a:latin typeface="Times New Roman" panose="02020603050405020304" pitchFamily="18" charset="0"/>
              </a:rPr>
              <a:t> </a:t>
            </a:r>
            <a:r>
              <a:rPr lang="en-US" sz="3200" b="1" dirty="0">
                <a:solidFill>
                  <a:srgbClr val="FF0000"/>
                </a:solidFill>
                <a:latin typeface="Times New Roman" panose="02020603050405020304" pitchFamily="18" charset="0"/>
              </a:rPr>
              <a:t>ta</a:t>
            </a:r>
          </a:p>
          <a:p>
            <a:r>
              <a:rPr lang="en-US" sz="3200" b="1" dirty="0" err="1">
                <a:solidFill>
                  <a:srgbClr val="002060"/>
                </a:solidFill>
                <a:latin typeface="Times New Roman" panose="02020603050405020304" pitchFamily="18" charset="0"/>
              </a:rPr>
              <a:t>Có</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bão</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tháng</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bảy</a:t>
            </a:r>
            <a:endParaRPr lang="en-US" sz="3200" b="1" dirty="0">
              <a:solidFill>
                <a:srgbClr val="00206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Có</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mưa</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tháng</a:t>
            </a:r>
            <a:r>
              <a:rPr lang="en-US" sz="3200" b="1" dirty="0">
                <a:solidFill>
                  <a:srgbClr val="002060"/>
                </a:solidFill>
                <a:latin typeface="Times New Roman" panose="02020603050405020304" pitchFamily="18" charset="0"/>
              </a:rPr>
              <a:t> </a:t>
            </a:r>
            <a:r>
              <a:rPr lang="en-US" sz="3200" b="1" dirty="0" err="1">
                <a:solidFill>
                  <a:srgbClr val="FF0000"/>
                </a:solidFill>
                <a:latin typeface="Times New Roman" panose="02020603050405020304" pitchFamily="18" charset="0"/>
              </a:rPr>
              <a:t>ba</a:t>
            </a:r>
            <a:endParaRPr lang="en-US" sz="3200" b="1" dirty="0">
              <a:solidFill>
                <a:srgbClr val="FF000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Giọt</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mồ</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hôi</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sa</a:t>
            </a:r>
            <a:endParaRPr lang="en-US" sz="3200" b="1" dirty="0">
              <a:solidFill>
                <a:srgbClr val="00206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Những</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trưa</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tháng</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sáu</a:t>
            </a:r>
            <a:endParaRPr lang="en-US" sz="3200" b="1" dirty="0">
              <a:solidFill>
                <a:srgbClr val="00206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Nước</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như</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ai</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nấu</a:t>
            </a:r>
            <a:endParaRPr lang="en-US" sz="3200" b="1" dirty="0">
              <a:solidFill>
                <a:srgbClr val="00206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Chết</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cả</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cá</a:t>
            </a:r>
            <a:r>
              <a:rPr lang="en-US" sz="3200" b="1" dirty="0">
                <a:solidFill>
                  <a:srgbClr val="002060"/>
                </a:solidFill>
                <a:latin typeface="Times New Roman" panose="02020603050405020304" pitchFamily="18" charset="0"/>
              </a:rPr>
              <a:t> </a:t>
            </a:r>
            <a:r>
              <a:rPr lang="en-US" sz="3200" b="1" dirty="0" err="1">
                <a:solidFill>
                  <a:srgbClr val="FF0000"/>
                </a:solidFill>
                <a:latin typeface="Times New Roman" panose="02020603050405020304" pitchFamily="18" charset="0"/>
              </a:rPr>
              <a:t>cờ</a:t>
            </a:r>
            <a:endParaRPr lang="en-US" sz="3200" b="1" dirty="0">
              <a:solidFill>
                <a:srgbClr val="FF000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Cua</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ngoi</a:t>
            </a:r>
            <a:r>
              <a:rPr lang="en-US" sz="3200" b="1" dirty="0">
                <a:solidFill>
                  <a:srgbClr val="002060"/>
                </a:solidFill>
                <a:latin typeface="Times New Roman" panose="02020603050405020304" pitchFamily="18" charset="0"/>
              </a:rPr>
              <a:t> </a:t>
            </a:r>
            <a:r>
              <a:rPr lang="en-US" sz="3200" b="1" dirty="0" err="1">
                <a:solidFill>
                  <a:srgbClr val="FF0000"/>
                </a:solidFill>
                <a:latin typeface="Times New Roman" panose="02020603050405020304" pitchFamily="18" charset="0"/>
              </a:rPr>
              <a:t>lên</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bờ</a:t>
            </a:r>
            <a:endParaRPr lang="en-US" sz="3200" b="1" dirty="0">
              <a:solidFill>
                <a:srgbClr val="FF0000"/>
              </a:solidFill>
              <a:latin typeface="Times New Roman" panose="02020603050405020304" pitchFamily="18" charset="0"/>
            </a:endParaRPr>
          </a:p>
          <a:p>
            <a:r>
              <a:rPr lang="en-US" sz="3200" b="1" dirty="0" err="1">
                <a:solidFill>
                  <a:srgbClr val="002060"/>
                </a:solidFill>
                <a:latin typeface="Times New Roman" panose="02020603050405020304" pitchFamily="18" charset="0"/>
              </a:rPr>
              <a:t>Mẹ</a:t>
            </a:r>
            <a:r>
              <a:rPr lang="en-US" sz="3200" b="1" dirty="0">
                <a:solidFill>
                  <a:srgbClr val="002060"/>
                </a:solidFill>
                <a:latin typeface="Times New Roman" panose="02020603050405020304" pitchFamily="18" charset="0"/>
              </a:rPr>
              <a:t> </a:t>
            </a:r>
            <a:r>
              <a:rPr lang="en-US" sz="3200" b="1" dirty="0" err="1">
                <a:solidFill>
                  <a:srgbClr val="002060"/>
                </a:solidFill>
                <a:latin typeface="Times New Roman" panose="02020603050405020304" pitchFamily="18" charset="0"/>
              </a:rPr>
              <a:t>em</a:t>
            </a:r>
            <a:r>
              <a:rPr lang="en-US" sz="3200" b="1" dirty="0">
                <a:solidFill>
                  <a:srgbClr val="002060"/>
                </a:solidFill>
                <a:latin typeface="Times New Roman" panose="02020603050405020304" pitchFamily="18" charset="0"/>
              </a:rPr>
              <a:t> </a:t>
            </a:r>
            <a:r>
              <a:rPr lang="en-US" sz="3200" b="1" dirty="0" err="1">
                <a:solidFill>
                  <a:srgbClr val="FF0000"/>
                </a:solidFill>
                <a:latin typeface="Times New Roman" panose="02020603050405020304" pitchFamily="18" charset="0"/>
              </a:rPr>
              <a:t>xuống</a:t>
            </a:r>
            <a:r>
              <a:rPr lang="en-US" sz="3200" b="1" dirty="0">
                <a:solidFill>
                  <a:srgbClr val="FF0000"/>
                </a:solidFill>
                <a:latin typeface="Times New Roman" panose="02020603050405020304" pitchFamily="18" charset="0"/>
              </a:rPr>
              <a:t> </a:t>
            </a:r>
            <a:r>
              <a:rPr lang="en-US" sz="3200" b="1" dirty="0" err="1">
                <a:solidFill>
                  <a:srgbClr val="FF0000"/>
                </a:solidFill>
                <a:latin typeface="Times New Roman" panose="02020603050405020304" pitchFamily="18" charset="0"/>
              </a:rPr>
              <a:t>cấy</a:t>
            </a:r>
            <a:r>
              <a:rPr lang="en-US" sz="3200" b="1" dirty="0">
                <a:solidFill>
                  <a:srgbClr val="FF0000"/>
                </a:solidFill>
                <a:latin typeface="Times New Roman" panose="02020603050405020304" pitchFamily="18" charset="0"/>
              </a:rPr>
              <a:t>...</a:t>
            </a:r>
          </a:p>
        </p:txBody>
      </p:sp>
      <p:sp>
        <p:nvSpPr>
          <p:cNvPr id="22" name="AutoShape 28"/>
          <p:cNvSpPr>
            <a:spLocks noChangeArrowheads="1"/>
          </p:cNvSpPr>
          <p:nvPr/>
        </p:nvSpPr>
        <p:spPr bwMode="auto">
          <a:xfrm>
            <a:off x="3926600" y="2360465"/>
            <a:ext cx="609600" cy="685800"/>
          </a:xfrm>
          <a:prstGeom prst="curvedRightArrow">
            <a:avLst>
              <a:gd name="adj1" fmla="val 30000"/>
              <a:gd name="adj2" fmla="val 60000"/>
              <a:gd name="adj3" fmla="val 33333"/>
            </a:avLst>
          </a:prstGeom>
          <a:solidFill>
            <a:srgbClr val="FFC000"/>
          </a:solidFill>
          <a:ln w="9525">
            <a:solidFill>
              <a:schemeClr val="tx1"/>
            </a:solidFill>
            <a:miter lim="800000"/>
          </a:ln>
          <a:effectLst/>
        </p:spPr>
        <p:txBody>
          <a:bodyPr wrap="none" anchor="ctr"/>
          <a:lstStyle/>
          <a:p>
            <a:pPr algn="ctr"/>
            <a:endParaRPr lang="en-US"/>
          </a:p>
        </p:txBody>
      </p:sp>
      <p:sp>
        <p:nvSpPr>
          <p:cNvPr id="23" name="AutoShape 29"/>
          <p:cNvSpPr>
            <a:spLocks noChangeArrowheads="1"/>
          </p:cNvSpPr>
          <p:nvPr/>
        </p:nvSpPr>
        <p:spPr bwMode="auto">
          <a:xfrm>
            <a:off x="3926600" y="3351065"/>
            <a:ext cx="609600" cy="685800"/>
          </a:xfrm>
          <a:prstGeom prst="curvedRightArrow">
            <a:avLst>
              <a:gd name="adj1" fmla="val 30000"/>
              <a:gd name="adj2" fmla="val 60000"/>
              <a:gd name="adj3" fmla="val 33333"/>
            </a:avLst>
          </a:prstGeom>
          <a:solidFill>
            <a:srgbClr val="FFC000"/>
          </a:solidFill>
          <a:ln w="9525">
            <a:solidFill>
              <a:schemeClr val="tx1"/>
            </a:solidFill>
            <a:miter lim="800000"/>
          </a:ln>
          <a:effectLst/>
        </p:spPr>
        <p:txBody>
          <a:bodyPr wrap="none" anchor="ctr"/>
          <a:lstStyle/>
          <a:p>
            <a:pPr algn="ctr"/>
            <a:endParaRPr lang="en-US"/>
          </a:p>
        </p:txBody>
      </p:sp>
      <p:sp>
        <p:nvSpPr>
          <p:cNvPr id="24" name="AutoShape 30"/>
          <p:cNvSpPr>
            <a:spLocks noChangeArrowheads="1"/>
          </p:cNvSpPr>
          <p:nvPr/>
        </p:nvSpPr>
        <p:spPr bwMode="auto">
          <a:xfrm>
            <a:off x="3926600" y="4265465"/>
            <a:ext cx="609600" cy="685800"/>
          </a:xfrm>
          <a:prstGeom prst="curvedRightArrow">
            <a:avLst>
              <a:gd name="adj1" fmla="val 30000"/>
              <a:gd name="adj2" fmla="val 60000"/>
              <a:gd name="adj3" fmla="val 33333"/>
            </a:avLst>
          </a:prstGeom>
          <a:solidFill>
            <a:srgbClr val="FFC000"/>
          </a:solidFill>
          <a:ln w="9525">
            <a:solidFill>
              <a:schemeClr val="tx1"/>
            </a:solidFill>
            <a:miter lim="800000"/>
          </a:ln>
          <a:effectLst/>
        </p:spPr>
        <p:txBody>
          <a:bodyPr wrap="none" anchor="ctr"/>
          <a:lstStyle/>
          <a:p>
            <a:pPr algn="ctr"/>
            <a:endParaRPr lang="en-US"/>
          </a:p>
        </p:txBody>
      </p:sp>
      <p:sp>
        <p:nvSpPr>
          <p:cNvPr id="25" name="AutoShape 31"/>
          <p:cNvSpPr>
            <a:spLocks noChangeArrowheads="1"/>
          </p:cNvSpPr>
          <p:nvPr/>
        </p:nvSpPr>
        <p:spPr bwMode="auto">
          <a:xfrm>
            <a:off x="3926600" y="5332265"/>
            <a:ext cx="609600" cy="685800"/>
          </a:xfrm>
          <a:prstGeom prst="curvedRightArrow">
            <a:avLst>
              <a:gd name="adj1" fmla="val 30000"/>
              <a:gd name="adj2" fmla="val 60000"/>
              <a:gd name="adj3" fmla="val 33333"/>
            </a:avLst>
          </a:prstGeom>
          <a:solidFill>
            <a:srgbClr val="FFC000"/>
          </a:solidFill>
          <a:ln w="9525">
            <a:solidFill>
              <a:schemeClr val="tx1"/>
            </a:solidFill>
            <a:miter lim="800000"/>
          </a:ln>
          <a:effectLst/>
        </p:spPr>
        <p:txBody>
          <a:bodyPr wrap="none" anchor="ctr"/>
          <a:lstStyle/>
          <a:p>
            <a:pPr algn="ctr"/>
            <a:endParaRPr lang="en-US"/>
          </a:p>
        </p:txBody>
      </p:sp>
      <p:sp>
        <p:nvSpPr>
          <p:cNvPr id="26" name="Line 44"/>
          <p:cNvSpPr>
            <a:spLocks noChangeShapeType="1"/>
          </p:cNvSpPr>
          <p:nvPr/>
        </p:nvSpPr>
        <p:spPr bwMode="auto">
          <a:xfrm flipV="1">
            <a:off x="4553134" y="2635631"/>
            <a:ext cx="1193799" cy="0"/>
          </a:xfrm>
          <a:prstGeom prst="line">
            <a:avLst/>
          </a:prstGeom>
          <a:noFill/>
          <a:ln w="38100">
            <a:solidFill>
              <a:srgbClr val="CC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45"/>
          <p:cNvSpPr>
            <a:spLocks noChangeShapeType="1"/>
          </p:cNvSpPr>
          <p:nvPr/>
        </p:nvSpPr>
        <p:spPr bwMode="auto">
          <a:xfrm>
            <a:off x="4561601" y="3114147"/>
            <a:ext cx="1320801" cy="0"/>
          </a:xfrm>
          <a:prstGeom prst="line">
            <a:avLst/>
          </a:prstGeom>
          <a:noFill/>
          <a:ln w="38100">
            <a:solidFill>
              <a:srgbClr val="CC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46"/>
          <p:cNvSpPr>
            <a:spLocks noChangeShapeType="1"/>
          </p:cNvSpPr>
          <p:nvPr/>
        </p:nvSpPr>
        <p:spPr bwMode="auto">
          <a:xfrm>
            <a:off x="6381608" y="5566155"/>
            <a:ext cx="948592" cy="0"/>
          </a:xfrm>
          <a:prstGeom prst="line">
            <a:avLst/>
          </a:prstGeom>
          <a:noFill/>
          <a:ln w="38100">
            <a:solidFill>
              <a:srgbClr val="CC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47"/>
          <p:cNvSpPr>
            <a:spLocks noChangeShapeType="1"/>
          </p:cNvSpPr>
          <p:nvPr/>
        </p:nvSpPr>
        <p:spPr bwMode="auto">
          <a:xfrm>
            <a:off x="5857001" y="6059867"/>
            <a:ext cx="1645138" cy="0"/>
          </a:xfrm>
          <a:prstGeom prst="line">
            <a:avLst/>
          </a:prstGeom>
          <a:noFill/>
          <a:ln w="38100">
            <a:solidFill>
              <a:srgbClr val="CC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48"/>
          <p:cNvSpPr>
            <a:spLocks noChangeShapeType="1"/>
          </p:cNvSpPr>
          <p:nvPr/>
        </p:nvSpPr>
        <p:spPr bwMode="auto">
          <a:xfrm flipH="1">
            <a:off x="5941798" y="5061330"/>
            <a:ext cx="879620" cy="0"/>
          </a:xfrm>
          <a:prstGeom prst="line">
            <a:avLst/>
          </a:prstGeom>
          <a:noFill/>
          <a:ln w="38100">
            <a:solidFill>
              <a:srgbClr val="CC00CC"/>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4205" y="2703364"/>
            <a:ext cx="352595" cy="647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9201" y="2703366"/>
            <a:ext cx="352594"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9388" y="1767277"/>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97904" y="3768577"/>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9965" y="3784048"/>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8100" y="4682977"/>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3955" y="4689357"/>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10750" y="5675165"/>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8900" y="5671828"/>
            <a:ext cx="292100"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up)">
                                      <p:cBhvr>
                                        <p:cTn id="7" dur="500"/>
                                        <p:tgtEl>
                                          <p:spTgt spid="2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up)">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left)">
                                      <p:cBhvr>
                                        <p:cTn id="3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13"/>
          <p:cNvPicPr>
            <a:picLocks noChangeAspect="1"/>
          </p:cNvPicPr>
          <p:nvPr/>
        </p:nvPicPr>
        <p:blipFill rotWithShape="1">
          <a:blip r:embed="rId3">
            <a:extLst>
              <a:ext uri="{28A0092B-C50C-407E-A947-70E740481C1C}">
                <a14:useLocalDpi xmlns:a14="http://schemas.microsoft.com/office/drawing/2010/main" val="0"/>
              </a:ext>
            </a:extLst>
          </a:blip>
          <a:srcRect b="9054"/>
          <a:stretch>
            <a:fillRect/>
          </a:stretch>
        </p:blipFill>
        <p:spPr>
          <a:xfrm>
            <a:off x="-14862" y="-3092116"/>
            <a:ext cx="12192000" cy="9950116"/>
          </a:xfrm>
          <a:prstGeom prst="rect">
            <a:avLst/>
          </a:prstGeom>
        </p:spPr>
      </p:pic>
      <p:sp>
        <p:nvSpPr>
          <p:cNvPr id="7" name="Rectangle 6"/>
          <p:cNvSpPr/>
          <p:nvPr/>
        </p:nvSpPr>
        <p:spPr>
          <a:xfrm>
            <a:off x="372339" y="5288340"/>
            <a:ext cx="11992773" cy="1569660"/>
          </a:xfrm>
          <a:prstGeom prst="rect">
            <a:avLst/>
          </a:prstGeom>
          <a:noFill/>
        </p:spPr>
        <p:txBody>
          <a:bodyPr wrap="square" lIns="91440" tIns="45720" rIns="91440" bIns="45720">
            <a:spAutoFit/>
          </a:bodyPr>
          <a:lstStyle/>
          <a:p>
            <a:pPr algn="ctr"/>
            <a:r>
              <a:rPr lang="vi-VN" sz="9600" dirty="0">
                <a:ln w="0"/>
                <a:effectLst>
                  <a:outerShdw blurRad="38100" dist="19050" dir="2700000" algn="tl" rotWithShape="0">
                    <a:schemeClr val="dk1">
                      <a:alpha val="40000"/>
                    </a:schemeClr>
                  </a:outerShdw>
                </a:effectLst>
                <a:latin typeface="+mj-lt"/>
              </a:rPr>
              <a:t>LIÊN HỆ</a:t>
            </a:r>
            <a:endParaRPr lang="en-US" sz="9600" b="0" cap="none" spc="0" dirty="0">
              <a:ln w="0"/>
              <a:solidFill>
                <a:schemeClr val="tx1"/>
              </a:solidFill>
              <a:effectLst>
                <a:outerShdw blurRad="38100" dist="19050" dir="2700000" algn="tl" rotWithShape="0">
                  <a:schemeClr val="dk1">
                    <a:alpha val="40000"/>
                  </a:schemeClr>
                </a:outerShdw>
              </a:effectLst>
              <a:latin typeface="+mj-lt"/>
            </a:endParaRPr>
          </a:p>
        </p:txBody>
      </p:sp>
      <p:pic>
        <p:nvPicPr>
          <p:cNvPr id="9" name="图片 3"/>
          <p:cNvPicPr>
            <a:picLocks noChangeAspect="1"/>
          </p:cNvPicPr>
          <p:nvPr/>
        </p:nvPicPr>
        <p:blipFill rotWithShape="1">
          <a:blip r:embed="rId4" cstate="print">
            <a:extLst>
              <a:ext uri="{28A0092B-C50C-407E-A947-70E740481C1C}">
                <a14:useLocalDpi xmlns:a14="http://schemas.microsoft.com/office/drawing/2010/main" val="0"/>
              </a:ext>
            </a:extLst>
          </a:blip>
          <a:srcRect t="24128" b="10899"/>
          <a:stretch>
            <a:fillRect/>
          </a:stretch>
        </p:blipFill>
        <p:spPr>
          <a:xfrm>
            <a:off x="4047408" y="370489"/>
            <a:ext cx="4642633" cy="4522597"/>
          </a:xfrm>
          <a:prstGeom prst="ellipse">
            <a:avLst/>
          </a:prstGeom>
          <a:ln w="63500" cap="rnd">
            <a:noFill/>
          </a:ln>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15" name="Cloud 14"/>
          <p:cNvSpPr/>
          <p:nvPr/>
        </p:nvSpPr>
        <p:spPr>
          <a:xfrm>
            <a:off x="1376529" y="410505"/>
            <a:ext cx="9109889" cy="57767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1828729" y="670722"/>
            <a:ext cx="8343955" cy="5027682"/>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54096" y="1584848"/>
            <a:ext cx="6076388" cy="3231654"/>
          </a:xfrm>
          <a:prstGeom prst="rect">
            <a:avLst/>
          </a:prstGeom>
          <a:noFill/>
        </p:spPr>
        <p:txBody>
          <a:bodyPr wrap="square">
            <a:spAutoFit/>
          </a:bodyPr>
          <a:lstStyle/>
          <a:p>
            <a:pPr algn="ctr"/>
            <a:r>
              <a:rPr lang="vi-VN" sz="3400" dirty="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Trong thời chiến tranh, các bạn nhỏ đã chung tay để gởi những hạt lúa ra tiền tuyến. Còn thời nay, các bạn sẽ làm gì để giúp đất nước mình ngày càng phát triển hơn ?</a:t>
            </a:r>
          </a:p>
        </p:txBody>
      </p:sp>
      <p:sp>
        <p:nvSpPr>
          <p:cNvPr id="9" name="Google Shape;166;p1"/>
          <p:cNvSpPr txBox="1"/>
          <p:nvPr/>
        </p:nvSpPr>
        <p:spPr>
          <a:xfrm>
            <a:off x="2412598" y="169614"/>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i="0" u="none" strike="noStrike" cap="none">
                <a:solidFill>
                  <a:srgbClr val="FFFF00"/>
                </a:solidFill>
                <a:effectLst>
                  <a:outerShdw blurRad="38100" dist="38100" dir="2700000" algn="tl">
                    <a:srgbClr val="000000">
                      <a:alpha val="43137"/>
                    </a:srgbClr>
                  </a:outerShdw>
                </a:effectLst>
                <a:latin typeface="UTM Showcard" panose="02040603050506020204" pitchFamily="18" charset="0"/>
                <a:sym typeface="Arial" panose="020B0604020202020204"/>
              </a:rPr>
              <a:t>Liên hệ</a:t>
            </a:r>
            <a:endParaRPr sz="8800" b="1" i="0" u="none" strike="noStrike" cap="none">
              <a:solidFill>
                <a:srgbClr val="FFFF00"/>
              </a:solidFill>
              <a:effectLst>
                <a:outerShdw blurRad="38100" dist="38100" dir="2700000" algn="tl">
                  <a:srgbClr val="000000">
                    <a:alpha val="43137"/>
                  </a:srgbClr>
                </a:outerShdw>
              </a:effectLst>
              <a:latin typeface="UTM Showcard" panose="02040603050506020204" pitchFamily="18" charset="0"/>
              <a:sym typeface="Arial" panose="020B0604020202020204"/>
            </a:endParaRPr>
          </a:p>
        </p:txBody>
      </p:sp>
      <p:sp>
        <p:nvSpPr>
          <p:cNvPr id="10" name="Google Shape;166;p1"/>
          <p:cNvSpPr txBox="1"/>
          <p:nvPr/>
        </p:nvSpPr>
        <p:spPr>
          <a:xfrm>
            <a:off x="2355840" y="156318"/>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i="0" u="none" strike="noStrike" cap="none">
                <a:ln w="28575">
                  <a:solidFill>
                    <a:schemeClr val="tx1"/>
                  </a:solidFill>
                </a:ln>
                <a:solidFill>
                  <a:srgbClr val="FF6600"/>
                </a:solidFill>
                <a:effectLst/>
                <a:latin typeface="UTM Showcard" panose="02040603050506020204" pitchFamily="18" charset="0"/>
                <a:sym typeface="Arial" panose="020B0604020202020204"/>
              </a:rPr>
              <a:t>Liên hệ</a:t>
            </a:r>
            <a:endParaRPr sz="8800" b="1" i="0" u="none" strike="noStrike" cap="none">
              <a:ln w="28575">
                <a:solidFill>
                  <a:schemeClr val="tx1"/>
                </a:solidFill>
              </a:ln>
              <a:solidFill>
                <a:srgbClr val="FF6600"/>
              </a:solidFill>
              <a:effectLst/>
              <a:latin typeface="UTM Showcard" panose="02040603050506020204" pitchFamily="18" charset="0"/>
              <a:sym typeface="Arial" panose="020B0604020202020204"/>
            </a:endParaRPr>
          </a:p>
        </p:txBody>
      </p:sp>
      <p:grpSp>
        <p:nvGrpSpPr>
          <p:cNvPr id="12" name="Group 11"/>
          <p:cNvGrpSpPr/>
          <p:nvPr/>
        </p:nvGrpSpPr>
        <p:grpSpPr>
          <a:xfrm>
            <a:off x="-11287" y="2559364"/>
            <a:ext cx="2678287" cy="4298636"/>
            <a:chOff x="3528816" y="1219200"/>
            <a:chExt cx="3240675" cy="5201266"/>
          </a:xfrm>
        </p:grpSpPr>
        <p:pic>
          <p:nvPicPr>
            <p:cNvPr id="13" name="Picture 2" descr="Cartoon students Royalty Free Vector Image - VectorStock"/>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a:fillRect/>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thiếu niên tiền phong quàng khăn đỏ minh họ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a:fillRect/>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9626621" y="2281490"/>
            <a:ext cx="2583857" cy="4753002"/>
            <a:chOff x="12843095" y="658761"/>
            <a:chExt cx="3036002" cy="5584723"/>
          </a:xfrm>
        </p:grpSpPr>
        <p:pic>
          <p:nvPicPr>
            <p:cNvPr id="17" name="Picture 2" descr="Cartoon students Royalty Free Vector Image - VectorStock"/>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a:fillRect/>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artoon students Royalty Free Vector Image - VectorStock"/>
            <p:cNvPicPr>
              <a:picLocks noChangeAspect="1" noChangeArrowheads="1"/>
            </p:cNvPicPr>
            <p:nvPr/>
          </p:nvPicPr>
          <p:blipFill rotWithShape="1">
            <a:blip r:embed="rId8">
              <a:extLst>
                <a:ext uri="{BEBA8EAE-BF5A-486C-A8C5-ECC9F3942E4B}">
                  <a14:imgProps xmlns:a14="http://schemas.microsoft.com/office/drawing/2010/main">
                    <a14:imgLayer r:embed="rId4">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a:fillRect/>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thiếu niên tiền phong quàng khăn đỏ minh họa"/>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a:fillRect/>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6"/>
                                        </p:tgtEl>
                                        <p:attrNameLst>
                                          <p:attrName>r</p:attrName>
                                        </p:attrNameLst>
                                      </p:cBhvr>
                                    </p:animRot>
                                    <p:animRot by="-240000">
                                      <p:cBhvr>
                                        <p:cTn id="13" dur="200" fill="hold">
                                          <p:stCondLst>
                                            <p:cond delay="200"/>
                                          </p:stCondLst>
                                        </p:cTn>
                                        <p:tgtEl>
                                          <p:spTgt spid="16"/>
                                        </p:tgtEl>
                                        <p:attrNameLst>
                                          <p:attrName>r</p:attrName>
                                        </p:attrNameLst>
                                      </p:cBhvr>
                                    </p:animRot>
                                    <p:animRot by="240000">
                                      <p:cBhvr>
                                        <p:cTn id="14" dur="200" fill="hold">
                                          <p:stCondLst>
                                            <p:cond delay="400"/>
                                          </p:stCondLst>
                                        </p:cTn>
                                        <p:tgtEl>
                                          <p:spTgt spid="16"/>
                                        </p:tgtEl>
                                        <p:attrNameLst>
                                          <p:attrName>r</p:attrName>
                                        </p:attrNameLst>
                                      </p:cBhvr>
                                    </p:animRot>
                                    <p:animRot by="-240000">
                                      <p:cBhvr>
                                        <p:cTn id="15" dur="200" fill="hold">
                                          <p:stCondLst>
                                            <p:cond delay="600"/>
                                          </p:stCondLst>
                                        </p:cTn>
                                        <p:tgtEl>
                                          <p:spTgt spid="16"/>
                                        </p:tgtEl>
                                        <p:attrNameLst>
                                          <p:attrName>r</p:attrName>
                                        </p:attrNameLst>
                                      </p:cBhvr>
                                    </p:animRot>
                                    <p:animRot by="120000">
                                      <p:cBhvr>
                                        <p:cTn id="16"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698" name="Picture 2" descr="Cuộc thi vẽ tranh “Thiếu nhi Phượng Tiến chung tay phòng, chống dịch bệnh  covid – 19” - Thông báo - Cổng thông tin điện tử tỉnh Thái Nguyê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8607" y="1907452"/>
            <a:ext cx="2580875" cy="193565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0" name="Google Shape;166;p1"/>
          <p:cNvSpPr txBox="1"/>
          <p:nvPr/>
        </p:nvSpPr>
        <p:spPr>
          <a:xfrm>
            <a:off x="2412598" y="169614"/>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i="0" u="none" strike="noStrike" cap="none">
                <a:solidFill>
                  <a:srgbClr val="FFFF00"/>
                </a:solidFill>
                <a:effectLst>
                  <a:outerShdw blurRad="38100" dist="38100" dir="2700000" algn="tl">
                    <a:srgbClr val="000000">
                      <a:alpha val="43137"/>
                    </a:srgbClr>
                  </a:outerShdw>
                </a:effectLst>
                <a:latin typeface="UTM Showcard" panose="02040603050506020204" pitchFamily="18" charset="0"/>
                <a:sym typeface="Arial" panose="020B0604020202020204"/>
              </a:rPr>
              <a:t>Liên hệ</a:t>
            </a:r>
            <a:endParaRPr sz="8800" b="1" i="0" u="none" strike="noStrike" cap="none">
              <a:solidFill>
                <a:srgbClr val="FFFF00"/>
              </a:solidFill>
              <a:effectLst>
                <a:outerShdw blurRad="38100" dist="38100" dir="2700000" algn="tl">
                  <a:srgbClr val="000000">
                    <a:alpha val="43137"/>
                  </a:srgbClr>
                </a:outerShdw>
              </a:effectLst>
              <a:latin typeface="UTM Showcard" panose="02040603050506020204" pitchFamily="18" charset="0"/>
              <a:sym typeface="Arial" panose="020B0604020202020204"/>
            </a:endParaRPr>
          </a:p>
        </p:txBody>
      </p:sp>
      <p:sp>
        <p:nvSpPr>
          <p:cNvPr id="41" name="Google Shape;166;p1"/>
          <p:cNvSpPr txBox="1"/>
          <p:nvPr/>
        </p:nvSpPr>
        <p:spPr>
          <a:xfrm>
            <a:off x="2355840" y="156318"/>
            <a:ext cx="7329310"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vi-VN" sz="8800" b="1" i="0" u="none" strike="noStrike" cap="none">
                <a:ln w="28575">
                  <a:solidFill>
                    <a:schemeClr val="tx1"/>
                  </a:solidFill>
                </a:ln>
                <a:solidFill>
                  <a:srgbClr val="FF6600"/>
                </a:solidFill>
                <a:effectLst/>
                <a:latin typeface="UTM Showcard" panose="02040603050506020204" pitchFamily="18" charset="0"/>
                <a:sym typeface="Arial" panose="020B0604020202020204"/>
              </a:rPr>
              <a:t>Liên hệ</a:t>
            </a:r>
            <a:endParaRPr sz="8800" b="1" i="0" u="none" strike="noStrike" cap="none">
              <a:ln w="28575">
                <a:solidFill>
                  <a:schemeClr val="tx1"/>
                </a:solidFill>
              </a:ln>
              <a:solidFill>
                <a:srgbClr val="FF6600"/>
              </a:solidFill>
              <a:effectLst/>
              <a:latin typeface="UTM Showcard" panose="02040603050506020204" pitchFamily="18" charset="0"/>
              <a:sym typeface="Arial" panose="020B0604020202020204"/>
            </a:endParaRPr>
          </a:p>
        </p:txBody>
      </p:sp>
      <p:pic>
        <p:nvPicPr>
          <p:cNvPr id="29700" name="Picture 4" descr="Đội viên chung tay – làm Khiên chống dị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94403" y="4200252"/>
            <a:ext cx="2615079" cy="168714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9702" name="Picture 6" descr="Thanh thiếu nhi Nghệ An tiếp tục chung tay đẩy lùi dịch bệnh | Tin tức Đoàn  - Hội - Đội |"/>
          <p:cNvPicPr>
            <a:picLocks noChangeAspect="1" noChangeArrowheads="1"/>
          </p:cNvPicPr>
          <p:nvPr/>
        </p:nvPicPr>
        <p:blipFill rotWithShape="1">
          <a:blip r:embed="rId5">
            <a:extLst>
              <a:ext uri="{28A0092B-C50C-407E-A947-70E740481C1C}">
                <a14:useLocalDpi xmlns:a14="http://schemas.microsoft.com/office/drawing/2010/main" val="0"/>
              </a:ext>
            </a:extLst>
          </a:blip>
          <a:srcRect l="2222" t="2474" r="1697" b="6111"/>
          <a:stretch>
            <a:fillRect/>
          </a:stretch>
        </p:blipFill>
        <p:spPr bwMode="auto">
          <a:xfrm>
            <a:off x="2377478" y="1793349"/>
            <a:ext cx="4369562" cy="415741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42" name="Group 41"/>
          <p:cNvGrpSpPr/>
          <p:nvPr/>
        </p:nvGrpSpPr>
        <p:grpSpPr>
          <a:xfrm>
            <a:off x="-11287" y="2559364"/>
            <a:ext cx="2678287" cy="4298636"/>
            <a:chOff x="3528816" y="1219200"/>
            <a:chExt cx="3240675" cy="5201266"/>
          </a:xfrm>
        </p:grpSpPr>
        <p:pic>
          <p:nvPicPr>
            <p:cNvPr id="43" name="Picture 2" descr="Cartoon students Royalty Free Vector Image - VectorStock"/>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926" b="83889" l="2300" r="49600">
                          <a14:foregroundMark x1="17500" y1="31204" x2="29700" y2="35648"/>
                          <a14:foregroundMark x1="30100" y1="37130" x2="32400" y2="38148"/>
                          <a14:foregroundMark x1="36200" y1="27963" x2="35800" y2="33241"/>
                          <a14:foregroundMark x1="35900" y1="48056" x2="37600" y2="48148"/>
                          <a14:foregroundMark x1="28200" y1="70278" x2="27900" y2="73704"/>
                          <a14:foregroundMark x1="26800" y1="78519" x2="26000" y2="79537"/>
                          <a14:foregroundMark x1="31300" y1="75370" x2="32400" y2="79444"/>
                          <a14:foregroundMark x1="32800" y1="78796" x2="35000" y2="79259"/>
                          <a14:foregroundMark x1="28200" y1="75278" x2="28000" y2="78981"/>
                          <a14:foregroundMark x1="24200" y1="79722" x2="25700" y2="78704"/>
                          <a14:backgroundMark x1="30200" y1="72963" x2="30200" y2="72963"/>
                          <a14:backgroundMark x1="30200" y1="76111" x2="30200" y2="76111"/>
                        </a14:backgroundRemoval>
                      </a14:imgEffect>
                    </a14:imgLayer>
                  </a14:imgProps>
                </a:ext>
                <a:ext uri="{28A0092B-C50C-407E-A947-70E740481C1C}">
                  <a14:useLocalDpi xmlns:a14="http://schemas.microsoft.com/office/drawing/2010/main" val="0"/>
                </a:ext>
              </a:extLst>
            </a:blip>
            <a:srcRect t="8014" r="48966" b="16144"/>
            <a:stretch>
              <a:fillRect/>
            </a:stretch>
          </p:blipFill>
          <p:spPr bwMode="auto">
            <a:xfrm>
              <a:off x="3528816" y="1219200"/>
              <a:ext cx="3240675" cy="520126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thiếu niên tiền phong quàng khăn đỏ minh họ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a:fillRect/>
            </a:stretch>
          </p:blipFill>
          <p:spPr bwMode="auto">
            <a:xfrm>
              <a:off x="5143311" y="3939601"/>
              <a:ext cx="598231" cy="72686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5" name="Group 44"/>
          <p:cNvGrpSpPr/>
          <p:nvPr/>
        </p:nvGrpSpPr>
        <p:grpSpPr>
          <a:xfrm>
            <a:off x="9626621" y="2281490"/>
            <a:ext cx="2583857" cy="4753002"/>
            <a:chOff x="12843095" y="658761"/>
            <a:chExt cx="3036002" cy="5584723"/>
          </a:xfrm>
        </p:grpSpPr>
        <p:pic>
          <p:nvPicPr>
            <p:cNvPr id="46" name="Picture 2" descr="Cartoon students Royalty Free Vector Image - VectorStock"/>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7500" b="83426" l="50700" r="96400">
                          <a14:foregroundMark x1="64400" y1="30000" x2="67200" y2="33981"/>
                          <a14:foregroundMark x1="54900" y1="43796" x2="54900" y2="43796"/>
                          <a14:foregroundMark x1="68100" y1="37407" x2="69600" y2="40463"/>
                        </a14:backgroundRemoval>
                      </a14:imgEffect>
                    </a14:imgLayer>
                  </a14:imgProps>
                </a:ext>
                <a:ext uri="{28A0092B-C50C-407E-A947-70E740481C1C}">
                  <a14:useLocalDpi xmlns:a14="http://schemas.microsoft.com/office/drawing/2010/main" val="0"/>
                </a:ext>
              </a:extLst>
            </a:blip>
            <a:srcRect l="50000" t="3901" r="2189" b="14665"/>
            <a:stretch>
              <a:fillRect/>
            </a:stretch>
          </p:blipFill>
          <p:spPr bwMode="auto">
            <a:xfrm>
              <a:off x="12843095" y="658761"/>
              <a:ext cx="3036002" cy="558472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descr="Cartoon students Royalty Free Vector Image - VectorStock"/>
            <p:cNvPicPr>
              <a:picLocks noChangeAspect="1" noChangeArrowheads="1"/>
            </p:cNvPicPr>
            <p:nvPr/>
          </p:nvPicPr>
          <p:blipFill rotWithShape="1">
            <a:blip r:embed="rId11">
              <a:extLst>
                <a:ext uri="{BEBA8EAE-BF5A-486C-A8C5-ECC9F3942E4B}">
                  <a14:imgProps xmlns:a14="http://schemas.microsoft.com/office/drawing/2010/main">
                    <a14:imgLayer r:embed="rId7">
                      <a14:imgEffect>
                        <a14:backgroundRemoval t="28457" b="33434" l="61993" r="66965"/>
                      </a14:imgEffect>
                    </a14:imgLayer>
                  </a14:imgProps>
                </a:ext>
                <a:ext uri="{28A0092B-C50C-407E-A947-70E740481C1C}">
                  <a14:useLocalDpi xmlns:a14="http://schemas.microsoft.com/office/drawing/2010/main" val="0"/>
                </a:ext>
              </a:extLst>
            </a:blip>
            <a:srcRect l="61371" t="27835" r="32414" b="65944"/>
            <a:stretch>
              <a:fillRect/>
            </a:stretch>
          </p:blipFill>
          <p:spPr bwMode="auto">
            <a:xfrm flipH="1">
              <a:off x="14311255" y="2498177"/>
              <a:ext cx="394637" cy="42666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6" descr="thiếu niên tiền phong quàng khăn đỏ minh họa"/>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23457" b="41311" l="42857" r="61286"/>
                      </a14:imgEffect>
                    </a14:imgLayer>
                  </a14:imgProps>
                </a:ext>
                <a:ext uri="{28A0092B-C50C-407E-A947-70E740481C1C}">
                  <a14:useLocalDpi xmlns:a14="http://schemas.microsoft.com/office/drawing/2010/main" val="0"/>
                </a:ext>
              </a:extLst>
            </a:blip>
            <a:srcRect l="40608" t="21674" r="36413" b="59764"/>
            <a:stretch>
              <a:fillRect/>
            </a:stretch>
          </p:blipFill>
          <p:spPr bwMode="auto">
            <a:xfrm flipH="1">
              <a:off x="13853347" y="3659766"/>
              <a:ext cx="598231" cy="7268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2"/>
                                        </p:tgtEl>
                                        <p:attrNameLst>
                                          <p:attrName>r</p:attrName>
                                        </p:attrNameLst>
                                      </p:cBhvr>
                                    </p:animRot>
                                    <p:animRot by="-240000">
                                      <p:cBhvr>
                                        <p:cTn id="7" dur="200" fill="hold">
                                          <p:stCondLst>
                                            <p:cond delay="200"/>
                                          </p:stCondLst>
                                        </p:cTn>
                                        <p:tgtEl>
                                          <p:spTgt spid="42"/>
                                        </p:tgtEl>
                                        <p:attrNameLst>
                                          <p:attrName>r</p:attrName>
                                        </p:attrNameLst>
                                      </p:cBhvr>
                                    </p:animRot>
                                    <p:animRot by="240000">
                                      <p:cBhvr>
                                        <p:cTn id="8" dur="200" fill="hold">
                                          <p:stCondLst>
                                            <p:cond delay="400"/>
                                          </p:stCondLst>
                                        </p:cTn>
                                        <p:tgtEl>
                                          <p:spTgt spid="42"/>
                                        </p:tgtEl>
                                        <p:attrNameLst>
                                          <p:attrName>r</p:attrName>
                                        </p:attrNameLst>
                                      </p:cBhvr>
                                    </p:animRot>
                                    <p:animRot by="-240000">
                                      <p:cBhvr>
                                        <p:cTn id="9" dur="200" fill="hold">
                                          <p:stCondLst>
                                            <p:cond delay="600"/>
                                          </p:stCondLst>
                                        </p:cTn>
                                        <p:tgtEl>
                                          <p:spTgt spid="42"/>
                                        </p:tgtEl>
                                        <p:attrNameLst>
                                          <p:attrName>r</p:attrName>
                                        </p:attrNameLst>
                                      </p:cBhvr>
                                    </p:animRot>
                                    <p:animRot by="120000">
                                      <p:cBhvr>
                                        <p:cTn id="10" dur="200" fill="hold">
                                          <p:stCondLst>
                                            <p:cond delay="800"/>
                                          </p:stCondLst>
                                        </p:cTn>
                                        <p:tgtEl>
                                          <p:spTgt spid="42"/>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45"/>
                                        </p:tgtEl>
                                        <p:attrNameLst>
                                          <p:attrName>r</p:attrName>
                                        </p:attrNameLst>
                                      </p:cBhvr>
                                    </p:animRot>
                                    <p:animRot by="-240000">
                                      <p:cBhvr>
                                        <p:cTn id="13" dur="200" fill="hold">
                                          <p:stCondLst>
                                            <p:cond delay="200"/>
                                          </p:stCondLst>
                                        </p:cTn>
                                        <p:tgtEl>
                                          <p:spTgt spid="45"/>
                                        </p:tgtEl>
                                        <p:attrNameLst>
                                          <p:attrName>r</p:attrName>
                                        </p:attrNameLst>
                                      </p:cBhvr>
                                    </p:animRot>
                                    <p:animRot by="240000">
                                      <p:cBhvr>
                                        <p:cTn id="14" dur="200" fill="hold">
                                          <p:stCondLst>
                                            <p:cond delay="400"/>
                                          </p:stCondLst>
                                        </p:cTn>
                                        <p:tgtEl>
                                          <p:spTgt spid="45"/>
                                        </p:tgtEl>
                                        <p:attrNameLst>
                                          <p:attrName>r</p:attrName>
                                        </p:attrNameLst>
                                      </p:cBhvr>
                                    </p:animRot>
                                    <p:animRot by="-240000">
                                      <p:cBhvr>
                                        <p:cTn id="15" dur="200" fill="hold">
                                          <p:stCondLst>
                                            <p:cond delay="600"/>
                                          </p:stCondLst>
                                        </p:cTn>
                                        <p:tgtEl>
                                          <p:spTgt spid="45"/>
                                        </p:tgtEl>
                                        <p:attrNameLst>
                                          <p:attrName>r</p:attrName>
                                        </p:attrNameLst>
                                      </p:cBhvr>
                                    </p:animRot>
                                    <p:animRot by="120000">
                                      <p:cBhvr>
                                        <p:cTn id="16" dur="200" fill="hold">
                                          <p:stCondLst>
                                            <p:cond delay="800"/>
                                          </p:stCondLst>
                                        </p:cTn>
                                        <p:tgtEl>
                                          <p:spTgt spid="4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8704"/>
          <a:stretch>
            <a:fillRect/>
          </a:stretch>
        </p:blipFill>
        <p:spPr>
          <a:xfrm>
            <a:off x="809625" y="0"/>
            <a:ext cx="10572750" cy="6831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n hãy sắp xếp những từ sau thành câu hoàn chỉnh :"/>
          <p:cNvPicPr>
            <a:picLocks noChangeAspect="1" noChangeArrowheads="1"/>
          </p:cNvPicPr>
          <p:nvPr/>
        </p:nvPicPr>
        <p:blipFill rotWithShape="1">
          <a:blip r:embed="rId2">
            <a:extLst>
              <a:ext uri="{28A0092B-C50C-407E-A947-70E740481C1C}">
                <a14:useLocalDpi xmlns:a14="http://schemas.microsoft.com/office/drawing/2010/main" val="0"/>
              </a:ext>
            </a:extLst>
          </a:blip>
          <a:srcRect t="6838"/>
          <a:stretch>
            <a:fillRect/>
          </a:stretch>
        </p:blipFill>
        <p:spPr bwMode="auto">
          <a:xfrm>
            <a:off x="-1" y="0"/>
            <a:ext cx="12192001" cy="6872820"/>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30"/>
          <p:cNvPicPr>
            <a:picLocks noChangeAspect="1"/>
          </p:cNvPicPr>
          <p:nvPr/>
        </p:nvPicPr>
        <p:blipFill>
          <a:blip r:embed="rId3" cstate="print">
            <a:extLst>
              <a:ext uri="{28A0092B-C50C-407E-A947-70E740481C1C}">
                <a14:useLocalDpi xmlns:a14="http://schemas.microsoft.com/office/drawing/2010/main" val="0"/>
              </a:ext>
            </a:extLst>
          </a:blip>
          <a:srcRect t="-216" r="-3211" b="-216"/>
          <a:stretch>
            <a:fillRect/>
          </a:stretch>
        </p:blipFill>
        <p:spPr>
          <a:xfrm>
            <a:off x="9917460" y="-14820"/>
            <a:ext cx="2347543" cy="6887640"/>
          </a:xfrm>
          <a:custGeom>
            <a:avLst/>
            <a:gdLst>
              <a:gd name="connsiteX0" fmla="*/ 0 w 2347543"/>
              <a:gd name="connsiteY0" fmla="*/ 0 h 6887640"/>
              <a:gd name="connsiteX1" fmla="*/ 2347543 w 2347543"/>
              <a:gd name="connsiteY1" fmla="*/ 0 h 6887640"/>
              <a:gd name="connsiteX2" fmla="*/ 2347543 w 2347543"/>
              <a:gd name="connsiteY2" fmla="*/ 6887640 h 6887640"/>
              <a:gd name="connsiteX3" fmla="*/ 0 w 2347543"/>
              <a:gd name="connsiteY3" fmla="*/ 6887640 h 6887640"/>
              <a:gd name="connsiteX4" fmla="*/ 0 w 2347543"/>
              <a:gd name="connsiteY4" fmla="*/ 6872820 h 6887640"/>
              <a:gd name="connsiteX5" fmla="*/ 2274541 w 2347543"/>
              <a:gd name="connsiteY5" fmla="*/ 6872820 h 6887640"/>
              <a:gd name="connsiteX6" fmla="*/ 2274541 w 2347543"/>
              <a:gd name="connsiteY6" fmla="*/ 14820 h 6887640"/>
              <a:gd name="connsiteX7" fmla="*/ 0 w 2347543"/>
              <a:gd name="connsiteY7" fmla="*/ 14820 h 6887640"/>
              <a:gd name="connsiteX8" fmla="*/ 0 w 2347543"/>
              <a:gd name="connsiteY8" fmla="*/ 0 h 6887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7543" h="6887640">
                <a:moveTo>
                  <a:pt x="0" y="0"/>
                </a:moveTo>
                <a:lnTo>
                  <a:pt x="2347543" y="0"/>
                </a:lnTo>
                <a:lnTo>
                  <a:pt x="2347543" y="6887640"/>
                </a:lnTo>
                <a:lnTo>
                  <a:pt x="0" y="6887640"/>
                </a:lnTo>
                <a:lnTo>
                  <a:pt x="0" y="6872820"/>
                </a:lnTo>
                <a:lnTo>
                  <a:pt x="2274541" y="6872820"/>
                </a:lnTo>
                <a:lnTo>
                  <a:pt x="2274541" y="14820"/>
                </a:lnTo>
                <a:lnTo>
                  <a:pt x="0" y="14820"/>
                </a:lnTo>
                <a:lnTo>
                  <a:pt x="0" y="0"/>
                </a:lnTo>
                <a:close/>
              </a:path>
            </a:pathLst>
          </a:custGeom>
        </p:spPr>
      </p:pic>
      <p:sp>
        <p:nvSpPr>
          <p:cNvPr id="10" name="文本框 38"/>
          <p:cNvSpPr txBox="1"/>
          <p:nvPr/>
        </p:nvSpPr>
        <p:spPr>
          <a:xfrm>
            <a:off x="-2647336" y="138215"/>
            <a:ext cx="12189459" cy="2554545"/>
          </a:xfrm>
          <a:prstGeom prst="rect">
            <a:avLst/>
          </a:prstGeom>
          <a:noFill/>
        </p:spPr>
        <p:txBody>
          <a:bodyPr wrap="square">
            <a:spAutoFit/>
          </a:bodyPr>
          <a:lstStyle/>
          <a:p>
            <a:pPr algn="ctr"/>
            <a:r>
              <a:rPr lang="vi-VN" altLang="zh-CN" sz="8000">
                <a:ln w="3810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CHÚC CÁC BẠN</a:t>
            </a:r>
          </a:p>
          <a:p>
            <a:pPr algn="ctr"/>
            <a:r>
              <a:rPr lang="vi-VN" altLang="zh-CN" sz="8000">
                <a:ln w="3810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HỌC TỐT !</a:t>
            </a:r>
            <a:endParaRPr lang="en-US" altLang="zh-CN" sz="8000">
              <a:ln w="3810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0"/>
                                        </p:tgtEl>
                                        <p:attrNameLst>
                                          <p:attrName>ppt_x</p:attrName>
                                          <p:attrName>ppt_y</p:attrName>
                                        </p:attrNameLst>
                                      </p:cBhvr>
                                    </p:animMotion>
                                    <p:animRot by="1500000">
                                      <p:cBhvr>
                                        <p:cTn id="7" dur="125" fill="hold">
                                          <p:stCondLst>
                                            <p:cond delay="0"/>
                                          </p:stCondLst>
                                        </p:cTn>
                                        <p:tgtEl>
                                          <p:spTgt spid="10"/>
                                        </p:tgtEl>
                                        <p:attrNameLst>
                                          <p:attrName>r</p:attrName>
                                        </p:attrNameLst>
                                      </p:cBhvr>
                                    </p:animRot>
                                    <p:animRot by="-1500000">
                                      <p:cBhvr>
                                        <p:cTn id="8" dur="125" fill="hold">
                                          <p:stCondLst>
                                            <p:cond delay="125"/>
                                          </p:stCondLst>
                                        </p:cTn>
                                        <p:tgtEl>
                                          <p:spTgt spid="10"/>
                                        </p:tgtEl>
                                        <p:attrNameLst>
                                          <p:attrName>r</p:attrName>
                                        </p:attrNameLst>
                                      </p:cBhvr>
                                    </p:animRot>
                                    <p:animRot by="-1500000">
                                      <p:cBhvr>
                                        <p:cTn id="9" dur="125" fill="hold">
                                          <p:stCondLst>
                                            <p:cond delay="250"/>
                                          </p:stCondLst>
                                        </p:cTn>
                                        <p:tgtEl>
                                          <p:spTgt spid="10"/>
                                        </p:tgtEl>
                                        <p:attrNameLst>
                                          <p:attrName>r</p:attrName>
                                        </p:attrNameLst>
                                      </p:cBhvr>
                                    </p:animRot>
                                    <p:animRot by="1500000">
                                      <p:cBhvr>
                                        <p:cTn id="10"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13"/>
          <p:cNvPicPr>
            <a:picLocks noChangeAspect="1"/>
          </p:cNvPicPr>
          <p:nvPr/>
        </p:nvPicPr>
        <p:blipFill rotWithShape="1">
          <a:blip r:embed="rId3">
            <a:extLst>
              <a:ext uri="{28A0092B-C50C-407E-A947-70E740481C1C}">
                <a14:useLocalDpi xmlns:a14="http://schemas.microsoft.com/office/drawing/2010/main" val="0"/>
              </a:ext>
            </a:extLst>
          </a:blip>
          <a:srcRect b="9054"/>
          <a:stretch>
            <a:fillRect/>
          </a:stretch>
        </p:blipFill>
        <p:spPr>
          <a:xfrm>
            <a:off x="-14862" y="-3077271"/>
            <a:ext cx="12192000" cy="9950116"/>
          </a:xfrm>
          <a:prstGeom prst="rect">
            <a:avLst/>
          </a:prstGeom>
        </p:spPr>
      </p:pic>
      <p:pic>
        <p:nvPicPr>
          <p:cNvPr id="5" name="图片 15" descr="图片包含 照片, 展示&#10;&#10;描述已自动生成"/>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387" y="849224"/>
            <a:ext cx="4386685" cy="4286716"/>
          </a:xfrm>
          <a:prstGeom prst="rect">
            <a:avLst/>
          </a:prstGeom>
        </p:spPr>
      </p:pic>
      <p:sp>
        <p:nvSpPr>
          <p:cNvPr id="6" name="泪滴形 24"/>
          <p:cNvSpPr/>
          <p:nvPr/>
        </p:nvSpPr>
        <p:spPr>
          <a:xfrm>
            <a:off x="5497497" y="370972"/>
            <a:ext cx="1191925" cy="1164325"/>
          </a:xfrm>
          <a:prstGeom prst="teardrop">
            <a:avLst/>
          </a:prstGeom>
          <a:solidFill>
            <a:srgbClr val="F9CA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9600" b="1" dirty="0"/>
              <a:t>1</a:t>
            </a:r>
            <a:endParaRPr lang="zh-CN" altLang="en-US" sz="9600" b="1" dirty="0"/>
          </a:p>
        </p:txBody>
      </p:sp>
      <p:sp>
        <p:nvSpPr>
          <p:cNvPr id="7" name="Rectangle 6"/>
          <p:cNvSpPr/>
          <p:nvPr/>
        </p:nvSpPr>
        <p:spPr>
          <a:xfrm>
            <a:off x="-2770409" y="5303185"/>
            <a:ext cx="18206660" cy="1569660"/>
          </a:xfrm>
          <a:prstGeom prst="rect">
            <a:avLst/>
          </a:prstGeom>
          <a:noFill/>
        </p:spPr>
        <p:txBody>
          <a:bodyPr wrap="square" lIns="91440" tIns="45720" rIns="91440" bIns="45720">
            <a:spAutoFit/>
          </a:bodyPr>
          <a:lstStyle/>
          <a:p>
            <a:pPr algn="ctr"/>
            <a:r>
              <a:rPr lang="vi-VN" sz="9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LUY</a:t>
            </a:r>
            <a:r>
              <a:rPr lang="vi-VN" sz="88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Ệ</a:t>
            </a:r>
            <a:r>
              <a:rPr lang="vi-VN" sz="9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rPr>
              <a:t>N ĐỌC</a:t>
            </a:r>
            <a:endParaRPr lang="en-US" sz="9600" b="0" cap="none" spc="0" dirty="0">
              <a:ln w="0"/>
              <a:solidFill>
                <a:schemeClr val="tx1"/>
              </a:solidFill>
              <a:effectLst>
                <a:outerShdw blurRad="38100" dist="19050" dir="2700000" algn="tl" rotWithShape="0">
                  <a:schemeClr val="dk1">
                    <a:alpha val="40000"/>
                  </a:schemeClr>
                </a:outerShdw>
              </a:effectLst>
              <a:latin typeface="UTM Futura Extra"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30442" y="1905624"/>
            <a:ext cx="6096000" cy="4247317"/>
          </a:xfrm>
          <a:prstGeom prst="rect">
            <a:avLst/>
          </a:prstGeom>
        </p:spPr>
        <p:txBody>
          <a:bodyPr>
            <a:spAutoFit/>
          </a:bodyPr>
          <a:lstStyle/>
          <a:p>
            <a:r>
              <a:rPr lang="vi-VN" b="1" i="0" dirty="0">
                <a:effectLst/>
                <a:latin typeface="+mj-lt"/>
              </a:rPr>
              <a:t>Hạt gạo làng ta</a:t>
            </a:r>
            <a:br>
              <a:rPr lang="vi-VN" b="1" i="0" dirty="0">
                <a:effectLst/>
                <a:latin typeface="+mj-lt"/>
              </a:rPr>
            </a:br>
            <a:r>
              <a:rPr lang="vi-VN" b="1" i="0" dirty="0">
                <a:effectLst/>
                <a:latin typeface="+mj-lt"/>
              </a:rPr>
              <a:t>Có vị phù sa</a:t>
            </a:r>
            <a:br>
              <a:rPr lang="vi-VN" b="1" i="0" dirty="0">
                <a:effectLst/>
                <a:latin typeface="+mj-lt"/>
              </a:rPr>
            </a:br>
            <a:r>
              <a:rPr lang="vi-VN" b="1" i="0" dirty="0">
                <a:effectLst/>
                <a:latin typeface="+mj-lt"/>
              </a:rPr>
              <a:t>Của sông Kinh Thầy</a:t>
            </a:r>
            <a:br>
              <a:rPr lang="vi-VN" b="1" i="0" dirty="0">
                <a:effectLst/>
                <a:latin typeface="+mj-lt"/>
              </a:rPr>
            </a:br>
            <a:r>
              <a:rPr lang="vi-VN" b="1" i="0" dirty="0">
                <a:effectLst/>
                <a:latin typeface="+mj-lt"/>
              </a:rPr>
              <a:t>Có hương sen thơm</a:t>
            </a:r>
            <a:br>
              <a:rPr lang="vi-VN" b="1" i="0" dirty="0">
                <a:effectLst/>
                <a:latin typeface="+mj-lt"/>
              </a:rPr>
            </a:br>
            <a:r>
              <a:rPr lang="vi-VN" b="1" i="0" dirty="0">
                <a:effectLst/>
                <a:latin typeface="+mj-lt"/>
              </a:rPr>
              <a:t>Trong hồ nước đầy</a:t>
            </a:r>
            <a:br>
              <a:rPr lang="vi-VN" b="1" i="0" dirty="0">
                <a:effectLst/>
                <a:latin typeface="+mj-lt"/>
              </a:rPr>
            </a:br>
            <a:r>
              <a:rPr lang="vi-VN" b="1" i="0" dirty="0">
                <a:effectLst/>
                <a:latin typeface="+mj-lt"/>
              </a:rPr>
              <a:t>Có lời mẹ hát</a:t>
            </a:r>
            <a:br>
              <a:rPr lang="vi-VN" b="1" i="0" dirty="0">
                <a:effectLst/>
                <a:latin typeface="+mj-lt"/>
              </a:rPr>
            </a:br>
            <a:r>
              <a:rPr lang="vi-VN" b="1" i="0" dirty="0">
                <a:effectLst/>
                <a:latin typeface="+mj-lt"/>
              </a:rPr>
              <a:t>Ngọt bùi đắng </a:t>
            </a:r>
            <a:r>
              <a:rPr lang="vi-VN" b="1" i="0">
                <a:effectLst/>
                <a:latin typeface="+mj-lt"/>
              </a:rPr>
              <a:t>cay…</a:t>
            </a:r>
          </a:p>
          <a:p>
            <a:endParaRPr lang="vi-VN" b="1" i="0" dirty="0">
              <a:effectLst/>
              <a:latin typeface="+mj-lt"/>
            </a:endParaRPr>
          </a:p>
          <a:p>
            <a:r>
              <a:rPr lang="vi-VN" b="1" i="0" dirty="0">
                <a:effectLst/>
                <a:latin typeface="+mj-lt"/>
              </a:rPr>
              <a:t>Hạt gạo làng ta</a:t>
            </a:r>
            <a:br>
              <a:rPr lang="vi-VN" b="1" i="0" dirty="0">
                <a:effectLst/>
                <a:latin typeface="+mj-lt"/>
              </a:rPr>
            </a:br>
            <a:r>
              <a:rPr lang="vi-VN" b="1" i="0" dirty="0">
                <a:effectLst/>
                <a:latin typeface="+mj-lt"/>
              </a:rPr>
              <a:t>Có bão tháng bảy</a:t>
            </a:r>
            <a:br>
              <a:rPr lang="vi-VN" b="1" i="0" dirty="0">
                <a:effectLst/>
                <a:latin typeface="+mj-lt"/>
              </a:rPr>
            </a:br>
            <a:r>
              <a:rPr lang="vi-VN" b="1" i="0" dirty="0">
                <a:effectLst/>
                <a:latin typeface="+mj-lt"/>
              </a:rPr>
              <a:t>Có mưa tháng ba</a:t>
            </a:r>
            <a:br>
              <a:rPr lang="vi-VN" b="1" i="0" dirty="0">
                <a:effectLst/>
                <a:latin typeface="+mj-lt"/>
              </a:rPr>
            </a:br>
            <a:r>
              <a:rPr lang="vi-VN" b="1" i="0" dirty="0">
                <a:effectLst/>
                <a:latin typeface="+mj-lt"/>
              </a:rPr>
              <a:t>Giọt mồ hôi sa</a:t>
            </a:r>
            <a:br>
              <a:rPr lang="vi-VN" b="1" i="0" dirty="0">
                <a:effectLst/>
                <a:latin typeface="+mj-lt"/>
              </a:rPr>
            </a:br>
            <a:r>
              <a:rPr lang="vi-VN" b="1" i="0" dirty="0">
                <a:effectLst/>
                <a:latin typeface="+mj-lt"/>
              </a:rPr>
              <a:t>Những trưa tháng sáu</a:t>
            </a:r>
            <a:br>
              <a:rPr lang="vi-VN" b="1" i="0">
                <a:effectLst/>
                <a:latin typeface="+mj-lt"/>
              </a:rPr>
            </a:br>
            <a:br>
              <a:rPr lang="vi-VN" b="1" i="0" dirty="0">
                <a:effectLst/>
                <a:latin typeface="+mj-lt"/>
              </a:rPr>
            </a:br>
            <a:endParaRPr lang="vi-VN" b="1" i="0" dirty="0">
              <a:effectLst/>
              <a:latin typeface="+mj-lt"/>
            </a:endParaRPr>
          </a:p>
        </p:txBody>
      </p:sp>
      <p:sp>
        <p:nvSpPr>
          <p:cNvPr id="9" name="Rectangle 8"/>
          <p:cNvSpPr/>
          <p:nvPr/>
        </p:nvSpPr>
        <p:spPr>
          <a:xfrm>
            <a:off x="4108912" y="1838265"/>
            <a:ext cx="3971636" cy="4801314"/>
          </a:xfrm>
          <a:prstGeom prst="rect">
            <a:avLst/>
          </a:prstGeom>
        </p:spPr>
        <p:txBody>
          <a:bodyPr wrap="square">
            <a:spAutoFit/>
          </a:bodyPr>
          <a:lstStyle/>
          <a:p>
            <a:r>
              <a:rPr lang="vi-VN" b="1" i="0">
                <a:effectLst/>
                <a:latin typeface="+mj-lt"/>
              </a:rPr>
              <a:t>Nước như ai nấu </a:t>
            </a:r>
          </a:p>
          <a:p>
            <a:r>
              <a:rPr lang="vi-VN" b="1" i="0">
                <a:effectLst/>
                <a:latin typeface="+mj-lt"/>
              </a:rPr>
              <a:t>Chết </a:t>
            </a:r>
            <a:r>
              <a:rPr lang="vi-VN" b="1" i="0" dirty="0">
                <a:effectLst/>
                <a:latin typeface="+mj-lt"/>
              </a:rPr>
              <a:t>cả cá cờ</a:t>
            </a:r>
            <a:br>
              <a:rPr lang="vi-VN" b="1" i="0" dirty="0">
                <a:effectLst/>
                <a:latin typeface="+mj-lt"/>
              </a:rPr>
            </a:br>
            <a:r>
              <a:rPr lang="vi-VN" b="1" i="0" dirty="0">
                <a:effectLst/>
                <a:latin typeface="+mj-lt"/>
              </a:rPr>
              <a:t>Cua ngoi lên bờ</a:t>
            </a:r>
            <a:br>
              <a:rPr lang="vi-VN" b="1" i="0" dirty="0">
                <a:effectLst/>
                <a:latin typeface="+mj-lt"/>
              </a:rPr>
            </a:br>
            <a:r>
              <a:rPr lang="vi-VN" b="1" i="0" dirty="0">
                <a:effectLst/>
                <a:latin typeface="+mj-lt"/>
              </a:rPr>
              <a:t>Mẹ em </a:t>
            </a:r>
            <a:r>
              <a:rPr lang="vi-VN" b="1" i="0">
                <a:effectLst/>
                <a:latin typeface="+mj-lt"/>
              </a:rPr>
              <a:t>xuống cấy …</a:t>
            </a:r>
          </a:p>
          <a:p>
            <a:endParaRPr lang="en-US" b="1" i="0" dirty="0">
              <a:effectLst/>
              <a:latin typeface="+mj-lt"/>
            </a:endParaRPr>
          </a:p>
          <a:p>
            <a:r>
              <a:rPr lang="vi-VN" b="1" i="0" dirty="0">
                <a:effectLst/>
                <a:latin typeface="+mj-lt"/>
              </a:rPr>
              <a:t>Hạt gạo làng ta</a:t>
            </a:r>
            <a:br>
              <a:rPr lang="vi-VN" b="1" i="0" dirty="0">
                <a:effectLst/>
                <a:latin typeface="+mj-lt"/>
              </a:rPr>
            </a:br>
            <a:r>
              <a:rPr lang="vi-VN" b="1" i="0" dirty="0">
                <a:effectLst/>
                <a:latin typeface="+mj-lt"/>
              </a:rPr>
              <a:t>Những năm bom Mỹ</a:t>
            </a:r>
            <a:br>
              <a:rPr lang="vi-VN" b="1" i="0" dirty="0">
                <a:effectLst/>
                <a:latin typeface="+mj-lt"/>
              </a:rPr>
            </a:br>
            <a:r>
              <a:rPr lang="vi-VN" b="1" i="0" dirty="0">
                <a:effectLst/>
                <a:latin typeface="+mj-lt"/>
              </a:rPr>
              <a:t>Trút trên mái nhà</a:t>
            </a:r>
            <a:br>
              <a:rPr lang="vi-VN" b="1" i="0" dirty="0">
                <a:effectLst/>
                <a:latin typeface="+mj-lt"/>
              </a:rPr>
            </a:br>
            <a:r>
              <a:rPr lang="vi-VN" b="1" i="0" dirty="0">
                <a:effectLst/>
                <a:latin typeface="+mj-lt"/>
              </a:rPr>
              <a:t>Những năm cây súng</a:t>
            </a:r>
            <a:br>
              <a:rPr lang="vi-VN" b="1" i="0" dirty="0">
                <a:effectLst/>
                <a:latin typeface="+mj-lt"/>
              </a:rPr>
            </a:br>
            <a:r>
              <a:rPr lang="vi-VN" b="1" i="0" dirty="0">
                <a:effectLst/>
                <a:latin typeface="+mj-lt"/>
              </a:rPr>
              <a:t>Theo người đi xa</a:t>
            </a:r>
            <a:br>
              <a:rPr lang="vi-VN" b="1" i="0" dirty="0">
                <a:effectLst/>
                <a:latin typeface="+mj-lt"/>
              </a:rPr>
            </a:br>
            <a:r>
              <a:rPr lang="vi-VN" b="1" i="0" dirty="0">
                <a:effectLst/>
                <a:latin typeface="+mj-lt"/>
              </a:rPr>
              <a:t>Những năm băng đạn</a:t>
            </a:r>
            <a:br>
              <a:rPr lang="vi-VN" b="1" i="0" dirty="0">
                <a:effectLst/>
                <a:latin typeface="+mj-lt"/>
              </a:rPr>
            </a:br>
            <a:r>
              <a:rPr lang="vi-VN" b="1" i="0" dirty="0">
                <a:effectLst/>
                <a:latin typeface="+mj-lt"/>
              </a:rPr>
              <a:t>Vàng như lúa đồng</a:t>
            </a:r>
            <a:br>
              <a:rPr lang="vi-VN" b="1" i="0" dirty="0">
                <a:effectLst/>
                <a:latin typeface="+mj-lt"/>
              </a:rPr>
            </a:br>
            <a:r>
              <a:rPr lang="vi-VN" b="1" i="0" dirty="0">
                <a:effectLst/>
                <a:latin typeface="+mj-lt"/>
              </a:rPr>
              <a:t>Bát cơm mùa gặt</a:t>
            </a:r>
            <a:br>
              <a:rPr lang="vi-VN" b="1" i="0" dirty="0">
                <a:effectLst/>
                <a:latin typeface="+mj-lt"/>
              </a:rPr>
            </a:br>
            <a:r>
              <a:rPr lang="vi-VN" b="1" i="0" dirty="0">
                <a:effectLst/>
                <a:latin typeface="+mj-lt"/>
              </a:rPr>
              <a:t>Thơm hào </a:t>
            </a:r>
            <a:r>
              <a:rPr lang="vi-VN" b="1" i="0">
                <a:effectLst/>
                <a:latin typeface="+mj-lt"/>
              </a:rPr>
              <a:t>giao thông …</a:t>
            </a:r>
          </a:p>
          <a:p>
            <a:endParaRPr lang="vi-VN" b="1" i="0" dirty="0">
              <a:effectLst/>
              <a:latin typeface="+mj-lt"/>
            </a:endParaRPr>
          </a:p>
          <a:p>
            <a:br>
              <a:rPr lang="vi-VN" b="1" i="0" dirty="0">
                <a:effectLst/>
                <a:latin typeface="+mj-lt"/>
              </a:rPr>
            </a:br>
            <a:endParaRPr lang="vi-VN" b="1" i="0" dirty="0">
              <a:effectLst/>
              <a:latin typeface="+mj-lt"/>
            </a:endParaRPr>
          </a:p>
        </p:txBody>
      </p:sp>
      <p:sp>
        <p:nvSpPr>
          <p:cNvPr id="10" name="Rectangle 9"/>
          <p:cNvSpPr/>
          <p:nvPr/>
        </p:nvSpPr>
        <p:spPr>
          <a:xfrm>
            <a:off x="7405684" y="1845959"/>
            <a:ext cx="3020291" cy="3970318"/>
          </a:xfrm>
          <a:prstGeom prst="rect">
            <a:avLst/>
          </a:prstGeom>
        </p:spPr>
        <p:txBody>
          <a:bodyPr wrap="square">
            <a:spAutoFit/>
          </a:bodyPr>
          <a:lstStyle/>
          <a:p>
            <a:r>
              <a:rPr lang="vi-VN" b="1" i="0" dirty="0">
                <a:effectLst/>
                <a:latin typeface="+mj-lt"/>
              </a:rPr>
              <a:t>Hạt gạo làng ta</a:t>
            </a:r>
            <a:br>
              <a:rPr lang="vi-VN" b="1" i="0" dirty="0">
                <a:effectLst/>
                <a:latin typeface="+mj-lt"/>
              </a:rPr>
            </a:br>
            <a:r>
              <a:rPr lang="vi-VN" b="1" i="0" dirty="0">
                <a:effectLst/>
                <a:latin typeface="+mj-lt"/>
              </a:rPr>
              <a:t>Có công các bạn</a:t>
            </a:r>
            <a:endParaRPr lang="en-US" b="1" i="0" dirty="0">
              <a:effectLst/>
              <a:latin typeface="+mj-lt"/>
            </a:endParaRPr>
          </a:p>
          <a:p>
            <a:r>
              <a:rPr lang="vi-VN" b="1" i="0" dirty="0">
                <a:effectLst/>
                <a:latin typeface="+mj-lt"/>
              </a:rPr>
              <a:t> Sớm nào chống hạn</a:t>
            </a:r>
            <a:br>
              <a:rPr lang="vi-VN" b="1" i="0" dirty="0">
                <a:effectLst/>
                <a:latin typeface="+mj-lt"/>
              </a:rPr>
            </a:br>
            <a:r>
              <a:rPr lang="vi-VN" b="1" i="0" dirty="0">
                <a:effectLst/>
                <a:latin typeface="+mj-lt"/>
              </a:rPr>
              <a:t>Vục mẻ miệng gàu</a:t>
            </a:r>
            <a:endParaRPr lang="en-US" b="1" i="0" dirty="0">
              <a:effectLst/>
              <a:latin typeface="+mj-lt"/>
            </a:endParaRPr>
          </a:p>
          <a:p>
            <a:r>
              <a:rPr lang="vi-VN" b="1" i="0" dirty="0">
                <a:effectLst/>
                <a:latin typeface="+mj-lt"/>
              </a:rPr>
              <a:t>Trưa nào bắt sâu</a:t>
            </a:r>
            <a:br>
              <a:rPr lang="vi-VN" b="1" i="0" dirty="0">
                <a:effectLst/>
                <a:latin typeface="+mj-lt"/>
              </a:rPr>
            </a:br>
            <a:r>
              <a:rPr lang="vi-VN" b="1" i="0" dirty="0">
                <a:effectLst/>
                <a:latin typeface="+mj-lt"/>
              </a:rPr>
              <a:t>Lúa cao rát mặt</a:t>
            </a:r>
            <a:br>
              <a:rPr lang="vi-VN" b="1" i="0" dirty="0">
                <a:effectLst/>
                <a:latin typeface="+mj-lt"/>
              </a:rPr>
            </a:br>
            <a:r>
              <a:rPr lang="vi-VN" b="1" i="0" dirty="0">
                <a:effectLst/>
                <a:latin typeface="+mj-lt"/>
              </a:rPr>
              <a:t>Chiều nào gánh phân</a:t>
            </a:r>
            <a:br>
              <a:rPr lang="vi-VN" b="1" i="0" dirty="0">
                <a:effectLst/>
                <a:latin typeface="+mj-lt"/>
              </a:rPr>
            </a:br>
            <a:r>
              <a:rPr lang="vi-VN" b="1" i="0" dirty="0">
                <a:effectLst/>
                <a:latin typeface="+mj-lt"/>
              </a:rPr>
              <a:t>Quang trành quết đất.</a:t>
            </a:r>
          </a:p>
          <a:p>
            <a:endParaRPr lang="en-US" b="1" i="0" dirty="0">
              <a:effectLst/>
              <a:latin typeface="+mj-lt"/>
            </a:endParaRPr>
          </a:p>
          <a:p>
            <a:r>
              <a:rPr lang="vi-VN" b="1" i="0" dirty="0">
                <a:effectLst/>
                <a:latin typeface="+mj-lt"/>
              </a:rPr>
              <a:t>Hạt gạo làng ta</a:t>
            </a:r>
            <a:br>
              <a:rPr lang="vi-VN" b="1" dirty="0">
                <a:latin typeface="+mj-lt"/>
              </a:rPr>
            </a:br>
            <a:r>
              <a:rPr lang="vi-VN" b="1" i="0" dirty="0">
                <a:effectLst/>
                <a:latin typeface="+mj-lt"/>
              </a:rPr>
              <a:t>Gửi ra tiền tuyến</a:t>
            </a:r>
            <a:br>
              <a:rPr lang="vi-VN" b="1" dirty="0">
                <a:latin typeface="+mj-lt"/>
              </a:rPr>
            </a:br>
            <a:r>
              <a:rPr lang="vi-VN" b="1" i="0" dirty="0">
                <a:effectLst/>
                <a:latin typeface="+mj-lt"/>
              </a:rPr>
              <a:t>Gửi về phương xa</a:t>
            </a:r>
            <a:br>
              <a:rPr lang="vi-VN" b="1" dirty="0">
                <a:latin typeface="+mj-lt"/>
              </a:rPr>
            </a:br>
            <a:r>
              <a:rPr lang="vi-VN" b="1" i="0" dirty="0">
                <a:effectLst/>
                <a:latin typeface="+mj-lt"/>
              </a:rPr>
              <a:t>Em vui em hát</a:t>
            </a:r>
            <a:br>
              <a:rPr lang="vi-VN" b="1" dirty="0">
                <a:latin typeface="+mj-lt"/>
              </a:rPr>
            </a:br>
            <a:r>
              <a:rPr lang="vi-VN" b="1" i="0" dirty="0">
                <a:effectLst/>
                <a:latin typeface="+mj-lt"/>
              </a:rPr>
              <a:t>Hạt vàng làng ta…</a:t>
            </a:r>
            <a:endParaRPr lang="en-US" b="1" dirty="0">
              <a:latin typeface="+mj-lt"/>
            </a:endParaRPr>
          </a:p>
        </p:txBody>
      </p:sp>
      <p:sp>
        <p:nvSpPr>
          <p:cNvPr id="11" name="文本框 38"/>
          <p:cNvSpPr txBox="1"/>
          <p:nvPr/>
        </p:nvSpPr>
        <p:spPr>
          <a:xfrm>
            <a:off x="3046730" y="194101"/>
            <a:ext cx="6096000" cy="830997"/>
          </a:xfrm>
          <a:prstGeom prst="rect">
            <a:avLst/>
          </a:prstGeom>
          <a:noFill/>
        </p:spPr>
        <p:txBody>
          <a:bodyPr wrap="square">
            <a:spAutoFit/>
          </a:bodyPr>
          <a:lstStyle/>
          <a:p>
            <a:pPr algn="ctr"/>
            <a:r>
              <a:rPr lang="en-US" altLang="zh-CN" sz="4800">
                <a:ln w="1905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TẬP ĐỌC</a:t>
            </a:r>
          </a:p>
        </p:txBody>
      </p:sp>
      <p:sp>
        <p:nvSpPr>
          <p:cNvPr id="12" name="文本框 36"/>
          <p:cNvSpPr txBox="1"/>
          <p:nvPr/>
        </p:nvSpPr>
        <p:spPr>
          <a:xfrm>
            <a:off x="728980" y="1040725"/>
            <a:ext cx="10731500" cy="769441"/>
          </a:xfrm>
          <a:prstGeom prst="rect">
            <a:avLst/>
          </a:prstGeom>
          <a:noFill/>
        </p:spPr>
        <p:txBody>
          <a:bodyPr wrap="square" rtlCol="0">
            <a:spAutoFit/>
          </a:bodyPr>
          <a:lstStyle/>
          <a:p>
            <a:pPr algn="ctr"/>
            <a:r>
              <a:rPr lang="vi-VN" altLang="zh-CN" sz="4400" i="0">
                <a:ln w="19050">
                  <a:noFill/>
                </a:ln>
                <a:solidFill>
                  <a:sysClr val="windowText" lastClr="000000"/>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HẠT GẠO LÀNG TA</a:t>
            </a:r>
            <a:endParaRPr lang="en-US" altLang="zh-CN" sz="4400" i="0" dirty="0">
              <a:ln w="19050">
                <a:noFill/>
              </a:ln>
              <a:solidFill>
                <a:sysClr val="windowText" lastClr="000000"/>
              </a:solidFill>
              <a:effectLst>
                <a:outerShdw blurRad="38100" dist="38100" dir="2700000" algn="tl">
                  <a:srgbClr val="000000">
                    <a:alpha val="43137"/>
                  </a:srgbClr>
                </a:outerShdw>
              </a:effectLst>
              <a:latin typeface="UTM Cookies" panose="02040603050506020204" pitchFamily="18" charset="0"/>
              <a:ea typeface="思源黑体 CN Bold" panose="020B0800000000000000" pitchFamily="34" charset="-122"/>
            </a:endParaRPr>
          </a:p>
        </p:txBody>
      </p:sp>
      <p:sp>
        <p:nvSpPr>
          <p:cNvPr id="13" name="Rectangle 12"/>
          <p:cNvSpPr/>
          <p:nvPr/>
        </p:nvSpPr>
        <p:spPr>
          <a:xfrm>
            <a:off x="7492226" y="5844376"/>
            <a:ext cx="2409954" cy="400110"/>
          </a:xfrm>
          <a:prstGeom prst="rect">
            <a:avLst/>
          </a:prstGeom>
          <a:noFill/>
        </p:spPr>
        <p:txBody>
          <a:bodyPr wrap="none" lIns="91440" tIns="45720" rIns="91440" bIns="45720">
            <a:spAutoFit/>
          </a:bodyPr>
          <a:lstStyle/>
          <a:p>
            <a:pPr algn="ctr"/>
            <a:r>
              <a:rPr lang="vi-VN"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rPr>
              <a:t>Trần Đăng Khoa</a:t>
            </a:r>
            <a:endParaRPr lang="en-US"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endParaRPr>
          </a:p>
        </p:txBody>
      </p:sp>
      <p:pic>
        <p:nvPicPr>
          <p:cNvPr id="14"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8669" l="0" r="100000">
                        <a14:foregroundMark x1="88902" y1="86290" x2="88902" y2="86290"/>
                        <a14:foregroundMark x1="72998" y1="84315" x2="72998" y2="84315"/>
                        <a14:foregroundMark x1="67162" y1="85847" x2="67162" y2="85847"/>
                        <a14:foregroundMark x1="53833" y1="84153" x2="53833" y2="84153"/>
                      </a14:backgroundRemoval>
                    </a14:imgEffect>
                  </a14:imgLayer>
                </a14:imgProps>
              </a:ext>
              <a:ext uri="{28A0092B-C50C-407E-A947-70E740481C1C}">
                <a14:useLocalDpi xmlns:a14="http://schemas.microsoft.com/office/drawing/2010/main" val="0"/>
              </a:ext>
            </a:extLst>
          </a:blip>
          <a:stretch>
            <a:fillRect/>
          </a:stretch>
        </p:blipFill>
        <p:spPr>
          <a:xfrm flipH="1">
            <a:off x="9792928" y="3385287"/>
            <a:ext cx="2520918" cy="3576588"/>
          </a:xfrm>
          <a:prstGeom prst="rect">
            <a:avLst/>
          </a:prstGeom>
        </p:spPr>
      </p:pic>
      <p:pic>
        <p:nvPicPr>
          <p:cNvPr id="15" name="图片 15"/>
          <p:cNvPicPr>
            <a:picLocks noChangeAspect="1"/>
          </p:cNvPicPr>
          <p:nvPr/>
        </p:nvPicPr>
        <p:blipFill rotWithShape="1">
          <a:blip r:embed="rId5">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randombar(horizont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Cloud 8"/>
          <p:cNvSpPr/>
          <p:nvPr/>
        </p:nvSpPr>
        <p:spPr>
          <a:xfrm>
            <a:off x="3604192" y="803607"/>
            <a:ext cx="8044315" cy="5065785"/>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loud 6"/>
          <p:cNvSpPr/>
          <p:nvPr/>
        </p:nvSpPr>
        <p:spPr>
          <a:xfrm>
            <a:off x="4051300" y="1295400"/>
            <a:ext cx="7150100" cy="4082200"/>
          </a:xfrm>
          <a:prstGeom prst="cloud">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246" y="1611000"/>
            <a:ext cx="5682400" cy="5682400"/>
          </a:xfrm>
          <a:prstGeom prst="rect">
            <a:avLst/>
          </a:prstGeom>
        </p:spPr>
      </p:pic>
      <p:sp>
        <p:nvSpPr>
          <p:cNvPr id="8" name="TextBox 7"/>
          <p:cNvSpPr txBox="1"/>
          <p:nvPr/>
        </p:nvSpPr>
        <p:spPr>
          <a:xfrm>
            <a:off x="5245099" y="2197942"/>
            <a:ext cx="5252185" cy="2123658"/>
          </a:xfrm>
          <a:prstGeom prst="rect">
            <a:avLst/>
          </a:prstGeom>
          <a:noFill/>
        </p:spPr>
        <p:txBody>
          <a:bodyPr wrap="square">
            <a:spAutoFit/>
          </a:bodyPr>
          <a:lstStyle/>
          <a:p>
            <a:pPr algn="ctr"/>
            <a:r>
              <a:rPr lang="vi-VN"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rPr>
              <a:t>Bài thơ được chia làm 5 đoạn tương ứng với 5 khổ thơ.</a:t>
            </a:r>
            <a:endParaRPr lang="en-US" sz="4400">
              <a:solidFill>
                <a:schemeClr val="bg1"/>
              </a:solidFill>
              <a:effectLst>
                <a:outerShdw blurRad="38100" dist="38100" dir="2700000" algn="tl">
                  <a:srgbClr val="000000">
                    <a:alpha val="43137"/>
                  </a:srgbClr>
                </a:outerShdw>
              </a:effectLst>
              <a:latin typeface="UTM Flamenco" panose="020406030505060202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030442" y="1905624"/>
            <a:ext cx="6096000" cy="4247317"/>
          </a:xfrm>
          <a:prstGeom prst="rect">
            <a:avLst/>
          </a:prstGeom>
        </p:spPr>
        <p:txBody>
          <a:bodyPr>
            <a:spAutoFit/>
          </a:bodyPr>
          <a:lstStyle/>
          <a:p>
            <a:r>
              <a:rPr lang="vi-VN" b="1" i="0" dirty="0">
                <a:solidFill>
                  <a:srgbClr val="FF6600"/>
                </a:solidFill>
                <a:effectLst/>
                <a:latin typeface="+mj-lt"/>
              </a:rPr>
              <a:t>Hạt gạo làng ta</a:t>
            </a:r>
            <a:br>
              <a:rPr lang="vi-VN" b="1" i="0" dirty="0">
                <a:solidFill>
                  <a:srgbClr val="FF6600"/>
                </a:solidFill>
                <a:effectLst/>
                <a:latin typeface="+mj-lt"/>
              </a:rPr>
            </a:br>
            <a:r>
              <a:rPr lang="vi-VN" b="1" i="0" dirty="0">
                <a:solidFill>
                  <a:srgbClr val="FF6600"/>
                </a:solidFill>
                <a:effectLst/>
                <a:latin typeface="+mj-lt"/>
              </a:rPr>
              <a:t>Có vị phù sa</a:t>
            </a:r>
            <a:br>
              <a:rPr lang="vi-VN" b="1" i="0" dirty="0">
                <a:solidFill>
                  <a:srgbClr val="FF6600"/>
                </a:solidFill>
                <a:effectLst/>
                <a:latin typeface="+mj-lt"/>
              </a:rPr>
            </a:br>
            <a:r>
              <a:rPr lang="vi-VN" b="1" i="0" dirty="0">
                <a:solidFill>
                  <a:srgbClr val="FF6600"/>
                </a:solidFill>
                <a:effectLst/>
                <a:latin typeface="+mj-lt"/>
              </a:rPr>
              <a:t>Của sông Kinh Thầy</a:t>
            </a:r>
            <a:br>
              <a:rPr lang="vi-VN" b="1" i="0" dirty="0">
                <a:solidFill>
                  <a:srgbClr val="FF6600"/>
                </a:solidFill>
                <a:effectLst/>
                <a:latin typeface="+mj-lt"/>
              </a:rPr>
            </a:br>
            <a:r>
              <a:rPr lang="vi-VN" b="1" i="0" dirty="0">
                <a:solidFill>
                  <a:srgbClr val="FF6600"/>
                </a:solidFill>
                <a:effectLst/>
                <a:latin typeface="+mj-lt"/>
              </a:rPr>
              <a:t>Có hương sen thơm</a:t>
            </a:r>
            <a:br>
              <a:rPr lang="vi-VN" b="1" i="0" dirty="0">
                <a:solidFill>
                  <a:srgbClr val="FF6600"/>
                </a:solidFill>
                <a:effectLst/>
                <a:latin typeface="+mj-lt"/>
              </a:rPr>
            </a:br>
            <a:r>
              <a:rPr lang="vi-VN" b="1" i="0" dirty="0">
                <a:solidFill>
                  <a:srgbClr val="FF6600"/>
                </a:solidFill>
                <a:effectLst/>
                <a:latin typeface="+mj-lt"/>
              </a:rPr>
              <a:t>Trong hồ nước đầy</a:t>
            </a:r>
            <a:br>
              <a:rPr lang="vi-VN" b="1" i="0" dirty="0">
                <a:solidFill>
                  <a:srgbClr val="FF6600"/>
                </a:solidFill>
                <a:effectLst/>
                <a:latin typeface="+mj-lt"/>
              </a:rPr>
            </a:br>
            <a:r>
              <a:rPr lang="vi-VN" b="1" i="0" dirty="0">
                <a:solidFill>
                  <a:srgbClr val="FF6600"/>
                </a:solidFill>
                <a:effectLst/>
                <a:latin typeface="+mj-lt"/>
              </a:rPr>
              <a:t>Có lời mẹ hát</a:t>
            </a:r>
            <a:br>
              <a:rPr lang="vi-VN" b="1" i="0" dirty="0">
                <a:solidFill>
                  <a:srgbClr val="FF6600"/>
                </a:solidFill>
                <a:effectLst/>
                <a:latin typeface="+mj-lt"/>
              </a:rPr>
            </a:br>
            <a:r>
              <a:rPr lang="vi-VN" b="1" i="0" dirty="0">
                <a:solidFill>
                  <a:srgbClr val="FF6600"/>
                </a:solidFill>
                <a:effectLst/>
                <a:latin typeface="+mj-lt"/>
              </a:rPr>
              <a:t>Ngọt bùi </a:t>
            </a:r>
            <a:r>
              <a:rPr lang="vi-VN" b="1" i="0">
                <a:solidFill>
                  <a:srgbClr val="FF6600"/>
                </a:solidFill>
                <a:effectLst/>
                <a:latin typeface="+mj-lt"/>
              </a:rPr>
              <a:t>đắng cay …</a:t>
            </a:r>
          </a:p>
          <a:p>
            <a:endParaRPr lang="vi-VN" b="1" i="0" dirty="0">
              <a:effectLst/>
              <a:latin typeface="+mj-lt"/>
            </a:endParaRPr>
          </a:p>
          <a:p>
            <a:r>
              <a:rPr lang="vi-VN" b="1" i="0" dirty="0">
                <a:solidFill>
                  <a:srgbClr val="00B050"/>
                </a:solidFill>
                <a:effectLst/>
                <a:latin typeface="+mj-lt"/>
              </a:rPr>
              <a:t>Hạt gạo làng ta</a:t>
            </a:r>
            <a:br>
              <a:rPr lang="vi-VN" b="1" i="0" dirty="0">
                <a:solidFill>
                  <a:srgbClr val="00B050"/>
                </a:solidFill>
                <a:effectLst/>
                <a:latin typeface="+mj-lt"/>
              </a:rPr>
            </a:br>
            <a:r>
              <a:rPr lang="vi-VN" b="1" i="0" dirty="0">
                <a:solidFill>
                  <a:srgbClr val="00B050"/>
                </a:solidFill>
                <a:effectLst/>
                <a:latin typeface="+mj-lt"/>
              </a:rPr>
              <a:t>Có bão tháng bảy</a:t>
            </a:r>
            <a:br>
              <a:rPr lang="vi-VN" b="1" i="0" dirty="0">
                <a:solidFill>
                  <a:srgbClr val="00B050"/>
                </a:solidFill>
                <a:effectLst/>
                <a:latin typeface="+mj-lt"/>
              </a:rPr>
            </a:br>
            <a:r>
              <a:rPr lang="vi-VN" b="1" i="0" dirty="0">
                <a:solidFill>
                  <a:srgbClr val="00B050"/>
                </a:solidFill>
                <a:effectLst/>
                <a:latin typeface="+mj-lt"/>
              </a:rPr>
              <a:t>Có mưa tháng ba</a:t>
            </a:r>
            <a:br>
              <a:rPr lang="vi-VN" b="1" i="0" dirty="0">
                <a:solidFill>
                  <a:srgbClr val="00B050"/>
                </a:solidFill>
                <a:effectLst/>
                <a:latin typeface="+mj-lt"/>
              </a:rPr>
            </a:br>
            <a:r>
              <a:rPr lang="vi-VN" b="1" i="0" dirty="0">
                <a:solidFill>
                  <a:srgbClr val="00B050"/>
                </a:solidFill>
                <a:effectLst/>
                <a:latin typeface="+mj-lt"/>
              </a:rPr>
              <a:t>Giọt mồ hôi sa</a:t>
            </a:r>
            <a:br>
              <a:rPr lang="vi-VN" b="1" i="0" dirty="0">
                <a:solidFill>
                  <a:srgbClr val="00B050"/>
                </a:solidFill>
                <a:effectLst/>
                <a:latin typeface="+mj-lt"/>
              </a:rPr>
            </a:br>
            <a:r>
              <a:rPr lang="vi-VN" b="1" i="0" dirty="0">
                <a:solidFill>
                  <a:srgbClr val="00B050"/>
                </a:solidFill>
                <a:effectLst/>
                <a:latin typeface="+mj-lt"/>
              </a:rPr>
              <a:t>Những trưa tháng sáu</a:t>
            </a:r>
            <a:br>
              <a:rPr lang="vi-VN" b="1" i="0">
                <a:solidFill>
                  <a:srgbClr val="00B050"/>
                </a:solidFill>
                <a:effectLst/>
                <a:latin typeface="+mj-lt"/>
              </a:rPr>
            </a:br>
            <a:br>
              <a:rPr lang="vi-VN" b="1" i="0" dirty="0">
                <a:solidFill>
                  <a:srgbClr val="00B050"/>
                </a:solidFill>
                <a:effectLst/>
                <a:latin typeface="+mj-lt"/>
              </a:rPr>
            </a:br>
            <a:endParaRPr lang="vi-VN" b="1" i="0" dirty="0">
              <a:solidFill>
                <a:srgbClr val="00B050"/>
              </a:solidFill>
              <a:effectLst/>
              <a:latin typeface="+mj-lt"/>
            </a:endParaRPr>
          </a:p>
        </p:txBody>
      </p:sp>
      <p:sp>
        <p:nvSpPr>
          <p:cNvPr id="9" name="Rectangle 8"/>
          <p:cNvSpPr/>
          <p:nvPr/>
        </p:nvSpPr>
        <p:spPr>
          <a:xfrm>
            <a:off x="4108912" y="1838265"/>
            <a:ext cx="3971636" cy="4801314"/>
          </a:xfrm>
          <a:prstGeom prst="rect">
            <a:avLst/>
          </a:prstGeom>
        </p:spPr>
        <p:txBody>
          <a:bodyPr wrap="square">
            <a:spAutoFit/>
          </a:bodyPr>
          <a:lstStyle/>
          <a:p>
            <a:r>
              <a:rPr lang="vi-VN" b="1" i="0">
                <a:solidFill>
                  <a:srgbClr val="00B050"/>
                </a:solidFill>
                <a:effectLst/>
                <a:latin typeface="+mj-lt"/>
              </a:rPr>
              <a:t>Nước như ai nấu </a:t>
            </a:r>
          </a:p>
          <a:p>
            <a:r>
              <a:rPr lang="vi-VN" b="1" i="0">
                <a:solidFill>
                  <a:srgbClr val="00B050"/>
                </a:solidFill>
                <a:effectLst/>
                <a:latin typeface="+mj-lt"/>
              </a:rPr>
              <a:t>Chết </a:t>
            </a:r>
            <a:r>
              <a:rPr lang="vi-VN" b="1" i="0" dirty="0">
                <a:solidFill>
                  <a:srgbClr val="00B050"/>
                </a:solidFill>
                <a:effectLst/>
                <a:latin typeface="+mj-lt"/>
              </a:rPr>
              <a:t>cả cá cờ</a:t>
            </a:r>
            <a:br>
              <a:rPr lang="vi-VN" b="1" i="0" dirty="0">
                <a:solidFill>
                  <a:srgbClr val="00B050"/>
                </a:solidFill>
                <a:effectLst/>
                <a:latin typeface="+mj-lt"/>
              </a:rPr>
            </a:br>
            <a:r>
              <a:rPr lang="vi-VN" b="1" i="0" dirty="0">
                <a:solidFill>
                  <a:srgbClr val="00B050"/>
                </a:solidFill>
                <a:effectLst/>
                <a:latin typeface="+mj-lt"/>
              </a:rPr>
              <a:t>Cua ngoi lên bờ</a:t>
            </a:r>
            <a:br>
              <a:rPr lang="vi-VN" b="1" i="0" dirty="0">
                <a:solidFill>
                  <a:srgbClr val="00B050"/>
                </a:solidFill>
                <a:effectLst/>
                <a:latin typeface="+mj-lt"/>
              </a:rPr>
            </a:br>
            <a:r>
              <a:rPr lang="vi-VN" b="1" i="0" dirty="0">
                <a:solidFill>
                  <a:srgbClr val="00B050"/>
                </a:solidFill>
                <a:effectLst/>
                <a:latin typeface="+mj-lt"/>
              </a:rPr>
              <a:t>Mẹ em </a:t>
            </a:r>
            <a:r>
              <a:rPr lang="vi-VN" b="1" i="0">
                <a:solidFill>
                  <a:srgbClr val="00B050"/>
                </a:solidFill>
                <a:effectLst/>
                <a:latin typeface="+mj-lt"/>
              </a:rPr>
              <a:t>xuống cấy …</a:t>
            </a:r>
          </a:p>
          <a:p>
            <a:endParaRPr lang="en-US" b="1" i="0" dirty="0">
              <a:solidFill>
                <a:srgbClr val="00B050"/>
              </a:solidFill>
              <a:effectLst/>
              <a:latin typeface="+mj-lt"/>
            </a:endParaRPr>
          </a:p>
          <a:p>
            <a:r>
              <a:rPr lang="vi-VN" b="1" i="0" dirty="0">
                <a:solidFill>
                  <a:srgbClr val="00B0F0"/>
                </a:solidFill>
                <a:effectLst/>
                <a:latin typeface="+mj-lt"/>
              </a:rPr>
              <a:t>Hạt gạo làng ta</a:t>
            </a:r>
            <a:br>
              <a:rPr lang="vi-VN" b="1" i="0" dirty="0">
                <a:solidFill>
                  <a:srgbClr val="00B0F0"/>
                </a:solidFill>
                <a:effectLst/>
                <a:latin typeface="+mj-lt"/>
              </a:rPr>
            </a:br>
            <a:r>
              <a:rPr lang="vi-VN" b="1" i="0" dirty="0">
                <a:solidFill>
                  <a:srgbClr val="00B0F0"/>
                </a:solidFill>
                <a:effectLst/>
                <a:latin typeface="+mj-lt"/>
              </a:rPr>
              <a:t>Những năm bom Mỹ</a:t>
            </a:r>
            <a:br>
              <a:rPr lang="vi-VN" b="1" i="0" dirty="0">
                <a:solidFill>
                  <a:srgbClr val="00B0F0"/>
                </a:solidFill>
                <a:effectLst/>
                <a:latin typeface="+mj-lt"/>
              </a:rPr>
            </a:br>
            <a:r>
              <a:rPr lang="vi-VN" b="1" i="0" dirty="0">
                <a:solidFill>
                  <a:srgbClr val="00B0F0"/>
                </a:solidFill>
                <a:effectLst/>
                <a:latin typeface="+mj-lt"/>
              </a:rPr>
              <a:t>Trút trên mái nhà</a:t>
            </a:r>
            <a:br>
              <a:rPr lang="vi-VN" b="1" i="0" dirty="0">
                <a:solidFill>
                  <a:srgbClr val="00B0F0"/>
                </a:solidFill>
                <a:effectLst/>
                <a:latin typeface="+mj-lt"/>
              </a:rPr>
            </a:br>
            <a:r>
              <a:rPr lang="vi-VN" b="1" i="0" dirty="0">
                <a:solidFill>
                  <a:srgbClr val="00B0F0"/>
                </a:solidFill>
                <a:effectLst/>
                <a:latin typeface="+mj-lt"/>
              </a:rPr>
              <a:t>Những năm cây súng</a:t>
            </a:r>
            <a:br>
              <a:rPr lang="vi-VN" b="1" i="0" dirty="0">
                <a:solidFill>
                  <a:srgbClr val="00B0F0"/>
                </a:solidFill>
                <a:effectLst/>
                <a:latin typeface="+mj-lt"/>
              </a:rPr>
            </a:br>
            <a:r>
              <a:rPr lang="vi-VN" b="1" i="0" dirty="0">
                <a:solidFill>
                  <a:srgbClr val="00B0F0"/>
                </a:solidFill>
                <a:effectLst/>
                <a:latin typeface="+mj-lt"/>
              </a:rPr>
              <a:t>Theo người đi xa</a:t>
            </a:r>
            <a:br>
              <a:rPr lang="vi-VN" b="1" i="0" dirty="0">
                <a:solidFill>
                  <a:srgbClr val="00B0F0"/>
                </a:solidFill>
                <a:effectLst/>
                <a:latin typeface="+mj-lt"/>
              </a:rPr>
            </a:br>
            <a:r>
              <a:rPr lang="vi-VN" b="1" i="0" dirty="0">
                <a:solidFill>
                  <a:srgbClr val="00B0F0"/>
                </a:solidFill>
                <a:effectLst/>
                <a:latin typeface="+mj-lt"/>
              </a:rPr>
              <a:t>Những năm băng đạn</a:t>
            </a:r>
            <a:br>
              <a:rPr lang="vi-VN" b="1" i="0" dirty="0">
                <a:solidFill>
                  <a:srgbClr val="00B0F0"/>
                </a:solidFill>
                <a:effectLst/>
                <a:latin typeface="+mj-lt"/>
              </a:rPr>
            </a:br>
            <a:r>
              <a:rPr lang="vi-VN" b="1" i="0" dirty="0">
                <a:solidFill>
                  <a:srgbClr val="00B0F0"/>
                </a:solidFill>
                <a:effectLst/>
                <a:latin typeface="+mj-lt"/>
              </a:rPr>
              <a:t>Vàng như lúa đồng</a:t>
            </a:r>
            <a:br>
              <a:rPr lang="vi-VN" b="1" i="0" dirty="0">
                <a:solidFill>
                  <a:srgbClr val="00B0F0"/>
                </a:solidFill>
                <a:effectLst/>
                <a:latin typeface="+mj-lt"/>
              </a:rPr>
            </a:br>
            <a:r>
              <a:rPr lang="vi-VN" b="1" i="0" dirty="0">
                <a:solidFill>
                  <a:srgbClr val="00B0F0"/>
                </a:solidFill>
                <a:effectLst/>
                <a:latin typeface="+mj-lt"/>
              </a:rPr>
              <a:t>Bát cơm mùa gặt</a:t>
            </a:r>
            <a:br>
              <a:rPr lang="vi-VN" b="1" i="0" dirty="0">
                <a:solidFill>
                  <a:srgbClr val="00B0F0"/>
                </a:solidFill>
                <a:effectLst/>
                <a:latin typeface="+mj-lt"/>
              </a:rPr>
            </a:br>
            <a:r>
              <a:rPr lang="vi-VN" b="1" i="0" dirty="0">
                <a:solidFill>
                  <a:srgbClr val="00B0F0"/>
                </a:solidFill>
                <a:effectLst/>
                <a:latin typeface="+mj-lt"/>
              </a:rPr>
              <a:t>Thơm hào </a:t>
            </a:r>
            <a:r>
              <a:rPr lang="vi-VN" b="1" i="0">
                <a:solidFill>
                  <a:srgbClr val="00B0F0"/>
                </a:solidFill>
                <a:effectLst/>
                <a:latin typeface="+mj-lt"/>
              </a:rPr>
              <a:t>giao thông …</a:t>
            </a:r>
          </a:p>
          <a:p>
            <a:endParaRPr lang="vi-VN" b="1" i="0" dirty="0">
              <a:effectLst/>
              <a:latin typeface="+mj-lt"/>
            </a:endParaRPr>
          </a:p>
          <a:p>
            <a:br>
              <a:rPr lang="vi-VN" b="1" i="0" dirty="0">
                <a:effectLst/>
                <a:latin typeface="+mj-lt"/>
              </a:rPr>
            </a:br>
            <a:endParaRPr lang="vi-VN" b="1" i="0" dirty="0">
              <a:effectLst/>
              <a:latin typeface="+mj-lt"/>
            </a:endParaRPr>
          </a:p>
        </p:txBody>
      </p:sp>
      <p:sp>
        <p:nvSpPr>
          <p:cNvPr id="10" name="Rectangle 9"/>
          <p:cNvSpPr/>
          <p:nvPr/>
        </p:nvSpPr>
        <p:spPr>
          <a:xfrm>
            <a:off x="7405684" y="1845959"/>
            <a:ext cx="3020291" cy="3970318"/>
          </a:xfrm>
          <a:prstGeom prst="rect">
            <a:avLst/>
          </a:prstGeom>
        </p:spPr>
        <p:txBody>
          <a:bodyPr wrap="square">
            <a:spAutoFit/>
          </a:bodyPr>
          <a:lstStyle/>
          <a:p>
            <a:r>
              <a:rPr lang="vi-VN" b="1" i="0">
                <a:solidFill>
                  <a:srgbClr val="ED297B"/>
                </a:solidFill>
                <a:effectLst/>
                <a:latin typeface="+mj-lt"/>
              </a:rPr>
              <a:t>Hạt gạo làng ta</a:t>
            </a:r>
            <a:br>
              <a:rPr lang="vi-VN" b="1" i="0">
                <a:solidFill>
                  <a:srgbClr val="ED297B"/>
                </a:solidFill>
                <a:effectLst/>
                <a:latin typeface="+mj-lt"/>
              </a:rPr>
            </a:br>
            <a:r>
              <a:rPr lang="vi-VN" b="1" i="0">
                <a:solidFill>
                  <a:srgbClr val="ED297B"/>
                </a:solidFill>
                <a:effectLst/>
                <a:latin typeface="+mj-lt"/>
              </a:rPr>
              <a:t>Có công các bạn Sớm </a:t>
            </a:r>
            <a:r>
              <a:rPr lang="vi-VN" b="1" i="0" dirty="0">
                <a:solidFill>
                  <a:srgbClr val="ED297B"/>
                </a:solidFill>
                <a:effectLst/>
                <a:latin typeface="+mj-lt"/>
              </a:rPr>
              <a:t>nào chống hạn</a:t>
            </a:r>
            <a:br>
              <a:rPr lang="vi-VN" b="1" i="0" dirty="0">
                <a:solidFill>
                  <a:srgbClr val="ED297B"/>
                </a:solidFill>
                <a:effectLst/>
                <a:latin typeface="+mj-lt"/>
              </a:rPr>
            </a:br>
            <a:r>
              <a:rPr lang="vi-VN" b="1" i="0" dirty="0">
                <a:solidFill>
                  <a:srgbClr val="ED297B"/>
                </a:solidFill>
                <a:effectLst/>
                <a:latin typeface="+mj-lt"/>
              </a:rPr>
              <a:t>Vục mẻ miệng gàu</a:t>
            </a:r>
            <a:endParaRPr lang="en-US" b="1" i="0" dirty="0">
              <a:solidFill>
                <a:srgbClr val="ED297B"/>
              </a:solidFill>
              <a:effectLst/>
              <a:latin typeface="+mj-lt"/>
            </a:endParaRPr>
          </a:p>
          <a:p>
            <a:r>
              <a:rPr lang="vi-VN" b="1" i="0" dirty="0">
                <a:solidFill>
                  <a:srgbClr val="ED297B"/>
                </a:solidFill>
                <a:effectLst/>
                <a:latin typeface="+mj-lt"/>
              </a:rPr>
              <a:t>Trưa nào bắt sâu</a:t>
            </a:r>
            <a:br>
              <a:rPr lang="vi-VN" b="1" i="0" dirty="0">
                <a:solidFill>
                  <a:srgbClr val="ED297B"/>
                </a:solidFill>
                <a:effectLst/>
                <a:latin typeface="+mj-lt"/>
              </a:rPr>
            </a:br>
            <a:r>
              <a:rPr lang="vi-VN" b="1" i="0" dirty="0">
                <a:solidFill>
                  <a:srgbClr val="ED297B"/>
                </a:solidFill>
                <a:effectLst/>
                <a:latin typeface="+mj-lt"/>
              </a:rPr>
              <a:t>Lúa cao rát mặt</a:t>
            </a:r>
            <a:br>
              <a:rPr lang="vi-VN" b="1" i="0" dirty="0">
                <a:solidFill>
                  <a:srgbClr val="ED297B"/>
                </a:solidFill>
                <a:effectLst/>
                <a:latin typeface="+mj-lt"/>
              </a:rPr>
            </a:br>
            <a:r>
              <a:rPr lang="vi-VN" b="1" i="0" dirty="0">
                <a:solidFill>
                  <a:srgbClr val="ED297B"/>
                </a:solidFill>
                <a:effectLst/>
                <a:latin typeface="+mj-lt"/>
              </a:rPr>
              <a:t>Chiều nào gánh phân</a:t>
            </a:r>
            <a:br>
              <a:rPr lang="vi-VN" b="1" i="0" dirty="0">
                <a:solidFill>
                  <a:srgbClr val="ED297B"/>
                </a:solidFill>
                <a:effectLst/>
                <a:latin typeface="+mj-lt"/>
              </a:rPr>
            </a:br>
            <a:r>
              <a:rPr lang="vi-VN" b="1" i="0" dirty="0">
                <a:solidFill>
                  <a:srgbClr val="ED297B"/>
                </a:solidFill>
                <a:effectLst/>
                <a:latin typeface="+mj-lt"/>
              </a:rPr>
              <a:t>Quang trành </a:t>
            </a:r>
            <a:r>
              <a:rPr lang="vi-VN" b="1" i="0">
                <a:solidFill>
                  <a:srgbClr val="ED297B"/>
                </a:solidFill>
                <a:effectLst/>
                <a:latin typeface="+mj-lt"/>
              </a:rPr>
              <a:t>quết đất.</a:t>
            </a:r>
          </a:p>
          <a:p>
            <a:endParaRPr lang="en-US" b="1" i="0" dirty="0">
              <a:effectLst/>
              <a:latin typeface="+mj-lt"/>
            </a:endParaRPr>
          </a:p>
          <a:p>
            <a:r>
              <a:rPr lang="vi-VN" b="1" i="0" dirty="0">
                <a:solidFill>
                  <a:srgbClr val="7030A0"/>
                </a:solidFill>
                <a:effectLst/>
                <a:latin typeface="+mj-lt"/>
              </a:rPr>
              <a:t>Hạt gạo làng ta</a:t>
            </a:r>
            <a:br>
              <a:rPr lang="vi-VN" b="1" dirty="0">
                <a:solidFill>
                  <a:srgbClr val="7030A0"/>
                </a:solidFill>
                <a:latin typeface="+mj-lt"/>
              </a:rPr>
            </a:br>
            <a:r>
              <a:rPr lang="vi-VN" b="1" i="0" dirty="0">
                <a:solidFill>
                  <a:srgbClr val="7030A0"/>
                </a:solidFill>
                <a:effectLst/>
                <a:latin typeface="+mj-lt"/>
              </a:rPr>
              <a:t>Gửi ra tiền tuyến</a:t>
            </a:r>
            <a:br>
              <a:rPr lang="vi-VN" b="1" dirty="0">
                <a:solidFill>
                  <a:srgbClr val="7030A0"/>
                </a:solidFill>
                <a:latin typeface="+mj-lt"/>
              </a:rPr>
            </a:br>
            <a:r>
              <a:rPr lang="vi-VN" b="1" i="0" dirty="0">
                <a:solidFill>
                  <a:srgbClr val="7030A0"/>
                </a:solidFill>
                <a:effectLst/>
                <a:latin typeface="+mj-lt"/>
              </a:rPr>
              <a:t>Gửi về phương xa</a:t>
            </a:r>
            <a:br>
              <a:rPr lang="vi-VN" b="1" dirty="0">
                <a:solidFill>
                  <a:srgbClr val="7030A0"/>
                </a:solidFill>
                <a:latin typeface="+mj-lt"/>
              </a:rPr>
            </a:br>
            <a:r>
              <a:rPr lang="vi-VN" b="1" i="0" dirty="0">
                <a:solidFill>
                  <a:srgbClr val="7030A0"/>
                </a:solidFill>
                <a:effectLst/>
                <a:latin typeface="+mj-lt"/>
              </a:rPr>
              <a:t>Em vui em hát</a:t>
            </a:r>
            <a:br>
              <a:rPr lang="vi-VN" b="1" dirty="0">
                <a:solidFill>
                  <a:srgbClr val="7030A0"/>
                </a:solidFill>
                <a:latin typeface="+mj-lt"/>
              </a:rPr>
            </a:br>
            <a:r>
              <a:rPr lang="vi-VN" b="1" i="0" dirty="0">
                <a:solidFill>
                  <a:srgbClr val="7030A0"/>
                </a:solidFill>
                <a:effectLst/>
                <a:latin typeface="+mj-lt"/>
              </a:rPr>
              <a:t>Hạt vàng làng ta…</a:t>
            </a:r>
            <a:endParaRPr lang="en-US" b="1" dirty="0">
              <a:solidFill>
                <a:srgbClr val="7030A0"/>
              </a:solidFill>
              <a:latin typeface="+mj-lt"/>
            </a:endParaRPr>
          </a:p>
        </p:txBody>
      </p:sp>
      <p:sp>
        <p:nvSpPr>
          <p:cNvPr id="11" name="文本框 38"/>
          <p:cNvSpPr txBox="1"/>
          <p:nvPr/>
        </p:nvSpPr>
        <p:spPr>
          <a:xfrm>
            <a:off x="3046730" y="194101"/>
            <a:ext cx="6096000" cy="830997"/>
          </a:xfrm>
          <a:prstGeom prst="rect">
            <a:avLst/>
          </a:prstGeom>
          <a:noFill/>
        </p:spPr>
        <p:txBody>
          <a:bodyPr wrap="square">
            <a:spAutoFit/>
          </a:bodyPr>
          <a:lstStyle/>
          <a:p>
            <a:pPr algn="ctr"/>
            <a:r>
              <a:rPr lang="en-US" altLang="zh-CN" sz="4800">
                <a:ln w="19050">
                  <a:solidFill>
                    <a:sysClr val="windowText" lastClr="000000"/>
                  </a:solidFill>
                </a:ln>
                <a:solidFill>
                  <a:srgbClr val="FFC000"/>
                </a:solidFill>
                <a:effectLst>
                  <a:outerShdw blurRad="38100" dist="38100" dir="2700000" algn="tl">
                    <a:srgbClr val="000000">
                      <a:alpha val="43137"/>
                    </a:srgbClr>
                  </a:outerShdw>
                </a:effectLst>
                <a:latin typeface="UTM Cookies" panose="02040603050506020204" pitchFamily="18" charset="0"/>
                <a:ea typeface="思源黑体 CN Medium" panose="020B0600000000000000" pitchFamily="34" charset="-122"/>
              </a:rPr>
              <a:t>TẬP ĐỌC</a:t>
            </a:r>
          </a:p>
        </p:txBody>
      </p:sp>
      <p:sp>
        <p:nvSpPr>
          <p:cNvPr id="12" name="文本框 36"/>
          <p:cNvSpPr txBox="1"/>
          <p:nvPr/>
        </p:nvSpPr>
        <p:spPr>
          <a:xfrm>
            <a:off x="728980" y="1040725"/>
            <a:ext cx="10731500" cy="769441"/>
          </a:xfrm>
          <a:prstGeom prst="rect">
            <a:avLst/>
          </a:prstGeom>
          <a:noFill/>
        </p:spPr>
        <p:txBody>
          <a:bodyPr wrap="square" rtlCol="0">
            <a:spAutoFit/>
          </a:bodyPr>
          <a:lstStyle/>
          <a:p>
            <a:pPr algn="ctr"/>
            <a:r>
              <a:rPr lang="vi-VN" altLang="zh-CN" sz="4400" i="0">
                <a:ln w="19050">
                  <a:noFill/>
                </a:ln>
                <a:solidFill>
                  <a:sysClr val="windowText" lastClr="000000"/>
                </a:solidFill>
                <a:effectLst>
                  <a:outerShdw blurRad="38100" dist="38100" dir="2700000" algn="tl">
                    <a:srgbClr val="000000">
                      <a:alpha val="43137"/>
                    </a:srgbClr>
                  </a:outerShdw>
                </a:effectLst>
                <a:latin typeface="UTM Arruba KT" panose="02040603050506020204" pitchFamily="18" charset="0"/>
                <a:ea typeface="思源黑体 CN Bold" panose="020B0800000000000000" pitchFamily="34" charset="-122"/>
              </a:rPr>
              <a:t>HẠT GẠO LÀNG TA</a:t>
            </a:r>
            <a:endParaRPr lang="en-US" altLang="zh-CN" sz="4400" i="0" dirty="0">
              <a:ln w="19050">
                <a:noFill/>
              </a:ln>
              <a:solidFill>
                <a:sysClr val="windowText" lastClr="000000"/>
              </a:solidFill>
              <a:effectLst>
                <a:outerShdw blurRad="38100" dist="38100" dir="2700000" algn="tl">
                  <a:srgbClr val="000000">
                    <a:alpha val="43137"/>
                  </a:srgbClr>
                </a:outerShdw>
              </a:effectLst>
              <a:latin typeface="UTM Cookies" panose="02040603050506020204" pitchFamily="18" charset="0"/>
              <a:ea typeface="思源黑体 CN Bold" panose="020B0800000000000000" pitchFamily="34" charset="-122"/>
            </a:endParaRPr>
          </a:p>
        </p:txBody>
      </p:sp>
      <p:sp>
        <p:nvSpPr>
          <p:cNvPr id="13" name="Rectangle 12"/>
          <p:cNvSpPr/>
          <p:nvPr/>
        </p:nvSpPr>
        <p:spPr>
          <a:xfrm>
            <a:off x="7492226" y="5844376"/>
            <a:ext cx="2409954" cy="400110"/>
          </a:xfrm>
          <a:prstGeom prst="rect">
            <a:avLst/>
          </a:prstGeom>
          <a:noFill/>
        </p:spPr>
        <p:txBody>
          <a:bodyPr wrap="none" lIns="91440" tIns="45720" rIns="91440" bIns="45720">
            <a:spAutoFit/>
          </a:bodyPr>
          <a:lstStyle/>
          <a:p>
            <a:pPr algn="ctr"/>
            <a:r>
              <a:rPr lang="vi-VN"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rPr>
              <a:t>Trần Đăng Khoa</a:t>
            </a:r>
            <a:endParaRPr lang="en-US" sz="2000" b="0" cap="none" spc="0">
              <a:ln w="19050">
                <a:solidFill>
                  <a:schemeClr val="tx1">
                    <a:lumMod val="95000"/>
                    <a:lumOff val="5000"/>
                  </a:schemeClr>
                </a:solidFill>
              </a:ln>
              <a:solidFill>
                <a:srgbClr val="92D050"/>
              </a:solidFill>
              <a:effectLst>
                <a:outerShdw blurRad="38100" dist="19050" dir="2700000" algn="tl" rotWithShape="0">
                  <a:schemeClr val="dk1">
                    <a:alpha val="40000"/>
                  </a:schemeClr>
                </a:outerShdw>
              </a:effectLst>
              <a:latin typeface="UTM Futura Extra" panose="02040603050506020204" pitchFamily="18" charset="0"/>
            </a:endParaRPr>
          </a:p>
        </p:txBody>
      </p:sp>
      <p:pic>
        <p:nvPicPr>
          <p:cNvPr id="14" name="图片 6"/>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8669" l="0" r="100000">
                        <a14:foregroundMark x1="88902" y1="86290" x2="88902" y2="86290"/>
                        <a14:foregroundMark x1="72998" y1="84315" x2="72998" y2="84315"/>
                        <a14:foregroundMark x1="67162" y1="85847" x2="67162" y2="85847"/>
                        <a14:foregroundMark x1="53833" y1="84153" x2="53833" y2="84153"/>
                      </a14:backgroundRemoval>
                    </a14:imgEffect>
                  </a14:imgLayer>
                </a14:imgProps>
              </a:ext>
              <a:ext uri="{28A0092B-C50C-407E-A947-70E740481C1C}">
                <a14:useLocalDpi xmlns:a14="http://schemas.microsoft.com/office/drawing/2010/main" val="0"/>
              </a:ext>
            </a:extLst>
          </a:blip>
          <a:stretch>
            <a:fillRect/>
          </a:stretch>
        </p:blipFill>
        <p:spPr>
          <a:xfrm flipH="1">
            <a:off x="9792928" y="3385287"/>
            <a:ext cx="2520918" cy="3576588"/>
          </a:xfrm>
          <a:prstGeom prst="rect">
            <a:avLst/>
          </a:prstGeom>
        </p:spPr>
      </p:pic>
      <p:pic>
        <p:nvPicPr>
          <p:cNvPr id="15" name="图片 15"/>
          <p:cNvPicPr>
            <a:picLocks noChangeAspect="1"/>
          </p:cNvPicPr>
          <p:nvPr/>
        </p:nvPicPr>
        <p:blipFill rotWithShape="1">
          <a:blip r:embed="rId5">
            <a:extLst>
              <a:ext uri="{28A0092B-C50C-407E-A947-70E740481C1C}">
                <a14:useLocalDpi xmlns:a14="http://schemas.microsoft.com/office/drawing/2010/main" val="0"/>
              </a:ext>
            </a:extLst>
          </a:blip>
          <a:srcRect l="4605" t="60461" r="58546" b="18486"/>
          <a:stretch>
            <a:fillRect/>
          </a:stretch>
        </p:blipFill>
        <p:spPr>
          <a:xfrm>
            <a:off x="-501659" y="-427902"/>
            <a:ext cx="2788939" cy="2390397"/>
          </a:xfrm>
          <a:prstGeom prst="rect">
            <a:avLst/>
          </a:prstGeom>
        </p:spPr>
      </p:pic>
      <p:sp>
        <p:nvSpPr>
          <p:cNvPr id="2" name="Oval 1"/>
          <p:cNvSpPr/>
          <p:nvPr/>
        </p:nvSpPr>
        <p:spPr>
          <a:xfrm>
            <a:off x="371475" y="1905624"/>
            <a:ext cx="658967" cy="460008"/>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1</a:t>
            </a:r>
          </a:p>
        </p:txBody>
      </p:sp>
      <p:sp>
        <p:nvSpPr>
          <p:cNvPr id="16" name="Oval 15"/>
          <p:cNvSpPr/>
          <p:nvPr/>
        </p:nvSpPr>
        <p:spPr>
          <a:xfrm>
            <a:off x="354960" y="4032361"/>
            <a:ext cx="658967" cy="46000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2</a:t>
            </a:r>
            <a:endParaRPr lang="en-US" sz="1050" b="1">
              <a:latin typeface="UTM Futura Extra" panose="02040603050506020204" pitchFamily="18" charset="0"/>
            </a:endParaRPr>
          </a:p>
        </p:txBody>
      </p:sp>
      <p:sp>
        <p:nvSpPr>
          <p:cNvPr id="17" name="Oval 16"/>
          <p:cNvSpPr/>
          <p:nvPr/>
        </p:nvSpPr>
        <p:spPr>
          <a:xfrm>
            <a:off x="3419475" y="3198996"/>
            <a:ext cx="658967" cy="46000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3</a:t>
            </a:r>
            <a:endParaRPr lang="en-US" sz="1050" b="1">
              <a:latin typeface="UTM Futura Extra" panose="02040603050506020204" pitchFamily="18" charset="0"/>
            </a:endParaRPr>
          </a:p>
        </p:txBody>
      </p:sp>
      <p:sp>
        <p:nvSpPr>
          <p:cNvPr id="18" name="Oval 17"/>
          <p:cNvSpPr/>
          <p:nvPr/>
        </p:nvSpPr>
        <p:spPr>
          <a:xfrm>
            <a:off x="6754825" y="1877525"/>
            <a:ext cx="658967" cy="460008"/>
          </a:xfrm>
          <a:prstGeom prst="ellipse">
            <a:avLst/>
          </a:prstGeom>
          <a:solidFill>
            <a:srgbClr val="ED29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4</a:t>
            </a:r>
            <a:endParaRPr lang="en-US" sz="1050" b="1">
              <a:latin typeface="UTM Futura Extra" panose="02040603050506020204" pitchFamily="18" charset="0"/>
            </a:endParaRPr>
          </a:p>
        </p:txBody>
      </p:sp>
      <p:sp>
        <p:nvSpPr>
          <p:cNvPr id="19" name="Oval 18"/>
          <p:cNvSpPr/>
          <p:nvPr/>
        </p:nvSpPr>
        <p:spPr>
          <a:xfrm>
            <a:off x="6756409" y="4290464"/>
            <a:ext cx="658967" cy="46000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a:latin typeface="UTM Futura Extra" panose="02040603050506020204" pitchFamily="18" charset="0"/>
              </a:rPr>
              <a:t>Khổ </a:t>
            </a:r>
            <a:r>
              <a:rPr lang="vi-VN" sz="1050" b="1">
                <a:latin typeface="UTM Futura Extra" panose="02040603050506020204" pitchFamily="18" charset="0"/>
              </a:rPr>
              <a:t>5</a:t>
            </a:r>
            <a:endParaRPr lang="en-US" sz="1050" b="1">
              <a:latin typeface="UTM Futura Extra"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61990" y="1717594"/>
            <a:ext cx="9969510" cy="892552"/>
          </a:xfrm>
          <a:prstGeom prst="rect">
            <a:avLst/>
          </a:prstGeom>
        </p:spPr>
        <p:txBody>
          <a:bodyPr wrap="square">
            <a:spAutoFit/>
          </a:bodyPr>
          <a:lstStyle/>
          <a:p>
            <a:pPr marL="914400" lvl="1" indent="-457200" algn="just">
              <a:buFont typeface="Wingdings" panose="05000000000000000000" pitchFamily="2" charset="2"/>
              <a:buChar char="Ø"/>
            </a:pPr>
            <a:r>
              <a:rPr lang="vi-VN" sz="2800" b="1">
                <a:solidFill>
                  <a:srgbClr val="C00000"/>
                </a:solidFill>
                <a:latin typeface="+mj-lt"/>
              </a:rPr>
              <a:t>Sông Kinh Thầy:</a:t>
            </a:r>
            <a:r>
              <a:rPr lang="vi-VN" sz="2800">
                <a:solidFill>
                  <a:srgbClr val="C00000"/>
                </a:solidFill>
                <a:latin typeface="+mj-lt"/>
              </a:rPr>
              <a:t> </a:t>
            </a:r>
            <a:r>
              <a:rPr lang="vi-VN" sz="2400">
                <a:latin typeface="+mj-lt"/>
              </a:rPr>
              <a:t>là một nhánh của sông Thái Bình, chảy qua tỉnh Hải Dương, mang nước và phù sa cung cấp cho ruộng vườn, cây trái.</a:t>
            </a:r>
            <a:endParaRPr lang="vi-VN" sz="2400" dirty="0">
              <a:latin typeface="+mj-lt"/>
            </a:endParaRPr>
          </a:p>
        </p:txBody>
      </p:sp>
      <p:sp>
        <p:nvSpPr>
          <p:cNvPr id="8" name="Rectangle 7"/>
          <p:cNvSpPr/>
          <p:nvPr/>
        </p:nvSpPr>
        <p:spPr>
          <a:xfrm>
            <a:off x="2354763" y="66480"/>
            <a:ext cx="74799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rPr>
              <a:t>Giải nghĩa từ</a:t>
            </a:r>
            <a:endParaRPr lang="en-US"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9" name="Picture 3" descr="Song kinh th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3539" y="3164224"/>
            <a:ext cx="5087234" cy="286156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2038" y="3136146"/>
            <a:ext cx="3405381" cy="2889647"/>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6"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677" y="3771900"/>
            <a:ext cx="3376214" cy="3376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heckerboard(across)">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Cánh đồng Bầu Trời Xanh Cũng Vậy Lúa Mì Phong Cảnh, Lúa Mì, Sóng, Mì Hình  nền Vector để tải xuống miễn ph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62" y="-1"/>
            <a:ext cx="1220686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p:cNvSpPr/>
          <p:nvPr/>
        </p:nvSpPr>
        <p:spPr>
          <a:xfrm>
            <a:off x="762010" y="609600"/>
            <a:ext cx="10668000" cy="56388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677" y="3771900"/>
            <a:ext cx="3376214" cy="3376214"/>
          </a:xfrm>
          <a:prstGeom prst="rect">
            <a:avLst/>
          </a:prstGeom>
        </p:spPr>
      </p:pic>
      <p:sp>
        <p:nvSpPr>
          <p:cNvPr id="7" name="Rectangle 6"/>
          <p:cNvSpPr/>
          <p:nvPr/>
        </p:nvSpPr>
        <p:spPr>
          <a:xfrm>
            <a:off x="761990" y="1717594"/>
            <a:ext cx="9969510" cy="954107"/>
          </a:xfrm>
          <a:prstGeom prst="rect">
            <a:avLst/>
          </a:prstGeom>
        </p:spPr>
        <p:txBody>
          <a:bodyPr wrap="square">
            <a:spAutoFit/>
          </a:bodyPr>
          <a:lstStyle/>
          <a:p>
            <a:pPr marL="914400" lvl="1" indent="-457200">
              <a:buFont typeface="Wingdings" panose="05000000000000000000" pitchFamily="2" charset="2"/>
              <a:buChar char="Ø"/>
            </a:pPr>
            <a:r>
              <a:rPr lang="vi-VN" sz="3200" b="1">
                <a:solidFill>
                  <a:srgbClr val="C00000"/>
                </a:solidFill>
                <a:latin typeface="Times New Roman" panose="02020603050405020304" pitchFamily="18" charset="0"/>
                <a:cs typeface="Times New Roman" panose="02020603050405020304" pitchFamily="18" charset="0"/>
              </a:rPr>
              <a:t>Hào giao thông: </a:t>
            </a:r>
            <a:r>
              <a:rPr lang="vi-VN" sz="2400">
                <a:latin typeface="Times New Roman" panose="02020603050405020304" pitchFamily="18" charset="0"/>
                <a:cs typeface="Times New Roman" panose="02020603050405020304" pitchFamily="18" charset="0"/>
              </a:rPr>
              <a:t>là đường đào sâu dưới đất để đi lại được an toàn trong thời chiến.</a:t>
            </a:r>
            <a:endParaRPr lang="vi-VN" sz="2800" dirty="0">
              <a:latin typeface="Times New Roman" panose="02020603050405020304" pitchFamily="18" charset="0"/>
              <a:cs typeface="Times New Roman" panose="02020603050405020304" pitchFamily="18" charset="0"/>
            </a:endParaRPr>
          </a:p>
        </p:txBody>
      </p:sp>
      <p:sp>
        <p:nvSpPr>
          <p:cNvPr id="8" name="Rectangle 7"/>
          <p:cNvSpPr/>
          <p:nvPr/>
        </p:nvSpPr>
        <p:spPr>
          <a:xfrm>
            <a:off x="2354763" y="66480"/>
            <a:ext cx="7479933" cy="1569660"/>
          </a:xfrm>
          <a:prstGeom prst="rect">
            <a:avLst/>
          </a:prstGeom>
          <a:noFill/>
        </p:spPr>
        <p:txBody>
          <a:bodyPr wrap="none" lIns="91440" tIns="45720" rIns="91440" bIns="45720">
            <a:spAutoFit/>
          </a:bodyPr>
          <a:lstStyle/>
          <a:p>
            <a:pPr algn="ctr"/>
            <a:r>
              <a:rPr lang="vi-VN"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rPr>
              <a:t>Giải nghĩa từ</a:t>
            </a:r>
            <a:endParaRPr lang="en-US" sz="9600" b="1" cap="none" spc="0">
              <a:ln w="38100">
                <a:solidFill>
                  <a:schemeClr val="bg1"/>
                </a:solidFill>
                <a:prstDash val="solid"/>
              </a:ln>
              <a:solidFill>
                <a:srgbClr val="FFC000"/>
              </a:solidFill>
              <a:effectLst>
                <a:outerShdw blurRad="50800" dist="38100" dir="13500000" algn="br" rotWithShape="0">
                  <a:prstClr val="black">
                    <a:alpha val="40000"/>
                  </a:prstClr>
                </a:outerShdw>
              </a:effectLst>
              <a:latin typeface="iCiel Pequena" pitchFamily="50"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4763" y="2879032"/>
            <a:ext cx="3039833" cy="234676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00573" y="2867033"/>
            <a:ext cx="1979925" cy="2358768"/>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929" y="2867032"/>
            <a:ext cx="2998649" cy="2358769"/>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par>
                                <p:cTn id="24" presetID="14" presetClass="entr" presetSubtype="1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1465</Words>
  <Application>Microsoft Office PowerPoint</Application>
  <PresentationFormat>Widescreen</PresentationFormat>
  <Paragraphs>156</Paragraphs>
  <Slides>35</Slides>
  <Notes>0</Notes>
  <HiddenSlides>5</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Arial</vt:lpstr>
      <vt:lpstr>Calibri</vt:lpstr>
      <vt:lpstr>Calibri Light</vt:lpstr>
      <vt:lpstr>iCiel Pequena</vt:lpstr>
      <vt:lpstr>Times New Roman</vt:lpstr>
      <vt:lpstr>UTM American Sans</vt:lpstr>
      <vt:lpstr>UTM Arruba KT</vt:lpstr>
      <vt:lpstr>UTM Cookies</vt:lpstr>
      <vt:lpstr>UTM Flamenco</vt:lpstr>
      <vt:lpstr>UTM Futura Extra</vt:lpstr>
      <vt:lpstr>UTM Showcard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Nguyễn Hải Vân</cp:lastModifiedBy>
  <cp:revision>49</cp:revision>
  <dcterms:created xsi:type="dcterms:W3CDTF">2021-12-01T11:46:00Z</dcterms:created>
  <dcterms:modified xsi:type="dcterms:W3CDTF">2024-01-14T15:45:47Z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E6F01E5A7291423F972DC61EED3C9558</vt:lpwstr>
  </property>
  <property fmtid="{D5CDD505-2E9C-101B-9397-08002B2CF9AE}" pid="3" name="KSOProductBuildVer">
    <vt:lpwstr>1033-11.2.0.11417</vt:lpwstr>
  </property>
</Properties>
</file>