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</p:sldMasterIdLst>
  <p:sldIdLst>
    <p:sldId id="262" r:id="rId4"/>
    <p:sldId id="267" r:id="rId5"/>
    <p:sldId id="315" r:id="rId6"/>
    <p:sldId id="310" r:id="rId7"/>
    <p:sldId id="268" r:id="rId8"/>
    <p:sldId id="312" r:id="rId9"/>
    <p:sldId id="316" r:id="rId10"/>
    <p:sldId id="317" r:id="rId11"/>
    <p:sldId id="272" r:id="rId12"/>
    <p:sldId id="280" r:id="rId13"/>
    <p:sldId id="284" r:id="rId14"/>
    <p:sldId id="285" r:id="rId15"/>
    <p:sldId id="523" r:id="rId16"/>
    <p:sldId id="277" r:id="rId17"/>
    <p:sldId id="278" r:id="rId18"/>
    <p:sldId id="279" r:id="rId19"/>
    <p:sldId id="524" r:id="rId20"/>
    <p:sldId id="281" r:id="rId21"/>
    <p:sldId id="282" r:id="rId22"/>
    <p:sldId id="299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KaiTi" panose="02010609060101010101" pitchFamily="49" charset="-122"/>
      <p:regular r:id="rId30"/>
    </p:embeddedFont>
    <p:embeddedFont>
      <p:font typeface="Nunito" pitchFamily="2" charset="0"/>
      <p:regular r:id="rId31"/>
      <p:bold r:id="rId32"/>
      <p:italic r:id="rId33"/>
      <p:boldItalic r:id="rId34"/>
    </p:embeddedFont>
    <p:embeddedFont>
      <p:font typeface="Nunito Black" pitchFamily="2" charset="0"/>
      <p:bold r:id="rId35"/>
      <p:boldItalic r:id="rId36"/>
    </p:embeddedFont>
    <p:embeddedFont>
      <p:font typeface="Sigmar One" panose="020B0604020202020204" charset="0"/>
      <p:regular r:id="rId37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66FF"/>
    <a:srgbClr val="FF3399"/>
    <a:srgbClr val="00CC00"/>
    <a:srgbClr val="99FF99"/>
    <a:srgbClr val="43B14B"/>
    <a:srgbClr val="FFFFCC"/>
    <a:srgbClr val="66FF66"/>
    <a:srgbClr val="FFFF99"/>
    <a:srgbClr val="FE5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22" autoAdjust="0"/>
  </p:normalViewPr>
  <p:slideViewPr>
    <p:cSldViewPr>
      <p:cViewPr varScale="1">
        <p:scale>
          <a:sx n="42" d="100"/>
          <a:sy n="42" d="100"/>
        </p:scale>
        <p:origin x="246" y="54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8E1E159-BAAB-4040-8DE1-ADC9D3B2105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2023/8/11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008EC1-46B4-431B-B1AB-512EA3BF41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F3C9A975-F755-4760-AC00-0D1FA614BEB1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2023/8/11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366546-5998-49BF-BAE7-56DF37253D48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781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E0656AD-E3BB-4DBB-A6C5-FF38AAA761AF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2023/8/11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1367C6D-98C0-4923-83C4-D9F11C089E1C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85970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0209885-39AC-4F8A-9721-D3A697ADCF0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2023/8/11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AA48A2-A59A-47D8-9A95-1509EDE9389D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650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/>
          <p:cNvSpPr>
            <a:spLocks noChangeArrowheads="1"/>
          </p:cNvSpPr>
          <p:nvPr userDrawn="1"/>
        </p:nvSpPr>
        <p:spPr bwMode="auto">
          <a:xfrm>
            <a:off x="8472488" y="4438650"/>
            <a:ext cx="77470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www.1ppt.com/hangye/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www.1ppt.com/sucai/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www.1ppt.com/tubiao/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www.1ppt.com/powerpoint/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www.1ppt.com/ziti/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www.1ppt.com/xiazai/jihua/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www.1ppt.com/xiazai/jianli/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www.1ppt.com/xiazai/huibao/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C684C0F-BF22-4875-A6C2-48F16AF0A87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2023/8/11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2761EA-8B9D-4B56-B92C-7D5DCC17DBCB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528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74E0BF0-B2F1-4DF9-A1A6-24D3161DFD7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2023/8/11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099972-05AE-48F7-80B1-5A8DB8E7A544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62970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F142AFB-3B32-4EB3-9FB9-DFE255268FE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2023/8/11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59D54A-2CBF-4276-BE2A-673C42F3677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0293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59CFCE3-63F5-4BDD-AC37-18CA194052D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2023/8/11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157ACE-91B1-4FC6-8961-0202EFE5E63F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83721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36E0EFD6-6D59-45A3-BA44-6F8F72519C7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2023/8/11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FAE93E-C4CD-4D61-989B-C522B040CC6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3020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94D63A9-1117-49EB-B2BF-ED9601DD6E63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2023/8/11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3173D0-C7F0-46FE-87FD-DE4E7DDECC60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0568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1B456368-801C-4033-84B1-6994F11CB1D2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2023/8/11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60C7FE-3574-4572-96E7-39B1A7F0BA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85675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AB3430D8-C960-4D75-AFC1-48D4AD56EA9E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2023/8/11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A5AB85D-F5D9-4F9C-8342-5CB36B056599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7470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7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934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9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2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108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30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30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65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9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B5D2EC"/>
            </a:gs>
            <a:gs pos="100000">
              <a:srgbClr val="B5D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300" indent="-228600" algn="l" rtl="0" eaLnBrk="0" fontAlgn="base" hangingPunct="0"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2023/8/11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26" Type="http://schemas.openxmlformats.org/officeDocument/2006/relationships/slide" Target="slide18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9.png"/><Relationship Id="rId7" Type="http://schemas.openxmlformats.org/officeDocument/2006/relationships/image" Target="../media/image49.gif"/><Relationship Id="rId12" Type="http://schemas.openxmlformats.org/officeDocument/2006/relationships/image" Target="../media/image53.png"/><Relationship Id="rId17" Type="http://schemas.openxmlformats.org/officeDocument/2006/relationships/slide" Target="slide15.xml"/><Relationship Id="rId25" Type="http://schemas.openxmlformats.org/officeDocument/2006/relationships/image" Target="../media/image62.png"/><Relationship Id="rId2" Type="http://schemas.openxmlformats.org/officeDocument/2006/relationships/audio" Target="../media/media1.wma"/><Relationship Id="rId16" Type="http://schemas.openxmlformats.org/officeDocument/2006/relationships/image" Target="../media/image56.png"/><Relationship Id="rId20" Type="http://schemas.openxmlformats.org/officeDocument/2006/relationships/slide" Target="slide16.xml"/><Relationship Id="rId29" Type="http://schemas.openxmlformats.org/officeDocument/2006/relationships/slide" Target="slide19.xml"/><Relationship Id="rId1" Type="http://schemas.microsoft.com/office/2007/relationships/media" Target="../media/media1.wma"/><Relationship Id="rId6" Type="http://schemas.openxmlformats.org/officeDocument/2006/relationships/image" Target="../media/image48.gif"/><Relationship Id="rId11" Type="http://schemas.openxmlformats.org/officeDocument/2006/relationships/image" Target="../media/image52.jpeg"/><Relationship Id="rId24" Type="http://schemas.openxmlformats.org/officeDocument/2006/relationships/image" Target="../media/image61.png"/><Relationship Id="rId32" Type="http://schemas.openxmlformats.org/officeDocument/2006/relationships/image" Target="../media/image67.gif"/><Relationship Id="rId5" Type="http://schemas.openxmlformats.org/officeDocument/2006/relationships/image" Target="../media/image47.gif"/><Relationship Id="rId15" Type="http://schemas.openxmlformats.org/officeDocument/2006/relationships/image" Target="../media/image55.png"/><Relationship Id="rId23" Type="http://schemas.openxmlformats.org/officeDocument/2006/relationships/slide" Target="slide17.xml"/><Relationship Id="rId28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58.png"/><Relationship Id="rId31" Type="http://schemas.openxmlformats.org/officeDocument/2006/relationships/image" Target="../media/image66.png"/><Relationship Id="rId4" Type="http://schemas.openxmlformats.org/officeDocument/2006/relationships/audio" Target="../media/audio1.wav"/><Relationship Id="rId9" Type="http://schemas.openxmlformats.org/officeDocument/2006/relationships/image" Target="../media/image50.png"/><Relationship Id="rId14" Type="http://schemas.openxmlformats.org/officeDocument/2006/relationships/slide" Target="slide14.xml"/><Relationship Id="rId22" Type="http://schemas.openxmlformats.org/officeDocument/2006/relationships/image" Target="../media/image60.png"/><Relationship Id="rId27" Type="http://schemas.openxmlformats.org/officeDocument/2006/relationships/image" Target="../media/image63.png"/><Relationship Id="rId30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8b/cd/5d/8bcd5d6367e6280c5aa7b504738a810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5" b="26531"/>
          <a:stretch/>
        </p:blipFill>
        <p:spPr bwMode="auto">
          <a:xfrm>
            <a:off x="2233384" y="3715955"/>
            <a:ext cx="6781800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1" y="5080"/>
            <a:ext cx="1107440" cy="111507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07479" y="443923"/>
            <a:ext cx="8636000" cy="658813"/>
          </a:xfrm>
        </p:spPr>
        <p:txBody>
          <a:bodyPr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6600"/>
                </a:solidFill>
                <a:latin typeface="Nunito Black" pitchFamily="2" charset="0"/>
              </a:rPr>
              <a:t>Thứ</a:t>
            </a:r>
            <a:r>
              <a:rPr lang="en-US" sz="3600" b="1" dirty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vi-VN" sz="3600" b="1" dirty="0">
                <a:solidFill>
                  <a:srgbClr val="FF6600"/>
                </a:solidFill>
                <a:latin typeface="Nunito Black" pitchFamily="2" charset="0"/>
              </a:rPr>
              <a:t>sáu</a:t>
            </a:r>
            <a:r>
              <a:rPr lang="en-US" sz="3600" b="1" dirty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Nunito Black" pitchFamily="2" charset="0"/>
              </a:rPr>
              <a:t>ngày</a:t>
            </a:r>
            <a:r>
              <a:rPr lang="en-US" sz="3600" b="1" dirty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vi-VN" sz="3600" b="1" dirty="0">
                <a:solidFill>
                  <a:srgbClr val="FF6600"/>
                </a:solidFill>
                <a:latin typeface="Nunito Black" pitchFamily="2" charset="0"/>
              </a:rPr>
              <a:t>11</a:t>
            </a:r>
            <a:r>
              <a:rPr lang="en-US" sz="3600" b="1" dirty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Nunito Black" pitchFamily="2" charset="0"/>
              </a:rPr>
              <a:t>tháng</a:t>
            </a:r>
            <a:r>
              <a:rPr lang="en-US" sz="3600" b="1" dirty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vi-VN" sz="3600" b="1" dirty="0">
                <a:solidFill>
                  <a:srgbClr val="FF6600"/>
                </a:solidFill>
                <a:latin typeface="Nunito Black" pitchFamily="2" charset="0"/>
              </a:rPr>
              <a:t>8 </a:t>
            </a:r>
            <a:r>
              <a:rPr lang="en-US" sz="3600" b="1" dirty="0" err="1">
                <a:solidFill>
                  <a:srgbClr val="FF6600"/>
                </a:solidFill>
                <a:latin typeface="Nunito Black" pitchFamily="2" charset="0"/>
              </a:rPr>
              <a:t>năm</a:t>
            </a:r>
            <a:r>
              <a:rPr lang="en-US" sz="3600" b="1" dirty="0">
                <a:solidFill>
                  <a:srgbClr val="FF6600"/>
                </a:solidFill>
                <a:latin typeface="Nunito Black" pitchFamily="2" charset="0"/>
              </a:rPr>
              <a:t> 2023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41069" y="1148199"/>
            <a:ext cx="3276600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CC00"/>
                </a:solidFill>
                <a:latin typeface="Nunito Black" pitchFamily="2" charset="0"/>
              </a:rPr>
              <a:t>Công</a:t>
            </a:r>
            <a:r>
              <a:rPr lang="en-US" sz="3600" b="1" dirty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00CC00"/>
                </a:solidFill>
                <a:latin typeface="Nunito Black" pitchFamily="2" charset="0"/>
              </a:rPr>
              <a:t>nghệ</a:t>
            </a:r>
            <a:endParaRPr lang="en-US" sz="3600" b="1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81275" y="1932340"/>
            <a:ext cx="7029450" cy="749019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BÀI </a:t>
            </a:r>
            <a:r>
              <a:rPr lang="en-US" sz="3200" kern="0" noProof="0" dirty="0">
                <a:solidFill>
                  <a:srgbClr val="FF0000"/>
                </a:solidFill>
                <a:latin typeface="Nunito Black" pitchFamily="2" charset="0"/>
              </a:rPr>
              <a:t>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: SỬ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DỤNG ĐÈN HỌC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" b="100000" l="355" r="100000">
                        <a14:foregroundMark x1="23050" y1="14114" x2="72163" y2="11360"/>
                        <a14:foregroundMark x1="86702" y1="34079" x2="81383" y2="77453"/>
                        <a14:foregroundMark x1="65603" y1="19449" x2="82624" y2="38898"/>
                        <a14:foregroundMark x1="71454" y1="23752" x2="71454" y2="23752"/>
                        <a14:foregroundMark x1="76064" y1="27367" x2="76064" y2="27367"/>
                        <a14:foregroundMark x1="73759" y1="24785" x2="80674" y2="34079"/>
                        <a14:foregroundMark x1="4078" y1="28399" x2="15426" y2="75043"/>
                        <a14:foregroundMark x1="35461" y1="83993" x2="65603" y2="88812"/>
                        <a14:foregroundMark x1="22872" y1="68330" x2="45745" y2="82444"/>
                        <a14:foregroundMark x1="54965" y1="80895" x2="75709" y2="72633"/>
                        <a14:foregroundMark x1="25887" y1="72806" x2="36702" y2="79518"/>
                        <a14:foregroundMark x1="9752" y1="41997" x2="16667" y2="55766"/>
                        <a14:foregroundMark x1="33865" y1="20310" x2="17021" y2="38898"/>
                        <a14:foregroundMark x1="26950" y1="24441" x2="26950" y2="24441"/>
                        <a14:foregroundMark x1="25887" y1="26334" x2="25887" y2="26334"/>
                        <a14:foregroundMark x1="22163" y1="29432" x2="22163" y2="29432"/>
                        <a14:foregroundMark x1="24113" y1="27022" x2="26773" y2="25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34" y="344834"/>
            <a:ext cx="1842194" cy="1897721"/>
          </a:xfrm>
          <a:prstGeom prst="rect">
            <a:avLst/>
          </a:prstGeom>
        </p:spPr>
      </p:pic>
      <p:pic>
        <p:nvPicPr>
          <p:cNvPr id="1026" name="Picture 2" descr="Hình ảnh Đèn Bàn Tinh Tế đèn Bàn Màu Xanh đèn Bàn đẹp đèn Bàn Sáng Tạo PNG  , đèn Bàn Tinh Tế, đèn Bàn Màu Xanh, đèn Bàn đẹp PNG miễ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403610"/>
            <a:ext cx="2667000" cy="327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84" y="3029101"/>
            <a:ext cx="3255790" cy="426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9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167998"/>
            <a:ext cx="3175969" cy="2672281"/>
          </a:xfrm>
          <a:prstGeom prst="rect">
            <a:avLst/>
          </a:prstGeom>
        </p:spPr>
      </p:pic>
      <p:pic>
        <p:nvPicPr>
          <p:cNvPr id="3074" name="Picture 2" descr="Chọn đèn bàn cho học sinh tiểu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1899"/>
            <a:ext cx="2873996" cy="2746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Đèn Học Chống Cận Để Bàn Hình Ngộ Nghĩnh Cho B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64" y="760131"/>
            <a:ext cx="2746375" cy="2746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0" name="Picture 8" descr="Đèn Led Ngủ Để Bàn Hoạt Hình Sáng Tạo Cừu Gấu - Đèn bàn Nhãn hàng No Brand  | DienMayHoangNgan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184" y="756719"/>
            <a:ext cx="2590800" cy="2672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5799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9236" y="115503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533400"/>
            <a:ext cx="685263" cy="92871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653354" y="1792009"/>
            <a:ext cx="1581292" cy="388064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F0"/>
                </a:solidFill>
                <a:latin typeface="Nunito Black" pitchFamily="2" charset="0"/>
              </a:rPr>
              <a:t> Chụp đèn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653354" y="2389844"/>
            <a:ext cx="1581291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F0"/>
                </a:solidFill>
                <a:latin typeface="Nunito Black" pitchFamily="2" charset="0"/>
              </a:rPr>
              <a:t> Bóng đèn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653355" y="2920709"/>
            <a:ext cx="1597901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F0"/>
                </a:solidFill>
                <a:latin typeface="Nunito Black" pitchFamily="2" charset="0"/>
              </a:rPr>
              <a:t> Công tắc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728" y="2755513"/>
            <a:ext cx="7524750" cy="360997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9653355" y="3507128"/>
            <a:ext cx="1624245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F0"/>
                </a:solidFill>
                <a:latin typeface="Nunito Black" pitchFamily="2" charset="0"/>
              </a:rPr>
              <a:t> Thân đèn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653355" y="4023485"/>
            <a:ext cx="1624245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F0"/>
                </a:solidFill>
                <a:latin typeface="Nunito Black" pitchFamily="2" charset="0"/>
              </a:rPr>
              <a:t> Dây nguồn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658132" y="4572000"/>
            <a:ext cx="1593123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F0"/>
                </a:solidFill>
                <a:latin typeface="Nunito Black" pitchFamily="2" charset="0"/>
              </a:rPr>
              <a:t> Đế đèn</a:t>
            </a:r>
          </a:p>
        </p:txBody>
      </p:sp>
      <p:pic>
        <p:nvPicPr>
          <p:cNvPr id="3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660" y="4712115"/>
            <a:ext cx="1752600" cy="23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62539 0.0969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76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26289 0.0064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6979 0.3386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77708 -0.0275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54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2708 0.1379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54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09883 -0.0803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5099" y="-164777"/>
            <a:ext cx="12200925" cy="6641011"/>
            <a:chOff x="-473405" y="0"/>
            <a:chExt cx="22572273" cy="12286175"/>
          </a:xfrm>
          <a:effectLst/>
        </p:grpSpPr>
        <p:sp>
          <p:nvSpPr>
            <p:cNvPr id="3" name="Freeform 3"/>
            <p:cNvSpPr/>
            <p:nvPr/>
          </p:nvSpPr>
          <p:spPr>
            <a:xfrm>
              <a:off x="-473405" y="184897"/>
              <a:ext cx="22035369" cy="10560942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  <a:scene3d>
              <a:camera prst="orthographicFront"/>
              <a:lightRig rig="threePt" dir="t"/>
            </a:scene3d>
            <a:sp3d/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  <a:scene3d>
              <a:camera prst="orthographicFront"/>
              <a:lightRig rig="threePt" dir="t"/>
            </a:scene3d>
            <a:sp3d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5171553" y="818001"/>
            <a:ext cx="4641937" cy="6053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Bật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tắt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đèn</a:t>
            </a:r>
            <a:endParaRPr lang="en-US" sz="2300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79129" y="2395742"/>
            <a:ext cx="4670513" cy="818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Bảo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vệ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bóng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đèn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tập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trung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ánh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sáng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chống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mỏi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mắt</a:t>
            </a:r>
            <a:endParaRPr lang="en-US" sz="2300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131292" y="4552975"/>
            <a:ext cx="4647557" cy="6158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Giữ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cho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đèn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đứng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vững</a:t>
            </a:r>
            <a:endParaRPr lang="en-US" sz="2300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146912" y="1594624"/>
            <a:ext cx="4641937" cy="573436"/>
          </a:xfrm>
          <a:prstGeom prst="roundRect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Phát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ra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ánh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sáng</a:t>
            </a:r>
            <a:endParaRPr lang="en-US" sz="2300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154455" y="3446823"/>
            <a:ext cx="4676132" cy="801733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Điều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chỉnh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hướng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chiếu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sáng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đèn</a:t>
            </a:r>
            <a:endParaRPr lang="en-US" sz="2300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171553" y="5480108"/>
            <a:ext cx="4670513" cy="5832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g. 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Nối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đèn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với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nguồn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điện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</p:txBody>
      </p:sp>
      <p:sp>
        <p:nvSpPr>
          <p:cNvPr id="32" name="Flowchart: Display 31"/>
          <p:cNvSpPr/>
          <p:nvPr/>
        </p:nvSpPr>
        <p:spPr>
          <a:xfrm>
            <a:off x="2209800" y="809346"/>
            <a:ext cx="2469380" cy="381000"/>
          </a:xfrm>
          <a:prstGeom prst="flowChartDispla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tắc</a:t>
            </a:r>
            <a:endParaRPr lang="en-US" sz="2300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3" name="Flowchart: Display 32"/>
          <p:cNvSpPr/>
          <p:nvPr/>
        </p:nvSpPr>
        <p:spPr>
          <a:xfrm>
            <a:off x="2275858" y="1613155"/>
            <a:ext cx="2580843" cy="351827"/>
          </a:xfrm>
          <a:prstGeom prst="flowChartDisplay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Bóng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đèn</a:t>
            </a:r>
            <a:endParaRPr lang="en-US" sz="2300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4" name="Flowchart: Display 33"/>
          <p:cNvSpPr/>
          <p:nvPr/>
        </p:nvSpPr>
        <p:spPr>
          <a:xfrm>
            <a:off x="2238233" y="2476413"/>
            <a:ext cx="2581226" cy="505229"/>
          </a:xfrm>
          <a:prstGeom prst="flowChartDisplay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Chụp đèn</a:t>
            </a:r>
          </a:p>
        </p:txBody>
      </p:sp>
      <p:sp>
        <p:nvSpPr>
          <p:cNvPr id="35" name="Flowchart: Display 34"/>
          <p:cNvSpPr/>
          <p:nvPr/>
        </p:nvSpPr>
        <p:spPr>
          <a:xfrm>
            <a:off x="2361413" y="3539404"/>
            <a:ext cx="2581226" cy="506680"/>
          </a:xfrm>
          <a:prstGeom prst="flowChartDisplay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Thân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đèn</a:t>
            </a:r>
            <a:endParaRPr lang="en-US" sz="2300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6" name="Flowchart: Display 35"/>
          <p:cNvSpPr/>
          <p:nvPr/>
        </p:nvSpPr>
        <p:spPr>
          <a:xfrm>
            <a:off x="2446162" y="4531272"/>
            <a:ext cx="2594629" cy="447294"/>
          </a:xfrm>
          <a:prstGeom prst="flowChartDisplay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Đế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đèn</a:t>
            </a:r>
            <a:endParaRPr lang="en-US" sz="2300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7" name="Flowchart: Display 36"/>
          <p:cNvSpPr/>
          <p:nvPr/>
        </p:nvSpPr>
        <p:spPr>
          <a:xfrm>
            <a:off x="2475775" y="5560385"/>
            <a:ext cx="2573638" cy="342534"/>
          </a:xfrm>
          <a:prstGeom prst="flowChartDispla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Dây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nguồn</a:t>
            </a:r>
            <a:endParaRPr lang="en-US" sz="2300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822" y="2131999"/>
            <a:ext cx="914400" cy="931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r="1262"/>
          <a:stretch/>
        </p:blipFill>
        <p:spPr>
          <a:xfrm>
            <a:off x="1586874" y="3323416"/>
            <a:ext cx="886779" cy="860523"/>
          </a:xfrm>
          <a:prstGeom prst="ellipse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290" y="5349212"/>
            <a:ext cx="752275" cy="755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375" y="1403702"/>
            <a:ext cx="914400" cy="932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4731" y="4312920"/>
            <a:ext cx="959394" cy="940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088" y="317247"/>
            <a:ext cx="1110353" cy="1219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11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43" y="3088718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72" y="2871241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25" y="3725434"/>
            <a:ext cx="1127571" cy="1127571"/>
          </a:xfrm>
          <a:prstGeom prst="rect">
            <a:avLst/>
          </a:prstGeom>
        </p:spPr>
      </p:pic>
      <p:pic>
        <p:nvPicPr>
          <p:cNvPr id="159" name="Picture 15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25972" y="1315717"/>
            <a:ext cx="609600" cy="609600"/>
          </a:xfrm>
          <a:prstGeom prst="rect">
            <a:avLst/>
          </a:prstGeom>
        </p:spPr>
      </p:pic>
      <p:pic>
        <p:nvPicPr>
          <p:cNvPr id="24" name="Picture 2" descr="Review] Top 5+ Đèn bàn học LED Chống Cận Tốt Nhất 2021">
            <a:extLst>
              <a:ext uri="{FF2B5EF4-FFF2-40B4-BE49-F238E27FC236}">
                <a16:creationId xmlns:a16="http://schemas.microsoft.com/office/drawing/2014/main" id="{F28C8191-D3BA-40F0-AE0C-1C10FD8CC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94" y="754873"/>
            <a:ext cx="7564230" cy="527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3BDFEE8-C3C5-4100-BEED-D5BB7C397E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" y="-37648"/>
            <a:ext cx="12187269" cy="6858767"/>
          </a:xfrm>
          <a:prstGeom prst="rect">
            <a:avLst/>
          </a:prstGeom>
        </p:spPr>
      </p:pic>
      <p:pic>
        <p:nvPicPr>
          <p:cNvPr id="27" name="den1">
            <a:extLst>
              <a:ext uri="{FF2B5EF4-FFF2-40B4-BE49-F238E27FC236}">
                <a16:creationId xmlns:a16="http://schemas.microsoft.com/office/drawing/2014/main" id="{C7B2A148-D70E-4E05-B30C-EE4D1055C9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70" y="731116"/>
            <a:ext cx="2651990" cy="2651990"/>
          </a:xfrm>
          <a:prstGeom prst="rect">
            <a:avLst/>
          </a:prstGeom>
        </p:spPr>
      </p:pic>
      <p:pic>
        <p:nvPicPr>
          <p:cNvPr id="28" name="mau1">
            <a:hlinkClick r:id="rId14" action="ppaction://hlinksldjump"/>
            <a:extLst>
              <a:ext uri="{FF2B5EF4-FFF2-40B4-BE49-F238E27FC236}">
                <a16:creationId xmlns:a16="http://schemas.microsoft.com/office/drawing/2014/main" id="{C3978F25-7CF2-420F-977F-09E5FAE0E9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59" y="777010"/>
            <a:ext cx="2651990" cy="2651990"/>
          </a:xfrm>
          <a:prstGeom prst="rect">
            <a:avLst/>
          </a:prstGeom>
        </p:spPr>
      </p:pic>
      <p:pic>
        <p:nvPicPr>
          <p:cNvPr id="29" name="den2">
            <a:extLst>
              <a:ext uri="{FF2B5EF4-FFF2-40B4-BE49-F238E27FC236}">
                <a16:creationId xmlns:a16="http://schemas.microsoft.com/office/drawing/2014/main" id="{682FF77A-7A4C-459F-8D4A-EA06FFE43E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34" y="1095730"/>
            <a:ext cx="2639810" cy="2639810"/>
          </a:xfrm>
          <a:prstGeom prst="rect">
            <a:avLst/>
          </a:prstGeom>
        </p:spPr>
      </p:pic>
      <p:pic>
        <p:nvPicPr>
          <p:cNvPr id="30" name="mau2">
            <a:hlinkClick r:id="rId17" action="ppaction://hlinksldjump"/>
            <a:extLst>
              <a:ext uri="{FF2B5EF4-FFF2-40B4-BE49-F238E27FC236}">
                <a16:creationId xmlns:a16="http://schemas.microsoft.com/office/drawing/2014/main" id="{A6A39360-42B3-4EBE-A9FD-92DFFD7B3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418" y="1089508"/>
            <a:ext cx="2633741" cy="2639810"/>
          </a:xfrm>
          <a:prstGeom prst="rect">
            <a:avLst/>
          </a:prstGeom>
        </p:spPr>
      </p:pic>
      <p:pic>
        <p:nvPicPr>
          <p:cNvPr id="31" name="den3">
            <a:extLst>
              <a:ext uri="{FF2B5EF4-FFF2-40B4-BE49-F238E27FC236}">
                <a16:creationId xmlns:a16="http://schemas.microsoft.com/office/drawing/2014/main" id="{E8B3F8BB-9421-455C-B152-639F9CB5AB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10" y="749272"/>
            <a:ext cx="2639810" cy="2645893"/>
          </a:xfrm>
          <a:prstGeom prst="rect">
            <a:avLst/>
          </a:prstGeom>
        </p:spPr>
      </p:pic>
      <p:pic>
        <p:nvPicPr>
          <p:cNvPr id="32" name="mau3">
            <a:hlinkClick r:id="rId20" action="ppaction://hlinksldjump"/>
            <a:extLst>
              <a:ext uri="{FF2B5EF4-FFF2-40B4-BE49-F238E27FC236}">
                <a16:creationId xmlns:a16="http://schemas.microsoft.com/office/drawing/2014/main" id="{221F7692-B256-43BB-9F07-7B854D9D1B2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72" y="732597"/>
            <a:ext cx="2639810" cy="2639810"/>
          </a:xfrm>
          <a:prstGeom prst="rect">
            <a:avLst/>
          </a:prstGeom>
        </p:spPr>
      </p:pic>
      <p:pic>
        <p:nvPicPr>
          <p:cNvPr id="33" name="den4">
            <a:extLst>
              <a:ext uri="{FF2B5EF4-FFF2-40B4-BE49-F238E27FC236}">
                <a16:creationId xmlns:a16="http://schemas.microsoft.com/office/drawing/2014/main" id="{C4643A7C-3D82-4292-937E-1B3390FD36F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70" y="3027061"/>
            <a:ext cx="2651990" cy="2651990"/>
          </a:xfrm>
          <a:prstGeom prst="rect">
            <a:avLst/>
          </a:prstGeom>
        </p:spPr>
      </p:pic>
      <p:pic>
        <p:nvPicPr>
          <p:cNvPr id="34" name="mau4">
            <a:hlinkClick r:id="rId23" action="ppaction://hlinksldjump"/>
            <a:extLst>
              <a:ext uri="{FF2B5EF4-FFF2-40B4-BE49-F238E27FC236}">
                <a16:creationId xmlns:a16="http://schemas.microsoft.com/office/drawing/2014/main" id="{42CF181D-CCD6-4877-87E1-E9E14363500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05" y="3017982"/>
            <a:ext cx="2651990" cy="2651990"/>
          </a:xfrm>
          <a:prstGeom prst="rect">
            <a:avLst/>
          </a:prstGeom>
        </p:spPr>
      </p:pic>
      <p:pic>
        <p:nvPicPr>
          <p:cNvPr id="35" name="den5">
            <a:extLst>
              <a:ext uri="{FF2B5EF4-FFF2-40B4-BE49-F238E27FC236}">
                <a16:creationId xmlns:a16="http://schemas.microsoft.com/office/drawing/2014/main" id="{B965DA52-A8E1-4FBF-88D1-F1FDB6F20E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00" y="3356302"/>
            <a:ext cx="2639810" cy="2639810"/>
          </a:xfrm>
          <a:prstGeom prst="rect">
            <a:avLst/>
          </a:prstGeom>
        </p:spPr>
      </p:pic>
      <p:pic>
        <p:nvPicPr>
          <p:cNvPr id="36" name="mau5">
            <a:hlinkClick r:id="rId26" action="ppaction://hlinksldjump"/>
            <a:extLst>
              <a:ext uri="{FF2B5EF4-FFF2-40B4-BE49-F238E27FC236}">
                <a16:creationId xmlns:a16="http://schemas.microsoft.com/office/drawing/2014/main" id="{D64A5960-BA6B-4099-9F7C-B05E79F26C9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29" y="3357324"/>
            <a:ext cx="2633741" cy="2639810"/>
          </a:xfrm>
          <a:prstGeom prst="rect">
            <a:avLst/>
          </a:prstGeom>
        </p:spPr>
      </p:pic>
      <p:pic>
        <p:nvPicPr>
          <p:cNvPr id="37" name="den6">
            <a:extLst>
              <a:ext uri="{FF2B5EF4-FFF2-40B4-BE49-F238E27FC236}">
                <a16:creationId xmlns:a16="http://schemas.microsoft.com/office/drawing/2014/main" id="{C31CE00D-1635-47A9-B819-5FF310F460B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049" y="3013142"/>
            <a:ext cx="2651990" cy="2651990"/>
          </a:xfrm>
          <a:prstGeom prst="rect">
            <a:avLst/>
          </a:prstGeom>
        </p:spPr>
      </p:pic>
      <p:pic>
        <p:nvPicPr>
          <p:cNvPr id="38" name="mau6">
            <a:hlinkClick r:id="rId29" action="ppaction://hlinksldjump"/>
            <a:extLst>
              <a:ext uri="{FF2B5EF4-FFF2-40B4-BE49-F238E27FC236}">
                <a16:creationId xmlns:a16="http://schemas.microsoft.com/office/drawing/2014/main" id="{E5A4B9FC-D8E2-486A-AA8E-FAEA4303D56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82" y="3005735"/>
            <a:ext cx="2651990" cy="26519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BE040BA-6837-4672-91C8-FB0BF5DD0AE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3" y="-926970"/>
            <a:ext cx="1761897" cy="60599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7C60880-755B-404E-9CDD-D55BF4405AB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0FB53E-E607-F22D-0B91-88211C660C59}"/>
              </a:ext>
            </a:extLst>
          </p:cNvPr>
          <p:cNvSpPr/>
          <p:nvPr/>
        </p:nvSpPr>
        <p:spPr>
          <a:xfrm>
            <a:off x="3375794" y="6255790"/>
            <a:ext cx="2438400" cy="313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41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13416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Câu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hỏi</a:t>
            </a:r>
            <a:r>
              <a:rPr lang="en-US" sz="4000" b="1" dirty="0">
                <a:solidFill>
                  <a:schemeClr val="bg1"/>
                </a:solidFill>
              </a:rPr>
              <a:t> 1: </a:t>
            </a:r>
            <a:r>
              <a:rPr lang="nl-NL" sz="4000" dirty="0"/>
              <a:t>Có mấy bộ phận chính của đèn học?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56266" y="1981200"/>
            <a:ext cx="10522857" cy="158697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dirty="0"/>
              <a:t>5 bộ phận chính.</a:t>
            </a:r>
            <a:endParaRPr lang="en-US" sz="4000" dirty="0"/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Snip Diagonal Corner Rectangle 49">
            <a:extLst>
              <a:ext uri="{FF2B5EF4-FFF2-40B4-BE49-F238E27FC236}">
                <a16:creationId xmlns:a16="http://schemas.microsoft.com/office/drawing/2014/main" id="{B1B6D91B-9E63-0F1E-D9BB-5AE873C75821}"/>
              </a:ext>
            </a:extLst>
          </p:cNvPr>
          <p:cNvSpPr/>
          <p:nvPr/>
        </p:nvSpPr>
        <p:spPr>
          <a:xfrm>
            <a:off x="888221" y="3801228"/>
            <a:ext cx="10522857" cy="158697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000" dirty="0"/>
              <a:t>6 bộ phận chính.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50" grpId="1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430893" y="304081"/>
            <a:ext cx="10522857" cy="175332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Bóng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đèn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438401"/>
            <a:ext cx="10522857" cy="175332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 err="1"/>
              <a:t>Bóng</a:t>
            </a:r>
            <a:r>
              <a:rPr lang="en-US" sz="4800" dirty="0"/>
              <a:t> </a:t>
            </a:r>
            <a:r>
              <a:rPr lang="en-US" sz="4800" dirty="0" err="1"/>
              <a:t>đèn</a:t>
            </a:r>
            <a:r>
              <a:rPr lang="en-US" sz="4800" dirty="0"/>
              <a:t> </a:t>
            </a:r>
            <a:r>
              <a:rPr lang="en-US" sz="4800" dirty="0" err="1"/>
              <a:t>phát</a:t>
            </a:r>
            <a:r>
              <a:rPr lang="en-US" sz="4800" dirty="0"/>
              <a:t> ra </a:t>
            </a:r>
            <a:r>
              <a:rPr lang="en-US" sz="4800" dirty="0" err="1"/>
              <a:t>ánh</a:t>
            </a:r>
            <a:r>
              <a:rPr lang="en-US" sz="4800" dirty="0"/>
              <a:t> </a:t>
            </a:r>
            <a:r>
              <a:rPr lang="en-US" sz="4800" dirty="0" err="1"/>
              <a:t>sáng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Snip Diagonal Corner Rectangle 49">
            <a:extLst>
              <a:ext uri="{FF2B5EF4-FFF2-40B4-BE49-F238E27FC236}">
                <a16:creationId xmlns:a16="http://schemas.microsoft.com/office/drawing/2014/main" id="{9621D3F7-6836-A23F-0353-9C4A950A7A11}"/>
              </a:ext>
            </a:extLst>
          </p:cNvPr>
          <p:cNvSpPr/>
          <p:nvPr/>
        </p:nvSpPr>
        <p:spPr>
          <a:xfrm>
            <a:off x="1371600" y="4391830"/>
            <a:ext cx="10522857" cy="175332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đẹp</a:t>
            </a:r>
            <a:r>
              <a:rPr lang="en-US" sz="4800" dirty="0"/>
              <a:t> </a:t>
            </a:r>
            <a:r>
              <a:rPr lang="en-US" sz="4800" dirty="0" err="1"/>
              <a:t>phòng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18750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đèn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646471" y="4457776"/>
            <a:ext cx="10522857" cy="173937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đèn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chỉnh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chiếu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đèn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Snip Diagonal Corner Rectangle 49">
            <a:extLst>
              <a:ext uri="{FF2B5EF4-FFF2-40B4-BE49-F238E27FC236}">
                <a16:creationId xmlns:a16="http://schemas.microsoft.com/office/drawing/2014/main" id="{BB983CD2-C59C-7AFF-0675-8002933604FB}"/>
              </a:ext>
            </a:extLst>
          </p:cNvPr>
          <p:cNvSpPr/>
          <p:nvPr/>
        </p:nvSpPr>
        <p:spPr>
          <a:xfrm>
            <a:off x="646470" y="2404986"/>
            <a:ext cx="10522857" cy="173937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/>
              <a:t>Thân</a:t>
            </a:r>
            <a:r>
              <a:rPr lang="en-US" sz="3200" noProof="0" dirty="0"/>
              <a:t> </a:t>
            </a:r>
            <a:r>
              <a:rPr lang="en-US" sz="3200" noProof="0" dirty="0" err="1"/>
              <a:t>đèn</a:t>
            </a:r>
            <a:r>
              <a:rPr lang="en-US" sz="3200" noProof="0" dirty="0"/>
              <a:t> </a:t>
            </a:r>
            <a:r>
              <a:rPr lang="en-US" sz="3200" dirty="0" err="1"/>
              <a:t>dùng</a:t>
            </a:r>
            <a:r>
              <a:rPr lang="en-US" sz="3200" noProof="0" dirty="0"/>
              <a:t> </a:t>
            </a:r>
            <a:r>
              <a:rPr lang="en-US" sz="3200" noProof="0" dirty="0" err="1"/>
              <a:t>để</a:t>
            </a:r>
            <a:r>
              <a:rPr lang="en-US" sz="3200" noProof="0" dirty="0"/>
              <a:t> </a:t>
            </a:r>
            <a:r>
              <a:rPr lang="en-US" sz="3200" noProof="0" dirty="0" err="1"/>
              <a:t>trang</a:t>
            </a:r>
            <a:r>
              <a:rPr lang="en-US" sz="3200" noProof="0" dirty="0"/>
              <a:t> </a:t>
            </a:r>
            <a:r>
              <a:rPr lang="en-US" sz="3200" noProof="0" dirty="0" err="1"/>
              <a:t>trí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00299 -0.2990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50" grpId="1" animBg="1"/>
      <p:bldP spid="2" grpId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Chụp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đèn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1" y="3048000"/>
            <a:ext cx="10522857" cy="146820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/>
              <a:t>Chụp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,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ánh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</a:t>
            </a:r>
            <a:r>
              <a:rPr lang="en-US" sz="2400" dirty="0" err="1"/>
              <a:t>mỏi</a:t>
            </a:r>
            <a:r>
              <a:rPr lang="en-US" sz="2400" dirty="0"/>
              <a:t> </a:t>
            </a:r>
            <a:r>
              <a:rPr lang="en-US" sz="2400" dirty="0" err="1"/>
              <a:t>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Snip Diagonal Corner Rectangle 49">
            <a:extLst>
              <a:ext uri="{FF2B5EF4-FFF2-40B4-BE49-F238E27FC236}">
                <a16:creationId xmlns:a16="http://schemas.microsoft.com/office/drawing/2014/main" id="{98F424D0-3D7E-5408-59B9-04BBBE93A7F2}"/>
              </a:ext>
            </a:extLst>
          </p:cNvPr>
          <p:cNvSpPr/>
          <p:nvPr/>
        </p:nvSpPr>
        <p:spPr>
          <a:xfrm>
            <a:off x="797700" y="4718395"/>
            <a:ext cx="10522857" cy="146820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/>
              <a:t>Chụp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ngăn</a:t>
            </a:r>
            <a:r>
              <a:rPr lang="en-US" sz="2400" dirty="0"/>
              <a:t> </a:t>
            </a:r>
            <a:r>
              <a:rPr lang="en-US" sz="2400" dirty="0" err="1"/>
              <a:t>ánh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1" animBg="1"/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Dây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nguồn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và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công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tắc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dụng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gì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797701" y="2895600"/>
            <a:ext cx="10522857" cy="181557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- </a:t>
            </a:r>
            <a:r>
              <a:rPr lang="en-US" sz="3600" dirty="0" err="1"/>
              <a:t>Dây</a:t>
            </a:r>
            <a:r>
              <a:rPr lang="en-US" sz="3600" dirty="0"/>
              <a:t> </a:t>
            </a:r>
            <a:r>
              <a:rPr lang="en-US" sz="3600" dirty="0" err="1"/>
              <a:t>nguồn</a:t>
            </a:r>
            <a:r>
              <a:rPr lang="en-US" sz="3600" dirty="0"/>
              <a:t> </a:t>
            </a:r>
            <a:r>
              <a:rPr lang="en-US" sz="3600" dirty="0" err="1"/>
              <a:t>nối</a:t>
            </a:r>
            <a:r>
              <a:rPr lang="en-US" sz="3600" dirty="0"/>
              <a:t> </a:t>
            </a:r>
            <a:r>
              <a:rPr lang="en-US" sz="3600" dirty="0" err="1"/>
              <a:t>đèn</a:t>
            </a:r>
            <a:r>
              <a:rPr lang="en-US" sz="3600" dirty="0"/>
              <a:t> </a:t>
            </a:r>
            <a:r>
              <a:rPr lang="en-US" sz="3600" dirty="0" err="1"/>
              <a:t>buộc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đèn</a:t>
            </a:r>
            <a:r>
              <a:rPr lang="en-US" sz="3600" dirty="0"/>
              <a:t> </a:t>
            </a:r>
            <a:r>
              <a:rPr lang="en-US" sz="3600" dirty="0" err="1"/>
              <a:t>chặt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endParaRPr lang="en-US" sz="3600" dirty="0"/>
          </a:p>
        </p:txBody>
      </p:sp>
      <p:pic>
        <p:nvPicPr>
          <p:cNvPr id="46" name="Picture 4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Snip Diagonal Corner Rectangle 49">
            <a:extLst>
              <a:ext uri="{FF2B5EF4-FFF2-40B4-BE49-F238E27FC236}">
                <a16:creationId xmlns:a16="http://schemas.microsoft.com/office/drawing/2014/main" id="{BB293681-0220-B5AC-6948-64758779E869}"/>
              </a:ext>
            </a:extLst>
          </p:cNvPr>
          <p:cNvSpPr/>
          <p:nvPr/>
        </p:nvSpPr>
        <p:spPr>
          <a:xfrm>
            <a:off x="792785" y="4967899"/>
            <a:ext cx="10522857" cy="181557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- </a:t>
            </a:r>
            <a:r>
              <a:rPr lang="en-US" sz="3600" dirty="0" err="1"/>
              <a:t>Dây</a:t>
            </a:r>
            <a:r>
              <a:rPr lang="en-US" sz="3600" dirty="0"/>
              <a:t> </a:t>
            </a:r>
            <a:r>
              <a:rPr lang="en-US" sz="3600" dirty="0" err="1"/>
              <a:t>nguồn</a:t>
            </a:r>
            <a:r>
              <a:rPr lang="en-US" sz="3600" dirty="0"/>
              <a:t> </a:t>
            </a:r>
            <a:r>
              <a:rPr lang="en-US" sz="3600" dirty="0" err="1"/>
              <a:t>nối</a:t>
            </a:r>
            <a:r>
              <a:rPr lang="en-US" sz="3600" dirty="0"/>
              <a:t> </a:t>
            </a:r>
            <a:r>
              <a:rPr lang="en-US" sz="3600" dirty="0" err="1"/>
              <a:t>đèn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nguồn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00352 -0.3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50" grpId="1" animBg="1"/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337193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6: </a:t>
            </a:r>
            <a:r>
              <a:rPr lang="en-US" sz="3200" dirty="0" err="1"/>
              <a:t>Đế</a:t>
            </a:r>
            <a:r>
              <a:rPr lang="en-US" sz="3200" dirty="0"/>
              <a:t> </a:t>
            </a:r>
            <a:r>
              <a:rPr lang="en-US" sz="3200" dirty="0" err="1"/>
              <a:t>đèn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685801" y="2832623"/>
            <a:ext cx="10666284" cy="120597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/>
              <a:t>Đế</a:t>
            </a:r>
            <a:r>
              <a:rPr lang="en-US" sz="3200" dirty="0"/>
              <a:t> </a:t>
            </a:r>
            <a:r>
              <a:rPr lang="en-US" sz="3200" dirty="0" err="1"/>
              <a:t>đèn</a:t>
            </a:r>
            <a:r>
              <a:rPr lang="en-US" sz="3200" dirty="0"/>
              <a:t> </a:t>
            </a:r>
            <a:r>
              <a:rPr lang="en-US" sz="3200" dirty="0" err="1"/>
              <a:t>giữ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đèn</a:t>
            </a:r>
            <a:r>
              <a:rPr lang="en-US" sz="3200" dirty="0"/>
              <a:t> </a:t>
            </a:r>
            <a:r>
              <a:rPr lang="en-US" sz="3200" dirty="0" err="1"/>
              <a:t>đứng</a:t>
            </a:r>
            <a:r>
              <a:rPr lang="en-US" sz="3200" dirty="0"/>
              <a:t> </a:t>
            </a:r>
            <a:r>
              <a:rPr lang="en-US" sz="3200" dirty="0" err="1"/>
              <a:t>vững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Snip Diagonal Corner Rectangle 49">
            <a:extLst>
              <a:ext uri="{FF2B5EF4-FFF2-40B4-BE49-F238E27FC236}">
                <a16:creationId xmlns:a16="http://schemas.microsoft.com/office/drawing/2014/main" id="{C645F59A-28CD-B73E-9868-FF20D68328A0}"/>
              </a:ext>
            </a:extLst>
          </p:cNvPr>
          <p:cNvSpPr/>
          <p:nvPr/>
        </p:nvSpPr>
        <p:spPr>
          <a:xfrm>
            <a:off x="700064" y="4536459"/>
            <a:ext cx="10594570" cy="146820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/>
              <a:t>Đế</a:t>
            </a:r>
            <a:r>
              <a:rPr lang="en-US" sz="3200" dirty="0"/>
              <a:t> </a:t>
            </a:r>
            <a:r>
              <a:rPr lang="en-US" sz="3200" dirty="0" err="1"/>
              <a:t>đèn</a:t>
            </a:r>
            <a:r>
              <a:rPr lang="en-US" sz="3200" dirty="0"/>
              <a:t> </a:t>
            </a:r>
            <a:r>
              <a:rPr lang="en-US" sz="3200" dirty="0" err="1"/>
              <a:t>giữ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đèn</a:t>
            </a:r>
            <a:r>
              <a:rPr lang="en-US" sz="3200" dirty="0"/>
              <a:t>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00807 -0.2685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2" grpId="0" animBg="1"/>
      <p:bldP spid="2" grpId="1" animBg="1"/>
      <p:bldP spid="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502375"/>
            <a:ext cx="5084703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154253" y="123131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90149" y="762000"/>
            <a:ext cx="5571792" cy="46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1560610" y="1447800"/>
            <a:ext cx="89683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Hẹn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gặp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lại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các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em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!</a:t>
            </a:r>
            <a:endParaRPr lang="zh-CN" altLang="en-US" sz="9600" dirty="0">
              <a:ln w="9525">
                <a:solidFill>
                  <a:srgbClr val="00CC00"/>
                </a:solidFill>
              </a:ln>
              <a:solidFill>
                <a:srgbClr val="00CC00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3FE04-F223-4E59-1EB7-F42BBBF4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1887200" cy="666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49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53806-0818-A6EB-1FE4-543E1D1BA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" y="990600"/>
            <a:ext cx="1194475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51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3149" y="3826800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445275" y="2077498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1974">
            <a:off x="459181" y="1475619"/>
            <a:ext cx="5516777" cy="501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2" b="77057" l="10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081" y="681522"/>
            <a:ext cx="2223844" cy="21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4549" y="21698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D5B075-EECD-D09C-6F3A-230F57ABC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3" y="144643"/>
            <a:ext cx="11784313" cy="67398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549E26-E6AC-B717-AF75-C069EC7EFD4E}"/>
              </a:ext>
            </a:extLst>
          </p:cNvPr>
          <p:cNvSpPr/>
          <p:nvPr/>
        </p:nvSpPr>
        <p:spPr>
          <a:xfrm>
            <a:off x="2057400" y="2628662"/>
            <a:ext cx="2089295" cy="8325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Chiếu sáng</a:t>
            </a:r>
            <a:endParaRPr lang="en-US" sz="28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BFEC94-2E64-FBDC-0A2F-DB5DC8007709}"/>
              </a:ext>
            </a:extLst>
          </p:cNvPr>
          <p:cNvSpPr/>
          <p:nvPr/>
        </p:nvSpPr>
        <p:spPr>
          <a:xfrm>
            <a:off x="7672308" y="2552581"/>
            <a:ext cx="3300492" cy="9849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Giảm mỏi mắt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FF1ECA-B5A5-C03E-E948-D612D2F14F22}"/>
              </a:ext>
            </a:extLst>
          </p:cNvPr>
          <p:cNvSpPr/>
          <p:nvPr/>
        </p:nvSpPr>
        <p:spPr>
          <a:xfrm>
            <a:off x="829102" y="3886199"/>
            <a:ext cx="2743200" cy="13638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Giúp ánh sáng tập trung vào bàn học</a:t>
            </a: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D84A3D-D699-7A18-4A88-2F1A634BEFB6}"/>
              </a:ext>
            </a:extLst>
          </p:cNvPr>
          <p:cNvSpPr/>
          <p:nvPr/>
        </p:nvSpPr>
        <p:spPr>
          <a:xfrm>
            <a:off x="8815308" y="3649833"/>
            <a:ext cx="2286000" cy="830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D247AB-3F76-3FCB-875A-D161921ED7E2}"/>
              </a:ext>
            </a:extLst>
          </p:cNvPr>
          <p:cNvSpPr/>
          <p:nvPr/>
        </p:nvSpPr>
        <p:spPr>
          <a:xfrm>
            <a:off x="8353354" y="3799301"/>
            <a:ext cx="3682472" cy="158704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</a:rPr>
              <a:t>Bảo vệ thị lực,       hạn chế các bệnh về mắt: Cận thị, loạn thị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44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B1257E-F403-0CE7-8856-707D43284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4852"/>
            <a:ext cx="11811000" cy="62082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0E4AFE6-2F2C-DDC1-2945-5C439C20F7BB}"/>
              </a:ext>
            </a:extLst>
          </p:cNvPr>
          <p:cNvSpPr/>
          <p:nvPr/>
        </p:nvSpPr>
        <p:spPr>
          <a:xfrm>
            <a:off x="762000" y="685800"/>
            <a:ext cx="1219200" cy="152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2668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3F0016-5C9B-3A9D-948D-8674939C6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11582400" cy="662940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9B54111-DFD4-F8E2-CCB6-9B15600D4ABB}"/>
              </a:ext>
            </a:extLst>
          </p:cNvPr>
          <p:cNvSpPr/>
          <p:nvPr/>
        </p:nvSpPr>
        <p:spPr>
          <a:xfrm rot="17712860">
            <a:off x="190499" y="2533084"/>
            <a:ext cx="3124200" cy="2362200"/>
          </a:xfrm>
          <a:prstGeom prst="cloudCallout">
            <a:avLst>
              <a:gd name="adj1" fmla="val -11653"/>
              <a:gd name="adj2" fmla="val 7712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5E72D-2898-5D22-9A99-79B79FCC44CF}"/>
              </a:ext>
            </a:extLst>
          </p:cNvPr>
          <p:cNvSpPr txBox="1"/>
          <p:nvPr/>
        </p:nvSpPr>
        <p:spPr>
          <a:xfrm>
            <a:off x="1066800" y="2590799"/>
            <a:ext cx="1447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Loại</a:t>
            </a:r>
            <a:r>
              <a:rPr lang="en-US" sz="2000" b="1" dirty="0"/>
              <a:t> </a:t>
            </a:r>
            <a:r>
              <a:rPr lang="en-US" sz="2000" b="1" dirty="0" err="1"/>
              <a:t>đèn</a:t>
            </a:r>
            <a:r>
              <a:rPr lang="en-US" sz="2000" b="1" dirty="0"/>
              <a:t> </a:t>
            </a:r>
            <a:r>
              <a:rPr lang="en-US" sz="2000" b="1" dirty="0" err="1"/>
              <a:t>thứ</a:t>
            </a:r>
            <a:r>
              <a:rPr lang="en-US" sz="2000" b="1" dirty="0"/>
              <a:t> hail </a:t>
            </a:r>
            <a:r>
              <a:rPr lang="en-US" sz="2000" b="1" dirty="0" err="1"/>
              <a:t>công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</a:t>
            </a:r>
            <a:r>
              <a:rPr lang="en-US" sz="2000" b="1" dirty="0" err="1"/>
              <a:t>bật</a:t>
            </a:r>
            <a:r>
              <a:rPr lang="en-US" sz="2000" b="1" dirty="0"/>
              <a:t>, </a:t>
            </a:r>
            <a:r>
              <a:rPr lang="en-US" sz="2000" b="1" dirty="0" err="1"/>
              <a:t>tắt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</a:t>
            </a:r>
            <a:r>
              <a:rPr lang="en-US" sz="2000" b="1" dirty="0" err="1"/>
              <a:t>điều</a:t>
            </a:r>
            <a:r>
              <a:rPr lang="en-US" sz="2000" b="1" dirty="0"/>
              <a:t> </a:t>
            </a:r>
            <a:r>
              <a:rPr lang="en-US" sz="2000" b="1" dirty="0" err="1"/>
              <a:t>chỉnh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  <a:r>
              <a:rPr lang="en-US" sz="2000" b="1" dirty="0"/>
              <a:t>.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D70A547-B9DD-1BD4-CAD1-2F6DA611B259}"/>
              </a:ext>
            </a:extLst>
          </p:cNvPr>
          <p:cNvSpPr/>
          <p:nvPr/>
        </p:nvSpPr>
        <p:spPr>
          <a:xfrm>
            <a:off x="9067800" y="146145"/>
            <a:ext cx="2971800" cy="2133599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DD024-ADD0-B1D2-341D-EC2506DBAB98}"/>
              </a:ext>
            </a:extLst>
          </p:cNvPr>
          <p:cNvSpPr txBox="1"/>
          <p:nvPr/>
        </p:nvSpPr>
        <p:spPr>
          <a:xfrm>
            <a:off x="9753600" y="243448"/>
            <a:ext cx="1660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/>
              <a:t>Loại</a:t>
            </a:r>
            <a:r>
              <a:rPr lang="en-US" sz="2400" b="1" i="1" dirty="0"/>
              <a:t> </a:t>
            </a:r>
            <a:r>
              <a:rPr lang="en-US" sz="2400" b="1" i="1" dirty="0" err="1"/>
              <a:t>thứ</a:t>
            </a:r>
            <a:r>
              <a:rPr lang="en-US" sz="2400" b="1" i="1" dirty="0"/>
              <a:t> </a:t>
            </a:r>
            <a:r>
              <a:rPr lang="en-US" sz="2400" b="1" i="1" dirty="0" err="1"/>
              <a:t>nhất</a:t>
            </a:r>
            <a:r>
              <a:rPr lang="en-US" sz="2400" b="1" i="1" dirty="0"/>
              <a:t>: </a:t>
            </a:r>
            <a:r>
              <a:rPr lang="en-US" sz="2400" b="1" i="1" dirty="0" err="1"/>
              <a:t>công</a:t>
            </a:r>
            <a:r>
              <a:rPr lang="en-US" sz="2400" b="1" i="1" dirty="0"/>
              <a:t> </a:t>
            </a:r>
            <a:r>
              <a:rPr lang="en-US" sz="2400" b="1" i="1" dirty="0" err="1"/>
              <a:t>tắc</a:t>
            </a:r>
            <a:r>
              <a:rPr lang="en-US" sz="2400" b="1" i="1" dirty="0"/>
              <a:t> </a:t>
            </a:r>
            <a:r>
              <a:rPr lang="en-US" sz="2400" b="1" i="1" dirty="0" err="1"/>
              <a:t>chỉ</a:t>
            </a:r>
            <a:r>
              <a:rPr lang="en-US" sz="2400" b="1" i="1" dirty="0"/>
              <a:t> </a:t>
            </a:r>
            <a:r>
              <a:rPr lang="en-US" sz="2400" b="1" i="1" dirty="0" err="1"/>
              <a:t>có</a:t>
            </a:r>
            <a:r>
              <a:rPr lang="en-US" sz="2400" b="1" i="1" dirty="0"/>
              <a:t> </a:t>
            </a:r>
            <a:r>
              <a:rPr lang="en-US" sz="2400" b="1" i="1" dirty="0" err="1"/>
              <a:t>thể</a:t>
            </a:r>
            <a:r>
              <a:rPr lang="en-US" sz="2400" b="1" i="1" dirty="0"/>
              <a:t> </a:t>
            </a:r>
            <a:r>
              <a:rPr lang="en-US" sz="2400" b="1" i="1" dirty="0" err="1"/>
              <a:t>bật</a:t>
            </a:r>
            <a:r>
              <a:rPr lang="en-US" sz="2400" b="1" i="1" dirty="0"/>
              <a:t> </a:t>
            </a:r>
            <a:r>
              <a:rPr lang="en-US" sz="2400" b="1" i="1" dirty="0" err="1"/>
              <a:t>tắt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709907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09600"/>
            <a:ext cx="11734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0676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326</Words>
  <Application>Microsoft Office PowerPoint</Application>
  <PresentationFormat>Widescreen</PresentationFormat>
  <Paragraphs>48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Calibri</vt:lpstr>
      <vt:lpstr>Nunito Black</vt:lpstr>
      <vt:lpstr>Nunito</vt:lpstr>
      <vt:lpstr>KaiTi</vt:lpstr>
      <vt:lpstr>Arial</vt:lpstr>
      <vt:lpstr>Alibaba PuHuiTi</vt:lpstr>
      <vt:lpstr>Sigmar One</vt:lpstr>
      <vt:lpstr>义启小魏楷</vt:lpstr>
      <vt:lpstr>微软雅黑</vt:lpstr>
      <vt:lpstr>Office Theme</vt:lpstr>
      <vt:lpstr>https://www.freeppt7.com</vt:lpstr>
      <vt:lpstr>6_www.freeppt7.com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Hồng Ngân</dc:creator>
  <cp:lastModifiedBy>Administrator</cp:lastModifiedBy>
  <cp:revision>102</cp:revision>
  <dcterms:created xsi:type="dcterms:W3CDTF">2006-08-16T00:00:00Z</dcterms:created>
  <dcterms:modified xsi:type="dcterms:W3CDTF">2023-08-11T06:21:42Z</dcterms:modified>
  <dc:identifier>DAFDiO2oNAs</dc:identifier>
</cp:coreProperties>
</file>