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0" r:id="rId2"/>
    <p:sldId id="311" r:id="rId3"/>
    <p:sldId id="305" r:id="rId4"/>
    <p:sldId id="338" r:id="rId5"/>
    <p:sldId id="340" r:id="rId6"/>
    <p:sldId id="341" r:id="rId7"/>
    <p:sldId id="333" r:id="rId8"/>
    <p:sldId id="334" r:id="rId9"/>
    <p:sldId id="335" r:id="rId10"/>
    <p:sldId id="342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EB2F-6D23-4A56-886A-976C098D77DC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15998-C6C7-44E7-8309-B824715075D6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396-FC18-4158-85E6-BD284E03BC37}" type="datetimeFigureOut">
              <a:rPr lang="vi-VN" smtClean="0"/>
              <a:pPr/>
              <a:t>07/10/2024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EEA8-48BB-4E62-A72E-E0C54A0682B6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1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9" Type="http://schemas.openxmlformats.org/officeDocument/2006/relationships/image" Target="http://dl10.glitter-graphics.net/pub/628/628290gqhiis6k6p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3080" y="1513945"/>
            <a:ext cx="1428750" cy="144780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4629150" y="990600"/>
            <a:ext cx="747713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1801416" y="4503738"/>
            <a:ext cx="971550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4857751" y="42672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2057401" y="50292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6172200" y="1981200"/>
            <a:ext cx="747713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4743450" y="4343402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4057650" y="1676402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5770166" y="2116932"/>
            <a:ext cx="715962" cy="447675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4686301" y="41148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1543050" y="990600"/>
            <a:ext cx="747713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1943101" y="55626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7029451" y="54864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4343401" y="2133600"/>
            <a:ext cx="5083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6743700" y="1066800"/>
            <a:ext cx="747713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7029450" y="3124202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1600200" y="3048002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4286250" y="990602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4400550" y="5334002"/>
            <a:ext cx="457200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7600950" y="5943600"/>
            <a:ext cx="400050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.VnMonotype corsivaH" panose="020B7200000000000000" pitchFamily="34" charset="0"/>
            </a:endParaRP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1199126" y="746443"/>
            <a:ext cx="2569369" cy="2698750"/>
            <a:chOff x="4330" y="4900"/>
            <a:chExt cx="2400" cy="1872"/>
          </a:xfrm>
        </p:grpSpPr>
        <p:sp>
          <p:nvSpPr>
            <p:cNvPr id="5150" name="AutoShape 27"/>
            <p:cNvSpPr>
              <a:spLocks noChangeAspect="1" noChangeArrowheads="1"/>
            </p:cNvSpPr>
            <p:nvPr/>
          </p:nvSpPr>
          <p:spPr bwMode="auto">
            <a:xfrm>
              <a:off x="4330" y="490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51" name="AutoShape 28" descr="2"/>
            <p:cNvSpPr>
              <a:spLocks noChangeArrowheads="1"/>
            </p:cNvSpPr>
            <p:nvPr/>
          </p:nvSpPr>
          <p:spPr bwMode="auto">
            <a:xfrm>
              <a:off x="4330" y="5923"/>
              <a:ext cx="2400" cy="84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5152" name="Picture 29" descr="cosm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" y="5095"/>
              <a:ext cx="102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30" descr="BOOK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5834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31" descr="BOOK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5622"/>
              <a:ext cx="155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32" descr="QUILLP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4900"/>
              <a:ext cx="86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698" y="5672"/>
              <a:ext cx="6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5157" name="Text Box 34"/>
            <p:cNvSpPr txBox="1">
              <a:spLocks noChangeArrowheads="1"/>
            </p:cNvSpPr>
            <p:nvPr/>
          </p:nvSpPr>
          <p:spPr bwMode="auto">
            <a:xfrm>
              <a:off x="5618" y="5844"/>
              <a:ext cx="9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5209" y="5784"/>
              <a:ext cx="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cs typeface="Arial" panose="020B0604020202020204" pitchFamily="34" charset="0"/>
              </a:endParaRPr>
            </a:p>
          </p:txBody>
        </p:sp>
      </p:grp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18079" y="2693166"/>
            <a:ext cx="5775325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430113"/>
              </p:ext>
            </p:extLst>
          </p:nvPr>
        </p:nvGraphicFramePr>
        <p:xfrm>
          <a:off x="54770" y="3380583"/>
          <a:ext cx="2052638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Clip" r:id="rId10" imgW="3535680" imgH="4450080" progId="">
                  <p:embed/>
                </p:oleObj>
              </mc:Choice>
              <mc:Fallback>
                <p:oleObj name="Clip" r:id="rId10" imgW="3535680" imgH="445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0" y="3380583"/>
                        <a:ext cx="2052638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WordArt 2"/>
          <p:cNvSpPr>
            <a:spLocks noChangeArrowheads="1" noChangeShapeType="1" noTextEdit="1"/>
          </p:cNvSpPr>
          <p:nvPr/>
        </p:nvSpPr>
        <p:spPr bwMode="auto">
          <a:xfrm>
            <a:off x="5214942" y="1266409"/>
            <a:ext cx="321471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4A11.</a:t>
            </a:r>
          </a:p>
        </p:txBody>
      </p:sp>
      <p:sp>
        <p:nvSpPr>
          <p:cNvPr id="41" name="WordArt 4"/>
          <p:cNvSpPr>
            <a:spLocks noChangeArrowheads="1" noChangeShapeType="1" noTextEdit="1"/>
          </p:cNvSpPr>
          <p:nvPr/>
        </p:nvSpPr>
        <p:spPr bwMode="auto">
          <a:xfrm>
            <a:off x="1494431" y="5858670"/>
            <a:ext cx="6233615" cy="8330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THU HIỀN.</a:t>
            </a:r>
          </a:p>
        </p:txBody>
      </p:sp>
      <p:sp>
        <p:nvSpPr>
          <p:cNvPr id="42" name="WordArt 16"/>
          <p:cNvSpPr>
            <a:spLocks noChangeArrowheads="1" noChangeShapeType="1" noTextEdit="1"/>
          </p:cNvSpPr>
          <p:nvPr/>
        </p:nvSpPr>
        <p:spPr bwMode="auto">
          <a:xfrm>
            <a:off x="1336990" y="48576"/>
            <a:ext cx="6964262" cy="519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ĐẰNG LÂM</a:t>
            </a:r>
          </a:p>
        </p:txBody>
      </p:sp>
      <p:sp>
        <p:nvSpPr>
          <p:cNvPr id="40" name="WordArt 3"/>
          <p:cNvSpPr>
            <a:spLocks noChangeArrowheads="1" noChangeShapeType="1" noTextEdit="1"/>
          </p:cNvSpPr>
          <p:nvPr/>
        </p:nvSpPr>
        <p:spPr bwMode="auto">
          <a:xfrm>
            <a:off x="785786" y="3429000"/>
            <a:ext cx="6286544" cy="20286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NHỮNG BỨC CHÂN DUNG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370402762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052" name="Picture 4" descr="IEMA Foundation Certificate Syllabu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028" y="2331748"/>
            <a:ext cx="799192" cy="1065589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å¯ç±çå°èèï¼ cute little bee. | Caras graciosas, Imagenes gif, Emoticono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1641061" y="1771502"/>
            <a:ext cx="1340241" cy="1212434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842" y="574617"/>
            <a:ext cx="919056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å¯ç±çå°èèï¼ cute little bee. | Caras graciosas, Imagenes gif, Emoticono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-36185" y="3775606"/>
            <a:ext cx="1340241" cy="1212434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476" y="2212607"/>
            <a:ext cx="919056" cy="1324121"/>
          </a:xfrm>
          <a:prstGeom prst="rect">
            <a:avLst/>
          </a:prstGeom>
          <a:noFill/>
          <a:effectLst>
            <a:glow rad="101600">
              <a:srgbClr val="FFD766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928" l="13102" r="91566">
                        <a14:backgroundMark x1="31024" y1="50540" x2="18675" y2="58094"/>
                        <a14:backgroundMark x1="18373" y1="49820" x2="16867" y2="51259"/>
                        <a14:backgroundMark x1="16867" y1="56655" x2="20030" y2="64029"/>
                      </a14:backgroundRemoval>
                    </a14:imgEffect>
                  </a14:imgLayer>
                </a14:imgProps>
              </a:ext>
            </a:extLst>
          </a:blip>
          <a:srcRect l="28552"/>
          <a:stretch>
            <a:fillRect/>
          </a:stretch>
        </p:blipFill>
        <p:spPr>
          <a:xfrm>
            <a:off x="6974803" y="0"/>
            <a:ext cx="2169197" cy="3389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114298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CÁC EM!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56FE9-9C0A-4009-A4AD-A737AC04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8"/>
            <a:ext cx="2571768" cy="1386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6917C-67FC-784B-E36D-B1EE5B1A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84" y="4581128"/>
            <a:ext cx="2457047" cy="227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59" y="2214556"/>
            <a:ext cx="1181749" cy="659383"/>
          </a:xfrm>
          <a:prstGeom prst="rect">
            <a:avLst/>
          </a:prstGeom>
        </p:spPr>
      </p:pic>
      <p:pic>
        <p:nvPicPr>
          <p:cNvPr id="12" name="Picture 2" descr="150+ Two Children Talking Illustrations, Royalty-Free Vector Graphics &amp;  Clip Art - iStock | Two children talking in class, Two children talking  classroom">
            <a:extLst>
              <a:ext uri="{FF2B5EF4-FFF2-40B4-BE49-F238E27FC236}">
                <a16:creationId xmlns:a16="http://schemas.microsoft.com/office/drawing/2014/main" id="{FD38ED6A-A9E8-46DB-A111-E2410952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17" y="4581128"/>
            <a:ext cx="2965476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1736" y="2000240"/>
            <a:ext cx="657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6909" y="2574959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93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2873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báo cáo thảo luận nhóm về một trong các chủ đề dưới đây: </a:t>
            </a:r>
          </a:p>
          <a:p>
            <a:pPr algn="just"/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Chủ đề 1: Kế hoạch quyên góp sách báo tặng các trường vùng khó khăn. </a:t>
            </a:r>
          </a:p>
          <a:p>
            <a:pPr algn="just"/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Chủ đề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Kế hoạch trang trí lớp học chuẩn bị cho một ngày đặc biệt của lớp, của trường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07194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720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a.Xác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1435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715016"/>
            <a:ext cx="492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5715016"/>
            <a:ext cx="41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34780"/>
            <a:ext cx="478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7818" y="6334780"/>
            <a:ext cx="378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431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71744"/>
            <a:ext cx="492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2571744"/>
            <a:ext cx="41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57628"/>
            <a:ext cx="478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4643446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00372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vi-VN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3000372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ơi tập trung sách báo sau quyên góp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3786190"/>
            <a:ext cx="435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ơi gửi tặng sách báo đã quyên góp được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86256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07207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ự kiến số lượng cần quyên góp tối thiểu.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857892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C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ác loại sách báo nào được ưu tiên quyên góp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5072074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573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003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005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5007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2.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Lập</a:t>
            </a:r>
            <a:r>
              <a:rPr lang="en-US" altLang="zh-C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dàn</a:t>
            </a:r>
            <a:r>
              <a:rPr lang="en-US" altLang="zh-C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 ý</a:t>
            </a:r>
            <a:endParaRPr lang="zh-CN" altLang="en-US" sz="28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720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3). 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572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2.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Lập</a:t>
            </a:r>
            <a:r>
              <a:rPr lang="en-US" altLang="zh-C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dàn</a:t>
            </a:r>
            <a:r>
              <a:rPr lang="en-US" altLang="zh-CN" sz="2800" b="1" dirty="0">
                <a:solidFill>
                  <a:srgbClr val="0000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 ý</a:t>
            </a:r>
            <a:endParaRPr lang="zh-CN" altLang="en-US" sz="2800" b="1" dirty="0">
              <a:solidFill>
                <a:srgbClr val="0000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573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0" y="3143248"/>
          <a:ext cx="8929718" cy="35004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9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019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CỘNG HÒA XÃ HỘI CHỦ NGHĨA VIỆT NAM</a:t>
                      </a:r>
                    </a:p>
                    <a:p>
                      <a:pPr algn="ctr"/>
                      <a:r>
                        <a:rPr lang="en-US" sz="2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do –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lang="en-US" sz="2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Phúc</a:t>
                      </a:r>
                      <a:endParaRPr lang="en-US" sz="2600" dirty="0">
                        <a:solidFill>
                          <a:schemeClr val="bg2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600" i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600" i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600" i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600" i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600" i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600" i="1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cáo</a:t>
                      </a:r>
                      <a:endParaRPr lang="vi-VN" sz="2600" i="1" dirty="0">
                        <a:solidFill>
                          <a:schemeClr val="bg2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19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008000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TIÊU ĐỀ BÁO CÁO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Người nhận báo cáo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Nội dung báo cáo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74">
                <a:tc>
                  <a:txBody>
                    <a:bodyPr/>
                    <a:lstStyle/>
                    <a:p>
                      <a:pPr algn="r"/>
                      <a:r>
                        <a:rPr lang="vi-VN" sz="26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Người viết báo cáo </a:t>
                      </a:r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b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lâp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do-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b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5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BÁO CÁO KẾT QUẢ THẢO LUẬN NHÓM 2</a:t>
            </a:r>
          </a:p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4A11.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8/10/2024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về”Hoạt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4A11</a:t>
            </a:r>
          </a:p>
          <a:p>
            <a:pPr marL="342900" indent="-342900">
              <a:buAutoNum type="arabicPeriod"/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  -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- Theo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 -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-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1+2: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3+4: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vi-VN" sz="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4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1317" y="4516060"/>
            <a:ext cx="9766634" cy="2592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729" y="2643181"/>
            <a:ext cx="2506272" cy="3741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286124"/>
            <a:ext cx="4400924" cy="3571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57298"/>
            <a:ext cx="592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800" b="1" dirty="0" err="1">
                <a:ln w="1905"/>
                <a:solidFill>
                  <a:srgbClr val="0000FF"/>
                </a:solidFill>
                <a:latin typeface="Times New Roman" pitchFamily="18" charset="0"/>
                <a:ea typeface="WoodType-Demi" pitchFamily="18" charset="0"/>
                <a:cs typeface="Times New Roman" pitchFamily="18" charset="0"/>
              </a:rPr>
              <a:t>hỉnh</a:t>
            </a:r>
            <a:r>
              <a:rPr lang="en-US" altLang="zh-CN" sz="2800" b="1" dirty="0">
                <a:ln w="1905"/>
                <a:solidFill>
                  <a:srgbClr val="0000FF"/>
                </a:solidFill>
                <a:latin typeface="Times New Roman" pitchFamily="18" charset="0"/>
                <a:ea typeface="WoodType-Demi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n w="1905"/>
                <a:solidFill>
                  <a:srgbClr val="0000FF"/>
                </a:solidFill>
                <a:latin typeface="Times New Roman" pitchFamily="18" charset="0"/>
                <a:ea typeface="WoodType-Demi" pitchFamily="18" charset="0"/>
                <a:cs typeface="Times New Roman" pitchFamily="18" charset="0"/>
              </a:rPr>
              <a:t>sửa</a:t>
            </a:r>
            <a:r>
              <a:rPr lang="en-US" altLang="zh-CN" sz="2800" b="1" dirty="0">
                <a:ln w="1905"/>
                <a:solidFill>
                  <a:srgbClr val="0000FF"/>
                </a:solidFill>
                <a:latin typeface="Times New Roman" pitchFamily="18" charset="0"/>
                <a:ea typeface="WoodType-Demi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n w="1905"/>
                <a:solidFill>
                  <a:srgbClr val="0000FF"/>
                </a:solidFill>
                <a:latin typeface="Times New Roman" pitchFamily="18" charset="0"/>
                <a:ea typeface="WoodType-Demi" pitchFamily="18" charset="0"/>
                <a:cs typeface="Times New Roman" pitchFamily="18" charset="0"/>
              </a:rPr>
              <a:t>dàn</a:t>
            </a:r>
            <a:r>
              <a:rPr lang="en-US" altLang="zh-CN" sz="2800" b="1" dirty="0">
                <a:ln w="1905"/>
                <a:solidFill>
                  <a:srgbClr val="0000FF"/>
                </a:solidFill>
                <a:latin typeface="Times New Roman" pitchFamily="18" charset="0"/>
                <a:ea typeface="WoodType-Demi" pitchFamily="18" charset="0"/>
                <a:cs typeface="Times New Roman" pitchFamily="18" charset="0"/>
              </a:rPr>
              <a:t> ý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857364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288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8856384" y="21080"/>
            <a:ext cx="293179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3" y="5079227"/>
            <a:ext cx="4563348" cy="1782704"/>
          </a:xfrm>
          <a:prstGeom prst="rect">
            <a:avLst/>
          </a:prstGeom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962891">
            <a:off x="5762079" y="1234226"/>
            <a:ext cx="2242364" cy="1283646"/>
          </a:xfrm>
          <a:prstGeom prst="rect">
            <a:avLst/>
          </a:prstGeom>
        </p:spPr>
      </p:pic>
      <p:pic>
        <p:nvPicPr>
          <p:cNvPr id="13" name="Google Shape;230;p17"/>
          <p:cNvPicPr preferRelativeResize="0"/>
          <p:nvPr/>
        </p:nvPicPr>
        <p:blipFill rotWithShape="1">
          <a:blip r:embed="rId4"/>
          <a:srcRect t="63870" r="26742"/>
          <a:stretch>
            <a:fillRect/>
          </a:stretch>
        </p:blipFill>
        <p:spPr>
          <a:xfrm>
            <a:off x="-857288" y="3225742"/>
            <a:ext cx="3444196" cy="363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" y="5027070"/>
            <a:ext cx="4510191" cy="1782704"/>
          </a:xfrm>
          <a:prstGeom prst="rect">
            <a:avLst/>
          </a:prstGeom>
        </p:spPr>
      </p:pic>
      <p:pic>
        <p:nvPicPr>
          <p:cNvPr id="26" name="Google Shape;109;p3"/>
          <p:cNvPicPr preferRelativeResize="0"/>
          <p:nvPr/>
        </p:nvPicPr>
        <p:blipFill rotWithShape="1">
          <a:blip r:embed="rId6"/>
          <a:srcRect l="35709" t="39297" r="39006" b="25614"/>
          <a:stretch>
            <a:fillRect/>
          </a:stretch>
        </p:blipFill>
        <p:spPr>
          <a:xfrm rot="1139716">
            <a:off x="7151429" y="17008"/>
            <a:ext cx="168321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0;p2"/>
          <p:cNvPicPr preferRelativeResize="0"/>
          <p:nvPr/>
        </p:nvPicPr>
        <p:blipFill rotWithShape="1">
          <a:blip r:embed="rId7"/>
          <a:srcRect t="63870" r="26742"/>
          <a:stretch>
            <a:fillRect/>
          </a:stretch>
        </p:blipFill>
        <p:spPr>
          <a:xfrm flipH="1">
            <a:off x="6994113" y="3704036"/>
            <a:ext cx="2633661" cy="310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0181" y="5031457"/>
            <a:ext cx="3963819" cy="1782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14346" y="1714488"/>
            <a:ext cx="4143404" cy="8572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85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264318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873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.VnMonotype corsivaH</vt:lpstr>
      <vt:lpstr>Arial</vt:lpstr>
      <vt:lpstr>Calibri</vt:lpstr>
      <vt:lpstr>Times New Roman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Cộng hòa xã hội chủ nghĩa Việt Nam                                        Độc lâp – Tự do- Hạnh phúc                                             Đằng Lâm,  ngày 8 tháng 10 năm 2024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24</cp:revision>
  <dcterms:created xsi:type="dcterms:W3CDTF">2024-09-26T00:45:18Z</dcterms:created>
  <dcterms:modified xsi:type="dcterms:W3CDTF">2024-10-07T15:18:29Z</dcterms:modified>
</cp:coreProperties>
</file>