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69" r:id="rId4"/>
    <p:sldId id="267" r:id="rId5"/>
    <p:sldId id="259" r:id="rId6"/>
    <p:sldId id="257" r:id="rId7"/>
    <p:sldId id="260" r:id="rId8"/>
    <p:sldId id="268" r:id="rId9"/>
    <p:sldId id="270" r:id="rId10"/>
    <p:sldId id="261" r:id="rId11"/>
    <p:sldId id="271" r:id="rId12"/>
    <p:sldId id="272" r:id="rId13"/>
    <p:sldId id="273" r:id="rId14"/>
    <p:sldId id="274" r:id="rId15"/>
    <p:sldId id="275" r:id="rId16"/>
    <p:sldId id="277" r:id="rId17"/>
    <p:sldId id="276" r:id="rId18"/>
    <p:sldId id="279" r:id="rId19"/>
    <p:sldId id="278"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301" r:id="rId33"/>
    <p:sldId id="294" r:id="rId34"/>
    <p:sldId id="295" r:id="rId35"/>
    <p:sldId id="296" r:id="rId36"/>
    <p:sldId id="297" r:id="rId37"/>
    <p:sldId id="298" r:id="rId38"/>
    <p:sldId id="299" r:id="rId39"/>
    <p:sldId id="300" r:id="rId40"/>
    <p:sldId id="292" r:id="rId41"/>
    <p:sldId id="293" r:id="rId42"/>
    <p:sldId id="263" r:id="rId43"/>
    <p:sldId id="302" r:id="rId44"/>
  </p:sldIdLst>
  <p:sldSz cx="18288000" cy="10287000"/>
  <p:notesSz cx="6858000" cy="9144000"/>
  <p:embeddedFontLst>
    <p:embeddedFont>
      <p:font typeface="Calibri" panose="020F0502020204030204" pitchFamily="3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9F"/>
    <a:srgbClr val="6AD2EA"/>
    <a:srgbClr val="D7F9FF"/>
    <a:srgbClr val="632523"/>
    <a:srgbClr val="FFE089"/>
    <a:srgbClr val="FFD762"/>
    <a:srgbClr val="0469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6" d="100"/>
          <a:sy n="56" d="100"/>
        </p:scale>
        <p:origin x="610"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2.png"/><Relationship Id="rId28" Type="http://schemas.openxmlformats.org/officeDocument/2006/relationships/image" Target="../media/image414.svg"/><Relationship Id="rId10" Type="http://schemas.openxmlformats.org/officeDocument/2006/relationships/image" Target="../media/image24.png"/><Relationship Id="rId4" Type="http://schemas.openxmlformats.org/officeDocument/2006/relationships/image" Target="../media/image3.svg"/><Relationship Id="rId9" Type="http://schemas.openxmlformats.org/officeDocument/2006/relationships/image" Target="../media/image395.sv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29" Type="http://schemas.openxmlformats.org/officeDocument/2006/relationships/image" Target="../media/image25.png"/><Relationship Id="rId41" Type="http://schemas.openxmlformats.org/officeDocument/2006/relationships/image" Target="../media/image482.sv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8.png"/><Relationship Id="rId28" Type="http://schemas.openxmlformats.org/officeDocument/2006/relationships/image" Target="../media/image414.svg"/><Relationship Id="rId10" Type="http://schemas.openxmlformats.org/officeDocument/2006/relationships/image" Target="../media/image24.png"/><Relationship Id="rId4" Type="http://schemas.openxmlformats.org/officeDocument/2006/relationships/image" Target="../media/image3.svg"/><Relationship Id="rId9" Type="http://schemas.openxmlformats.org/officeDocument/2006/relationships/image" Target="../media/image395.sv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1" Type="http://schemas.openxmlformats.org/officeDocument/2006/relationships/image" Target="../media/image51.sv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3.svg"/><Relationship Id="rId22" Type="http://schemas.openxmlformats.org/officeDocument/2006/relationships/image" Target="../media/image21.sv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sv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9.sv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sv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7.png"/><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33" Type="http://schemas.openxmlformats.org/officeDocument/2006/relationships/image" Target="../media/image6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34" Type="http://schemas.openxmlformats.org/officeDocument/2006/relationships/image" Target="../media/image34.png"/><Relationship Id="rId33" Type="http://schemas.openxmlformats.org/officeDocument/2006/relationships/image" Target="../media/image63.sv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sv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3.sv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3.sv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12"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4.svg"/><Relationship Id="rId5" Type="http://schemas.openxmlformats.org/officeDocument/2006/relationships/image" Target="../media/image7.png"/><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svg"/><Relationship Id="rId12" Type="http://schemas.openxmlformats.org/officeDocument/2006/relationships/image" Target="../media/image350.svg"/><Relationship Id="rId2" Type="http://schemas.openxmlformats.org/officeDocument/2006/relationships/image" Target="../media/image1.jpeg"/><Relationship Id="rId1" Type="http://schemas.openxmlformats.org/officeDocument/2006/relationships/slideLayout" Target="../slideLayouts/slideLayout7.xml"/><Relationship Id="rId11" Type="http://schemas.openxmlformats.org/officeDocument/2006/relationships/image" Target="../media/image38.png"/><Relationship Id="rId5" Type="http://schemas.openxmlformats.org/officeDocument/2006/relationships/image" Target="../media/image36.png"/><Relationship Id="rId10" Type="http://schemas.openxmlformats.org/officeDocument/2006/relationships/image" Target="../media/image37.png"/><Relationship Id="rId4" Type="http://schemas.openxmlformats.org/officeDocument/2006/relationships/image" Target="../media/image3.svg"/><Relationship Id="rId9" Type="http://schemas.openxmlformats.org/officeDocument/2006/relationships/image" Target="../media/image8.sv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12"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11" Type="http://schemas.openxmlformats.org/officeDocument/2006/relationships/image" Target="../media/image40.pn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3.svg"/><Relationship Id="rId9" Type="http://schemas.openxmlformats.org/officeDocument/2006/relationships/image" Target="../media/image8.sv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2.png"/><Relationship Id="rId31" Type="http://schemas.openxmlformats.org/officeDocument/2006/relationships/image" Target="../media/image61.svg"/><Relationship Id="rId4" Type="http://schemas.openxmlformats.org/officeDocument/2006/relationships/image" Target="../media/image3.sv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slide" Target="slide39.xml"/><Relationship Id="rId2"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slide" Target="slide36.xml"/><Relationship Id="rId11" Type="http://schemas.openxmlformats.org/officeDocument/2006/relationships/image" Target="../media/image49.png"/><Relationship Id="rId5" Type="http://schemas.openxmlformats.org/officeDocument/2006/relationships/image" Target="../media/image46.png"/><Relationship Id="rId10" Type="http://schemas.openxmlformats.org/officeDocument/2006/relationships/slide" Target="slide38.xml"/><Relationship Id="rId4" Type="http://schemas.openxmlformats.org/officeDocument/2006/relationships/slide" Target="slide35.xml"/><Relationship Id="rId9" Type="http://schemas.openxmlformats.org/officeDocument/2006/relationships/image" Target="../media/image48.png"/><Relationship Id="rId14" Type="http://schemas.openxmlformats.org/officeDocument/2006/relationships/hyperlink" Target="file:///D:\PPT%202023%20-%202024\KNTT\Khoa%20h&#7885;c%204\p1_kh4-kntt\B&#224;i%201.%20T&#237;nh%20ch&#7845;t%20c&#7911;a%20n&#432;&#7899;c%20v&#224;%20n&#432;&#7899;c%20trong%20cu&#7897;c%20s&#7889;ng.pptx#-1,40,PowerPoint Presentation" TargetMode="External"/></Relationships>
</file>

<file path=ppt/slides/_rels/slide35.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43.jp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43.jp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43.jp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43.jp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43.jp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sv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svg"/></Relationships>
</file>

<file path=ppt/slides/_rels/slide4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png"/><Relationship Id="rId7"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2.png"/><Relationship Id="rId4" Type="http://schemas.openxmlformats.org/officeDocument/2006/relationships/image" Target="../media/image3.sv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24" Type="http://schemas.openxmlformats.org/officeDocument/2006/relationships/image" Target="../media/image23.svg"/><Relationship Id="rId5" Type="http://schemas.openxmlformats.org/officeDocument/2006/relationships/image" Target="../media/image13.png"/><Relationship Id="rId4" Type="http://schemas.openxmlformats.org/officeDocument/2006/relationships/image" Target="../media/image3.sv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34" Type="http://schemas.openxmlformats.org/officeDocument/2006/relationships/image" Target="../media/image13.png"/><Relationship Id="rId3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32" Type="http://schemas.openxmlformats.org/officeDocument/2006/relationships/image" Target="../media/image31.svg"/><Relationship Id="rId24" Type="http://schemas.openxmlformats.org/officeDocument/2006/relationships/image" Target="../media/image23.svg"/><Relationship Id="rId30"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png"/><Relationship Id="rId37" Type="http://schemas.openxmlformats.org/officeDocument/2006/relationships/image" Target="../media/image67.svg"/><Relationship Id="rId5" Type="http://schemas.openxmlformats.org/officeDocument/2006/relationships/image" Target="../media/image14.pn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15" name="Group 14"/>
          <p:cNvGrpSpPr/>
          <p:nvPr/>
        </p:nvGrpSpPr>
        <p:grpSpPr>
          <a:xfrm>
            <a:off x="673046" y="2654128"/>
            <a:ext cx="16941908" cy="5331790"/>
            <a:chOff x="3581400" y="2982755"/>
            <a:chExt cx="18186615" cy="5331790"/>
          </a:xfrm>
        </p:grpSpPr>
        <p:grpSp>
          <p:nvGrpSpPr>
            <p:cNvPr id="3" name="Group 3"/>
            <p:cNvGrpSpPr/>
            <p:nvPr/>
          </p:nvGrpSpPr>
          <p:grpSpPr>
            <a:xfrm>
              <a:off x="3581400" y="2982755"/>
              <a:ext cx="18186615" cy="5331790"/>
              <a:chOff x="0" y="0"/>
              <a:chExt cx="45219913" cy="12164821"/>
            </a:xfrm>
          </p:grpSpPr>
          <p:sp>
            <p:nvSpPr>
              <p:cNvPr id="4" name="Freeform 4"/>
              <p:cNvSpPr/>
              <p:nvPr/>
            </p:nvSpPr>
            <p:spPr>
              <a:xfrm>
                <a:off x="72390" y="72390"/>
                <a:ext cx="45075133" cy="12020042"/>
              </a:xfrm>
              <a:custGeom>
                <a:avLst/>
                <a:gdLst/>
                <a:ahLst/>
                <a:cxnLst/>
                <a:rect l="l" t="t" r="r" b="b"/>
                <a:pathLst>
                  <a:path w="45075133" h="12020042">
                    <a:moveTo>
                      <a:pt x="0" y="0"/>
                    </a:moveTo>
                    <a:lnTo>
                      <a:pt x="45075133" y="0"/>
                    </a:lnTo>
                    <a:lnTo>
                      <a:pt x="45075133" y="12020042"/>
                    </a:lnTo>
                    <a:lnTo>
                      <a:pt x="0" y="12020042"/>
                    </a:lnTo>
                    <a:lnTo>
                      <a:pt x="0" y="0"/>
                    </a:lnTo>
                    <a:close/>
                  </a:path>
                </a:pathLst>
              </a:custGeom>
              <a:solidFill>
                <a:srgbClr val="0097B2"/>
              </a:solidFill>
            </p:spPr>
          </p:sp>
          <p:sp>
            <p:nvSpPr>
              <p:cNvPr id="5" name="Freeform 5"/>
              <p:cNvSpPr/>
              <p:nvPr/>
            </p:nvSpPr>
            <p:spPr>
              <a:xfrm>
                <a:off x="0" y="0"/>
                <a:ext cx="45219913" cy="12164822"/>
              </a:xfrm>
              <a:custGeom>
                <a:avLst/>
                <a:gdLst/>
                <a:ahLst/>
                <a:cxnLst/>
                <a:rect l="l" t="t" r="r" b="b"/>
                <a:pathLst>
                  <a:path w="45219913" h="12164822">
                    <a:moveTo>
                      <a:pt x="45075134" y="12020042"/>
                    </a:moveTo>
                    <a:lnTo>
                      <a:pt x="45219913" y="12020042"/>
                    </a:lnTo>
                    <a:lnTo>
                      <a:pt x="45219913" y="12164822"/>
                    </a:lnTo>
                    <a:lnTo>
                      <a:pt x="45075134" y="12164822"/>
                    </a:lnTo>
                    <a:lnTo>
                      <a:pt x="45075134" y="12020042"/>
                    </a:lnTo>
                    <a:close/>
                    <a:moveTo>
                      <a:pt x="0" y="144780"/>
                    </a:moveTo>
                    <a:lnTo>
                      <a:pt x="144780" y="144780"/>
                    </a:lnTo>
                    <a:lnTo>
                      <a:pt x="144780" y="12020042"/>
                    </a:lnTo>
                    <a:lnTo>
                      <a:pt x="0" y="12020042"/>
                    </a:lnTo>
                    <a:lnTo>
                      <a:pt x="0" y="144780"/>
                    </a:lnTo>
                    <a:close/>
                    <a:moveTo>
                      <a:pt x="0" y="12020042"/>
                    </a:moveTo>
                    <a:lnTo>
                      <a:pt x="144780" y="12020042"/>
                    </a:lnTo>
                    <a:lnTo>
                      <a:pt x="144780" y="12164822"/>
                    </a:lnTo>
                    <a:lnTo>
                      <a:pt x="0" y="12164822"/>
                    </a:lnTo>
                    <a:lnTo>
                      <a:pt x="0" y="12020042"/>
                    </a:lnTo>
                    <a:close/>
                    <a:moveTo>
                      <a:pt x="45075134" y="144780"/>
                    </a:moveTo>
                    <a:lnTo>
                      <a:pt x="45219913" y="144780"/>
                    </a:lnTo>
                    <a:lnTo>
                      <a:pt x="45219913" y="12020042"/>
                    </a:lnTo>
                    <a:lnTo>
                      <a:pt x="45075134" y="12020042"/>
                    </a:lnTo>
                    <a:lnTo>
                      <a:pt x="45075134" y="144780"/>
                    </a:lnTo>
                    <a:close/>
                    <a:moveTo>
                      <a:pt x="144780" y="12020042"/>
                    </a:moveTo>
                    <a:lnTo>
                      <a:pt x="45075134" y="12020042"/>
                    </a:lnTo>
                    <a:lnTo>
                      <a:pt x="45075134" y="12164822"/>
                    </a:lnTo>
                    <a:lnTo>
                      <a:pt x="144780" y="12164822"/>
                    </a:lnTo>
                    <a:lnTo>
                      <a:pt x="144780" y="12020042"/>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sp>
        </p:grpSp>
        <p:grpSp>
          <p:nvGrpSpPr>
            <p:cNvPr id="6" name="Group 6"/>
            <p:cNvGrpSpPr/>
            <p:nvPr/>
          </p:nvGrpSpPr>
          <p:grpSpPr>
            <a:xfrm>
              <a:off x="3900653" y="3361405"/>
              <a:ext cx="17548108" cy="4574490"/>
              <a:chOff x="0" y="0"/>
              <a:chExt cx="41425161" cy="9638862"/>
            </a:xfrm>
          </p:grpSpPr>
          <p:sp>
            <p:nvSpPr>
              <p:cNvPr id="7" name="Freeform 7"/>
              <p:cNvSpPr/>
              <p:nvPr/>
            </p:nvSpPr>
            <p:spPr>
              <a:xfrm>
                <a:off x="72390" y="72391"/>
                <a:ext cx="41280381" cy="9494081"/>
              </a:xfrm>
              <a:custGeom>
                <a:avLst/>
                <a:gdLst/>
                <a:ahLst/>
                <a:cxnLst/>
                <a:rect l="l" t="t" r="r" b="b"/>
                <a:pathLst>
                  <a:path w="41280382" h="9494082">
                    <a:moveTo>
                      <a:pt x="0" y="0"/>
                    </a:moveTo>
                    <a:lnTo>
                      <a:pt x="41280382" y="0"/>
                    </a:lnTo>
                    <a:lnTo>
                      <a:pt x="41280382" y="9494082"/>
                    </a:lnTo>
                    <a:lnTo>
                      <a:pt x="0" y="9494082"/>
                    </a:lnTo>
                    <a:lnTo>
                      <a:pt x="0" y="0"/>
                    </a:lnTo>
                    <a:close/>
                  </a:path>
                </a:pathLst>
              </a:custGeom>
              <a:solidFill>
                <a:srgbClr val="FFFFFF"/>
              </a:solidFill>
            </p:spPr>
          </p:sp>
          <p:sp>
            <p:nvSpPr>
              <p:cNvPr id="8" name="Freeform 8"/>
              <p:cNvSpPr/>
              <p:nvPr/>
            </p:nvSpPr>
            <p:spPr>
              <a:xfrm>
                <a:off x="0" y="0"/>
                <a:ext cx="41425161" cy="9638862"/>
              </a:xfrm>
              <a:custGeom>
                <a:avLst/>
                <a:gdLst/>
                <a:ahLst/>
                <a:cxnLst/>
                <a:rect l="l" t="t" r="r" b="b"/>
                <a:pathLst>
                  <a:path w="41425161" h="9638862">
                    <a:moveTo>
                      <a:pt x="41280383" y="9494082"/>
                    </a:moveTo>
                    <a:lnTo>
                      <a:pt x="41425161" y="9494082"/>
                    </a:lnTo>
                    <a:lnTo>
                      <a:pt x="41425161" y="9638862"/>
                    </a:lnTo>
                    <a:lnTo>
                      <a:pt x="41280383" y="9638862"/>
                    </a:lnTo>
                    <a:lnTo>
                      <a:pt x="41280383" y="9494082"/>
                    </a:lnTo>
                    <a:close/>
                    <a:moveTo>
                      <a:pt x="0" y="144780"/>
                    </a:moveTo>
                    <a:lnTo>
                      <a:pt x="144780" y="144780"/>
                    </a:lnTo>
                    <a:lnTo>
                      <a:pt x="144780" y="9494082"/>
                    </a:lnTo>
                    <a:lnTo>
                      <a:pt x="0" y="9494082"/>
                    </a:lnTo>
                    <a:lnTo>
                      <a:pt x="0" y="144780"/>
                    </a:lnTo>
                    <a:close/>
                    <a:moveTo>
                      <a:pt x="0" y="9494082"/>
                    </a:moveTo>
                    <a:lnTo>
                      <a:pt x="144780" y="9494082"/>
                    </a:lnTo>
                    <a:lnTo>
                      <a:pt x="144780" y="9638862"/>
                    </a:lnTo>
                    <a:lnTo>
                      <a:pt x="0" y="9638862"/>
                    </a:lnTo>
                    <a:lnTo>
                      <a:pt x="0" y="9494082"/>
                    </a:lnTo>
                    <a:close/>
                    <a:moveTo>
                      <a:pt x="41280383" y="144780"/>
                    </a:moveTo>
                    <a:lnTo>
                      <a:pt x="41425161" y="144780"/>
                    </a:lnTo>
                    <a:lnTo>
                      <a:pt x="41425161" y="9494082"/>
                    </a:lnTo>
                    <a:lnTo>
                      <a:pt x="41280383" y="9494082"/>
                    </a:lnTo>
                    <a:lnTo>
                      <a:pt x="41280383" y="144780"/>
                    </a:lnTo>
                    <a:close/>
                    <a:moveTo>
                      <a:pt x="144780" y="9494082"/>
                    </a:moveTo>
                    <a:lnTo>
                      <a:pt x="41280383" y="9494082"/>
                    </a:lnTo>
                    <a:lnTo>
                      <a:pt x="41280383" y="9638862"/>
                    </a:lnTo>
                    <a:lnTo>
                      <a:pt x="144780" y="9638862"/>
                    </a:lnTo>
                    <a:lnTo>
                      <a:pt x="144780" y="9494082"/>
                    </a:lnTo>
                    <a:close/>
                    <a:moveTo>
                      <a:pt x="41280383" y="0"/>
                    </a:moveTo>
                    <a:lnTo>
                      <a:pt x="41425161" y="0"/>
                    </a:lnTo>
                    <a:lnTo>
                      <a:pt x="41425161" y="144780"/>
                    </a:lnTo>
                    <a:lnTo>
                      <a:pt x="41280383" y="144780"/>
                    </a:lnTo>
                    <a:lnTo>
                      <a:pt x="41280383" y="0"/>
                    </a:lnTo>
                    <a:close/>
                    <a:moveTo>
                      <a:pt x="0" y="0"/>
                    </a:moveTo>
                    <a:lnTo>
                      <a:pt x="144780" y="0"/>
                    </a:lnTo>
                    <a:lnTo>
                      <a:pt x="144780" y="144780"/>
                    </a:lnTo>
                    <a:lnTo>
                      <a:pt x="0" y="144780"/>
                    </a:lnTo>
                    <a:lnTo>
                      <a:pt x="0" y="0"/>
                    </a:lnTo>
                    <a:close/>
                    <a:moveTo>
                      <a:pt x="144780" y="0"/>
                    </a:moveTo>
                    <a:lnTo>
                      <a:pt x="41280383" y="0"/>
                    </a:lnTo>
                    <a:lnTo>
                      <a:pt x="41280383" y="144780"/>
                    </a:lnTo>
                    <a:lnTo>
                      <a:pt x="144780" y="144780"/>
                    </a:lnTo>
                    <a:lnTo>
                      <a:pt x="144780" y="0"/>
                    </a:lnTo>
                    <a:close/>
                  </a:path>
                </a:pathLst>
              </a:custGeom>
              <a:solidFill>
                <a:srgbClr val="000000"/>
              </a:solidFill>
            </p:spPr>
          </p:sp>
        </p:grpSp>
      </p:grpSp>
      <p:sp>
        <p:nvSpPr>
          <p:cNvPr id="11" name="Freeform 11"/>
          <p:cNvSpPr/>
          <p:nvPr/>
        </p:nvSpPr>
        <p:spPr>
          <a:xfrm>
            <a:off x="7256707" y="9090588"/>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2" name="Freeform 12"/>
          <p:cNvSpPr/>
          <p:nvPr/>
        </p:nvSpPr>
        <p:spPr>
          <a:xfrm>
            <a:off x="16842610" y="8670220"/>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6" name="TextBox 16"/>
          <p:cNvSpPr txBox="1"/>
          <p:nvPr/>
        </p:nvSpPr>
        <p:spPr>
          <a:xfrm>
            <a:off x="1950153" y="3588780"/>
            <a:ext cx="14387692" cy="3462486"/>
          </a:xfrm>
          <a:prstGeom prst="rect">
            <a:avLst/>
          </a:prstGeom>
        </p:spPr>
        <p:txBody>
          <a:bodyPr wrap="square" lIns="0" tIns="0" rIns="0" bIns="0" rtlCol="0" anchor="ctr">
            <a:spAutoFit/>
          </a:bodyPr>
          <a:lstStyle/>
          <a:p>
            <a:pPr algn="ctr">
              <a:lnSpc>
                <a:spcPct val="150000"/>
              </a:lnSpc>
            </a:pPr>
            <a:r>
              <a:rPr lang="vi-VN" sz="7500" b="1" dirty="0">
                <a:solidFill>
                  <a:srgbClr val="04697B"/>
                </a:solidFill>
                <a:latin typeface="Arial" panose="020B0604020202020204" pitchFamily="34" charset="0"/>
                <a:cs typeface="Arial" panose="020B0604020202020204" pitchFamily="34" charset="0"/>
              </a:rPr>
              <a:t>CHÀO MỪNG CÁC EM ĐẾN VỚI BÀI HỌC NGÀY HÔM NAY!</a:t>
            </a:r>
            <a:endParaRPr lang="en-US" sz="7500" b="1" dirty="0">
              <a:solidFill>
                <a:srgbClr val="04697B"/>
              </a:solidFill>
              <a:latin typeface="Arial" panose="020B0604020202020204" pitchFamily="34" charset="0"/>
              <a:cs typeface="Arial" panose="020B0604020202020204" pitchFamily="34" charset="0"/>
            </a:endParaRPr>
          </a:p>
        </p:txBody>
      </p:sp>
    </p:spTree>
  </p:cSld>
  <p:clrMapOvr>
    <a:masterClrMapping/>
  </p:clrMapOvr>
  <p:transition>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3" name="Group 3"/>
          <p:cNvGrpSpPr/>
          <p:nvPr/>
        </p:nvGrpSpPr>
        <p:grpSpPr>
          <a:xfrm>
            <a:off x="-2124898" y="1028700"/>
            <a:ext cx="22604893" cy="8229600"/>
            <a:chOff x="0" y="0"/>
            <a:chExt cx="63631875" cy="23165997"/>
          </a:xfrm>
        </p:grpSpPr>
        <p:sp>
          <p:nvSpPr>
            <p:cNvPr id="4" name="Freeform 4"/>
            <p:cNvSpPr/>
            <p:nvPr/>
          </p:nvSpPr>
          <p:spPr>
            <a:xfrm>
              <a:off x="72390" y="72390"/>
              <a:ext cx="63487098" cy="23021217"/>
            </a:xfrm>
            <a:custGeom>
              <a:avLst/>
              <a:gdLst/>
              <a:ahLst/>
              <a:cxnLst/>
              <a:rect l="l" t="t" r="r" b="b"/>
              <a:pathLst>
                <a:path w="63487098" h="23021217">
                  <a:moveTo>
                    <a:pt x="0" y="0"/>
                  </a:moveTo>
                  <a:lnTo>
                    <a:pt x="63487098" y="0"/>
                  </a:lnTo>
                  <a:lnTo>
                    <a:pt x="63487098" y="23021217"/>
                  </a:lnTo>
                  <a:lnTo>
                    <a:pt x="0" y="23021217"/>
                  </a:lnTo>
                  <a:lnTo>
                    <a:pt x="0" y="0"/>
                  </a:lnTo>
                  <a:close/>
                </a:path>
              </a:pathLst>
            </a:custGeom>
            <a:solidFill>
              <a:srgbClr val="0097B2"/>
            </a:solidFill>
          </p:spPr>
        </p:sp>
        <p:sp>
          <p:nvSpPr>
            <p:cNvPr id="5" name="Freeform 5"/>
            <p:cNvSpPr/>
            <p:nvPr/>
          </p:nvSpPr>
          <p:spPr>
            <a:xfrm>
              <a:off x="0" y="0"/>
              <a:ext cx="63631874" cy="23165997"/>
            </a:xfrm>
            <a:custGeom>
              <a:avLst/>
              <a:gdLst/>
              <a:ahLst/>
              <a:cxnLst/>
              <a:rect l="l" t="t" r="r" b="b"/>
              <a:pathLst>
                <a:path w="63631874" h="23165997">
                  <a:moveTo>
                    <a:pt x="63487095" y="23021217"/>
                  </a:moveTo>
                  <a:lnTo>
                    <a:pt x="63631874" y="23021217"/>
                  </a:lnTo>
                  <a:lnTo>
                    <a:pt x="63631874" y="23165997"/>
                  </a:lnTo>
                  <a:lnTo>
                    <a:pt x="63487095" y="23165997"/>
                  </a:lnTo>
                  <a:lnTo>
                    <a:pt x="63487095" y="23021217"/>
                  </a:lnTo>
                  <a:close/>
                  <a:moveTo>
                    <a:pt x="0" y="144780"/>
                  </a:moveTo>
                  <a:lnTo>
                    <a:pt x="144780" y="144780"/>
                  </a:lnTo>
                  <a:lnTo>
                    <a:pt x="144780" y="23021217"/>
                  </a:lnTo>
                  <a:lnTo>
                    <a:pt x="0" y="23021217"/>
                  </a:lnTo>
                  <a:lnTo>
                    <a:pt x="0" y="144780"/>
                  </a:lnTo>
                  <a:close/>
                  <a:moveTo>
                    <a:pt x="0" y="23021217"/>
                  </a:moveTo>
                  <a:lnTo>
                    <a:pt x="144780" y="23021217"/>
                  </a:lnTo>
                  <a:lnTo>
                    <a:pt x="144780" y="23165997"/>
                  </a:lnTo>
                  <a:lnTo>
                    <a:pt x="0" y="23165997"/>
                  </a:lnTo>
                  <a:lnTo>
                    <a:pt x="0" y="23021217"/>
                  </a:lnTo>
                  <a:close/>
                  <a:moveTo>
                    <a:pt x="63487095" y="144780"/>
                  </a:moveTo>
                  <a:lnTo>
                    <a:pt x="63631874" y="144780"/>
                  </a:lnTo>
                  <a:lnTo>
                    <a:pt x="63631874" y="23021217"/>
                  </a:lnTo>
                  <a:lnTo>
                    <a:pt x="63487095" y="23021217"/>
                  </a:lnTo>
                  <a:lnTo>
                    <a:pt x="63487095" y="144780"/>
                  </a:lnTo>
                  <a:close/>
                  <a:moveTo>
                    <a:pt x="144780" y="23021217"/>
                  </a:moveTo>
                  <a:lnTo>
                    <a:pt x="63487095" y="23021217"/>
                  </a:lnTo>
                  <a:lnTo>
                    <a:pt x="63487095" y="23165997"/>
                  </a:lnTo>
                  <a:lnTo>
                    <a:pt x="144780" y="23165997"/>
                  </a:lnTo>
                  <a:lnTo>
                    <a:pt x="144780" y="23021217"/>
                  </a:lnTo>
                  <a:close/>
                  <a:moveTo>
                    <a:pt x="63487095" y="0"/>
                  </a:moveTo>
                  <a:lnTo>
                    <a:pt x="63631874" y="0"/>
                  </a:lnTo>
                  <a:lnTo>
                    <a:pt x="63631874" y="144780"/>
                  </a:lnTo>
                  <a:lnTo>
                    <a:pt x="63487095" y="144780"/>
                  </a:lnTo>
                  <a:lnTo>
                    <a:pt x="63487095" y="0"/>
                  </a:lnTo>
                  <a:close/>
                  <a:moveTo>
                    <a:pt x="0" y="0"/>
                  </a:moveTo>
                  <a:lnTo>
                    <a:pt x="144780" y="0"/>
                  </a:lnTo>
                  <a:lnTo>
                    <a:pt x="144780" y="144780"/>
                  </a:lnTo>
                  <a:lnTo>
                    <a:pt x="0" y="144780"/>
                  </a:lnTo>
                  <a:lnTo>
                    <a:pt x="0" y="0"/>
                  </a:lnTo>
                  <a:close/>
                  <a:moveTo>
                    <a:pt x="144780" y="0"/>
                  </a:moveTo>
                  <a:lnTo>
                    <a:pt x="63487095" y="0"/>
                  </a:lnTo>
                  <a:lnTo>
                    <a:pt x="63487095" y="144780"/>
                  </a:lnTo>
                  <a:lnTo>
                    <a:pt x="144780" y="144780"/>
                  </a:lnTo>
                  <a:lnTo>
                    <a:pt x="144780" y="0"/>
                  </a:lnTo>
                  <a:close/>
                </a:path>
              </a:pathLst>
            </a:custGeom>
            <a:solidFill>
              <a:srgbClr val="000000"/>
            </a:solidFill>
          </p:spPr>
        </p:sp>
      </p:grpSp>
      <p:grpSp>
        <p:nvGrpSpPr>
          <p:cNvPr id="6" name="Group 6"/>
          <p:cNvGrpSpPr/>
          <p:nvPr/>
        </p:nvGrpSpPr>
        <p:grpSpPr>
          <a:xfrm>
            <a:off x="-1488689" y="1325760"/>
            <a:ext cx="21332473" cy="7635480"/>
            <a:chOff x="0" y="0"/>
            <a:chExt cx="56614009" cy="20263714"/>
          </a:xfrm>
        </p:grpSpPr>
        <p:sp>
          <p:nvSpPr>
            <p:cNvPr id="7" name="Freeform 7"/>
            <p:cNvSpPr/>
            <p:nvPr/>
          </p:nvSpPr>
          <p:spPr>
            <a:xfrm>
              <a:off x="72390" y="72390"/>
              <a:ext cx="56469232" cy="20118934"/>
            </a:xfrm>
            <a:custGeom>
              <a:avLst/>
              <a:gdLst/>
              <a:ahLst/>
              <a:cxnLst/>
              <a:rect l="l" t="t" r="r" b="b"/>
              <a:pathLst>
                <a:path w="56469232" h="20118934">
                  <a:moveTo>
                    <a:pt x="0" y="0"/>
                  </a:moveTo>
                  <a:lnTo>
                    <a:pt x="56469232" y="0"/>
                  </a:lnTo>
                  <a:lnTo>
                    <a:pt x="56469232" y="20118934"/>
                  </a:lnTo>
                  <a:lnTo>
                    <a:pt x="0" y="20118934"/>
                  </a:lnTo>
                  <a:lnTo>
                    <a:pt x="0" y="0"/>
                  </a:lnTo>
                  <a:close/>
                </a:path>
              </a:pathLst>
            </a:custGeom>
            <a:solidFill>
              <a:srgbClr val="FFFFFF"/>
            </a:solidFill>
          </p:spPr>
        </p:sp>
        <p:sp>
          <p:nvSpPr>
            <p:cNvPr id="8" name="Freeform 8"/>
            <p:cNvSpPr/>
            <p:nvPr/>
          </p:nvSpPr>
          <p:spPr>
            <a:xfrm>
              <a:off x="0" y="0"/>
              <a:ext cx="56614008" cy="20263714"/>
            </a:xfrm>
            <a:custGeom>
              <a:avLst/>
              <a:gdLst/>
              <a:ahLst/>
              <a:cxnLst/>
              <a:rect l="l" t="t" r="r" b="b"/>
              <a:pathLst>
                <a:path w="56614008" h="20263714">
                  <a:moveTo>
                    <a:pt x="56469229" y="20118933"/>
                  </a:moveTo>
                  <a:lnTo>
                    <a:pt x="56614008" y="20118933"/>
                  </a:lnTo>
                  <a:lnTo>
                    <a:pt x="56614008" y="20263714"/>
                  </a:lnTo>
                  <a:lnTo>
                    <a:pt x="56469229" y="20263714"/>
                  </a:lnTo>
                  <a:lnTo>
                    <a:pt x="56469229" y="20118933"/>
                  </a:lnTo>
                  <a:close/>
                  <a:moveTo>
                    <a:pt x="0" y="144780"/>
                  </a:moveTo>
                  <a:lnTo>
                    <a:pt x="144780" y="144780"/>
                  </a:lnTo>
                  <a:lnTo>
                    <a:pt x="144780" y="20118935"/>
                  </a:lnTo>
                  <a:lnTo>
                    <a:pt x="0" y="20118935"/>
                  </a:lnTo>
                  <a:lnTo>
                    <a:pt x="0" y="144780"/>
                  </a:lnTo>
                  <a:close/>
                  <a:moveTo>
                    <a:pt x="0" y="20118935"/>
                  </a:moveTo>
                  <a:lnTo>
                    <a:pt x="144780" y="20118935"/>
                  </a:lnTo>
                  <a:lnTo>
                    <a:pt x="144780" y="20263714"/>
                  </a:lnTo>
                  <a:lnTo>
                    <a:pt x="0" y="20263714"/>
                  </a:lnTo>
                  <a:lnTo>
                    <a:pt x="0" y="20118933"/>
                  </a:lnTo>
                  <a:close/>
                  <a:moveTo>
                    <a:pt x="56469229" y="144780"/>
                  </a:moveTo>
                  <a:lnTo>
                    <a:pt x="56614008" y="144780"/>
                  </a:lnTo>
                  <a:lnTo>
                    <a:pt x="56614008" y="20118935"/>
                  </a:lnTo>
                  <a:lnTo>
                    <a:pt x="56469229" y="20118935"/>
                  </a:lnTo>
                  <a:lnTo>
                    <a:pt x="56469229" y="144780"/>
                  </a:lnTo>
                  <a:close/>
                  <a:moveTo>
                    <a:pt x="144780" y="20118933"/>
                  </a:moveTo>
                  <a:lnTo>
                    <a:pt x="56469229" y="20118933"/>
                  </a:lnTo>
                  <a:lnTo>
                    <a:pt x="56469229" y="20263714"/>
                  </a:lnTo>
                  <a:lnTo>
                    <a:pt x="144780" y="20263714"/>
                  </a:lnTo>
                  <a:lnTo>
                    <a:pt x="144780" y="20118933"/>
                  </a:lnTo>
                  <a:close/>
                  <a:moveTo>
                    <a:pt x="56469229" y="0"/>
                  </a:moveTo>
                  <a:lnTo>
                    <a:pt x="56614008" y="0"/>
                  </a:lnTo>
                  <a:lnTo>
                    <a:pt x="56614008" y="144780"/>
                  </a:lnTo>
                  <a:lnTo>
                    <a:pt x="56469229" y="144780"/>
                  </a:lnTo>
                  <a:lnTo>
                    <a:pt x="56469229" y="0"/>
                  </a:lnTo>
                  <a:close/>
                  <a:moveTo>
                    <a:pt x="0" y="0"/>
                  </a:moveTo>
                  <a:lnTo>
                    <a:pt x="144780" y="0"/>
                  </a:lnTo>
                  <a:lnTo>
                    <a:pt x="144780" y="144780"/>
                  </a:lnTo>
                  <a:lnTo>
                    <a:pt x="0" y="144780"/>
                  </a:lnTo>
                  <a:lnTo>
                    <a:pt x="0" y="0"/>
                  </a:lnTo>
                  <a:close/>
                  <a:moveTo>
                    <a:pt x="144780" y="0"/>
                  </a:moveTo>
                  <a:lnTo>
                    <a:pt x="56469229" y="0"/>
                  </a:lnTo>
                  <a:lnTo>
                    <a:pt x="56469229" y="144780"/>
                  </a:lnTo>
                  <a:lnTo>
                    <a:pt x="144780" y="144780"/>
                  </a:lnTo>
                  <a:lnTo>
                    <a:pt x="144780" y="0"/>
                  </a:lnTo>
                  <a:close/>
                </a:path>
              </a:pathLst>
            </a:custGeom>
            <a:solidFill>
              <a:srgbClr val="000000"/>
            </a:solidFill>
          </p:spPr>
        </p:sp>
      </p:grpSp>
      <p:sp>
        <p:nvSpPr>
          <p:cNvPr id="9" name="Freeform 9"/>
          <p:cNvSpPr/>
          <p:nvPr/>
        </p:nvSpPr>
        <p:spPr>
          <a:xfrm>
            <a:off x="7598446" y="9638521"/>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7" name="Group 16"/>
          <p:cNvGrpSpPr/>
          <p:nvPr/>
        </p:nvGrpSpPr>
        <p:grpSpPr>
          <a:xfrm>
            <a:off x="381000" y="2332883"/>
            <a:ext cx="4876800" cy="6682648"/>
            <a:chOff x="457200" y="2332883"/>
            <a:chExt cx="4876800" cy="6682648"/>
          </a:xfrm>
        </p:grpSpPr>
        <p:sp>
          <p:nvSpPr>
            <p:cNvPr id="14" name="Freeform 10"/>
            <p:cNvSpPr/>
            <p:nvPr/>
          </p:nvSpPr>
          <p:spPr>
            <a:xfrm>
              <a:off x="457200" y="4284913"/>
              <a:ext cx="4876800" cy="4730618"/>
            </a:xfrm>
            <a:custGeom>
              <a:avLst/>
              <a:gdLst/>
              <a:ahLst/>
              <a:cxnLst/>
              <a:rect l="l" t="t" r="r" b="b"/>
              <a:pathLst>
                <a:path w="3461769" h="3515974">
                  <a:moveTo>
                    <a:pt x="0" y="0"/>
                  </a:moveTo>
                  <a:lnTo>
                    <a:pt x="3461769" y="0"/>
                  </a:lnTo>
                  <a:lnTo>
                    <a:pt x="3461769" y="3515974"/>
                  </a:lnTo>
                  <a:lnTo>
                    <a:pt x="0" y="3515974"/>
                  </a:lnTo>
                  <a:lnTo>
                    <a:pt x="0" y="0"/>
                  </a:lnTo>
                  <a:close/>
                </a:path>
              </a:pathLst>
            </a:custGeom>
            <a:blipFill>
              <a:blip r:embed="rId5"/>
              <a:stretch>
                <a:fillRect/>
              </a:stretch>
            </a:blipFill>
          </p:spPr>
          <p:txBody>
            <a:bodyPr/>
            <a:lstStyle/>
            <a:p>
              <a:endParaRPr lang="en-US"/>
            </a:p>
          </p:txBody>
        </p:sp>
        <p:sp>
          <p:nvSpPr>
            <p:cNvPr id="15" name="Rectangle 14"/>
            <p:cNvSpPr/>
            <p:nvPr/>
          </p:nvSpPr>
          <p:spPr>
            <a:xfrm>
              <a:off x="1437508" y="2332883"/>
              <a:ext cx="2916183" cy="923330"/>
            </a:xfrm>
            <a:prstGeom prst="rect">
              <a:avLst/>
            </a:prstGeom>
          </p:spPr>
          <p:txBody>
            <a:bodyPr wrap="none">
              <a:spAutoFit/>
            </a:bodyPr>
            <a:lstStyle/>
            <a:p>
              <a:pPr algn="ctr"/>
              <a:r>
                <a:rPr lang="nl-NL" sz="5400" b="1" smtClean="0">
                  <a:solidFill>
                    <a:srgbClr val="FF0000"/>
                  </a:solidFill>
                  <a:latin typeface="Arial" panose="020B0604020202020204" pitchFamily="34" charset="0"/>
                  <a:ea typeface="Calibri" panose="020F0502020204030204" pitchFamily="34" charset="0"/>
                  <a:cs typeface="Arial" panose="020B0604020202020204" pitchFamily="34" charset="0"/>
                </a:rPr>
                <a:t>Kết luận</a:t>
              </a:r>
              <a:endParaRPr lang="en-US" sz="5400" b="1">
                <a:solidFill>
                  <a:srgbClr val="FF0000"/>
                </a:solidFill>
              </a:endParaRPr>
            </a:p>
          </p:txBody>
        </p:sp>
      </p:grpSp>
      <p:sp>
        <p:nvSpPr>
          <p:cNvPr id="16" name="Rectangle 15"/>
          <p:cNvSpPr/>
          <p:nvPr/>
        </p:nvSpPr>
        <p:spPr>
          <a:xfrm>
            <a:off x="6248400" y="1917385"/>
            <a:ext cx="11277600" cy="1754326"/>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v"/>
            </a:pPr>
            <a:r>
              <a:rPr lang="en-US" sz="3600">
                <a:latin typeface="Arial" panose="020B0604020202020204" pitchFamily="34" charset="0"/>
                <a:ea typeface="Calibri" panose="020F0502020204030204" pitchFamily="34" charset="0"/>
                <a:cs typeface="Arial" panose="020B0604020202020204" pitchFamily="34" charset="0"/>
              </a:rPr>
              <a:t>Nước có tính chất không màu, không mùi, không vị, không có hình dạng nhất định.</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6" name="Group 6"/>
          <p:cNvGrpSpPr/>
          <p:nvPr/>
        </p:nvGrpSpPr>
        <p:grpSpPr>
          <a:xfrm>
            <a:off x="266700" y="272030"/>
            <a:ext cx="17754600" cy="9742939"/>
            <a:chOff x="0" y="0"/>
            <a:chExt cx="41425162" cy="20263714"/>
          </a:xfrm>
        </p:grpSpPr>
        <p:sp>
          <p:nvSpPr>
            <p:cNvPr id="7" name="Freeform 7"/>
            <p:cNvSpPr/>
            <p:nvPr/>
          </p:nvSpPr>
          <p:spPr>
            <a:xfrm>
              <a:off x="72390" y="72390"/>
              <a:ext cx="41280382" cy="20118934"/>
            </a:xfrm>
            <a:custGeom>
              <a:avLst/>
              <a:gdLst/>
              <a:ahLst/>
              <a:cxnLst/>
              <a:rect l="l" t="t" r="r" b="b"/>
              <a:pathLst>
                <a:path w="41280382" h="20118934">
                  <a:moveTo>
                    <a:pt x="0" y="0"/>
                  </a:moveTo>
                  <a:lnTo>
                    <a:pt x="41280382" y="0"/>
                  </a:lnTo>
                  <a:lnTo>
                    <a:pt x="41280382" y="20118934"/>
                  </a:lnTo>
                  <a:lnTo>
                    <a:pt x="0" y="20118934"/>
                  </a:lnTo>
                  <a:lnTo>
                    <a:pt x="0" y="0"/>
                  </a:lnTo>
                  <a:close/>
                </a:path>
              </a:pathLst>
            </a:custGeom>
            <a:solidFill>
              <a:srgbClr val="FFFFFF"/>
            </a:solidFill>
          </p:spPr>
        </p:sp>
        <p:sp>
          <p:nvSpPr>
            <p:cNvPr id="8" name="Freeform 8"/>
            <p:cNvSpPr/>
            <p:nvPr/>
          </p:nvSpPr>
          <p:spPr>
            <a:xfrm>
              <a:off x="0" y="0"/>
              <a:ext cx="41425161" cy="20263714"/>
            </a:xfrm>
            <a:custGeom>
              <a:avLst/>
              <a:gdLst/>
              <a:ahLst/>
              <a:cxnLst/>
              <a:rect l="l" t="t" r="r" b="b"/>
              <a:pathLst>
                <a:path w="41425161" h="20263714">
                  <a:moveTo>
                    <a:pt x="41280383" y="20118933"/>
                  </a:moveTo>
                  <a:lnTo>
                    <a:pt x="41425161" y="20118933"/>
                  </a:lnTo>
                  <a:lnTo>
                    <a:pt x="41425161" y="20263714"/>
                  </a:lnTo>
                  <a:lnTo>
                    <a:pt x="41280383" y="20263714"/>
                  </a:lnTo>
                  <a:lnTo>
                    <a:pt x="41280383" y="20118933"/>
                  </a:lnTo>
                  <a:close/>
                  <a:moveTo>
                    <a:pt x="0" y="144780"/>
                  </a:moveTo>
                  <a:lnTo>
                    <a:pt x="144780" y="144780"/>
                  </a:lnTo>
                  <a:lnTo>
                    <a:pt x="144780" y="20118935"/>
                  </a:lnTo>
                  <a:lnTo>
                    <a:pt x="0" y="20118935"/>
                  </a:lnTo>
                  <a:lnTo>
                    <a:pt x="0" y="144780"/>
                  </a:lnTo>
                  <a:close/>
                  <a:moveTo>
                    <a:pt x="0" y="20118935"/>
                  </a:moveTo>
                  <a:lnTo>
                    <a:pt x="144780" y="20118935"/>
                  </a:lnTo>
                  <a:lnTo>
                    <a:pt x="144780" y="20263714"/>
                  </a:lnTo>
                  <a:lnTo>
                    <a:pt x="0" y="20263714"/>
                  </a:lnTo>
                  <a:lnTo>
                    <a:pt x="0" y="20118933"/>
                  </a:lnTo>
                  <a:close/>
                  <a:moveTo>
                    <a:pt x="41280383" y="144780"/>
                  </a:moveTo>
                  <a:lnTo>
                    <a:pt x="41425161" y="144780"/>
                  </a:lnTo>
                  <a:lnTo>
                    <a:pt x="41425161" y="20118935"/>
                  </a:lnTo>
                  <a:lnTo>
                    <a:pt x="41280383" y="20118935"/>
                  </a:lnTo>
                  <a:lnTo>
                    <a:pt x="41280383" y="144780"/>
                  </a:lnTo>
                  <a:close/>
                  <a:moveTo>
                    <a:pt x="144780" y="20118933"/>
                  </a:moveTo>
                  <a:lnTo>
                    <a:pt x="41280383" y="20118933"/>
                  </a:lnTo>
                  <a:lnTo>
                    <a:pt x="41280383" y="20263714"/>
                  </a:lnTo>
                  <a:lnTo>
                    <a:pt x="144780" y="20263714"/>
                  </a:lnTo>
                  <a:lnTo>
                    <a:pt x="144780" y="20118933"/>
                  </a:lnTo>
                  <a:close/>
                  <a:moveTo>
                    <a:pt x="41280383" y="0"/>
                  </a:moveTo>
                  <a:lnTo>
                    <a:pt x="41425161" y="0"/>
                  </a:lnTo>
                  <a:lnTo>
                    <a:pt x="41425161" y="144780"/>
                  </a:lnTo>
                  <a:lnTo>
                    <a:pt x="41280383" y="144780"/>
                  </a:lnTo>
                  <a:lnTo>
                    <a:pt x="41280383" y="0"/>
                  </a:lnTo>
                  <a:close/>
                  <a:moveTo>
                    <a:pt x="0" y="0"/>
                  </a:moveTo>
                  <a:lnTo>
                    <a:pt x="144780" y="0"/>
                  </a:lnTo>
                  <a:lnTo>
                    <a:pt x="144780" y="144780"/>
                  </a:lnTo>
                  <a:lnTo>
                    <a:pt x="0" y="144780"/>
                  </a:lnTo>
                  <a:lnTo>
                    <a:pt x="0" y="0"/>
                  </a:lnTo>
                  <a:close/>
                  <a:moveTo>
                    <a:pt x="144780" y="0"/>
                  </a:moveTo>
                  <a:lnTo>
                    <a:pt x="41280383" y="0"/>
                  </a:lnTo>
                  <a:lnTo>
                    <a:pt x="41280383" y="144780"/>
                  </a:lnTo>
                  <a:lnTo>
                    <a:pt x="144780" y="144780"/>
                  </a:lnTo>
                  <a:lnTo>
                    <a:pt x="144780" y="0"/>
                  </a:lnTo>
                  <a:close/>
                </a:path>
              </a:pathLst>
            </a:custGeom>
            <a:solidFill>
              <a:srgbClr val="000000"/>
            </a:solidFill>
          </p:spPr>
        </p:sp>
      </p:grpSp>
      <p:sp>
        <p:nvSpPr>
          <p:cNvPr id="9" name="Freeform 9"/>
          <p:cNvSpPr/>
          <p:nvPr/>
        </p:nvSpPr>
        <p:spPr>
          <a:xfrm>
            <a:off x="0" y="9432803"/>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a:off x="17589771" y="7782148"/>
            <a:ext cx="833380" cy="840737"/>
          </a:xfrm>
          <a:custGeom>
            <a:avLst/>
            <a:gdLst/>
            <a:ahLst/>
            <a:cxnLst/>
            <a:rect l="l" t="t" r="r" b="b"/>
            <a:pathLst>
              <a:path w="833380" h="840737">
                <a:moveTo>
                  <a:pt x="0" y="0"/>
                </a:moveTo>
                <a:lnTo>
                  <a:pt x="833381" y="0"/>
                </a:lnTo>
                <a:lnTo>
                  <a:pt x="833381"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4" name="TextBox 11">
            <a:extLst>
              <a:ext uri="{FF2B5EF4-FFF2-40B4-BE49-F238E27FC236}">
                <a16:creationId xmlns:a16="http://schemas.microsoft.com/office/drawing/2014/main" id="{80CDF31E-9254-82F4-B432-80EDD69C7C25}"/>
              </a:ext>
            </a:extLst>
          </p:cNvPr>
          <p:cNvSpPr txBox="1"/>
          <p:nvPr/>
        </p:nvSpPr>
        <p:spPr>
          <a:xfrm>
            <a:off x="5265183" y="791914"/>
            <a:ext cx="7757629" cy="846386"/>
          </a:xfrm>
          <a:prstGeom prst="rect">
            <a:avLst/>
          </a:prstGeom>
        </p:spPr>
        <p:txBody>
          <a:bodyPr wrap="square" lIns="0" tIns="0" rIns="0" bIns="0" rtlCol="0" anchor="t">
            <a:spAutoFit/>
          </a:bodyPr>
          <a:lstStyle/>
          <a:p>
            <a:pPr algn="ctr">
              <a:spcBef>
                <a:spcPct val="0"/>
              </a:spcBef>
            </a:pPr>
            <a:r>
              <a:rPr lang="en-US" sz="5500" b="1" smtClean="0">
                <a:solidFill>
                  <a:schemeClr val="tx2"/>
                </a:solidFill>
                <a:latin typeface="Arial" panose="020B0604020202020204" pitchFamily="34" charset="0"/>
                <a:cs typeface="Arial" panose="020B0604020202020204" pitchFamily="34" charset="0"/>
              </a:rPr>
              <a:t>HOẠT ĐỘNG NHÓM</a:t>
            </a:r>
            <a:endParaRPr lang="en-US" sz="5500" b="1" dirty="0">
              <a:solidFill>
                <a:schemeClr val="tx2"/>
              </a:solidFill>
              <a:latin typeface="Arial" panose="020B0604020202020204" pitchFamily="34" charset="0"/>
              <a:cs typeface="Arial" panose="020B0604020202020204" pitchFamily="34" charset="0"/>
            </a:endParaRPr>
          </a:p>
        </p:txBody>
      </p:sp>
      <p:sp>
        <p:nvSpPr>
          <p:cNvPr id="4" name="Rectangle 3"/>
          <p:cNvSpPr/>
          <p:nvPr/>
        </p:nvSpPr>
        <p:spPr>
          <a:xfrm>
            <a:off x="1377811" y="2123378"/>
            <a:ext cx="15532371" cy="1754326"/>
          </a:xfrm>
          <a:prstGeom prst="rect">
            <a:avLst/>
          </a:prstGeom>
        </p:spPr>
        <p:txBody>
          <a:bodyPr wrap="square">
            <a:spAutoFit/>
          </a:bodyPr>
          <a:lstStyle/>
          <a:p>
            <a:pPr algn="ctr">
              <a:lnSpc>
                <a:spcPct val="150000"/>
              </a:lnSpc>
            </a:pPr>
            <a:r>
              <a:rPr lang="en-US" sz="3500" b="1" i="1" kern="0" smtClean="0">
                <a:solidFill>
                  <a:srgbClr val="FF0000"/>
                </a:solidFill>
                <a:latin typeface="Arial" panose="020B0604020202020204" pitchFamily="34" charset="0"/>
                <a:ea typeface="Calibri" panose="020F0502020204030204" pitchFamily="34" charset="0"/>
                <a:cs typeface="Arial" panose="020B0604020202020204" pitchFamily="34" charset="0"/>
              </a:rPr>
              <a:t>Hoạt động 2. </a:t>
            </a:r>
            <a:r>
              <a:rPr lang="en-US" sz="3500" b="1" i="1" kern="0" smtClean="0">
                <a:latin typeface="Arial" panose="020B0604020202020204" pitchFamily="34" charset="0"/>
                <a:ea typeface="Calibri" panose="020F0502020204030204" pitchFamily="34" charset="0"/>
                <a:cs typeface="Arial" panose="020B0604020202020204" pitchFamily="34" charset="0"/>
              </a:rPr>
              <a:t>Thực hiện vòng quay thí nghiệm: </a:t>
            </a:r>
            <a:r>
              <a:rPr lang="en-US" sz="3600" smtClean="0">
                <a:latin typeface="Arial" panose="020B0604020202020204" pitchFamily="34" charset="0"/>
                <a:cs typeface="Arial" panose="020B0604020202020204" pitchFamily="34" charset="0"/>
              </a:rPr>
              <a:t>Tìm </a:t>
            </a:r>
            <a:r>
              <a:rPr lang="en-US" sz="3600">
                <a:latin typeface="Arial" panose="020B0604020202020204" pitchFamily="34" charset="0"/>
                <a:cs typeface="Arial" panose="020B0604020202020204" pitchFamily="34" charset="0"/>
              </a:rPr>
              <a:t>hiểu cách tiến hành thí nghiệm theo các nội dung trong SGK (hình 2, 3, 4)</a:t>
            </a:r>
            <a:endParaRPr lang="en-US" sz="3600" b="1" i="1">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5"/>
          <a:stretch>
            <a:fillRect/>
          </a:stretch>
        </p:blipFill>
        <p:spPr>
          <a:xfrm>
            <a:off x="1066800" y="4610100"/>
            <a:ext cx="5758372" cy="4511267"/>
          </a:xfrm>
          <a:prstGeom prst="rect">
            <a:avLst/>
          </a:prstGeom>
          <a:effectLst>
            <a:outerShdw blurRad="50800" dist="38100" dir="2700000" algn="tl" rotWithShape="0">
              <a:prstClr val="black">
                <a:alpha val="40000"/>
              </a:prstClr>
            </a:outerShdw>
          </a:effectLst>
        </p:spPr>
      </p:pic>
      <p:sp>
        <p:nvSpPr>
          <p:cNvPr id="15" name="Rectangle: Rounded Corners 19">
            <a:extLst>
              <a:ext uri="{FF2B5EF4-FFF2-40B4-BE49-F238E27FC236}">
                <a16:creationId xmlns:a16="http://schemas.microsoft.com/office/drawing/2014/main" id="{70C4E813-F178-FE59-04A5-E2FDF1EB08B3}"/>
              </a:ext>
            </a:extLst>
          </p:cNvPr>
          <p:cNvSpPr/>
          <p:nvPr/>
        </p:nvSpPr>
        <p:spPr>
          <a:xfrm>
            <a:off x="7590132" y="4845810"/>
            <a:ext cx="9233077" cy="1527087"/>
          </a:xfrm>
          <a:prstGeom prst="roundRect">
            <a:avLst>
              <a:gd name="adj" fmla="val 9374"/>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spcBef>
                <a:spcPts val="0"/>
              </a:spcBef>
              <a:spcAft>
                <a:spcPts val="0"/>
              </a:spcAft>
            </a:pPr>
            <a:r>
              <a:rPr lang="en-US" sz="3500">
                <a:solidFill>
                  <a:schemeClr val="tx1"/>
                </a:solidFill>
                <a:latin typeface="Arial" panose="020B0604020202020204" pitchFamily="34" charset="0"/>
                <a:cs typeface="Arial" panose="020B0604020202020204" pitchFamily="34" charset="0"/>
              </a:rPr>
              <a:t>Nhận xét hướng chảy của nước trên tấm </a:t>
            </a:r>
            <a:r>
              <a:rPr lang="en-US" sz="3500" smtClean="0">
                <a:solidFill>
                  <a:schemeClr val="tx1"/>
                </a:solidFill>
                <a:latin typeface="Arial" panose="020B0604020202020204" pitchFamily="34" charset="0"/>
                <a:cs typeface="Arial" panose="020B0604020202020204" pitchFamily="34" charset="0"/>
              </a:rPr>
              <a:t>gỗ?</a:t>
            </a:r>
            <a:endPar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6" name="Rectangle: Rounded Corners 19">
            <a:extLst>
              <a:ext uri="{FF2B5EF4-FFF2-40B4-BE49-F238E27FC236}">
                <a16:creationId xmlns:a16="http://schemas.microsoft.com/office/drawing/2014/main" id="{70C4E813-F178-FE59-04A5-E2FDF1EB08B3}"/>
              </a:ext>
            </a:extLst>
          </p:cNvPr>
          <p:cNvSpPr/>
          <p:nvPr/>
        </p:nvSpPr>
        <p:spPr>
          <a:xfrm>
            <a:off x="7590666" y="7131810"/>
            <a:ext cx="9233077" cy="1839453"/>
          </a:xfrm>
          <a:prstGeom prst="roundRect">
            <a:avLst>
              <a:gd name="adj" fmla="val 9374"/>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50000"/>
              </a:lnSpc>
              <a:spcBef>
                <a:spcPts val="0"/>
              </a:spcBef>
              <a:spcAft>
                <a:spcPts val="0"/>
              </a:spcAft>
            </a:pPr>
            <a:r>
              <a:rPr lang="en-US" sz="3500">
                <a:solidFill>
                  <a:schemeClr val="tx1"/>
                </a:solidFill>
                <a:latin typeface="Arial" panose="020B0604020202020204" pitchFamily="34" charset="0"/>
                <a:cs typeface="Arial" panose="020B0604020202020204" pitchFamily="34" charset="0"/>
              </a:rPr>
              <a:t>Khi xuống tới khay, nước tiếp tục chảy </a:t>
            </a:r>
            <a:endParaRPr lang="en-US" sz="3500" smtClean="0">
              <a:solidFill>
                <a:schemeClr val="tx1"/>
              </a:solidFill>
              <a:latin typeface="Arial" panose="020B0604020202020204" pitchFamily="34" charset="0"/>
              <a:cs typeface="Arial" panose="020B0604020202020204" pitchFamily="34" charset="0"/>
            </a:endParaRPr>
          </a:p>
          <a:p>
            <a:pPr marR="0" lvl="0" algn="ctr">
              <a:lnSpc>
                <a:spcPct val="150000"/>
              </a:lnSpc>
              <a:spcBef>
                <a:spcPts val="0"/>
              </a:spcBef>
              <a:spcAft>
                <a:spcPts val="0"/>
              </a:spcAft>
            </a:pPr>
            <a:r>
              <a:rPr lang="en-US" sz="3500" smtClean="0">
                <a:solidFill>
                  <a:schemeClr val="tx1"/>
                </a:solidFill>
                <a:latin typeface="Arial" panose="020B0604020202020204" pitchFamily="34" charset="0"/>
                <a:cs typeface="Arial" panose="020B0604020202020204" pitchFamily="34" charset="0"/>
              </a:rPr>
              <a:t>như </a:t>
            </a:r>
            <a:r>
              <a:rPr lang="en-US" sz="3500">
                <a:solidFill>
                  <a:schemeClr val="tx1"/>
                </a:solidFill>
                <a:latin typeface="Arial" panose="020B0604020202020204" pitchFamily="34" charset="0"/>
                <a:cs typeface="Arial" panose="020B0604020202020204" pitchFamily="34" charset="0"/>
              </a:rPr>
              <a:t>thế nào?</a:t>
            </a:r>
            <a:endPar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88166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 calcmode="lin" valueType="num">
                                      <p:cBhvr>
                                        <p:cTn id="14" dur="500" fill="hold"/>
                                        <p:tgtEl>
                                          <p:spTgt spid="5"/>
                                        </p:tgtEl>
                                        <p:attrNameLst>
                                          <p:attrName>style.rotation</p:attrName>
                                        </p:attrNameLst>
                                      </p:cBhvr>
                                      <p:tavLst>
                                        <p:tav tm="0">
                                          <p:val>
                                            <p:fltVal val="90"/>
                                          </p:val>
                                        </p:tav>
                                        <p:tav tm="100000">
                                          <p:val>
                                            <p:fltVal val="0"/>
                                          </p:val>
                                        </p:tav>
                                      </p:tavLst>
                                    </p:anim>
                                    <p:animEffect transition="in" filter="fade">
                                      <p:cBhvr>
                                        <p:cTn id="15" dur="500"/>
                                        <p:tgtEl>
                                          <p:spTgt spid="5"/>
                                        </p:tgtEl>
                                      </p:cBhvr>
                                    </p:animEffect>
                                  </p:childTnLst>
                                </p:cTn>
                              </p:par>
                            </p:childTnLst>
                          </p:cTn>
                        </p:par>
                        <p:par>
                          <p:cTn id="16" fill="hold">
                            <p:stCondLst>
                              <p:cond delay="500"/>
                            </p:stCondLst>
                            <p:childTnLst>
                              <p:par>
                                <p:cTn id="17" presetID="12" presetClass="entr" presetSubtype="8"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ppt_x</p:attrName>
                                        </p:attrNameLst>
                                      </p:cBhvr>
                                      <p:tavLst>
                                        <p:tav tm="0">
                                          <p:val>
                                            <p:strVal val="#ppt_x-#ppt_w*1.125000"/>
                                          </p:val>
                                        </p:tav>
                                        <p:tav tm="100000">
                                          <p:val>
                                            <p:strVal val="#ppt_x"/>
                                          </p:val>
                                        </p:tav>
                                      </p:tavLst>
                                    </p:anim>
                                    <p:animEffect transition="in" filter="wipe(right)">
                                      <p:cBhvr>
                                        <p:cTn id="20" dur="500"/>
                                        <p:tgtEl>
                                          <p:spTgt spid="15"/>
                                        </p:tgtEl>
                                      </p:cBhvr>
                                    </p:animEffect>
                                  </p:childTnLst>
                                </p:cTn>
                              </p:par>
                            </p:childTnLst>
                          </p:cTn>
                        </p:par>
                        <p:par>
                          <p:cTn id="21" fill="hold">
                            <p:stCondLst>
                              <p:cond delay="1000"/>
                            </p:stCondLst>
                            <p:childTnLst>
                              <p:par>
                                <p:cTn id="22" presetID="12" presetClass="entr" presetSubtype="8"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p:tgtEl>
                                          <p:spTgt spid="16"/>
                                        </p:tgtEl>
                                        <p:attrNameLst>
                                          <p:attrName>ppt_x</p:attrName>
                                        </p:attrNameLst>
                                      </p:cBhvr>
                                      <p:tavLst>
                                        <p:tav tm="0">
                                          <p:val>
                                            <p:strVal val="#ppt_x-#ppt_w*1.125000"/>
                                          </p:val>
                                        </p:tav>
                                        <p:tav tm="100000">
                                          <p:val>
                                            <p:strVal val="#ppt_x"/>
                                          </p:val>
                                        </p:tav>
                                      </p:tavLst>
                                    </p:anim>
                                    <p:animEffect transition="in" filter="wipe(right)">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6" name="Group 6"/>
          <p:cNvGrpSpPr/>
          <p:nvPr/>
        </p:nvGrpSpPr>
        <p:grpSpPr>
          <a:xfrm>
            <a:off x="266700" y="272030"/>
            <a:ext cx="17754600" cy="9742939"/>
            <a:chOff x="0" y="0"/>
            <a:chExt cx="41425162" cy="20263714"/>
          </a:xfrm>
        </p:grpSpPr>
        <p:sp>
          <p:nvSpPr>
            <p:cNvPr id="7" name="Freeform 7"/>
            <p:cNvSpPr/>
            <p:nvPr/>
          </p:nvSpPr>
          <p:spPr>
            <a:xfrm>
              <a:off x="72390" y="72390"/>
              <a:ext cx="41280382" cy="20118934"/>
            </a:xfrm>
            <a:custGeom>
              <a:avLst/>
              <a:gdLst/>
              <a:ahLst/>
              <a:cxnLst/>
              <a:rect l="l" t="t" r="r" b="b"/>
              <a:pathLst>
                <a:path w="41280382" h="20118934">
                  <a:moveTo>
                    <a:pt x="0" y="0"/>
                  </a:moveTo>
                  <a:lnTo>
                    <a:pt x="41280382" y="0"/>
                  </a:lnTo>
                  <a:lnTo>
                    <a:pt x="41280382" y="20118934"/>
                  </a:lnTo>
                  <a:lnTo>
                    <a:pt x="0" y="20118934"/>
                  </a:lnTo>
                  <a:lnTo>
                    <a:pt x="0" y="0"/>
                  </a:lnTo>
                  <a:close/>
                </a:path>
              </a:pathLst>
            </a:custGeom>
            <a:solidFill>
              <a:srgbClr val="FFFFFF"/>
            </a:solidFill>
          </p:spPr>
        </p:sp>
        <p:sp>
          <p:nvSpPr>
            <p:cNvPr id="8" name="Freeform 8"/>
            <p:cNvSpPr/>
            <p:nvPr/>
          </p:nvSpPr>
          <p:spPr>
            <a:xfrm>
              <a:off x="0" y="0"/>
              <a:ext cx="41425161" cy="20263714"/>
            </a:xfrm>
            <a:custGeom>
              <a:avLst/>
              <a:gdLst/>
              <a:ahLst/>
              <a:cxnLst/>
              <a:rect l="l" t="t" r="r" b="b"/>
              <a:pathLst>
                <a:path w="41425161" h="20263714">
                  <a:moveTo>
                    <a:pt x="41280383" y="20118933"/>
                  </a:moveTo>
                  <a:lnTo>
                    <a:pt x="41425161" y="20118933"/>
                  </a:lnTo>
                  <a:lnTo>
                    <a:pt x="41425161" y="20263714"/>
                  </a:lnTo>
                  <a:lnTo>
                    <a:pt x="41280383" y="20263714"/>
                  </a:lnTo>
                  <a:lnTo>
                    <a:pt x="41280383" y="20118933"/>
                  </a:lnTo>
                  <a:close/>
                  <a:moveTo>
                    <a:pt x="0" y="144780"/>
                  </a:moveTo>
                  <a:lnTo>
                    <a:pt x="144780" y="144780"/>
                  </a:lnTo>
                  <a:lnTo>
                    <a:pt x="144780" y="20118935"/>
                  </a:lnTo>
                  <a:lnTo>
                    <a:pt x="0" y="20118935"/>
                  </a:lnTo>
                  <a:lnTo>
                    <a:pt x="0" y="144780"/>
                  </a:lnTo>
                  <a:close/>
                  <a:moveTo>
                    <a:pt x="0" y="20118935"/>
                  </a:moveTo>
                  <a:lnTo>
                    <a:pt x="144780" y="20118935"/>
                  </a:lnTo>
                  <a:lnTo>
                    <a:pt x="144780" y="20263714"/>
                  </a:lnTo>
                  <a:lnTo>
                    <a:pt x="0" y="20263714"/>
                  </a:lnTo>
                  <a:lnTo>
                    <a:pt x="0" y="20118933"/>
                  </a:lnTo>
                  <a:close/>
                  <a:moveTo>
                    <a:pt x="41280383" y="144780"/>
                  </a:moveTo>
                  <a:lnTo>
                    <a:pt x="41425161" y="144780"/>
                  </a:lnTo>
                  <a:lnTo>
                    <a:pt x="41425161" y="20118935"/>
                  </a:lnTo>
                  <a:lnTo>
                    <a:pt x="41280383" y="20118935"/>
                  </a:lnTo>
                  <a:lnTo>
                    <a:pt x="41280383" y="144780"/>
                  </a:lnTo>
                  <a:close/>
                  <a:moveTo>
                    <a:pt x="144780" y="20118933"/>
                  </a:moveTo>
                  <a:lnTo>
                    <a:pt x="41280383" y="20118933"/>
                  </a:lnTo>
                  <a:lnTo>
                    <a:pt x="41280383" y="20263714"/>
                  </a:lnTo>
                  <a:lnTo>
                    <a:pt x="144780" y="20263714"/>
                  </a:lnTo>
                  <a:lnTo>
                    <a:pt x="144780" y="20118933"/>
                  </a:lnTo>
                  <a:close/>
                  <a:moveTo>
                    <a:pt x="41280383" y="0"/>
                  </a:moveTo>
                  <a:lnTo>
                    <a:pt x="41425161" y="0"/>
                  </a:lnTo>
                  <a:lnTo>
                    <a:pt x="41425161" y="144780"/>
                  </a:lnTo>
                  <a:lnTo>
                    <a:pt x="41280383" y="144780"/>
                  </a:lnTo>
                  <a:lnTo>
                    <a:pt x="41280383" y="0"/>
                  </a:lnTo>
                  <a:close/>
                  <a:moveTo>
                    <a:pt x="0" y="0"/>
                  </a:moveTo>
                  <a:lnTo>
                    <a:pt x="144780" y="0"/>
                  </a:lnTo>
                  <a:lnTo>
                    <a:pt x="144780" y="144780"/>
                  </a:lnTo>
                  <a:lnTo>
                    <a:pt x="0" y="144780"/>
                  </a:lnTo>
                  <a:lnTo>
                    <a:pt x="0" y="0"/>
                  </a:lnTo>
                  <a:close/>
                  <a:moveTo>
                    <a:pt x="144780" y="0"/>
                  </a:moveTo>
                  <a:lnTo>
                    <a:pt x="41280383" y="0"/>
                  </a:lnTo>
                  <a:lnTo>
                    <a:pt x="41280383" y="144780"/>
                  </a:lnTo>
                  <a:lnTo>
                    <a:pt x="144780" y="144780"/>
                  </a:lnTo>
                  <a:lnTo>
                    <a:pt x="144780" y="0"/>
                  </a:lnTo>
                  <a:close/>
                </a:path>
              </a:pathLst>
            </a:custGeom>
            <a:solidFill>
              <a:srgbClr val="000000"/>
            </a:solidFill>
          </p:spPr>
        </p:sp>
      </p:grpSp>
      <p:sp>
        <p:nvSpPr>
          <p:cNvPr id="9" name="Freeform 9"/>
          <p:cNvSpPr/>
          <p:nvPr/>
        </p:nvSpPr>
        <p:spPr>
          <a:xfrm>
            <a:off x="0" y="9432803"/>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a:off x="17589771" y="7782148"/>
            <a:ext cx="833380" cy="840737"/>
          </a:xfrm>
          <a:custGeom>
            <a:avLst/>
            <a:gdLst/>
            <a:ahLst/>
            <a:cxnLst/>
            <a:rect l="l" t="t" r="r" b="b"/>
            <a:pathLst>
              <a:path w="833380" h="840737">
                <a:moveTo>
                  <a:pt x="0" y="0"/>
                </a:moveTo>
                <a:lnTo>
                  <a:pt x="833381" y="0"/>
                </a:lnTo>
                <a:lnTo>
                  <a:pt x="833381"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4" name="TextBox 11">
            <a:extLst>
              <a:ext uri="{FF2B5EF4-FFF2-40B4-BE49-F238E27FC236}">
                <a16:creationId xmlns:a16="http://schemas.microsoft.com/office/drawing/2014/main" id="{80CDF31E-9254-82F4-B432-80EDD69C7C25}"/>
              </a:ext>
            </a:extLst>
          </p:cNvPr>
          <p:cNvSpPr txBox="1"/>
          <p:nvPr/>
        </p:nvSpPr>
        <p:spPr>
          <a:xfrm>
            <a:off x="5265183" y="791914"/>
            <a:ext cx="7757629" cy="846386"/>
          </a:xfrm>
          <a:prstGeom prst="rect">
            <a:avLst/>
          </a:prstGeom>
        </p:spPr>
        <p:txBody>
          <a:bodyPr wrap="square" lIns="0" tIns="0" rIns="0" bIns="0" rtlCol="0" anchor="t">
            <a:spAutoFit/>
          </a:bodyPr>
          <a:lstStyle/>
          <a:p>
            <a:pPr algn="ctr">
              <a:spcBef>
                <a:spcPct val="0"/>
              </a:spcBef>
            </a:pPr>
            <a:r>
              <a:rPr lang="en-US" sz="5500" b="1" smtClean="0">
                <a:solidFill>
                  <a:schemeClr val="tx2"/>
                </a:solidFill>
                <a:latin typeface="Arial" panose="020B0604020202020204" pitchFamily="34" charset="0"/>
                <a:cs typeface="Arial" panose="020B0604020202020204" pitchFamily="34" charset="0"/>
              </a:rPr>
              <a:t>HOẠT ĐỘNG NHÓM</a:t>
            </a:r>
            <a:endParaRPr lang="en-US" sz="5500" b="1" dirty="0">
              <a:solidFill>
                <a:schemeClr val="tx2"/>
              </a:solidFill>
              <a:latin typeface="Arial" panose="020B0604020202020204" pitchFamily="34" charset="0"/>
              <a:cs typeface="Arial" panose="020B0604020202020204" pitchFamily="34" charset="0"/>
            </a:endParaRPr>
          </a:p>
        </p:txBody>
      </p:sp>
      <p:sp>
        <p:nvSpPr>
          <p:cNvPr id="4" name="Rectangle 3"/>
          <p:cNvSpPr/>
          <p:nvPr/>
        </p:nvSpPr>
        <p:spPr>
          <a:xfrm>
            <a:off x="1377811" y="2123378"/>
            <a:ext cx="15532371" cy="1754326"/>
          </a:xfrm>
          <a:prstGeom prst="rect">
            <a:avLst/>
          </a:prstGeom>
        </p:spPr>
        <p:txBody>
          <a:bodyPr wrap="square">
            <a:spAutoFit/>
          </a:bodyPr>
          <a:lstStyle/>
          <a:p>
            <a:pPr algn="ctr">
              <a:lnSpc>
                <a:spcPct val="150000"/>
              </a:lnSpc>
            </a:pPr>
            <a:r>
              <a:rPr lang="en-US" sz="3500" b="1" i="1" kern="0" smtClean="0">
                <a:solidFill>
                  <a:srgbClr val="FF0000"/>
                </a:solidFill>
                <a:latin typeface="Arial" panose="020B0604020202020204" pitchFamily="34" charset="0"/>
                <a:ea typeface="Calibri" panose="020F0502020204030204" pitchFamily="34" charset="0"/>
                <a:cs typeface="Arial" panose="020B0604020202020204" pitchFamily="34" charset="0"/>
              </a:rPr>
              <a:t>Hoạt động 2. </a:t>
            </a:r>
            <a:r>
              <a:rPr lang="en-US" sz="3500" b="1" i="1" kern="0" smtClean="0">
                <a:latin typeface="Arial" panose="020B0604020202020204" pitchFamily="34" charset="0"/>
                <a:ea typeface="Calibri" panose="020F0502020204030204" pitchFamily="34" charset="0"/>
                <a:cs typeface="Arial" panose="020B0604020202020204" pitchFamily="34" charset="0"/>
              </a:rPr>
              <a:t>Thực hiện vòng quay thí nghiệm: </a:t>
            </a:r>
            <a:r>
              <a:rPr lang="en-US" sz="3600" smtClean="0">
                <a:latin typeface="Arial" panose="020B0604020202020204" pitchFamily="34" charset="0"/>
                <a:cs typeface="Arial" panose="020B0604020202020204" pitchFamily="34" charset="0"/>
              </a:rPr>
              <a:t>Tìm </a:t>
            </a:r>
            <a:r>
              <a:rPr lang="en-US" sz="3600">
                <a:latin typeface="Arial" panose="020B0604020202020204" pitchFamily="34" charset="0"/>
                <a:cs typeface="Arial" panose="020B0604020202020204" pitchFamily="34" charset="0"/>
              </a:rPr>
              <a:t>hiểu cách tiến hành thí nghiệm theo các nội dung trong SGK (hình 2, 3, 4)</a:t>
            </a:r>
            <a:endParaRPr lang="en-US" sz="3600" b="1" i="1">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5"/>
          <a:stretch>
            <a:fillRect/>
          </a:stretch>
        </p:blipFill>
        <p:spPr>
          <a:xfrm>
            <a:off x="2798201" y="4305300"/>
            <a:ext cx="12691589" cy="3196142"/>
          </a:xfrm>
          <a:prstGeom prst="rect">
            <a:avLst/>
          </a:prstGeom>
        </p:spPr>
      </p:pic>
      <p:grpSp>
        <p:nvGrpSpPr>
          <p:cNvPr id="12" name="Group 11"/>
          <p:cNvGrpSpPr/>
          <p:nvPr/>
        </p:nvGrpSpPr>
        <p:grpSpPr>
          <a:xfrm>
            <a:off x="2789019" y="7863640"/>
            <a:ext cx="12709952" cy="1754326"/>
            <a:chOff x="2402326" y="7889317"/>
            <a:chExt cx="12709952" cy="1754326"/>
          </a:xfrm>
        </p:grpSpPr>
        <p:sp>
          <p:nvSpPr>
            <p:cNvPr id="11" name="Rectangle 10"/>
            <p:cNvSpPr/>
            <p:nvPr/>
          </p:nvSpPr>
          <p:spPr>
            <a:xfrm>
              <a:off x="4825278" y="7889317"/>
              <a:ext cx="10287000" cy="1754326"/>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Calibri" panose="020F0502020204030204" pitchFamily="34" charset="0"/>
                  <a:cs typeface="Arial" panose="020B0604020202020204" pitchFamily="34" charset="0"/>
                </a:rPr>
                <a:t>Quan sát khăn mặt, đĩa, giấy ăn ở bên dưới và cho biết nước thấm qua vật nào? Vì sao em biết?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27">
              <a:extLst>
                <a:ext uri="{FF2B5EF4-FFF2-40B4-BE49-F238E27FC236}">
                  <a16:creationId xmlns:a16="http://schemas.microsoft.com/office/drawing/2014/main" id="{B58D9E5B-A42A-EABB-D7CB-90946027F867}"/>
                </a:ext>
              </a:extLst>
            </p:cNvPr>
            <p:cNvPicPr>
              <a:picLocks noChangeAspect="1"/>
            </p:cNvPicPr>
            <p:nvPr/>
          </p:nvPicPr>
          <p:blipFill>
            <a:blip r:embed="rId6"/>
            <a:srcRect/>
            <a:stretch>
              <a:fillRect/>
            </a:stretch>
          </p:blipFill>
          <p:spPr>
            <a:xfrm>
              <a:off x="2402326" y="8026535"/>
              <a:ext cx="2156252" cy="1486017"/>
            </a:xfrm>
            <a:prstGeom prst="rect">
              <a:avLst/>
            </a:prstGeom>
          </p:spPr>
        </p:pic>
      </p:grpSp>
    </p:spTree>
    <p:extLst>
      <p:ext uri="{BB962C8B-B14F-4D97-AF65-F5344CB8AC3E}">
        <p14:creationId xmlns:p14="http://schemas.microsoft.com/office/powerpoint/2010/main" val="2116811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6" name="Group 6"/>
          <p:cNvGrpSpPr/>
          <p:nvPr/>
        </p:nvGrpSpPr>
        <p:grpSpPr>
          <a:xfrm>
            <a:off x="266700" y="272030"/>
            <a:ext cx="17754600" cy="9742939"/>
            <a:chOff x="0" y="0"/>
            <a:chExt cx="41425162" cy="20263714"/>
          </a:xfrm>
        </p:grpSpPr>
        <p:sp>
          <p:nvSpPr>
            <p:cNvPr id="7" name="Freeform 7"/>
            <p:cNvSpPr/>
            <p:nvPr/>
          </p:nvSpPr>
          <p:spPr>
            <a:xfrm>
              <a:off x="72390" y="72390"/>
              <a:ext cx="41280382" cy="20118934"/>
            </a:xfrm>
            <a:custGeom>
              <a:avLst/>
              <a:gdLst/>
              <a:ahLst/>
              <a:cxnLst/>
              <a:rect l="l" t="t" r="r" b="b"/>
              <a:pathLst>
                <a:path w="41280382" h="20118934">
                  <a:moveTo>
                    <a:pt x="0" y="0"/>
                  </a:moveTo>
                  <a:lnTo>
                    <a:pt x="41280382" y="0"/>
                  </a:lnTo>
                  <a:lnTo>
                    <a:pt x="41280382" y="20118934"/>
                  </a:lnTo>
                  <a:lnTo>
                    <a:pt x="0" y="20118934"/>
                  </a:lnTo>
                  <a:lnTo>
                    <a:pt x="0" y="0"/>
                  </a:lnTo>
                  <a:close/>
                </a:path>
              </a:pathLst>
            </a:custGeom>
            <a:solidFill>
              <a:srgbClr val="FFFFFF"/>
            </a:solidFill>
          </p:spPr>
        </p:sp>
        <p:sp>
          <p:nvSpPr>
            <p:cNvPr id="8" name="Freeform 8"/>
            <p:cNvSpPr/>
            <p:nvPr/>
          </p:nvSpPr>
          <p:spPr>
            <a:xfrm>
              <a:off x="0" y="0"/>
              <a:ext cx="41425161" cy="20263714"/>
            </a:xfrm>
            <a:custGeom>
              <a:avLst/>
              <a:gdLst/>
              <a:ahLst/>
              <a:cxnLst/>
              <a:rect l="l" t="t" r="r" b="b"/>
              <a:pathLst>
                <a:path w="41425161" h="20263714">
                  <a:moveTo>
                    <a:pt x="41280383" y="20118933"/>
                  </a:moveTo>
                  <a:lnTo>
                    <a:pt x="41425161" y="20118933"/>
                  </a:lnTo>
                  <a:lnTo>
                    <a:pt x="41425161" y="20263714"/>
                  </a:lnTo>
                  <a:lnTo>
                    <a:pt x="41280383" y="20263714"/>
                  </a:lnTo>
                  <a:lnTo>
                    <a:pt x="41280383" y="20118933"/>
                  </a:lnTo>
                  <a:close/>
                  <a:moveTo>
                    <a:pt x="0" y="144780"/>
                  </a:moveTo>
                  <a:lnTo>
                    <a:pt x="144780" y="144780"/>
                  </a:lnTo>
                  <a:lnTo>
                    <a:pt x="144780" y="20118935"/>
                  </a:lnTo>
                  <a:lnTo>
                    <a:pt x="0" y="20118935"/>
                  </a:lnTo>
                  <a:lnTo>
                    <a:pt x="0" y="144780"/>
                  </a:lnTo>
                  <a:close/>
                  <a:moveTo>
                    <a:pt x="0" y="20118935"/>
                  </a:moveTo>
                  <a:lnTo>
                    <a:pt x="144780" y="20118935"/>
                  </a:lnTo>
                  <a:lnTo>
                    <a:pt x="144780" y="20263714"/>
                  </a:lnTo>
                  <a:lnTo>
                    <a:pt x="0" y="20263714"/>
                  </a:lnTo>
                  <a:lnTo>
                    <a:pt x="0" y="20118933"/>
                  </a:lnTo>
                  <a:close/>
                  <a:moveTo>
                    <a:pt x="41280383" y="144780"/>
                  </a:moveTo>
                  <a:lnTo>
                    <a:pt x="41425161" y="144780"/>
                  </a:lnTo>
                  <a:lnTo>
                    <a:pt x="41425161" y="20118935"/>
                  </a:lnTo>
                  <a:lnTo>
                    <a:pt x="41280383" y="20118935"/>
                  </a:lnTo>
                  <a:lnTo>
                    <a:pt x="41280383" y="144780"/>
                  </a:lnTo>
                  <a:close/>
                  <a:moveTo>
                    <a:pt x="144780" y="20118933"/>
                  </a:moveTo>
                  <a:lnTo>
                    <a:pt x="41280383" y="20118933"/>
                  </a:lnTo>
                  <a:lnTo>
                    <a:pt x="41280383" y="20263714"/>
                  </a:lnTo>
                  <a:lnTo>
                    <a:pt x="144780" y="20263714"/>
                  </a:lnTo>
                  <a:lnTo>
                    <a:pt x="144780" y="20118933"/>
                  </a:lnTo>
                  <a:close/>
                  <a:moveTo>
                    <a:pt x="41280383" y="0"/>
                  </a:moveTo>
                  <a:lnTo>
                    <a:pt x="41425161" y="0"/>
                  </a:lnTo>
                  <a:lnTo>
                    <a:pt x="41425161" y="144780"/>
                  </a:lnTo>
                  <a:lnTo>
                    <a:pt x="41280383" y="144780"/>
                  </a:lnTo>
                  <a:lnTo>
                    <a:pt x="41280383" y="0"/>
                  </a:lnTo>
                  <a:close/>
                  <a:moveTo>
                    <a:pt x="0" y="0"/>
                  </a:moveTo>
                  <a:lnTo>
                    <a:pt x="144780" y="0"/>
                  </a:lnTo>
                  <a:lnTo>
                    <a:pt x="144780" y="144780"/>
                  </a:lnTo>
                  <a:lnTo>
                    <a:pt x="0" y="144780"/>
                  </a:lnTo>
                  <a:lnTo>
                    <a:pt x="0" y="0"/>
                  </a:lnTo>
                  <a:close/>
                  <a:moveTo>
                    <a:pt x="144780" y="0"/>
                  </a:moveTo>
                  <a:lnTo>
                    <a:pt x="41280383" y="0"/>
                  </a:lnTo>
                  <a:lnTo>
                    <a:pt x="41280383" y="144780"/>
                  </a:lnTo>
                  <a:lnTo>
                    <a:pt x="144780" y="144780"/>
                  </a:lnTo>
                  <a:lnTo>
                    <a:pt x="144780" y="0"/>
                  </a:lnTo>
                  <a:close/>
                </a:path>
              </a:pathLst>
            </a:custGeom>
            <a:solidFill>
              <a:srgbClr val="000000"/>
            </a:solidFill>
          </p:spPr>
        </p:sp>
      </p:grpSp>
      <p:sp>
        <p:nvSpPr>
          <p:cNvPr id="9" name="Freeform 9"/>
          <p:cNvSpPr/>
          <p:nvPr/>
        </p:nvSpPr>
        <p:spPr>
          <a:xfrm>
            <a:off x="0" y="9432803"/>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a:off x="17589771" y="7782148"/>
            <a:ext cx="833380" cy="840737"/>
          </a:xfrm>
          <a:custGeom>
            <a:avLst/>
            <a:gdLst/>
            <a:ahLst/>
            <a:cxnLst/>
            <a:rect l="l" t="t" r="r" b="b"/>
            <a:pathLst>
              <a:path w="833380" h="840737">
                <a:moveTo>
                  <a:pt x="0" y="0"/>
                </a:moveTo>
                <a:lnTo>
                  <a:pt x="833381" y="0"/>
                </a:lnTo>
                <a:lnTo>
                  <a:pt x="833381"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4" name="TextBox 11">
            <a:extLst>
              <a:ext uri="{FF2B5EF4-FFF2-40B4-BE49-F238E27FC236}">
                <a16:creationId xmlns:a16="http://schemas.microsoft.com/office/drawing/2014/main" id="{80CDF31E-9254-82F4-B432-80EDD69C7C25}"/>
              </a:ext>
            </a:extLst>
          </p:cNvPr>
          <p:cNvSpPr txBox="1"/>
          <p:nvPr/>
        </p:nvSpPr>
        <p:spPr>
          <a:xfrm>
            <a:off x="5265183" y="791914"/>
            <a:ext cx="7757629" cy="846386"/>
          </a:xfrm>
          <a:prstGeom prst="rect">
            <a:avLst/>
          </a:prstGeom>
        </p:spPr>
        <p:txBody>
          <a:bodyPr wrap="square" lIns="0" tIns="0" rIns="0" bIns="0" rtlCol="0" anchor="t">
            <a:spAutoFit/>
          </a:bodyPr>
          <a:lstStyle/>
          <a:p>
            <a:pPr algn="ctr">
              <a:spcBef>
                <a:spcPct val="0"/>
              </a:spcBef>
            </a:pPr>
            <a:r>
              <a:rPr lang="en-US" sz="5500" b="1" smtClean="0">
                <a:solidFill>
                  <a:schemeClr val="tx2"/>
                </a:solidFill>
                <a:latin typeface="Arial" panose="020B0604020202020204" pitchFamily="34" charset="0"/>
                <a:cs typeface="Arial" panose="020B0604020202020204" pitchFamily="34" charset="0"/>
              </a:rPr>
              <a:t>HOẠT ĐỘNG NHÓM</a:t>
            </a:r>
            <a:endParaRPr lang="en-US" sz="5500" b="1" dirty="0">
              <a:solidFill>
                <a:schemeClr val="tx2"/>
              </a:solidFill>
              <a:latin typeface="Arial" panose="020B0604020202020204" pitchFamily="34" charset="0"/>
              <a:cs typeface="Arial" panose="020B0604020202020204" pitchFamily="34" charset="0"/>
            </a:endParaRPr>
          </a:p>
        </p:txBody>
      </p:sp>
      <p:sp>
        <p:nvSpPr>
          <p:cNvPr id="4" name="Rectangle 3"/>
          <p:cNvSpPr/>
          <p:nvPr/>
        </p:nvSpPr>
        <p:spPr>
          <a:xfrm>
            <a:off x="1377811" y="2123378"/>
            <a:ext cx="15532371" cy="1754326"/>
          </a:xfrm>
          <a:prstGeom prst="rect">
            <a:avLst/>
          </a:prstGeom>
        </p:spPr>
        <p:txBody>
          <a:bodyPr wrap="square">
            <a:spAutoFit/>
          </a:bodyPr>
          <a:lstStyle/>
          <a:p>
            <a:pPr algn="ctr">
              <a:lnSpc>
                <a:spcPct val="150000"/>
              </a:lnSpc>
            </a:pPr>
            <a:r>
              <a:rPr lang="en-US" sz="3500" b="1" i="1" kern="0" smtClean="0">
                <a:solidFill>
                  <a:srgbClr val="FF0000"/>
                </a:solidFill>
                <a:latin typeface="Arial" panose="020B0604020202020204" pitchFamily="34" charset="0"/>
                <a:ea typeface="Calibri" panose="020F0502020204030204" pitchFamily="34" charset="0"/>
                <a:cs typeface="Arial" panose="020B0604020202020204" pitchFamily="34" charset="0"/>
              </a:rPr>
              <a:t>Hoạt động 2. </a:t>
            </a:r>
            <a:r>
              <a:rPr lang="en-US" sz="3500" b="1" i="1" kern="0" smtClean="0">
                <a:latin typeface="Arial" panose="020B0604020202020204" pitchFamily="34" charset="0"/>
                <a:ea typeface="Calibri" panose="020F0502020204030204" pitchFamily="34" charset="0"/>
                <a:cs typeface="Arial" panose="020B0604020202020204" pitchFamily="34" charset="0"/>
              </a:rPr>
              <a:t>Thực hiện vòng quay thí nghiệm: </a:t>
            </a:r>
            <a:r>
              <a:rPr lang="en-US" sz="3600" smtClean="0">
                <a:latin typeface="Arial" panose="020B0604020202020204" pitchFamily="34" charset="0"/>
                <a:cs typeface="Arial" panose="020B0604020202020204" pitchFamily="34" charset="0"/>
              </a:rPr>
              <a:t>Tìm </a:t>
            </a:r>
            <a:r>
              <a:rPr lang="en-US" sz="3600">
                <a:latin typeface="Arial" panose="020B0604020202020204" pitchFamily="34" charset="0"/>
                <a:cs typeface="Arial" panose="020B0604020202020204" pitchFamily="34" charset="0"/>
              </a:rPr>
              <a:t>hiểu cách tiến hành thí nghiệm theo các nội dung trong SGK (hình 2, 3, 4)</a:t>
            </a:r>
            <a:endParaRPr lang="en-US" sz="3600" b="1" i="1">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5"/>
          <a:stretch>
            <a:fillRect/>
          </a:stretch>
        </p:blipFill>
        <p:spPr>
          <a:xfrm>
            <a:off x="6972440" y="4985296"/>
            <a:ext cx="10410825" cy="3867150"/>
          </a:xfrm>
          <a:prstGeom prst="rect">
            <a:avLst/>
          </a:prstGeom>
          <a:effectLst>
            <a:outerShdw blurRad="50800" dist="38100" dir="2700000" algn="tl" rotWithShape="0">
              <a:prstClr val="black">
                <a:alpha val="40000"/>
              </a:prstClr>
            </a:outerShdw>
          </a:effectLst>
        </p:spPr>
      </p:pic>
      <p:grpSp>
        <p:nvGrpSpPr>
          <p:cNvPr id="15" name="Group 14">
            <a:extLst>
              <a:ext uri="{FF2B5EF4-FFF2-40B4-BE49-F238E27FC236}">
                <a16:creationId xmlns:a16="http://schemas.microsoft.com/office/drawing/2014/main" id="{2E62D45C-DDFD-2DDB-3814-D548615631AE}"/>
              </a:ext>
            </a:extLst>
          </p:cNvPr>
          <p:cNvGrpSpPr/>
          <p:nvPr/>
        </p:nvGrpSpPr>
        <p:grpSpPr>
          <a:xfrm>
            <a:off x="685800" y="4229100"/>
            <a:ext cx="6186348" cy="5379542"/>
            <a:chOff x="155724" y="3701246"/>
            <a:chExt cx="6186348" cy="5379542"/>
          </a:xfrm>
        </p:grpSpPr>
        <p:pic>
          <p:nvPicPr>
            <p:cNvPr id="16" name="Picture 5">
              <a:extLst>
                <a:ext uri="{FF2B5EF4-FFF2-40B4-BE49-F238E27FC236}">
                  <a16:creationId xmlns:a16="http://schemas.microsoft.com/office/drawing/2014/main" id="{6E6C1ED5-3DC0-6BCC-6FA9-CDC334590C1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5724" y="3701246"/>
              <a:ext cx="6186348" cy="5379542"/>
            </a:xfrm>
            <a:prstGeom prst="rect">
              <a:avLst/>
            </a:prstGeom>
          </p:spPr>
        </p:pic>
        <p:sp>
          <p:nvSpPr>
            <p:cNvPr id="18" name="TextBox 17">
              <a:extLst>
                <a:ext uri="{FF2B5EF4-FFF2-40B4-BE49-F238E27FC236}">
                  <a16:creationId xmlns:a16="http://schemas.microsoft.com/office/drawing/2014/main" id="{2042B582-3345-EB1B-AD72-2E1ECAC0E4B3}"/>
                </a:ext>
              </a:extLst>
            </p:cNvPr>
            <p:cNvSpPr txBox="1"/>
            <p:nvPr/>
          </p:nvSpPr>
          <p:spPr>
            <a:xfrm>
              <a:off x="1280649" y="3999230"/>
              <a:ext cx="4837143" cy="2416239"/>
            </a:xfrm>
            <a:prstGeom prst="rect">
              <a:avLst/>
            </a:prstGeom>
            <a:noFill/>
          </p:spPr>
          <p:txBody>
            <a:bodyPr wrap="square" rtlCol="0">
              <a:spAutoFit/>
            </a:bodyPr>
            <a:lstStyle/>
            <a:p>
              <a:pPr algn="ctr">
                <a:lnSpc>
                  <a:spcPct val="150000"/>
                </a:lnSpc>
              </a:pPr>
              <a:r>
                <a:rPr lang="en-US" sz="3500" smtClean="0">
                  <a:latin typeface="Arial" panose="020B0604020202020204" pitchFamily="34" charset="0"/>
                  <a:cs typeface="Arial" panose="020B0604020202020204" pitchFamily="34" charset="0"/>
                </a:rPr>
                <a:t>Nước </a:t>
              </a:r>
              <a:r>
                <a:rPr lang="en-US" sz="3500">
                  <a:latin typeface="Arial" panose="020B0604020202020204" pitchFamily="34" charset="0"/>
                  <a:cs typeface="Arial" panose="020B0604020202020204" pitchFamily="34" charset="0"/>
                </a:rPr>
                <a:t>hòa tan được chất nào và không hòa tan chất nào?</a:t>
              </a:r>
            </a:p>
          </p:txBody>
        </p:sp>
      </p:grpSp>
    </p:spTree>
    <p:extLst>
      <p:ext uri="{BB962C8B-B14F-4D97-AF65-F5344CB8AC3E}">
        <p14:creationId xmlns:p14="http://schemas.microsoft.com/office/powerpoint/2010/main" val="2137127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6" name="Group 6"/>
          <p:cNvGrpSpPr/>
          <p:nvPr/>
        </p:nvGrpSpPr>
        <p:grpSpPr>
          <a:xfrm>
            <a:off x="266700" y="272030"/>
            <a:ext cx="17754600" cy="9742939"/>
            <a:chOff x="0" y="0"/>
            <a:chExt cx="41425162" cy="20263714"/>
          </a:xfrm>
        </p:grpSpPr>
        <p:sp>
          <p:nvSpPr>
            <p:cNvPr id="7" name="Freeform 7"/>
            <p:cNvSpPr/>
            <p:nvPr/>
          </p:nvSpPr>
          <p:spPr>
            <a:xfrm>
              <a:off x="72390" y="72390"/>
              <a:ext cx="41280382" cy="20118934"/>
            </a:xfrm>
            <a:custGeom>
              <a:avLst/>
              <a:gdLst/>
              <a:ahLst/>
              <a:cxnLst/>
              <a:rect l="l" t="t" r="r" b="b"/>
              <a:pathLst>
                <a:path w="41280382" h="20118934">
                  <a:moveTo>
                    <a:pt x="0" y="0"/>
                  </a:moveTo>
                  <a:lnTo>
                    <a:pt x="41280382" y="0"/>
                  </a:lnTo>
                  <a:lnTo>
                    <a:pt x="41280382" y="20118934"/>
                  </a:lnTo>
                  <a:lnTo>
                    <a:pt x="0" y="20118934"/>
                  </a:lnTo>
                  <a:lnTo>
                    <a:pt x="0" y="0"/>
                  </a:lnTo>
                  <a:close/>
                </a:path>
              </a:pathLst>
            </a:custGeom>
            <a:solidFill>
              <a:srgbClr val="FFFFFF"/>
            </a:solidFill>
          </p:spPr>
        </p:sp>
        <p:sp>
          <p:nvSpPr>
            <p:cNvPr id="8" name="Freeform 8"/>
            <p:cNvSpPr/>
            <p:nvPr/>
          </p:nvSpPr>
          <p:spPr>
            <a:xfrm>
              <a:off x="0" y="0"/>
              <a:ext cx="41425161" cy="20263714"/>
            </a:xfrm>
            <a:custGeom>
              <a:avLst/>
              <a:gdLst/>
              <a:ahLst/>
              <a:cxnLst/>
              <a:rect l="l" t="t" r="r" b="b"/>
              <a:pathLst>
                <a:path w="41425161" h="20263714">
                  <a:moveTo>
                    <a:pt x="41280383" y="20118933"/>
                  </a:moveTo>
                  <a:lnTo>
                    <a:pt x="41425161" y="20118933"/>
                  </a:lnTo>
                  <a:lnTo>
                    <a:pt x="41425161" y="20263714"/>
                  </a:lnTo>
                  <a:lnTo>
                    <a:pt x="41280383" y="20263714"/>
                  </a:lnTo>
                  <a:lnTo>
                    <a:pt x="41280383" y="20118933"/>
                  </a:lnTo>
                  <a:close/>
                  <a:moveTo>
                    <a:pt x="0" y="144780"/>
                  </a:moveTo>
                  <a:lnTo>
                    <a:pt x="144780" y="144780"/>
                  </a:lnTo>
                  <a:lnTo>
                    <a:pt x="144780" y="20118935"/>
                  </a:lnTo>
                  <a:lnTo>
                    <a:pt x="0" y="20118935"/>
                  </a:lnTo>
                  <a:lnTo>
                    <a:pt x="0" y="144780"/>
                  </a:lnTo>
                  <a:close/>
                  <a:moveTo>
                    <a:pt x="0" y="20118935"/>
                  </a:moveTo>
                  <a:lnTo>
                    <a:pt x="144780" y="20118935"/>
                  </a:lnTo>
                  <a:lnTo>
                    <a:pt x="144780" y="20263714"/>
                  </a:lnTo>
                  <a:lnTo>
                    <a:pt x="0" y="20263714"/>
                  </a:lnTo>
                  <a:lnTo>
                    <a:pt x="0" y="20118933"/>
                  </a:lnTo>
                  <a:close/>
                  <a:moveTo>
                    <a:pt x="41280383" y="144780"/>
                  </a:moveTo>
                  <a:lnTo>
                    <a:pt x="41425161" y="144780"/>
                  </a:lnTo>
                  <a:lnTo>
                    <a:pt x="41425161" y="20118935"/>
                  </a:lnTo>
                  <a:lnTo>
                    <a:pt x="41280383" y="20118935"/>
                  </a:lnTo>
                  <a:lnTo>
                    <a:pt x="41280383" y="144780"/>
                  </a:lnTo>
                  <a:close/>
                  <a:moveTo>
                    <a:pt x="144780" y="20118933"/>
                  </a:moveTo>
                  <a:lnTo>
                    <a:pt x="41280383" y="20118933"/>
                  </a:lnTo>
                  <a:lnTo>
                    <a:pt x="41280383" y="20263714"/>
                  </a:lnTo>
                  <a:lnTo>
                    <a:pt x="144780" y="20263714"/>
                  </a:lnTo>
                  <a:lnTo>
                    <a:pt x="144780" y="20118933"/>
                  </a:lnTo>
                  <a:close/>
                  <a:moveTo>
                    <a:pt x="41280383" y="0"/>
                  </a:moveTo>
                  <a:lnTo>
                    <a:pt x="41425161" y="0"/>
                  </a:lnTo>
                  <a:lnTo>
                    <a:pt x="41425161" y="144780"/>
                  </a:lnTo>
                  <a:lnTo>
                    <a:pt x="41280383" y="144780"/>
                  </a:lnTo>
                  <a:lnTo>
                    <a:pt x="41280383" y="0"/>
                  </a:lnTo>
                  <a:close/>
                  <a:moveTo>
                    <a:pt x="0" y="0"/>
                  </a:moveTo>
                  <a:lnTo>
                    <a:pt x="144780" y="0"/>
                  </a:lnTo>
                  <a:lnTo>
                    <a:pt x="144780" y="144780"/>
                  </a:lnTo>
                  <a:lnTo>
                    <a:pt x="0" y="144780"/>
                  </a:lnTo>
                  <a:lnTo>
                    <a:pt x="0" y="0"/>
                  </a:lnTo>
                  <a:close/>
                  <a:moveTo>
                    <a:pt x="144780" y="0"/>
                  </a:moveTo>
                  <a:lnTo>
                    <a:pt x="41280383" y="0"/>
                  </a:lnTo>
                  <a:lnTo>
                    <a:pt x="41280383" y="144780"/>
                  </a:lnTo>
                  <a:lnTo>
                    <a:pt x="144780" y="144780"/>
                  </a:lnTo>
                  <a:lnTo>
                    <a:pt x="144780" y="0"/>
                  </a:lnTo>
                  <a:close/>
                </a:path>
              </a:pathLst>
            </a:custGeom>
            <a:solidFill>
              <a:srgbClr val="000000"/>
            </a:solidFill>
          </p:spPr>
        </p:sp>
      </p:grpSp>
      <p:sp>
        <p:nvSpPr>
          <p:cNvPr id="9" name="Freeform 9"/>
          <p:cNvSpPr/>
          <p:nvPr/>
        </p:nvSpPr>
        <p:spPr>
          <a:xfrm>
            <a:off x="0" y="9432803"/>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a:off x="17589771" y="7782148"/>
            <a:ext cx="833380" cy="840737"/>
          </a:xfrm>
          <a:custGeom>
            <a:avLst/>
            <a:gdLst/>
            <a:ahLst/>
            <a:cxnLst/>
            <a:rect l="l" t="t" r="r" b="b"/>
            <a:pathLst>
              <a:path w="833380" h="840737">
                <a:moveTo>
                  <a:pt x="0" y="0"/>
                </a:moveTo>
                <a:lnTo>
                  <a:pt x="833381" y="0"/>
                </a:lnTo>
                <a:lnTo>
                  <a:pt x="833381"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7" name="Arrow: Pentagon 5">
            <a:extLst>
              <a:ext uri="{FF2B5EF4-FFF2-40B4-BE49-F238E27FC236}">
                <a16:creationId xmlns:a16="http://schemas.microsoft.com/office/drawing/2014/main" id="{3D494C12-6552-D1DF-7D39-5DC43CF9A306}"/>
              </a:ext>
            </a:extLst>
          </p:cNvPr>
          <p:cNvSpPr/>
          <p:nvPr/>
        </p:nvSpPr>
        <p:spPr>
          <a:xfrm>
            <a:off x="0" y="952500"/>
            <a:ext cx="5260075" cy="1143000"/>
          </a:xfrm>
          <a:prstGeom prst="homePlate">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latin typeface="Arial" panose="020B0604020202020204" pitchFamily="34" charset="0"/>
                <a:cs typeface="Arial" panose="020B0604020202020204" pitchFamily="34" charset="0"/>
              </a:rPr>
              <a:t>Nhận xét</a:t>
            </a:r>
            <a:endParaRPr lang="en-US" sz="4800" b="1" dirty="0">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5"/>
          <a:stretch>
            <a:fillRect/>
          </a:stretch>
        </p:blipFill>
        <p:spPr>
          <a:xfrm>
            <a:off x="1295400" y="3541483"/>
            <a:ext cx="5758372" cy="4511267"/>
          </a:xfrm>
          <a:prstGeom prst="rect">
            <a:avLst/>
          </a:prstGeom>
          <a:effectLst>
            <a:outerShdw blurRad="50800" dist="38100" dir="2700000" algn="tl" rotWithShape="0">
              <a:prstClr val="black">
                <a:alpha val="40000"/>
              </a:prstClr>
            </a:outerShdw>
          </a:effectLst>
        </p:spPr>
      </p:pic>
      <p:sp>
        <p:nvSpPr>
          <p:cNvPr id="23" name="Google Shape;48;p2">
            <a:extLst>
              <a:ext uri="{FF2B5EF4-FFF2-40B4-BE49-F238E27FC236}">
                <a16:creationId xmlns:a16="http://schemas.microsoft.com/office/drawing/2014/main" id="{952D6FC7-1749-C816-ED37-17446C85AE2D}"/>
              </a:ext>
            </a:extLst>
          </p:cNvPr>
          <p:cNvSpPr/>
          <p:nvPr/>
        </p:nvSpPr>
        <p:spPr>
          <a:xfrm>
            <a:off x="9391650" y="2027961"/>
            <a:ext cx="7315200" cy="2810739"/>
          </a:xfrm>
          <a:prstGeom prst="roundRect">
            <a:avLst>
              <a:gd name="adj" fmla="val 11614"/>
            </a:avLst>
          </a:prstGeom>
          <a:no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just">
              <a:lnSpc>
                <a:spcPct val="150000"/>
              </a:lnSpc>
              <a:buClr>
                <a:schemeClr val="tx2">
                  <a:lumMod val="50000"/>
                </a:schemeClr>
              </a:buClr>
            </a:pPr>
            <a:r>
              <a:rPr lang="en-US" sz="3600" smtClean="0">
                <a:latin typeface="Arial" panose="020B0604020202020204" pitchFamily="34" charset="0"/>
                <a:cs typeface="Arial" panose="020B0604020202020204" pitchFamily="34" charset="0"/>
              </a:rPr>
              <a:t>Hướng </a:t>
            </a:r>
            <a:r>
              <a:rPr lang="en-US" sz="3600">
                <a:latin typeface="Arial" panose="020B0604020202020204" pitchFamily="34" charset="0"/>
                <a:cs typeface="Arial" panose="020B0604020202020204" pitchFamily="34" charset="0"/>
              </a:rPr>
              <a:t>chảy của nước trên mặt tấm gỗ: Chảy từ </a:t>
            </a:r>
            <a:r>
              <a:rPr lang="en-US" sz="3600">
                <a:solidFill>
                  <a:srgbClr val="FF0000"/>
                </a:solidFill>
                <a:latin typeface="Arial" panose="020B0604020202020204" pitchFamily="34" charset="0"/>
                <a:cs typeface="Arial" panose="020B0604020202020204" pitchFamily="34" charset="0"/>
              </a:rPr>
              <a:t>cao xuống thấp</a:t>
            </a:r>
            <a:endParaRPr lang="en-VN" sz="3600" dirty="0">
              <a:solidFill>
                <a:srgbClr val="FF0000"/>
              </a:solidFill>
              <a:latin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8275051E-5C93-0A68-D80E-49AE12DCED72}"/>
              </a:ext>
            </a:extLst>
          </p:cNvPr>
          <p:cNvCxnSpPr>
            <a:cxnSpLocks/>
            <a:endCxn id="23" idx="1"/>
          </p:cNvCxnSpPr>
          <p:nvPr/>
        </p:nvCxnSpPr>
        <p:spPr>
          <a:xfrm flipV="1">
            <a:off x="4724400" y="3433331"/>
            <a:ext cx="4667250" cy="2784930"/>
          </a:xfrm>
          <a:prstGeom prst="line">
            <a:avLst/>
          </a:prstGeom>
          <a:ln w="38100">
            <a:solidFill>
              <a:srgbClr val="273135"/>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962400" y="6218261"/>
            <a:ext cx="76200" cy="5794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Google Shape;48;p2">
            <a:extLst>
              <a:ext uri="{FF2B5EF4-FFF2-40B4-BE49-F238E27FC236}">
                <a16:creationId xmlns:a16="http://schemas.microsoft.com/office/drawing/2014/main" id="{952D6FC7-1749-C816-ED37-17446C85AE2D}"/>
              </a:ext>
            </a:extLst>
          </p:cNvPr>
          <p:cNvSpPr/>
          <p:nvPr/>
        </p:nvSpPr>
        <p:spPr>
          <a:xfrm>
            <a:off x="9391650" y="6066561"/>
            <a:ext cx="7315200" cy="2810739"/>
          </a:xfrm>
          <a:prstGeom prst="roundRect">
            <a:avLst>
              <a:gd name="adj" fmla="val 11614"/>
            </a:avLst>
          </a:prstGeom>
          <a:no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just">
              <a:lnSpc>
                <a:spcPct val="150000"/>
              </a:lnSpc>
              <a:buClr>
                <a:schemeClr val="tx2">
                  <a:lumMod val="50000"/>
                </a:schemeClr>
              </a:buClr>
            </a:pPr>
            <a:r>
              <a:rPr lang="en-US" sz="3600" smtClean="0">
                <a:latin typeface="Arial" panose="020B0604020202020204" pitchFamily="34" charset="0"/>
                <a:cs typeface="Arial" panose="020B0604020202020204" pitchFamily="34" charset="0"/>
              </a:rPr>
              <a:t>Khi </a:t>
            </a:r>
            <a:r>
              <a:rPr lang="en-US" sz="3600">
                <a:latin typeface="Arial" panose="020B0604020202020204" pitchFamily="34" charset="0"/>
                <a:cs typeface="Arial" panose="020B0604020202020204" pitchFamily="34" charset="0"/>
              </a:rPr>
              <a:t>xuống tới khay </a:t>
            </a:r>
            <a:r>
              <a:rPr lang="en-US" sz="3600" smtClean="0">
                <a:latin typeface="Arial" panose="020B0604020202020204" pitchFamily="34" charset="0"/>
                <a:cs typeface="Arial" panose="020B0604020202020204" pitchFamily="34" charset="0"/>
              </a:rPr>
              <a:t>nước: Tiếp </a:t>
            </a:r>
            <a:r>
              <a:rPr lang="en-US" sz="3600">
                <a:latin typeface="Arial" panose="020B0604020202020204" pitchFamily="34" charset="0"/>
                <a:cs typeface="Arial" panose="020B0604020202020204" pitchFamily="34" charset="0"/>
              </a:rPr>
              <a:t>tục </a:t>
            </a:r>
            <a:r>
              <a:rPr lang="en-US" sz="3600">
                <a:solidFill>
                  <a:srgbClr val="FF0000"/>
                </a:solidFill>
                <a:latin typeface="Arial" panose="020B0604020202020204" pitchFamily="34" charset="0"/>
                <a:cs typeface="Arial" panose="020B0604020202020204" pitchFamily="34" charset="0"/>
              </a:rPr>
              <a:t>chảy lan ra khắp mọi phía</a:t>
            </a:r>
            <a:endParaRPr lang="en-VN" sz="3600" dirty="0">
              <a:solidFill>
                <a:srgbClr val="FF0000"/>
              </a:solidFill>
              <a:latin typeface="Arial" panose="020B0604020202020204" pitchFamily="34" charset="0"/>
              <a:cs typeface="Arial" panose="020B0604020202020204" pitchFamily="34" charset="0"/>
            </a:endParaRPr>
          </a:p>
        </p:txBody>
      </p:sp>
      <p:cxnSp>
        <p:nvCxnSpPr>
          <p:cNvPr id="33" name="Straight Connector 32">
            <a:extLst>
              <a:ext uri="{FF2B5EF4-FFF2-40B4-BE49-F238E27FC236}">
                <a16:creationId xmlns:a16="http://schemas.microsoft.com/office/drawing/2014/main" id="{8275051E-5C93-0A68-D80E-49AE12DCED72}"/>
              </a:ext>
            </a:extLst>
          </p:cNvPr>
          <p:cNvCxnSpPr>
            <a:cxnSpLocks/>
            <a:endCxn id="32" idx="1"/>
          </p:cNvCxnSpPr>
          <p:nvPr/>
        </p:nvCxnSpPr>
        <p:spPr>
          <a:xfrm>
            <a:off x="5105400" y="7200900"/>
            <a:ext cx="4286250" cy="271031"/>
          </a:xfrm>
          <a:prstGeom prst="line">
            <a:avLst/>
          </a:prstGeom>
          <a:ln w="38100">
            <a:solidFill>
              <a:srgbClr val="273135"/>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3133452" y="7118004"/>
            <a:ext cx="658044" cy="1819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8830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par>
                          <p:cTn id="18" fill="hold">
                            <p:stCondLst>
                              <p:cond delay="500"/>
                            </p:stCondLst>
                            <p:childTnLst>
                              <p:par>
                                <p:cTn id="19" presetID="20" presetClass="entr" presetSubtype="0" fill="hold" grpId="0" nodeType="afterEffect">
                                  <p:stCondLst>
                                    <p:cond delay="0"/>
                                  </p:stCondLst>
                                  <p:childTnLst>
                                    <p:set>
                                      <p:cBhvr>
                                        <p:cTn id="20" dur="1" fill="hold">
                                          <p:stCondLst>
                                            <p:cond delay="0"/>
                                          </p:stCondLst>
                                        </p:cTn>
                                        <p:tgtEl>
                                          <p:spTgt spid="23">
                                            <p:bg/>
                                          </p:spTgt>
                                        </p:tgtEl>
                                        <p:attrNameLst>
                                          <p:attrName>style.visibility</p:attrName>
                                        </p:attrNameLst>
                                      </p:cBhvr>
                                      <p:to>
                                        <p:strVal val="visible"/>
                                      </p:to>
                                    </p:set>
                                    <p:animEffect transition="in" filter="wedge">
                                      <p:cBhvr>
                                        <p:cTn id="21" dur="500"/>
                                        <p:tgtEl>
                                          <p:spTgt spid="23">
                                            <p:bg/>
                                          </p:spTgt>
                                        </p:tgtEl>
                                      </p:cBhvr>
                                    </p:animEffect>
                                  </p:childTnLst>
                                </p:cTn>
                              </p:par>
                            </p:childTnLst>
                          </p:cTn>
                        </p:par>
                        <p:par>
                          <p:cTn id="22" fill="hold">
                            <p:stCondLst>
                              <p:cond delay="1000"/>
                            </p:stCondLst>
                            <p:childTnLst>
                              <p:par>
                                <p:cTn id="23" presetID="9" presetClass="entr" presetSubtype="0" fill="hold" grpId="0" nodeType="afterEffect">
                                  <p:stCondLst>
                                    <p:cond delay="0"/>
                                  </p:stCondLst>
                                  <p:childTnLst>
                                    <p:set>
                                      <p:cBhvr>
                                        <p:cTn id="24" dur="1" fill="hold">
                                          <p:stCondLst>
                                            <p:cond delay="0"/>
                                          </p:stCondLst>
                                        </p:cTn>
                                        <p:tgtEl>
                                          <p:spTgt spid="23">
                                            <p:txEl>
                                              <p:pRg st="0" end="0"/>
                                            </p:txEl>
                                          </p:spTgt>
                                        </p:tgtEl>
                                        <p:attrNameLst>
                                          <p:attrName>style.visibility</p:attrName>
                                        </p:attrNameLst>
                                      </p:cBhvr>
                                      <p:to>
                                        <p:strVal val="visible"/>
                                      </p:to>
                                    </p:set>
                                    <p:animEffect transition="in" filter="dissolve">
                                      <p:cBhvr>
                                        <p:cTn id="25" dur="500"/>
                                        <p:tgtEl>
                                          <p:spTgt spid="23">
                                            <p:txEl>
                                              <p:pRg st="0" end="0"/>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up)">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par>
                          <p:cTn id="34" fill="hold">
                            <p:stCondLst>
                              <p:cond delay="500"/>
                            </p:stCondLst>
                            <p:childTnLst>
                              <p:par>
                                <p:cTn id="35" presetID="20" presetClass="entr" presetSubtype="0" fill="hold" grpId="0" nodeType="afterEffect">
                                  <p:stCondLst>
                                    <p:cond delay="0"/>
                                  </p:stCondLst>
                                  <p:childTnLst>
                                    <p:set>
                                      <p:cBhvr>
                                        <p:cTn id="36" dur="1" fill="hold">
                                          <p:stCondLst>
                                            <p:cond delay="0"/>
                                          </p:stCondLst>
                                        </p:cTn>
                                        <p:tgtEl>
                                          <p:spTgt spid="32">
                                            <p:bg/>
                                          </p:spTgt>
                                        </p:tgtEl>
                                        <p:attrNameLst>
                                          <p:attrName>style.visibility</p:attrName>
                                        </p:attrNameLst>
                                      </p:cBhvr>
                                      <p:to>
                                        <p:strVal val="visible"/>
                                      </p:to>
                                    </p:set>
                                    <p:animEffect transition="in" filter="wedge">
                                      <p:cBhvr>
                                        <p:cTn id="37" dur="500"/>
                                        <p:tgtEl>
                                          <p:spTgt spid="32">
                                            <p:bg/>
                                          </p:spTgt>
                                        </p:tgtEl>
                                      </p:cBhvr>
                                    </p:animEffect>
                                  </p:childTnLst>
                                </p:cTn>
                              </p:par>
                            </p:childTnLst>
                          </p:cTn>
                        </p:par>
                        <p:par>
                          <p:cTn id="38" fill="hold">
                            <p:stCondLst>
                              <p:cond delay="1000"/>
                            </p:stCondLst>
                            <p:childTnLst>
                              <p:par>
                                <p:cTn id="39" presetID="9" presetClass="entr" presetSubtype="0" fill="hold" grpId="0" nodeType="afterEffect">
                                  <p:stCondLst>
                                    <p:cond delay="0"/>
                                  </p:stCondLst>
                                  <p:childTnLst>
                                    <p:set>
                                      <p:cBhvr>
                                        <p:cTn id="40" dur="1" fill="hold">
                                          <p:stCondLst>
                                            <p:cond delay="0"/>
                                          </p:stCondLst>
                                        </p:cTn>
                                        <p:tgtEl>
                                          <p:spTgt spid="32">
                                            <p:txEl>
                                              <p:pRg st="0" end="0"/>
                                            </p:txEl>
                                          </p:spTgt>
                                        </p:tgtEl>
                                        <p:attrNameLst>
                                          <p:attrName>style.visibility</p:attrName>
                                        </p:attrNameLst>
                                      </p:cBhvr>
                                      <p:to>
                                        <p:strVal val="visible"/>
                                      </p:to>
                                    </p:set>
                                    <p:animEffect transition="in" filter="dissolve">
                                      <p:cBhvr>
                                        <p:cTn id="41" dur="500"/>
                                        <p:tgtEl>
                                          <p:spTgt spid="32">
                                            <p:txEl>
                                              <p:pRg st="0" end="0"/>
                                            </p:txEl>
                                          </p:spTgt>
                                        </p:tgtEl>
                                      </p:cBhvr>
                                    </p:animEffect>
                                  </p:childTnLst>
                                </p:cTn>
                              </p:par>
                              <p:par>
                                <p:cTn id="42" presetID="22" presetClass="entr" presetSubtype="4"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ipe(down)">
                                      <p:cBhvr>
                                        <p:cTn id="4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uiExpand="1" build="p" animBg="1"/>
      <p:bldP spid="32"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6" name="Group 6"/>
          <p:cNvGrpSpPr/>
          <p:nvPr/>
        </p:nvGrpSpPr>
        <p:grpSpPr>
          <a:xfrm>
            <a:off x="266700" y="272030"/>
            <a:ext cx="17754600" cy="9742939"/>
            <a:chOff x="0" y="0"/>
            <a:chExt cx="41425162" cy="20263714"/>
          </a:xfrm>
        </p:grpSpPr>
        <p:sp>
          <p:nvSpPr>
            <p:cNvPr id="7" name="Freeform 7"/>
            <p:cNvSpPr/>
            <p:nvPr/>
          </p:nvSpPr>
          <p:spPr>
            <a:xfrm>
              <a:off x="72390" y="72390"/>
              <a:ext cx="41280382" cy="20118934"/>
            </a:xfrm>
            <a:custGeom>
              <a:avLst/>
              <a:gdLst/>
              <a:ahLst/>
              <a:cxnLst/>
              <a:rect l="l" t="t" r="r" b="b"/>
              <a:pathLst>
                <a:path w="41280382" h="20118934">
                  <a:moveTo>
                    <a:pt x="0" y="0"/>
                  </a:moveTo>
                  <a:lnTo>
                    <a:pt x="41280382" y="0"/>
                  </a:lnTo>
                  <a:lnTo>
                    <a:pt x="41280382" y="20118934"/>
                  </a:lnTo>
                  <a:lnTo>
                    <a:pt x="0" y="20118934"/>
                  </a:lnTo>
                  <a:lnTo>
                    <a:pt x="0" y="0"/>
                  </a:lnTo>
                  <a:close/>
                </a:path>
              </a:pathLst>
            </a:custGeom>
            <a:solidFill>
              <a:srgbClr val="FFFFFF"/>
            </a:solidFill>
          </p:spPr>
        </p:sp>
        <p:sp>
          <p:nvSpPr>
            <p:cNvPr id="8" name="Freeform 8"/>
            <p:cNvSpPr/>
            <p:nvPr/>
          </p:nvSpPr>
          <p:spPr>
            <a:xfrm>
              <a:off x="0" y="0"/>
              <a:ext cx="41425161" cy="20263714"/>
            </a:xfrm>
            <a:custGeom>
              <a:avLst/>
              <a:gdLst/>
              <a:ahLst/>
              <a:cxnLst/>
              <a:rect l="l" t="t" r="r" b="b"/>
              <a:pathLst>
                <a:path w="41425161" h="20263714">
                  <a:moveTo>
                    <a:pt x="41280383" y="20118933"/>
                  </a:moveTo>
                  <a:lnTo>
                    <a:pt x="41425161" y="20118933"/>
                  </a:lnTo>
                  <a:lnTo>
                    <a:pt x="41425161" y="20263714"/>
                  </a:lnTo>
                  <a:lnTo>
                    <a:pt x="41280383" y="20263714"/>
                  </a:lnTo>
                  <a:lnTo>
                    <a:pt x="41280383" y="20118933"/>
                  </a:lnTo>
                  <a:close/>
                  <a:moveTo>
                    <a:pt x="0" y="144780"/>
                  </a:moveTo>
                  <a:lnTo>
                    <a:pt x="144780" y="144780"/>
                  </a:lnTo>
                  <a:lnTo>
                    <a:pt x="144780" y="20118935"/>
                  </a:lnTo>
                  <a:lnTo>
                    <a:pt x="0" y="20118935"/>
                  </a:lnTo>
                  <a:lnTo>
                    <a:pt x="0" y="144780"/>
                  </a:lnTo>
                  <a:close/>
                  <a:moveTo>
                    <a:pt x="0" y="20118935"/>
                  </a:moveTo>
                  <a:lnTo>
                    <a:pt x="144780" y="20118935"/>
                  </a:lnTo>
                  <a:lnTo>
                    <a:pt x="144780" y="20263714"/>
                  </a:lnTo>
                  <a:lnTo>
                    <a:pt x="0" y="20263714"/>
                  </a:lnTo>
                  <a:lnTo>
                    <a:pt x="0" y="20118933"/>
                  </a:lnTo>
                  <a:close/>
                  <a:moveTo>
                    <a:pt x="41280383" y="144780"/>
                  </a:moveTo>
                  <a:lnTo>
                    <a:pt x="41425161" y="144780"/>
                  </a:lnTo>
                  <a:lnTo>
                    <a:pt x="41425161" y="20118935"/>
                  </a:lnTo>
                  <a:lnTo>
                    <a:pt x="41280383" y="20118935"/>
                  </a:lnTo>
                  <a:lnTo>
                    <a:pt x="41280383" y="144780"/>
                  </a:lnTo>
                  <a:close/>
                  <a:moveTo>
                    <a:pt x="144780" y="20118933"/>
                  </a:moveTo>
                  <a:lnTo>
                    <a:pt x="41280383" y="20118933"/>
                  </a:lnTo>
                  <a:lnTo>
                    <a:pt x="41280383" y="20263714"/>
                  </a:lnTo>
                  <a:lnTo>
                    <a:pt x="144780" y="20263714"/>
                  </a:lnTo>
                  <a:lnTo>
                    <a:pt x="144780" y="20118933"/>
                  </a:lnTo>
                  <a:close/>
                  <a:moveTo>
                    <a:pt x="41280383" y="0"/>
                  </a:moveTo>
                  <a:lnTo>
                    <a:pt x="41425161" y="0"/>
                  </a:lnTo>
                  <a:lnTo>
                    <a:pt x="41425161" y="144780"/>
                  </a:lnTo>
                  <a:lnTo>
                    <a:pt x="41280383" y="144780"/>
                  </a:lnTo>
                  <a:lnTo>
                    <a:pt x="41280383" y="0"/>
                  </a:lnTo>
                  <a:close/>
                  <a:moveTo>
                    <a:pt x="0" y="0"/>
                  </a:moveTo>
                  <a:lnTo>
                    <a:pt x="144780" y="0"/>
                  </a:lnTo>
                  <a:lnTo>
                    <a:pt x="144780" y="144780"/>
                  </a:lnTo>
                  <a:lnTo>
                    <a:pt x="0" y="144780"/>
                  </a:lnTo>
                  <a:lnTo>
                    <a:pt x="0" y="0"/>
                  </a:lnTo>
                  <a:close/>
                  <a:moveTo>
                    <a:pt x="144780" y="0"/>
                  </a:moveTo>
                  <a:lnTo>
                    <a:pt x="41280383" y="0"/>
                  </a:lnTo>
                  <a:lnTo>
                    <a:pt x="41280383" y="144780"/>
                  </a:lnTo>
                  <a:lnTo>
                    <a:pt x="144780" y="144780"/>
                  </a:lnTo>
                  <a:lnTo>
                    <a:pt x="144780" y="0"/>
                  </a:lnTo>
                  <a:close/>
                </a:path>
              </a:pathLst>
            </a:custGeom>
            <a:solidFill>
              <a:srgbClr val="000000"/>
            </a:solidFill>
          </p:spPr>
        </p:sp>
      </p:grpSp>
      <p:sp>
        <p:nvSpPr>
          <p:cNvPr id="9" name="Freeform 9"/>
          <p:cNvSpPr/>
          <p:nvPr/>
        </p:nvSpPr>
        <p:spPr>
          <a:xfrm>
            <a:off x="0" y="9432803"/>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a:off x="17589771" y="7782148"/>
            <a:ext cx="833380" cy="840737"/>
          </a:xfrm>
          <a:custGeom>
            <a:avLst/>
            <a:gdLst/>
            <a:ahLst/>
            <a:cxnLst/>
            <a:rect l="l" t="t" r="r" b="b"/>
            <a:pathLst>
              <a:path w="833380" h="840737">
                <a:moveTo>
                  <a:pt x="0" y="0"/>
                </a:moveTo>
                <a:lnTo>
                  <a:pt x="833381" y="0"/>
                </a:lnTo>
                <a:lnTo>
                  <a:pt x="833381"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7" name="Arrow: Pentagon 5">
            <a:extLst>
              <a:ext uri="{FF2B5EF4-FFF2-40B4-BE49-F238E27FC236}">
                <a16:creationId xmlns:a16="http://schemas.microsoft.com/office/drawing/2014/main" id="{3D494C12-6552-D1DF-7D39-5DC43CF9A306}"/>
              </a:ext>
            </a:extLst>
          </p:cNvPr>
          <p:cNvSpPr/>
          <p:nvPr/>
        </p:nvSpPr>
        <p:spPr>
          <a:xfrm>
            <a:off x="0" y="952500"/>
            <a:ext cx="5260075" cy="1143000"/>
          </a:xfrm>
          <a:prstGeom prst="homePlate">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latin typeface="Arial" panose="020B0604020202020204" pitchFamily="34" charset="0"/>
                <a:cs typeface="Arial" panose="020B0604020202020204" pitchFamily="34" charset="0"/>
              </a:rPr>
              <a:t>Nhận xét</a:t>
            </a:r>
            <a:endParaRPr lang="en-US" sz="4800" b="1" dirty="0">
              <a:latin typeface="Arial" panose="020B0604020202020204" pitchFamily="34" charset="0"/>
              <a:cs typeface="Arial" panose="020B0604020202020204" pitchFamily="34" charset="0"/>
            </a:endParaRPr>
          </a:p>
        </p:txBody>
      </p:sp>
      <p:grpSp>
        <p:nvGrpSpPr>
          <p:cNvPr id="3" name="Group 2"/>
          <p:cNvGrpSpPr/>
          <p:nvPr/>
        </p:nvGrpSpPr>
        <p:grpSpPr>
          <a:xfrm>
            <a:off x="1600200" y="2775970"/>
            <a:ext cx="8382000" cy="6787130"/>
            <a:chOff x="1524000" y="2775970"/>
            <a:chExt cx="8382000" cy="6787130"/>
          </a:xfrm>
        </p:grpSpPr>
        <p:sp>
          <p:nvSpPr>
            <p:cNvPr id="16" name="Rectangle: Rounded Corners 18">
              <a:extLst>
                <a:ext uri="{FF2B5EF4-FFF2-40B4-BE49-F238E27FC236}">
                  <a16:creationId xmlns:a16="http://schemas.microsoft.com/office/drawing/2014/main" id="{C0BD095A-1B64-44A6-759B-6E8D1D31CC94}"/>
                </a:ext>
              </a:extLst>
            </p:cNvPr>
            <p:cNvSpPr/>
            <p:nvPr/>
          </p:nvSpPr>
          <p:spPr>
            <a:xfrm>
              <a:off x="1524000" y="2775970"/>
              <a:ext cx="8382000" cy="4734148"/>
            </a:xfrm>
            <a:prstGeom prst="roundRect">
              <a:avLst>
                <a:gd name="adj" fmla="val 7711"/>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a:lnSpc>
                  <a:spcPct val="150000"/>
                </a:lnSpc>
                <a:spcBef>
                  <a:spcPts val="0"/>
                </a:spcBef>
                <a:spcAft>
                  <a:spcPts val="0"/>
                </a:spcAft>
              </a:pPr>
              <a:endParaRPr lang="en-US" sz="36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9" name="Freeform 4"/>
            <p:cNvSpPr/>
            <p:nvPr/>
          </p:nvSpPr>
          <p:spPr>
            <a:xfrm>
              <a:off x="6264387" y="6656361"/>
              <a:ext cx="3147440" cy="2906739"/>
            </a:xfrm>
            <a:custGeom>
              <a:avLst/>
              <a:gdLst/>
              <a:ahLst/>
              <a:cxnLst/>
              <a:rect l="l" t="t" r="r" b="b"/>
              <a:pathLst>
                <a:path w="3672216" h="3503906">
                  <a:moveTo>
                    <a:pt x="0" y="0"/>
                  </a:moveTo>
                  <a:lnTo>
                    <a:pt x="3672216" y="0"/>
                  </a:lnTo>
                  <a:lnTo>
                    <a:pt x="3672216" y="3503907"/>
                  </a:lnTo>
                  <a:lnTo>
                    <a:pt x="0" y="3503907"/>
                  </a:lnTo>
                  <a:lnTo>
                    <a:pt x="0" y="0"/>
                  </a:lnTo>
                  <a:close/>
                </a:path>
              </a:pathLst>
            </a:custGeom>
            <a:blipFill>
              <a:blip r:embed="rId5"/>
              <a:stretch>
                <a:fillRect/>
              </a:stretch>
            </a:blipFill>
          </p:spPr>
        </p:sp>
      </p:grpSp>
      <p:pic>
        <p:nvPicPr>
          <p:cNvPr id="21" name="Picture 20"/>
          <p:cNvPicPr>
            <a:picLocks noChangeAspect="1"/>
          </p:cNvPicPr>
          <p:nvPr/>
        </p:nvPicPr>
        <p:blipFill rotWithShape="1">
          <a:blip r:embed="rId6"/>
          <a:srcRect t="364" r="68179" b="14172"/>
          <a:stretch/>
        </p:blipFill>
        <p:spPr>
          <a:xfrm>
            <a:off x="12188190" y="729716"/>
            <a:ext cx="4038600" cy="2731567"/>
          </a:xfrm>
          <a:prstGeom prst="rect">
            <a:avLst/>
          </a:prstGeom>
        </p:spPr>
      </p:pic>
      <p:pic>
        <p:nvPicPr>
          <p:cNvPr id="22" name="Picture 21"/>
          <p:cNvPicPr>
            <a:picLocks noChangeAspect="1"/>
          </p:cNvPicPr>
          <p:nvPr/>
        </p:nvPicPr>
        <p:blipFill rotWithShape="1">
          <a:blip r:embed="rId6"/>
          <a:srcRect l="33189" r="34389" b="14172"/>
          <a:stretch/>
        </p:blipFill>
        <p:spPr>
          <a:xfrm>
            <a:off x="12192000" y="3771444"/>
            <a:ext cx="4038600" cy="2743200"/>
          </a:xfrm>
          <a:prstGeom prst="rect">
            <a:avLst/>
          </a:prstGeom>
        </p:spPr>
      </p:pic>
      <p:pic>
        <p:nvPicPr>
          <p:cNvPr id="25" name="Picture 24"/>
          <p:cNvPicPr>
            <a:picLocks noChangeAspect="1"/>
          </p:cNvPicPr>
          <p:nvPr/>
        </p:nvPicPr>
        <p:blipFill rotWithShape="1">
          <a:blip r:embed="rId6"/>
          <a:srcRect l="67412" b="16556"/>
          <a:stretch/>
        </p:blipFill>
        <p:spPr>
          <a:xfrm>
            <a:off x="12188190" y="6824805"/>
            <a:ext cx="4038600" cy="2667000"/>
          </a:xfrm>
          <a:prstGeom prst="rect">
            <a:avLst/>
          </a:prstGeom>
        </p:spPr>
      </p:pic>
      <p:pic>
        <p:nvPicPr>
          <p:cNvPr id="27"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55733" y="2726754"/>
            <a:ext cx="1022067" cy="889610"/>
          </a:xfrm>
          <a:prstGeom prst="rect">
            <a:avLst/>
          </a:prstGeom>
        </p:spPr>
      </p:pic>
      <p:pic>
        <p:nvPicPr>
          <p:cNvPr id="28"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55733" y="8825890"/>
            <a:ext cx="1022067" cy="889610"/>
          </a:xfrm>
          <a:prstGeom prst="rect">
            <a:avLst/>
          </a:prstGeom>
        </p:spPr>
      </p:pic>
      <p:pic>
        <p:nvPicPr>
          <p:cNvPr id="31"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11697827" y="5811897"/>
            <a:ext cx="1007015" cy="857827"/>
          </a:xfrm>
          <a:prstGeom prst="rect">
            <a:avLst/>
          </a:prstGeom>
        </p:spPr>
      </p:pic>
      <p:sp>
        <p:nvSpPr>
          <p:cNvPr id="4" name="Rectangle 3"/>
          <p:cNvSpPr/>
          <p:nvPr/>
        </p:nvSpPr>
        <p:spPr>
          <a:xfrm>
            <a:off x="1732894" y="3019385"/>
            <a:ext cx="8116611" cy="4247317"/>
          </a:xfrm>
          <a:prstGeom prst="rect">
            <a:avLst/>
          </a:prstGeom>
        </p:spPr>
        <p:txBody>
          <a:bodyPr wrap="square">
            <a:spAutoFit/>
          </a:bodyPr>
          <a:lstStyle/>
          <a:p>
            <a:pPr marR="0" lvl="0" algn="just">
              <a:lnSpc>
                <a:spcPct val="150000"/>
              </a:lnSpc>
              <a:spcBef>
                <a:spcPts val="0"/>
              </a:spcBef>
              <a:spcAft>
                <a:spcPts val="0"/>
              </a:spcAft>
            </a:pPr>
            <a:r>
              <a:rPr lang="nl-NL" sz="3600">
                <a:latin typeface="Arial" panose="020B0604020202020204" pitchFamily="34" charset="0"/>
                <a:ea typeface="Calibri" panose="020F0502020204030204" pitchFamily="34" charset="0"/>
                <a:cs typeface="Arial" panose="020B0604020202020204" pitchFamily="34" charset="0"/>
              </a:rPr>
              <a:t>Hình 3: </a:t>
            </a:r>
          </a:p>
          <a:p>
            <a:pPr marL="571500" marR="0" lvl="0" indent="-571500" algn="just">
              <a:lnSpc>
                <a:spcPct val="150000"/>
              </a:lnSpc>
              <a:spcBef>
                <a:spcPts val="0"/>
              </a:spcBef>
              <a:spcAft>
                <a:spcPts val="0"/>
              </a:spcAft>
              <a:buFont typeface="Wingdings" panose="05000000000000000000" pitchFamily="2" charset="2"/>
              <a:buChar char="§"/>
            </a:pPr>
            <a:r>
              <a:rPr lang="en-US" sz="3600">
                <a:latin typeface="Arial" panose="020B0604020202020204" pitchFamily="34" charset="0"/>
                <a:cs typeface="Arial" panose="020B0604020202020204" pitchFamily="34" charset="0"/>
              </a:rPr>
              <a:t>Nước thấm qua khăn, giấy ăn vì khăn và giấy ăn bên dưới bị ướt.</a:t>
            </a:r>
          </a:p>
          <a:p>
            <a:pPr marL="571500" marR="0" lvl="0" indent="-571500" algn="just">
              <a:lnSpc>
                <a:spcPct val="150000"/>
              </a:lnSpc>
              <a:spcBef>
                <a:spcPts val="0"/>
              </a:spcBef>
              <a:spcAft>
                <a:spcPts val="0"/>
              </a:spcAft>
              <a:buFont typeface="Wingdings" panose="05000000000000000000" pitchFamily="2" charset="2"/>
              <a:buChar char="§"/>
            </a:pPr>
            <a:r>
              <a:rPr lang="en-US" sz="3600">
                <a:latin typeface="Arial" panose="020B0604020202020204" pitchFamily="34" charset="0"/>
                <a:cs typeface="Arial" panose="020B0604020202020204" pitchFamily="34" charset="0"/>
              </a:rPr>
              <a:t>Không thấm qua đĩa vì đĩa phía bên dưới không bị ướt.</a:t>
            </a:r>
            <a:endParaRPr lang="en-US" sz="36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20458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down)">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6" dur="500"/>
                                        <p:tgtEl>
                                          <p:spTgt spid="4">
                                            <p:txEl>
                                              <p:pRg st="1" end="1"/>
                                            </p:txEl>
                                          </p:spTgt>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8" dur="500"/>
                                        <p:tgtEl>
                                          <p:spTgt spid="4">
                                            <p:txEl>
                                              <p:pRg st="2" end="2"/>
                                            </p:txEl>
                                          </p:spTgt>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6" name="Group 6"/>
          <p:cNvGrpSpPr/>
          <p:nvPr/>
        </p:nvGrpSpPr>
        <p:grpSpPr>
          <a:xfrm>
            <a:off x="266700" y="272030"/>
            <a:ext cx="17754600" cy="9742939"/>
            <a:chOff x="0" y="0"/>
            <a:chExt cx="41425162" cy="20263714"/>
          </a:xfrm>
        </p:grpSpPr>
        <p:sp>
          <p:nvSpPr>
            <p:cNvPr id="7" name="Freeform 7"/>
            <p:cNvSpPr/>
            <p:nvPr/>
          </p:nvSpPr>
          <p:spPr>
            <a:xfrm>
              <a:off x="72390" y="72390"/>
              <a:ext cx="41280382" cy="20118934"/>
            </a:xfrm>
            <a:custGeom>
              <a:avLst/>
              <a:gdLst/>
              <a:ahLst/>
              <a:cxnLst/>
              <a:rect l="l" t="t" r="r" b="b"/>
              <a:pathLst>
                <a:path w="41280382" h="20118934">
                  <a:moveTo>
                    <a:pt x="0" y="0"/>
                  </a:moveTo>
                  <a:lnTo>
                    <a:pt x="41280382" y="0"/>
                  </a:lnTo>
                  <a:lnTo>
                    <a:pt x="41280382" y="20118934"/>
                  </a:lnTo>
                  <a:lnTo>
                    <a:pt x="0" y="20118934"/>
                  </a:lnTo>
                  <a:lnTo>
                    <a:pt x="0" y="0"/>
                  </a:lnTo>
                  <a:close/>
                </a:path>
              </a:pathLst>
            </a:custGeom>
            <a:solidFill>
              <a:srgbClr val="FFFFFF"/>
            </a:solidFill>
          </p:spPr>
        </p:sp>
        <p:sp>
          <p:nvSpPr>
            <p:cNvPr id="8" name="Freeform 8"/>
            <p:cNvSpPr/>
            <p:nvPr/>
          </p:nvSpPr>
          <p:spPr>
            <a:xfrm>
              <a:off x="0" y="0"/>
              <a:ext cx="41425161" cy="20263714"/>
            </a:xfrm>
            <a:custGeom>
              <a:avLst/>
              <a:gdLst/>
              <a:ahLst/>
              <a:cxnLst/>
              <a:rect l="l" t="t" r="r" b="b"/>
              <a:pathLst>
                <a:path w="41425161" h="20263714">
                  <a:moveTo>
                    <a:pt x="41280383" y="20118933"/>
                  </a:moveTo>
                  <a:lnTo>
                    <a:pt x="41425161" y="20118933"/>
                  </a:lnTo>
                  <a:lnTo>
                    <a:pt x="41425161" y="20263714"/>
                  </a:lnTo>
                  <a:lnTo>
                    <a:pt x="41280383" y="20263714"/>
                  </a:lnTo>
                  <a:lnTo>
                    <a:pt x="41280383" y="20118933"/>
                  </a:lnTo>
                  <a:close/>
                  <a:moveTo>
                    <a:pt x="0" y="144780"/>
                  </a:moveTo>
                  <a:lnTo>
                    <a:pt x="144780" y="144780"/>
                  </a:lnTo>
                  <a:lnTo>
                    <a:pt x="144780" y="20118935"/>
                  </a:lnTo>
                  <a:lnTo>
                    <a:pt x="0" y="20118935"/>
                  </a:lnTo>
                  <a:lnTo>
                    <a:pt x="0" y="144780"/>
                  </a:lnTo>
                  <a:close/>
                  <a:moveTo>
                    <a:pt x="0" y="20118935"/>
                  </a:moveTo>
                  <a:lnTo>
                    <a:pt x="144780" y="20118935"/>
                  </a:lnTo>
                  <a:lnTo>
                    <a:pt x="144780" y="20263714"/>
                  </a:lnTo>
                  <a:lnTo>
                    <a:pt x="0" y="20263714"/>
                  </a:lnTo>
                  <a:lnTo>
                    <a:pt x="0" y="20118933"/>
                  </a:lnTo>
                  <a:close/>
                  <a:moveTo>
                    <a:pt x="41280383" y="144780"/>
                  </a:moveTo>
                  <a:lnTo>
                    <a:pt x="41425161" y="144780"/>
                  </a:lnTo>
                  <a:lnTo>
                    <a:pt x="41425161" y="20118935"/>
                  </a:lnTo>
                  <a:lnTo>
                    <a:pt x="41280383" y="20118935"/>
                  </a:lnTo>
                  <a:lnTo>
                    <a:pt x="41280383" y="144780"/>
                  </a:lnTo>
                  <a:close/>
                  <a:moveTo>
                    <a:pt x="144780" y="20118933"/>
                  </a:moveTo>
                  <a:lnTo>
                    <a:pt x="41280383" y="20118933"/>
                  </a:lnTo>
                  <a:lnTo>
                    <a:pt x="41280383" y="20263714"/>
                  </a:lnTo>
                  <a:lnTo>
                    <a:pt x="144780" y="20263714"/>
                  </a:lnTo>
                  <a:lnTo>
                    <a:pt x="144780" y="20118933"/>
                  </a:lnTo>
                  <a:close/>
                  <a:moveTo>
                    <a:pt x="41280383" y="0"/>
                  </a:moveTo>
                  <a:lnTo>
                    <a:pt x="41425161" y="0"/>
                  </a:lnTo>
                  <a:lnTo>
                    <a:pt x="41425161" y="144780"/>
                  </a:lnTo>
                  <a:lnTo>
                    <a:pt x="41280383" y="144780"/>
                  </a:lnTo>
                  <a:lnTo>
                    <a:pt x="41280383" y="0"/>
                  </a:lnTo>
                  <a:close/>
                  <a:moveTo>
                    <a:pt x="0" y="0"/>
                  </a:moveTo>
                  <a:lnTo>
                    <a:pt x="144780" y="0"/>
                  </a:lnTo>
                  <a:lnTo>
                    <a:pt x="144780" y="144780"/>
                  </a:lnTo>
                  <a:lnTo>
                    <a:pt x="0" y="144780"/>
                  </a:lnTo>
                  <a:lnTo>
                    <a:pt x="0" y="0"/>
                  </a:lnTo>
                  <a:close/>
                  <a:moveTo>
                    <a:pt x="144780" y="0"/>
                  </a:moveTo>
                  <a:lnTo>
                    <a:pt x="41280383" y="0"/>
                  </a:lnTo>
                  <a:lnTo>
                    <a:pt x="41280383" y="144780"/>
                  </a:lnTo>
                  <a:lnTo>
                    <a:pt x="144780" y="144780"/>
                  </a:lnTo>
                  <a:lnTo>
                    <a:pt x="144780" y="0"/>
                  </a:lnTo>
                  <a:close/>
                </a:path>
              </a:pathLst>
            </a:custGeom>
            <a:solidFill>
              <a:srgbClr val="000000"/>
            </a:solidFill>
          </p:spPr>
        </p:sp>
      </p:grpSp>
      <p:sp>
        <p:nvSpPr>
          <p:cNvPr id="9" name="Freeform 9"/>
          <p:cNvSpPr/>
          <p:nvPr/>
        </p:nvSpPr>
        <p:spPr>
          <a:xfrm>
            <a:off x="0" y="9432803"/>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a:off x="17589771" y="7782148"/>
            <a:ext cx="833380" cy="840737"/>
          </a:xfrm>
          <a:custGeom>
            <a:avLst/>
            <a:gdLst/>
            <a:ahLst/>
            <a:cxnLst/>
            <a:rect l="l" t="t" r="r" b="b"/>
            <a:pathLst>
              <a:path w="833380" h="840737">
                <a:moveTo>
                  <a:pt x="0" y="0"/>
                </a:moveTo>
                <a:lnTo>
                  <a:pt x="833381" y="0"/>
                </a:lnTo>
                <a:lnTo>
                  <a:pt x="833381"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7" name="Arrow: Pentagon 5">
            <a:extLst>
              <a:ext uri="{FF2B5EF4-FFF2-40B4-BE49-F238E27FC236}">
                <a16:creationId xmlns:a16="http://schemas.microsoft.com/office/drawing/2014/main" id="{3D494C12-6552-D1DF-7D39-5DC43CF9A306}"/>
              </a:ext>
            </a:extLst>
          </p:cNvPr>
          <p:cNvSpPr/>
          <p:nvPr/>
        </p:nvSpPr>
        <p:spPr>
          <a:xfrm>
            <a:off x="0" y="952500"/>
            <a:ext cx="5260075" cy="1143000"/>
          </a:xfrm>
          <a:prstGeom prst="homePlate">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latin typeface="Arial" panose="020B0604020202020204" pitchFamily="34" charset="0"/>
                <a:cs typeface="Arial" panose="020B0604020202020204" pitchFamily="34" charset="0"/>
              </a:rPr>
              <a:t>Nhận xét</a:t>
            </a:r>
            <a:endParaRPr lang="en-US" sz="4800" b="1" dirty="0">
              <a:latin typeface="Arial" panose="020B0604020202020204" pitchFamily="34" charset="0"/>
              <a:cs typeface="Arial" panose="020B0604020202020204" pitchFamily="34" charset="0"/>
            </a:endParaRPr>
          </a:p>
        </p:txBody>
      </p:sp>
      <p:pic>
        <p:nvPicPr>
          <p:cNvPr id="21" name="Picture 20"/>
          <p:cNvPicPr>
            <a:picLocks noChangeAspect="1"/>
          </p:cNvPicPr>
          <p:nvPr/>
        </p:nvPicPr>
        <p:blipFill rotWithShape="1">
          <a:blip r:embed="rId5"/>
          <a:srcRect t="364" r="68179" b="14172"/>
          <a:stretch/>
        </p:blipFill>
        <p:spPr>
          <a:xfrm>
            <a:off x="12188190" y="729716"/>
            <a:ext cx="4038600" cy="2731567"/>
          </a:xfrm>
          <a:prstGeom prst="rect">
            <a:avLst/>
          </a:prstGeom>
        </p:spPr>
      </p:pic>
      <p:pic>
        <p:nvPicPr>
          <p:cNvPr id="22" name="Picture 21"/>
          <p:cNvPicPr>
            <a:picLocks noChangeAspect="1"/>
          </p:cNvPicPr>
          <p:nvPr/>
        </p:nvPicPr>
        <p:blipFill rotWithShape="1">
          <a:blip r:embed="rId5"/>
          <a:srcRect l="33189" r="34389" b="14172"/>
          <a:stretch/>
        </p:blipFill>
        <p:spPr>
          <a:xfrm>
            <a:off x="12192000" y="3771444"/>
            <a:ext cx="4038600" cy="2743200"/>
          </a:xfrm>
          <a:prstGeom prst="rect">
            <a:avLst/>
          </a:prstGeom>
        </p:spPr>
      </p:pic>
      <p:pic>
        <p:nvPicPr>
          <p:cNvPr id="25" name="Picture 24"/>
          <p:cNvPicPr>
            <a:picLocks noChangeAspect="1"/>
          </p:cNvPicPr>
          <p:nvPr/>
        </p:nvPicPr>
        <p:blipFill rotWithShape="1">
          <a:blip r:embed="rId5"/>
          <a:srcRect l="67412" b="16556"/>
          <a:stretch/>
        </p:blipFill>
        <p:spPr>
          <a:xfrm>
            <a:off x="12188190" y="6824805"/>
            <a:ext cx="4038600" cy="2667000"/>
          </a:xfrm>
          <a:prstGeom prst="rect">
            <a:avLst/>
          </a:prstGeom>
        </p:spPr>
      </p:pic>
      <p:pic>
        <p:nvPicPr>
          <p:cNvPr id="27"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55733" y="2726754"/>
            <a:ext cx="1022067" cy="889610"/>
          </a:xfrm>
          <a:prstGeom prst="rect">
            <a:avLst/>
          </a:prstGeom>
        </p:spPr>
      </p:pic>
      <p:pic>
        <p:nvPicPr>
          <p:cNvPr id="28"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55733" y="8825890"/>
            <a:ext cx="1022067" cy="889610"/>
          </a:xfrm>
          <a:prstGeom prst="rect">
            <a:avLst/>
          </a:prstGeom>
        </p:spPr>
      </p:pic>
      <p:pic>
        <p:nvPicPr>
          <p:cNvPr id="31"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11697827" y="5811897"/>
            <a:ext cx="1007015" cy="857827"/>
          </a:xfrm>
          <a:prstGeom prst="rect">
            <a:avLst/>
          </a:prstGeom>
        </p:spPr>
      </p:pic>
      <p:pic>
        <p:nvPicPr>
          <p:cNvPr id="18" name="Picture 21"/>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41"/>
              </a:ext>
            </a:extLst>
          </a:blip>
          <a:srcRect/>
          <a:stretch>
            <a:fillRect/>
          </a:stretch>
        </p:blipFill>
        <p:spPr>
          <a:xfrm rot="649092">
            <a:off x="8978525" y="1883750"/>
            <a:ext cx="1922647" cy="1258460"/>
          </a:xfrm>
          <a:prstGeom prst="rect">
            <a:avLst/>
          </a:prstGeom>
        </p:spPr>
      </p:pic>
      <p:sp>
        <p:nvSpPr>
          <p:cNvPr id="4" name="Rectangle 3"/>
          <p:cNvSpPr/>
          <p:nvPr/>
        </p:nvSpPr>
        <p:spPr>
          <a:xfrm>
            <a:off x="1447800" y="3349562"/>
            <a:ext cx="8810610" cy="1754326"/>
          </a:xfrm>
          <a:prstGeom prst="rect">
            <a:avLst/>
          </a:prstGeom>
        </p:spPr>
        <p:txBody>
          <a:bodyPr wrap="square">
            <a:spAutoFit/>
          </a:bodyPr>
          <a:lstStyle/>
          <a:p>
            <a:pPr algn="just">
              <a:lnSpc>
                <a:spcPct val="150000"/>
              </a:lnSpc>
              <a:spcAft>
                <a:spcPts val="0"/>
              </a:spcAft>
            </a:pPr>
            <a:r>
              <a:rPr lang="en-US" sz="3600" smtClean="0">
                <a:latin typeface="Arial" panose="020B0604020202020204" pitchFamily="34" charset="0"/>
                <a:ea typeface="Calibri" panose="020F0502020204030204" pitchFamily="34" charset="0"/>
                <a:cs typeface="Arial" panose="020B0604020202020204" pitchFamily="34" charset="0"/>
              </a:rPr>
              <a:t>Theo em, khăn </a:t>
            </a:r>
            <a:r>
              <a:rPr lang="en-US" sz="3600">
                <a:latin typeface="Arial" panose="020B0604020202020204" pitchFamily="34" charset="0"/>
                <a:ea typeface="Calibri" panose="020F0502020204030204" pitchFamily="34" charset="0"/>
                <a:cs typeface="Arial" panose="020B0604020202020204" pitchFamily="34" charset="0"/>
              </a:rPr>
              <a:t>mặt </a:t>
            </a:r>
            <a:r>
              <a:rPr lang="en-US" sz="3600" smtClean="0">
                <a:latin typeface="Arial" panose="020B0604020202020204" pitchFamily="34" charset="0"/>
                <a:ea typeface="Calibri" panose="020F0502020204030204" pitchFamily="34" charset="0"/>
                <a:cs typeface="Arial" panose="020B0604020202020204" pitchFamily="34" charset="0"/>
              </a:rPr>
              <a:t>phải </a:t>
            </a:r>
            <a:r>
              <a:rPr lang="en-US" sz="3600">
                <a:latin typeface="Arial" panose="020B0604020202020204" pitchFamily="34" charset="0"/>
                <a:ea typeface="Calibri" panose="020F0502020204030204" pitchFamily="34" charset="0"/>
                <a:cs typeface="Arial" panose="020B0604020202020204" pitchFamily="34" charset="0"/>
              </a:rPr>
              <a:t>đảm bảo tiêu chí nào để thí nghiệm có thể thành công?</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5" name="Down Arrow 4"/>
          <p:cNvSpPr/>
          <p:nvPr/>
        </p:nvSpPr>
        <p:spPr>
          <a:xfrm>
            <a:off x="5354380" y="5668198"/>
            <a:ext cx="997449" cy="1304102"/>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Rectangle 10"/>
          <p:cNvSpPr/>
          <p:nvPr/>
        </p:nvSpPr>
        <p:spPr>
          <a:xfrm>
            <a:off x="1447800" y="7395649"/>
            <a:ext cx="9368865" cy="1754326"/>
          </a:xfrm>
          <a:prstGeom prst="rect">
            <a:avLst/>
          </a:prstGeom>
        </p:spPr>
        <p:txBody>
          <a:bodyPr wrap="square">
            <a:spAutoFit/>
          </a:bodyPr>
          <a:lstStyle/>
          <a:p>
            <a:pPr algn="just">
              <a:lnSpc>
                <a:spcPct val="150000"/>
              </a:lnSpc>
            </a:pPr>
            <a:r>
              <a:rPr lang="en-US" sz="3600" kern="0">
                <a:latin typeface="Arial" panose="020B0604020202020204" pitchFamily="34" charset="0"/>
                <a:ea typeface="Calibri" panose="020F0502020204030204" pitchFamily="34" charset="0"/>
                <a:cs typeface="Arial" panose="020B0604020202020204" pitchFamily="34" charset="0"/>
              </a:rPr>
              <a:t>Khăn mặt đủ mỏng để một thìa nước có thể thấm xuống khăn phía dưới.</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765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6" name="Group 6"/>
          <p:cNvGrpSpPr/>
          <p:nvPr/>
        </p:nvGrpSpPr>
        <p:grpSpPr>
          <a:xfrm>
            <a:off x="266700" y="272030"/>
            <a:ext cx="17754600" cy="9742939"/>
            <a:chOff x="0" y="0"/>
            <a:chExt cx="41425162" cy="20263714"/>
          </a:xfrm>
        </p:grpSpPr>
        <p:sp>
          <p:nvSpPr>
            <p:cNvPr id="7" name="Freeform 7"/>
            <p:cNvSpPr/>
            <p:nvPr/>
          </p:nvSpPr>
          <p:spPr>
            <a:xfrm>
              <a:off x="72390" y="72390"/>
              <a:ext cx="41280382" cy="20118934"/>
            </a:xfrm>
            <a:custGeom>
              <a:avLst/>
              <a:gdLst/>
              <a:ahLst/>
              <a:cxnLst/>
              <a:rect l="l" t="t" r="r" b="b"/>
              <a:pathLst>
                <a:path w="41280382" h="20118934">
                  <a:moveTo>
                    <a:pt x="0" y="0"/>
                  </a:moveTo>
                  <a:lnTo>
                    <a:pt x="41280382" y="0"/>
                  </a:lnTo>
                  <a:lnTo>
                    <a:pt x="41280382" y="20118934"/>
                  </a:lnTo>
                  <a:lnTo>
                    <a:pt x="0" y="20118934"/>
                  </a:lnTo>
                  <a:lnTo>
                    <a:pt x="0" y="0"/>
                  </a:lnTo>
                  <a:close/>
                </a:path>
              </a:pathLst>
            </a:custGeom>
            <a:solidFill>
              <a:srgbClr val="FFFFFF"/>
            </a:solidFill>
          </p:spPr>
        </p:sp>
        <p:sp>
          <p:nvSpPr>
            <p:cNvPr id="8" name="Freeform 8"/>
            <p:cNvSpPr/>
            <p:nvPr/>
          </p:nvSpPr>
          <p:spPr>
            <a:xfrm>
              <a:off x="0" y="0"/>
              <a:ext cx="41425161" cy="20263714"/>
            </a:xfrm>
            <a:custGeom>
              <a:avLst/>
              <a:gdLst/>
              <a:ahLst/>
              <a:cxnLst/>
              <a:rect l="l" t="t" r="r" b="b"/>
              <a:pathLst>
                <a:path w="41425161" h="20263714">
                  <a:moveTo>
                    <a:pt x="41280383" y="20118933"/>
                  </a:moveTo>
                  <a:lnTo>
                    <a:pt x="41425161" y="20118933"/>
                  </a:lnTo>
                  <a:lnTo>
                    <a:pt x="41425161" y="20263714"/>
                  </a:lnTo>
                  <a:lnTo>
                    <a:pt x="41280383" y="20263714"/>
                  </a:lnTo>
                  <a:lnTo>
                    <a:pt x="41280383" y="20118933"/>
                  </a:lnTo>
                  <a:close/>
                  <a:moveTo>
                    <a:pt x="0" y="144780"/>
                  </a:moveTo>
                  <a:lnTo>
                    <a:pt x="144780" y="144780"/>
                  </a:lnTo>
                  <a:lnTo>
                    <a:pt x="144780" y="20118935"/>
                  </a:lnTo>
                  <a:lnTo>
                    <a:pt x="0" y="20118935"/>
                  </a:lnTo>
                  <a:lnTo>
                    <a:pt x="0" y="144780"/>
                  </a:lnTo>
                  <a:close/>
                  <a:moveTo>
                    <a:pt x="0" y="20118935"/>
                  </a:moveTo>
                  <a:lnTo>
                    <a:pt x="144780" y="20118935"/>
                  </a:lnTo>
                  <a:lnTo>
                    <a:pt x="144780" y="20263714"/>
                  </a:lnTo>
                  <a:lnTo>
                    <a:pt x="0" y="20263714"/>
                  </a:lnTo>
                  <a:lnTo>
                    <a:pt x="0" y="20118933"/>
                  </a:lnTo>
                  <a:close/>
                  <a:moveTo>
                    <a:pt x="41280383" y="144780"/>
                  </a:moveTo>
                  <a:lnTo>
                    <a:pt x="41425161" y="144780"/>
                  </a:lnTo>
                  <a:lnTo>
                    <a:pt x="41425161" y="20118935"/>
                  </a:lnTo>
                  <a:lnTo>
                    <a:pt x="41280383" y="20118935"/>
                  </a:lnTo>
                  <a:lnTo>
                    <a:pt x="41280383" y="144780"/>
                  </a:lnTo>
                  <a:close/>
                  <a:moveTo>
                    <a:pt x="144780" y="20118933"/>
                  </a:moveTo>
                  <a:lnTo>
                    <a:pt x="41280383" y="20118933"/>
                  </a:lnTo>
                  <a:lnTo>
                    <a:pt x="41280383" y="20263714"/>
                  </a:lnTo>
                  <a:lnTo>
                    <a:pt x="144780" y="20263714"/>
                  </a:lnTo>
                  <a:lnTo>
                    <a:pt x="144780" y="20118933"/>
                  </a:lnTo>
                  <a:close/>
                  <a:moveTo>
                    <a:pt x="41280383" y="0"/>
                  </a:moveTo>
                  <a:lnTo>
                    <a:pt x="41425161" y="0"/>
                  </a:lnTo>
                  <a:lnTo>
                    <a:pt x="41425161" y="144780"/>
                  </a:lnTo>
                  <a:lnTo>
                    <a:pt x="41280383" y="144780"/>
                  </a:lnTo>
                  <a:lnTo>
                    <a:pt x="41280383" y="0"/>
                  </a:lnTo>
                  <a:close/>
                  <a:moveTo>
                    <a:pt x="0" y="0"/>
                  </a:moveTo>
                  <a:lnTo>
                    <a:pt x="144780" y="0"/>
                  </a:lnTo>
                  <a:lnTo>
                    <a:pt x="144780" y="144780"/>
                  </a:lnTo>
                  <a:lnTo>
                    <a:pt x="0" y="144780"/>
                  </a:lnTo>
                  <a:lnTo>
                    <a:pt x="0" y="0"/>
                  </a:lnTo>
                  <a:close/>
                  <a:moveTo>
                    <a:pt x="144780" y="0"/>
                  </a:moveTo>
                  <a:lnTo>
                    <a:pt x="41280383" y="0"/>
                  </a:lnTo>
                  <a:lnTo>
                    <a:pt x="41280383" y="144780"/>
                  </a:lnTo>
                  <a:lnTo>
                    <a:pt x="144780" y="144780"/>
                  </a:lnTo>
                  <a:lnTo>
                    <a:pt x="144780" y="0"/>
                  </a:lnTo>
                  <a:close/>
                </a:path>
              </a:pathLst>
            </a:custGeom>
            <a:solidFill>
              <a:srgbClr val="000000"/>
            </a:solidFill>
          </p:spPr>
        </p:sp>
      </p:grpSp>
      <p:sp>
        <p:nvSpPr>
          <p:cNvPr id="9" name="Freeform 9"/>
          <p:cNvSpPr/>
          <p:nvPr/>
        </p:nvSpPr>
        <p:spPr>
          <a:xfrm>
            <a:off x="0" y="9432803"/>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a:off x="17589771" y="7782148"/>
            <a:ext cx="833380" cy="840737"/>
          </a:xfrm>
          <a:custGeom>
            <a:avLst/>
            <a:gdLst/>
            <a:ahLst/>
            <a:cxnLst/>
            <a:rect l="l" t="t" r="r" b="b"/>
            <a:pathLst>
              <a:path w="833380" h="840737">
                <a:moveTo>
                  <a:pt x="0" y="0"/>
                </a:moveTo>
                <a:lnTo>
                  <a:pt x="833381" y="0"/>
                </a:lnTo>
                <a:lnTo>
                  <a:pt x="833381"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7" name="Arrow: Pentagon 5">
            <a:extLst>
              <a:ext uri="{FF2B5EF4-FFF2-40B4-BE49-F238E27FC236}">
                <a16:creationId xmlns:a16="http://schemas.microsoft.com/office/drawing/2014/main" id="{3D494C12-6552-D1DF-7D39-5DC43CF9A306}"/>
              </a:ext>
            </a:extLst>
          </p:cNvPr>
          <p:cNvSpPr/>
          <p:nvPr/>
        </p:nvSpPr>
        <p:spPr>
          <a:xfrm>
            <a:off x="0" y="952500"/>
            <a:ext cx="5260075" cy="1143000"/>
          </a:xfrm>
          <a:prstGeom prst="homePlate">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latin typeface="Arial" panose="020B0604020202020204" pitchFamily="34" charset="0"/>
                <a:cs typeface="Arial" panose="020B0604020202020204" pitchFamily="34" charset="0"/>
              </a:rPr>
              <a:t>Nhận xét</a:t>
            </a:r>
            <a:endParaRPr lang="en-US" sz="4800" b="1"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5"/>
          <a:stretch>
            <a:fillRect/>
          </a:stretch>
        </p:blipFill>
        <p:spPr>
          <a:xfrm>
            <a:off x="3938587" y="2741164"/>
            <a:ext cx="10410825" cy="3867150"/>
          </a:xfrm>
          <a:prstGeom prst="rect">
            <a:avLst/>
          </a:prstGeom>
          <a:effectLst>
            <a:outerShdw blurRad="50800" dist="38100" dir="2700000" algn="tl" rotWithShape="0">
              <a:prstClr val="black">
                <a:alpha val="40000"/>
              </a:prstClr>
            </a:outerShdw>
          </a:effectLst>
        </p:spPr>
      </p:pic>
      <p:sp>
        <p:nvSpPr>
          <p:cNvPr id="23" name="Rounded Rectangle 14">
            <a:extLst>
              <a:ext uri="{FF2B5EF4-FFF2-40B4-BE49-F238E27FC236}">
                <a16:creationId xmlns:a16="http://schemas.microsoft.com/office/drawing/2014/main" id="{F2DA5150-8C3B-CC93-B500-87E14BDBFC54}"/>
              </a:ext>
            </a:extLst>
          </p:cNvPr>
          <p:cNvSpPr/>
          <p:nvPr/>
        </p:nvSpPr>
        <p:spPr>
          <a:xfrm>
            <a:off x="1219200" y="7581899"/>
            <a:ext cx="3807725" cy="1538087"/>
          </a:xfrm>
          <a:prstGeom prst="roundRect">
            <a:avLst/>
          </a:prstGeom>
          <a:solidFill>
            <a:schemeClr val="accent2">
              <a:lumMod val="20000"/>
              <a:lumOff val="80000"/>
            </a:schemeClr>
          </a:solidFill>
          <a:ln w="38100">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anose="020B0604020202020204" pitchFamily="34" charset="0"/>
                <a:cs typeface="Arial" panose="020B0604020202020204" pitchFamily="34" charset="0"/>
              </a:rPr>
              <a:t>Hoà tan</a:t>
            </a:r>
            <a:endParaRPr lang="en-US" sz="4000">
              <a:solidFill>
                <a:schemeClr val="tx1"/>
              </a:solidFill>
              <a:latin typeface="Arial" panose="020B0604020202020204" pitchFamily="34" charset="0"/>
              <a:cs typeface="Arial" panose="020B0604020202020204" pitchFamily="34" charset="0"/>
            </a:endParaRPr>
          </a:p>
        </p:txBody>
      </p:sp>
      <p:sp>
        <p:nvSpPr>
          <p:cNvPr id="24" name="Rounded Rectangle 14">
            <a:extLst>
              <a:ext uri="{FF2B5EF4-FFF2-40B4-BE49-F238E27FC236}">
                <a16:creationId xmlns:a16="http://schemas.microsoft.com/office/drawing/2014/main" id="{F2DA5150-8C3B-CC93-B500-87E14BDBFC54}"/>
              </a:ext>
            </a:extLst>
          </p:cNvPr>
          <p:cNvSpPr/>
          <p:nvPr/>
        </p:nvSpPr>
        <p:spPr>
          <a:xfrm>
            <a:off x="7240136" y="7581899"/>
            <a:ext cx="3807725" cy="1538087"/>
          </a:xfrm>
          <a:prstGeom prst="roundRect">
            <a:avLst/>
          </a:prstGeom>
          <a:solidFill>
            <a:schemeClr val="accent2">
              <a:lumMod val="20000"/>
              <a:lumOff val="80000"/>
            </a:schemeClr>
          </a:solidFill>
          <a:ln w="38100">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anose="020B0604020202020204" pitchFamily="34" charset="0"/>
                <a:cs typeface="Arial" panose="020B0604020202020204" pitchFamily="34" charset="0"/>
              </a:rPr>
              <a:t>Không hoà tan</a:t>
            </a:r>
            <a:endParaRPr lang="en-US" sz="4000">
              <a:solidFill>
                <a:schemeClr val="tx1"/>
              </a:solidFill>
              <a:latin typeface="Arial" panose="020B0604020202020204" pitchFamily="34" charset="0"/>
              <a:cs typeface="Arial" panose="020B0604020202020204" pitchFamily="34" charset="0"/>
            </a:endParaRPr>
          </a:p>
        </p:txBody>
      </p:sp>
      <p:sp>
        <p:nvSpPr>
          <p:cNvPr id="26" name="Rounded Rectangle 14">
            <a:extLst>
              <a:ext uri="{FF2B5EF4-FFF2-40B4-BE49-F238E27FC236}">
                <a16:creationId xmlns:a16="http://schemas.microsoft.com/office/drawing/2014/main" id="{F2DA5150-8C3B-CC93-B500-87E14BDBFC54}"/>
              </a:ext>
            </a:extLst>
          </p:cNvPr>
          <p:cNvSpPr/>
          <p:nvPr/>
        </p:nvSpPr>
        <p:spPr>
          <a:xfrm>
            <a:off x="13261072" y="7581899"/>
            <a:ext cx="3807725" cy="1538087"/>
          </a:xfrm>
          <a:prstGeom prst="roundRect">
            <a:avLst/>
          </a:prstGeom>
          <a:solidFill>
            <a:schemeClr val="accent2">
              <a:lumMod val="20000"/>
              <a:lumOff val="80000"/>
            </a:schemeClr>
          </a:solidFill>
          <a:ln w="38100">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anose="020B0604020202020204" pitchFamily="34" charset="0"/>
                <a:cs typeface="Arial" panose="020B0604020202020204" pitchFamily="34" charset="0"/>
              </a:rPr>
              <a:t>Hoà tan</a:t>
            </a:r>
            <a:endParaRPr lang="en-US" sz="4000">
              <a:solidFill>
                <a:schemeClr val="tx1"/>
              </a:solidFill>
              <a:latin typeface="Arial" panose="020B0604020202020204" pitchFamily="34" charset="0"/>
              <a:cs typeface="Arial" panose="020B0604020202020204" pitchFamily="34" charset="0"/>
            </a:endParaRPr>
          </a:p>
        </p:txBody>
      </p:sp>
      <p:cxnSp>
        <p:nvCxnSpPr>
          <p:cNvPr id="5" name="Straight Arrow Connector 4"/>
          <p:cNvCxnSpPr>
            <a:endCxn id="23" idx="0"/>
          </p:cNvCxnSpPr>
          <p:nvPr/>
        </p:nvCxnSpPr>
        <p:spPr>
          <a:xfrm flipH="1">
            <a:off x="3123063" y="6608314"/>
            <a:ext cx="2472032" cy="973585"/>
          </a:xfrm>
          <a:prstGeom prst="straightConnector1">
            <a:avLst/>
          </a:prstGeom>
          <a:ln w="38100">
            <a:solidFill>
              <a:srgbClr val="632523"/>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8" idx="2"/>
            <a:endCxn id="24" idx="0"/>
          </p:cNvCxnSpPr>
          <p:nvPr/>
        </p:nvCxnSpPr>
        <p:spPr>
          <a:xfrm flipH="1">
            <a:off x="9143999" y="6608314"/>
            <a:ext cx="1" cy="973585"/>
          </a:xfrm>
          <a:prstGeom prst="straightConnector1">
            <a:avLst/>
          </a:prstGeom>
          <a:ln w="38100">
            <a:solidFill>
              <a:srgbClr val="632523"/>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26" idx="0"/>
          </p:cNvCxnSpPr>
          <p:nvPr/>
        </p:nvCxnSpPr>
        <p:spPr>
          <a:xfrm>
            <a:off x="12740098" y="6643120"/>
            <a:ext cx="2424837" cy="938779"/>
          </a:xfrm>
          <a:prstGeom prst="straightConnector1">
            <a:avLst/>
          </a:prstGeom>
          <a:ln w="38100">
            <a:solidFill>
              <a:srgbClr val="63252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351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plus(in)">
                                      <p:cBhvr>
                                        <p:cTn id="7" dur="75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up)">
                                      <p:cBhvr>
                                        <p:cTn id="21" dur="500"/>
                                        <p:tgtEl>
                                          <p:spTgt spid="29"/>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up)">
                                      <p:cBhvr>
                                        <p:cTn id="30" dur="500"/>
                                        <p:tgtEl>
                                          <p:spTgt spid="30"/>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6" name="Group 6"/>
          <p:cNvGrpSpPr/>
          <p:nvPr/>
        </p:nvGrpSpPr>
        <p:grpSpPr>
          <a:xfrm>
            <a:off x="266700" y="272030"/>
            <a:ext cx="17754600" cy="9742939"/>
            <a:chOff x="0" y="0"/>
            <a:chExt cx="41425162" cy="20263714"/>
          </a:xfrm>
        </p:grpSpPr>
        <p:sp>
          <p:nvSpPr>
            <p:cNvPr id="7" name="Freeform 7"/>
            <p:cNvSpPr/>
            <p:nvPr/>
          </p:nvSpPr>
          <p:spPr>
            <a:xfrm>
              <a:off x="72390" y="72390"/>
              <a:ext cx="41280382" cy="20118934"/>
            </a:xfrm>
            <a:custGeom>
              <a:avLst/>
              <a:gdLst/>
              <a:ahLst/>
              <a:cxnLst/>
              <a:rect l="l" t="t" r="r" b="b"/>
              <a:pathLst>
                <a:path w="41280382" h="20118934">
                  <a:moveTo>
                    <a:pt x="0" y="0"/>
                  </a:moveTo>
                  <a:lnTo>
                    <a:pt x="41280382" y="0"/>
                  </a:lnTo>
                  <a:lnTo>
                    <a:pt x="41280382" y="20118934"/>
                  </a:lnTo>
                  <a:lnTo>
                    <a:pt x="0" y="20118934"/>
                  </a:lnTo>
                  <a:lnTo>
                    <a:pt x="0" y="0"/>
                  </a:lnTo>
                  <a:close/>
                </a:path>
              </a:pathLst>
            </a:custGeom>
            <a:solidFill>
              <a:srgbClr val="FFFFFF"/>
            </a:solidFill>
          </p:spPr>
        </p:sp>
        <p:sp>
          <p:nvSpPr>
            <p:cNvPr id="8" name="Freeform 8"/>
            <p:cNvSpPr/>
            <p:nvPr/>
          </p:nvSpPr>
          <p:spPr>
            <a:xfrm>
              <a:off x="0" y="0"/>
              <a:ext cx="41425161" cy="20263714"/>
            </a:xfrm>
            <a:custGeom>
              <a:avLst/>
              <a:gdLst/>
              <a:ahLst/>
              <a:cxnLst/>
              <a:rect l="l" t="t" r="r" b="b"/>
              <a:pathLst>
                <a:path w="41425161" h="20263714">
                  <a:moveTo>
                    <a:pt x="41280383" y="20118933"/>
                  </a:moveTo>
                  <a:lnTo>
                    <a:pt x="41425161" y="20118933"/>
                  </a:lnTo>
                  <a:lnTo>
                    <a:pt x="41425161" y="20263714"/>
                  </a:lnTo>
                  <a:lnTo>
                    <a:pt x="41280383" y="20263714"/>
                  </a:lnTo>
                  <a:lnTo>
                    <a:pt x="41280383" y="20118933"/>
                  </a:lnTo>
                  <a:close/>
                  <a:moveTo>
                    <a:pt x="0" y="144780"/>
                  </a:moveTo>
                  <a:lnTo>
                    <a:pt x="144780" y="144780"/>
                  </a:lnTo>
                  <a:lnTo>
                    <a:pt x="144780" y="20118935"/>
                  </a:lnTo>
                  <a:lnTo>
                    <a:pt x="0" y="20118935"/>
                  </a:lnTo>
                  <a:lnTo>
                    <a:pt x="0" y="144780"/>
                  </a:lnTo>
                  <a:close/>
                  <a:moveTo>
                    <a:pt x="0" y="20118935"/>
                  </a:moveTo>
                  <a:lnTo>
                    <a:pt x="144780" y="20118935"/>
                  </a:lnTo>
                  <a:lnTo>
                    <a:pt x="144780" y="20263714"/>
                  </a:lnTo>
                  <a:lnTo>
                    <a:pt x="0" y="20263714"/>
                  </a:lnTo>
                  <a:lnTo>
                    <a:pt x="0" y="20118933"/>
                  </a:lnTo>
                  <a:close/>
                  <a:moveTo>
                    <a:pt x="41280383" y="144780"/>
                  </a:moveTo>
                  <a:lnTo>
                    <a:pt x="41425161" y="144780"/>
                  </a:lnTo>
                  <a:lnTo>
                    <a:pt x="41425161" y="20118935"/>
                  </a:lnTo>
                  <a:lnTo>
                    <a:pt x="41280383" y="20118935"/>
                  </a:lnTo>
                  <a:lnTo>
                    <a:pt x="41280383" y="144780"/>
                  </a:lnTo>
                  <a:close/>
                  <a:moveTo>
                    <a:pt x="144780" y="20118933"/>
                  </a:moveTo>
                  <a:lnTo>
                    <a:pt x="41280383" y="20118933"/>
                  </a:lnTo>
                  <a:lnTo>
                    <a:pt x="41280383" y="20263714"/>
                  </a:lnTo>
                  <a:lnTo>
                    <a:pt x="144780" y="20263714"/>
                  </a:lnTo>
                  <a:lnTo>
                    <a:pt x="144780" y="20118933"/>
                  </a:lnTo>
                  <a:close/>
                  <a:moveTo>
                    <a:pt x="41280383" y="0"/>
                  </a:moveTo>
                  <a:lnTo>
                    <a:pt x="41425161" y="0"/>
                  </a:lnTo>
                  <a:lnTo>
                    <a:pt x="41425161" y="144780"/>
                  </a:lnTo>
                  <a:lnTo>
                    <a:pt x="41280383" y="144780"/>
                  </a:lnTo>
                  <a:lnTo>
                    <a:pt x="41280383" y="0"/>
                  </a:lnTo>
                  <a:close/>
                  <a:moveTo>
                    <a:pt x="0" y="0"/>
                  </a:moveTo>
                  <a:lnTo>
                    <a:pt x="144780" y="0"/>
                  </a:lnTo>
                  <a:lnTo>
                    <a:pt x="144780" y="144780"/>
                  </a:lnTo>
                  <a:lnTo>
                    <a:pt x="0" y="144780"/>
                  </a:lnTo>
                  <a:lnTo>
                    <a:pt x="0" y="0"/>
                  </a:lnTo>
                  <a:close/>
                  <a:moveTo>
                    <a:pt x="144780" y="0"/>
                  </a:moveTo>
                  <a:lnTo>
                    <a:pt x="41280383" y="0"/>
                  </a:lnTo>
                  <a:lnTo>
                    <a:pt x="41280383" y="144780"/>
                  </a:lnTo>
                  <a:lnTo>
                    <a:pt x="144780" y="144780"/>
                  </a:lnTo>
                  <a:lnTo>
                    <a:pt x="144780" y="0"/>
                  </a:lnTo>
                  <a:close/>
                </a:path>
              </a:pathLst>
            </a:custGeom>
            <a:solidFill>
              <a:srgbClr val="000000"/>
            </a:solidFill>
          </p:spPr>
        </p:sp>
      </p:grpSp>
      <p:sp>
        <p:nvSpPr>
          <p:cNvPr id="9" name="Freeform 9"/>
          <p:cNvSpPr/>
          <p:nvPr/>
        </p:nvSpPr>
        <p:spPr>
          <a:xfrm>
            <a:off x="0" y="9432803"/>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a:off x="17589771" y="7782148"/>
            <a:ext cx="833380" cy="840737"/>
          </a:xfrm>
          <a:custGeom>
            <a:avLst/>
            <a:gdLst/>
            <a:ahLst/>
            <a:cxnLst/>
            <a:rect l="l" t="t" r="r" b="b"/>
            <a:pathLst>
              <a:path w="833380" h="840737">
                <a:moveTo>
                  <a:pt x="0" y="0"/>
                </a:moveTo>
                <a:lnTo>
                  <a:pt x="833381" y="0"/>
                </a:lnTo>
                <a:lnTo>
                  <a:pt x="833381"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1" name="Group 10"/>
          <p:cNvGrpSpPr/>
          <p:nvPr/>
        </p:nvGrpSpPr>
        <p:grpSpPr>
          <a:xfrm>
            <a:off x="1638300" y="1714500"/>
            <a:ext cx="15011400" cy="2819400"/>
            <a:chOff x="1905000" y="1638300"/>
            <a:chExt cx="15011400" cy="2819400"/>
          </a:xfrm>
        </p:grpSpPr>
        <p:sp>
          <p:nvSpPr>
            <p:cNvPr id="16" name="Freeform 11"/>
            <p:cNvSpPr/>
            <p:nvPr/>
          </p:nvSpPr>
          <p:spPr>
            <a:xfrm>
              <a:off x="1905000" y="1638300"/>
              <a:ext cx="2819400" cy="2819400"/>
            </a:xfrm>
            <a:custGeom>
              <a:avLst/>
              <a:gdLst/>
              <a:ahLst/>
              <a:cxnLst/>
              <a:rect l="l" t="t" r="r" b="b"/>
              <a:pathLst>
                <a:path w="2449683" h="2368027">
                  <a:moveTo>
                    <a:pt x="0" y="0"/>
                  </a:moveTo>
                  <a:lnTo>
                    <a:pt x="2449684" y="0"/>
                  </a:lnTo>
                  <a:lnTo>
                    <a:pt x="2449684" y="2368028"/>
                  </a:lnTo>
                  <a:lnTo>
                    <a:pt x="0" y="2368028"/>
                  </a:lnTo>
                  <a:lnTo>
                    <a:pt x="0" y="0"/>
                  </a:lnTo>
                  <a:close/>
                </a:path>
              </a:pathLst>
            </a:custGeom>
            <a:blipFill>
              <a:blip r:embed="rId5">
                <a:extLst>
                  <a:ext uri="{96DAC541-7B7A-43D3-8B79-37D633B846F1}">
                    <asvg:svgBlip xmlns:asvg="http://schemas.microsoft.com/office/drawing/2016/SVG/main" xmlns="" r:embed="rId21"/>
                  </a:ext>
                </a:extLst>
              </a:blip>
              <a:stretch>
                <a:fillRect/>
              </a:stretch>
            </a:blipFill>
          </p:spPr>
        </p:sp>
        <p:sp>
          <p:nvSpPr>
            <p:cNvPr id="3" name="Rectangle 2"/>
            <p:cNvSpPr/>
            <p:nvPr/>
          </p:nvSpPr>
          <p:spPr>
            <a:xfrm>
              <a:off x="5181600" y="1638300"/>
              <a:ext cx="11734800" cy="2819400"/>
            </a:xfrm>
            <a:prstGeom prst="rect">
              <a:avLst/>
            </a:prstGeom>
            <a:solidFill>
              <a:srgbClr val="D7F9FF"/>
            </a:solidFill>
            <a:ln w="38100">
              <a:solidFill>
                <a:srgbClr val="6AD2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524500" y="2170837"/>
              <a:ext cx="11049000" cy="1754326"/>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Calibri" panose="020F0502020204030204" pitchFamily="34" charset="0"/>
                  <a:cs typeface="Arial" panose="020B0604020202020204" pitchFamily="34" charset="0"/>
                </a:rPr>
                <a:t>Từ kết quả quan sát được ở các thí nghiệm trên, em phát hiện ra tính chất nào của nước?</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0" name="Group 19"/>
          <p:cNvGrpSpPr/>
          <p:nvPr/>
        </p:nvGrpSpPr>
        <p:grpSpPr>
          <a:xfrm>
            <a:off x="1638300" y="5905500"/>
            <a:ext cx="15011400" cy="2819400"/>
            <a:chOff x="1905000" y="1638300"/>
            <a:chExt cx="15011400" cy="2819400"/>
          </a:xfrm>
        </p:grpSpPr>
        <p:sp>
          <p:nvSpPr>
            <p:cNvPr id="21" name="Freeform 11"/>
            <p:cNvSpPr/>
            <p:nvPr/>
          </p:nvSpPr>
          <p:spPr>
            <a:xfrm>
              <a:off x="1905000" y="1638300"/>
              <a:ext cx="2819400" cy="2819400"/>
            </a:xfrm>
            <a:custGeom>
              <a:avLst/>
              <a:gdLst/>
              <a:ahLst/>
              <a:cxnLst/>
              <a:rect l="l" t="t" r="r" b="b"/>
              <a:pathLst>
                <a:path w="2449683" h="2368027">
                  <a:moveTo>
                    <a:pt x="0" y="0"/>
                  </a:moveTo>
                  <a:lnTo>
                    <a:pt x="2449684" y="0"/>
                  </a:lnTo>
                  <a:lnTo>
                    <a:pt x="2449684" y="2368028"/>
                  </a:lnTo>
                  <a:lnTo>
                    <a:pt x="0" y="2368028"/>
                  </a:lnTo>
                  <a:lnTo>
                    <a:pt x="0" y="0"/>
                  </a:lnTo>
                  <a:close/>
                </a:path>
              </a:pathLst>
            </a:custGeom>
            <a:blipFill>
              <a:blip r:embed="rId5">
                <a:extLst>
                  <a:ext uri="{96DAC541-7B7A-43D3-8B79-37D633B846F1}">
                    <asvg:svgBlip xmlns:asvg="http://schemas.microsoft.com/office/drawing/2016/SVG/main" xmlns="" r:embed="rId21"/>
                  </a:ext>
                </a:extLst>
              </a:blip>
              <a:stretch>
                <a:fillRect/>
              </a:stretch>
            </a:blipFill>
          </p:spPr>
        </p:sp>
        <p:sp>
          <p:nvSpPr>
            <p:cNvPr id="22" name="Rectangle 21"/>
            <p:cNvSpPr/>
            <p:nvPr/>
          </p:nvSpPr>
          <p:spPr>
            <a:xfrm>
              <a:off x="5181600" y="1638300"/>
              <a:ext cx="11734800" cy="2819400"/>
            </a:xfrm>
            <a:prstGeom prst="rect">
              <a:avLst/>
            </a:prstGeom>
            <a:solidFill>
              <a:srgbClr val="D7F9FF"/>
            </a:solidFill>
            <a:ln w="38100">
              <a:solidFill>
                <a:srgbClr val="6AD2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524500" y="2170837"/>
              <a:ext cx="11049000" cy="1651671"/>
            </a:xfrm>
            <a:prstGeom prst="rect">
              <a:avLst/>
            </a:prstGeom>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Nêu một số ví dụ trong cuộc sống chứng tỏ nước thấm qua một số vật và hòa tan một số chất.</a:t>
              </a:r>
            </a:p>
          </p:txBody>
        </p:sp>
      </p:grpSp>
    </p:spTree>
    <p:extLst>
      <p:ext uri="{BB962C8B-B14F-4D97-AF65-F5344CB8AC3E}">
        <p14:creationId xmlns:p14="http://schemas.microsoft.com/office/powerpoint/2010/main" val="259444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edge">
                                      <p:cBhvr>
                                        <p:cTn id="7" dur="500"/>
                                        <p:tgtEl>
                                          <p:spTgt spid="11"/>
                                        </p:tgtEl>
                                      </p:cBhvr>
                                    </p:animEffect>
                                  </p:childTnLst>
                                </p:cTn>
                              </p:par>
                            </p:childTnLst>
                          </p:cTn>
                        </p:par>
                        <p:par>
                          <p:cTn id="8" fill="hold">
                            <p:stCondLst>
                              <p:cond delay="500"/>
                            </p:stCondLst>
                            <p:childTnLst>
                              <p:par>
                                <p:cTn id="9" presetID="20" presetClass="entr" presetSubtype="0" fill="hold" nodeType="afterEffect">
                                  <p:stCondLst>
                                    <p:cond delay="250"/>
                                  </p:stCondLst>
                                  <p:childTnLst>
                                    <p:set>
                                      <p:cBhvr>
                                        <p:cTn id="10" dur="1" fill="hold">
                                          <p:stCondLst>
                                            <p:cond delay="0"/>
                                          </p:stCondLst>
                                        </p:cTn>
                                        <p:tgtEl>
                                          <p:spTgt spid="20"/>
                                        </p:tgtEl>
                                        <p:attrNameLst>
                                          <p:attrName>style.visibility</p:attrName>
                                        </p:attrNameLst>
                                      </p:cBhvr>
                                      <p:to>
                                        <p:strVal val="visible"/>
                                      </p:to>
                                    </p:set>
                                    <p:animEffect transition="in" filter="wedg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3" name="Group 3"/>
          <p:cNvGrpSpPr/>
          <p:nvPr/>
        </p:nvGrpSpPr>
        <p:grpSpPr>
          <a:xfrm>
            <a:off x="-2124898" y="1028700"/>
            <a:ext cx="22604893" cy="8229600"/>
            <a:chOff x="0" y="0"/>
            <a:chExt cx="63631875" cy="23165997"/>
          </a:xfrm>
        </p:grpSpPr>
        <p:sp>
          <p:nvSpPr>
            <p:cNvPr id="4" name="Freeform 4"/>
            <p:cNvSpPr/>
            <p:nvPr/>
          </p:nvSpPr>
          <p:spPr>
            <a:xfrm>
              <a:off x="72390" y="72390"/>
              <a:ext cx="63487098" cy="23021217"/>
            </a:xfrm>
            <a:custGeom>
              <a:avLst/>
              <a:gdLst/>
              <a:ahLst/>
              <a:cxnLst/>
              <a:rect l="l" t="t" r="r" b="b"/>
              <a:pathLst>
                <a:path w="63487098" h="23021217">
                  <a:moveTo>
                    <a:pt x="0" y="0"/>
                  </a:moveTo>
                  <a:lnTo>
                    <a:pt x="63487098" y="0"/>
                  </a:lnTo>
                  <a:lnTo>
                    <a:pt x="63487098" y="23021217"/>
                  </a:lnTo>
                  <a:lnTo>
                    <a:pt x="0" y="23021217"/>
                  </a:lnTo>
                  <a:lnTo>
                    <a:pt x="0" y="0"/>
                  </a:lnTo>
                  <a:close/>
                </a:path>
              </a:pathLst>
            </a:custGeom>
            <a:solidFill>
              <a:srgbClr val="0097B2"/>
            </a:solidFill>
          </p:spPr>
        </p:sp>
        <p:sp>
          <p:nvSpPr>
            <p:cNvPr id="5" name="Freeform 5"/>
            <p:cNvSpPr/>
            <p:nvPr/>
          </p:nvSpPr>
          <p:spPr>
            <a:xfrm>
              <a:off x="0" y="0"/>
              <a:ext cx="63631874" cy="23165997"/>
            </a:xfrm>
            <a:custGeom>
              <a:avLst/>
              <a:gdLst/>
              <a:ahLst/>
              <a:cxnLst/>
              <a:rect l="l" t="t" r="r" b="b"/>
              <a:pathLst>
                <a:path w="63631874" h="23165997">
                  <a:moveTo>
                    <a:pt x="63487095" y="23021217"/>
                  </a:moveTo>
                  <a:lnTo>
                    <a:pt x="63631874" y="23021217"/>
                  </a:lnTo>
                  <a:lnTo>
                    <a:pt x="63631874" y="23165997"/>
                  </a:lnTo>
                  <a:lnTo>
                    <a:pt x="63487095" y="23165997"/>
                  </a:lnTo>
                  <a:lnTo>
                    <a:pt x="63487095" y="23021217"/>
                  </a:lnTo>
                  <a:close/>
                  <a:moveTo>
                    <a:pt x="0" y="144780"/>
                  </a:moveTo>
                  <a:lnTo>
                    <a:pt x="144780" y="144780"/>
                  </a:lnTo>
                  <a:lnTo>
                    <a:pt x="144780" y="23021217"/>
                  </a:lnTo>
                  <a:lnTo>
                    <a:pt x="0" y="23021217"/>
                  </a:lnTo>
                  <a:lnTo>
                    <a:pt x="0" y="144780"/>
                  </a:lnTo>
                  <a:close/>
                  <a:moveTo>
                    <a:pt x="0" y="23021217"/>
                  </a:moveTo>
                  <a:lnTo>
                    <a:pt x="144780" y="23021217"/>
                  </a:lnTo>
                  <a:lnTo>
                    <a:pt x="144780" y="23165997"/>
                  </a:lnTo>
                  <a:lnTo>
                    <a:pt x="0" y="23165997"/>
                  </a:lnTo>
                  <a:lnTo>
                    <a:pt x="0" y="23021217"/>
                  </a:lnTo>
                  <a:close/>
                  <a:moveTo>
                    <a:pt x="63487095" y="144780"/>
                  </a:moveTo>
                  <a:lnTo>
                    <a:pt x="63631874" y="144780"/>
                  </a:lnTo>
                  <a:lnTo>
                    <a:pt x="63631874" y="23021217"/>
                  </a:lnTo>
                  <a:lnTo>
                    <a:pt x="63487095" y="23021217"/>
                  </a:lnTo>
                  <a:lnTo>
                    <a:pt x="63487095" y="144780"/>
                  </a:lnTo>
                  <a:close/>
                  <a:moveTo>
                    <a:pt x="144780" y="23021217"/>
                  </a:moveTo>
                  <a:lnTo>
                    <a:pt x="63487095" y="23021217"/>
                  </a:lnTo>
                  <a:lnTo>
                    <a:pt x="63487095" y="23165997"/>
                  </a:lnTo>
                  <a:lnTo>
                    <a:pt x="144780" y="23165997"/>
                  </a:lnTo>
                  <a:lnTo>
                    <a:pt x="144780" y="23021217"/>
                  </a:lnTo>
                  <a:close/>
                  <a:moveTo>
                    <a:pt x="63487095" y="0"/>
                  </a:moveTo>
                  <a:lnTo>
                    <a:pt x="63631874" y="0"/>
                  </a:lnTo>
                  <a:lnTo>
                    <a:pt x="63631874" y="144780"/>
                  </a:lnTo>
                  <a:lnTo>
                    <a:pt x="63487095" y="144780"/>
                  </a:lnTo>
                  <a:lnTo>
                    <a:pt x="63487095" y="0"/>
                  </a:lnTo>
                  <a:close/>
                  <a:moveTo>
                    <a:pt x="0" y="0"/>
                  </a:moveTo>
                  <a:lnTo>
                    <a:pt x="144780" y="0"/>
                  </a:lnTo>
                  <a:lnTo>
                    <a:pt x="144780" y="144780"/>
                  </a:lnTo>
                  <a:lnTo>
                    <a:pt x="0" y="144780"/>
                  </a:lnTo>
                  <a:lnTo>
                    <a:pt x="0" y="0"/>
                  </a:lnTo>
                  <a:close/>
                  <a:moveTo>
                    <a:pt x="144780" y="0"/>
                  </a:moveTo>
                  <a:lnTo>
                    <a:pt x="63487095" y="0"/>
                  </a:lnTo>
                  <a:lnTo>
                    <a:pt x="63487095" y="144780"/>
                  </a:lnTo>
                  <a:lnTo>
                    <a:pt x="144780" y="144780"/>
                  </a:lnTo>
                  <a:lnTo>
                    <a:pt x="144780" y="0"/>
                  </a:lnTo>
                  <a:close/>
                </a:path>
              </a:pathLst>
            </a:custGeom>
            <a:solidFill>
              <a:srgbClr val="000000"/>
            </a:solidFill>
          </p:spPr>
        </p:sp>
      </p:grpSp>
      <p:grpSp>
        <p:nvGrpSpPr>
          <p:cNvPr id="6" name="Group 6"/>
          <p:cNvGrpSpPr/>
          <p:nvPr/>
        </p:nvGrpSpPr>
        <p:grpSpPr>
          <a:xfrm>
            <a:off x="-1488689" y="1325760"/>
            <a:ext cx="21332473" cy="7635480"/>
            <a:chOff x="0" y="0"/>
            <a:chExt cx="56614009" cy="20263714"/>
          </a:xfrm>
        </p:grpSpPr>
        <p:sp>
          <p:nvSpPr>
            <p:cNvPr id="7" name="Freeform 7"/>
            <p:cNvSpPr/>
            <p:nvPr/>
          </p:nvSpPr>
          <p:spPr>
            <a:xfrm>
              <a:off x="72390" y="72390"/>
              <a:ext cx="56469232" cy="20118934"/>
            </a:xfrm>
            <a:custGeom>
              <a:avLst/>
              <a:gdLst/>
              <a:ahLst/>
              <a:cxnLst/>
              <a:rect l="l" t="t" r="r" b="b"/>
              <a:pathLst>
                <a:path w="56469232" h="20118934">
                  <a:moveTo>
                    <a:pt x="0" y="0"/>
                  </a:moveTo>
                  <a:lnTo>
                    <a:pt x="56469232" y="0"/>
                  </a:lnTo>
                  <a:lnTo>
                    <a:pt x="56469232" y="20118934"/>
                  </a:lnTo>
                  <a:lnTo>
                    <a:pt x="0" y="20118934"/>
                  </a:lnTo>
                  <a:lnTo>
                    <a:pt x="0" y="0"/>
                  </a:lnTo>
                  <a:close/>
                </a:path>
              </a:pathLst>
            </a:custGeom>
            <a:solidFill>
              <a:srgbClr val="FFFFFF"/>
            </a:solidFill>
          </p:spPr>
        </p:sp>
        <p:sp>
          <p:nvSpPr>
            <p:cNvPr id="8" name="Freeform 8"/>
            <p:cNvSpPr/>
            <p:nvPr/>
          </p:nvSpPr>
          <p:spPr>
            <a:xfrm>
              <a:off x="0" y="0"/>
              <a:ext cx="56614008" cy="20263714"/>
            </a:xfrm>
            <a:custGeom>
              <a:avLst/>
              <a:gdLst/>
              <a:ahLst/>
              <a:cxnLst/>
              <a:rect l="l" t="t" r="r" b="b"/>
              <a:pathLst>
                <a:path w="56614008" h="20263714">
                  <a:moveTo>
                    <a:pt x="56469229" y="20118933"/>
                  </a:moveTo>
                  <a:lnTo>
                    <a:pt x="56614008" y="20118933"/>
                  </a:lnTo>
                  <a:lnTo>
                    <a:pt x="56614008" y="20263714"/>
                  </a:lnTo>
                  <a:lnTo>
                    <a:pt x="56469229" y="20263714"/>
                  </a:lnTo>
                  <a:lnTo>
                    <a:pt x="56469229" y="20118933"/>
                  </a:lnTo>
                  <a:close/>
                  <a:moveTo>
                    <a:pt x="0" y="144780"/>
                  </a:moveTo>
                  <a:lnTo>
                    <a:pt x="144780" y="144780"/>
                  </a:lnTo>
                  <a:lnTo>
                    <a:pt x="144780" y="20118935"/>
                  </a:lnTo>
                  <a:lnTo>
                    <a:pt x="0" y="20118935"/>
                  </a:lnTo>
                  <a:lnTo>
                    <a:pt x="0" y="144780"/>
                  </a:lnTo>
                  <a:close/>
                  <a:moveTo>
                    <a:pt x="0" y="20118935"/>
                  </a:moveTo>
                  <a:lnTo>
                    <a:pt x="144780" y="20118935"/>
                  </a:lnTo>
                  <a:lnTo>
                    <a:pt x="144780" y="20263714"/>
                  </a:lnTo>
                  <a:lnTo>
                    <a:pt x="0" y="20263714"/>
                  </a:lnTo>
                  <a:lnTo>
                    <a:pt x="0" y="20118933"/>
                  </a:lnTo>
                  <a:close/>
                  <a:moveTo>
                    <a:pt x="56469229" y="144780"/>
                  </a:moveTo>
                  <a:lnTo>
                    <a:pt x="56614008" y="144780"/>
                  </a:lnTo>
                  <a:lnTo>
                    <a:pt x="56614008" y="20118935"/>
                  </a:lnTo>
                  <a:lnTo>
                    <a:pt x="56469229" y="20118935"/>
                  </a:lnTo>
                  <a:lnTo>
                    <a:pt x="56469229" y="144780"/>
                  </a:lnTo>
                  <a:close/>
                  <a:moveTo>
                    <a:pt x="144780" y="20118933"/>
                  </a:moveTo>
                  <a:lnTo>
                    <a:pt x="56469229" y="20118933"/>
                  </a:lnTo>
                  <a:lnTo>
                    <a:pt x="56469229" y="20263714"/>
                  </a:lnTo>
                  <a:lnTo>
                    <a:pt x="144780" y="20263714"/>
                  </a:lnTo>
                  <a:lnTo>
                    <a:pt x="144780" y="20118933"/>
                  </a:lnTo>
                  <a:close/>
                  <a:moveTo>
                    <a:pt x="56469229" y="0"/>
                  </a:moveTo>
                  <a:lnTo>
                    <a:pt x="56614008" y="0"/>
                  </a:lnTo>
                  <a:lnTo>
                    <a:pt x="56614008" y="144780"/>
                  </a:lnTo>
                  <a:lnTo>
                    <a:pt x="56469229" y="144780"/>
                  </a:lnTo>
                  <a:lnTo>
                    <a:pt x="56469229" y="0"/>
                  </a:lnTo>
                  <a:close/>
                  <a:moveTo>
                    <a:pt x="0" y="0"/>
                  </a:moveTo>
                  <a:lnTo>
                    <a:pt x="144780" y="0"/>
                  </a:lnTo>
                  <a:lnTo>
                    <a:pt x="144780" y="144780"/>
                  </a:lnTo>
                  <a:lnTo>
                    <a:pt x="0" y="144780"/>
                  </a:lnTo>
                  <a:lnTo>
                    <a:pt x="0" y="0"/>
                  </a:lnTo>
                  <a:close/>
                  <a:moveTo>
                    <a:pt x="144780" y="0"/>
                  </a:moveTo>
                  <a:lnTo>
                    <a:pt x="56469229" y="0"/>
                  </a:lnTo>
                  <a:lnTo>
                    <a:pt x="56469229" y="144780"/>
                  </a:lnTo>
                  <a:lnTo>
                    <a:pt x="144780" y="144780"/>
                  </a:lnTo>
                  <a:lnTo>
                    <a:pt x="144780" y="0"/>
                  </a:lnTo>
                  <a:close/>
                </a:path>
              </a:pathLst>
            </a:custGeom>
            <a:solidFill>
              <a:srgbClr val="000000"/>
            </a:solidFill>
          </p:spPr>
        </p:sp>
      </p:grpSp>
      <p:sp>
        <p:nvSpPr>
          <p:cNvPr id="9" name="Freeform 9"/>
          <p:cNvSpPr/>
          <p:nvPr/>
        </p:nvSpPr>
        <p:spPr>
          <a:xfrm>
            <a:off x="7598446" y="9638521"/>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7" name="Group 16"/>
          <p:cNvGrpSpPr/>
          <p:nvPr/>
        </p:nvGrpSpPr>
        <p:grpSpPr>
          <a:xfrm>
            <a:off x="381000" y="2332883"/>
            <a:ext cx="4876800" cy="6682648"/>
            <a:chOff x="457200" y="2332883"/>
            <a:chExt cx="4876800" cy="6682648"/>
          </a:xfrm>
        </p:grpSpPr>
        <p:sp>
          <p:nvSpPr>
            <p:cNvPr id="14" name="Freeform 10"/>
            <p:cNvSpPr/>
            <p:nvPr/>
          </p:nvSpPr>
          <p:spPr>
            <a:xfrm>
              <a:off x="457200" y="4284913"/>
              <a:ext cx="4876800" cy="4730618"/>
            </a:xfrm>
            <a:custGeom>
              <a:avLst/>
              <a:gdLst/>
              <a:ahLst/>
              <a:cxnLst/>
              <a:rect l="l" t="t" r="r" b="b"/>
              <a:pathLst>
                <a:path w="3461769" h="3515974">
                  <a:moveTo>
                    <a:pt x="0" y="0"/>
                  </a:moveTo>
                  <a:lnTo>
                    <a:pt x="3461769" y="0"/>
                  </a:lnTo>
                  <a:lnTo>
                    <a:pt x="3461769" y="3515974"/>
                  </a:lnTo>
                  <a:lnTo>
                    <a:pt x="0" y="3515974"/>
                  </a:lnTo>
                  <a:lnTo>
                    <a:pt x="0" y="0"/>
                  </a:lnTo>
                  <a:close/>
                </a:path>
              </a:pathLst>
            </a:custGeom>
            <a:blipFill>
              <a:blip r:embed="rId5"/>
              <a:stretch>
                <a:fillRect/>
              </a:stretch>
            </a:blipFill>
          </p:spPr>
          <p:txBody>
            <a:bodyPr/>
            <a:lstStyle/>
            <a:p>
              <a:endParaRPr lang="en-US"/>
            </a:p>
          </p:txBody>
        </p:sp>
        <p:sp>
          <p:nvSpPr>
            <p:cNvPr id="15" name="Rectangle 14"/>
            <p:cNvSpPr/>
            <p:nvPr/>
          </p:nvSpPr>
          <p:spPr>
            <a:xfrm>
              <a:off x="1437508" y="2332883"/>
              <a:ext cx="2916183" cy="923330"/>
            </a:xfrm>
            <a:prstGeom prst="rect">
              <a:avLst/>
            </a:prstGeom>
          </p:spPr>
          <p:txBody>
            <a:bodyPr wrap="none">
              <a:spAutoFit/>
            </a:bodyPr>
            <a:lstStyle/>
            <a:p>
              <a:pPr algn="ctr"/>
              <a:r>
                <a:rPr lang="nl-NL" sz="5400" b="1" smtClean="0">
                  <a:solidFill>
                    <a:srgbClr val="FF0000"/>
                  </a:solidFill>
                  <a:latin typeface="Arial" panose="020B0604020202020204" pitchFamily="34" charset="0"/>
                  <a:ea typeface="Calibri" panose="020F0502020204030204" pitchFamily="34" charset="0"/>
                  <a:cs typeface="Arial" panose="020B0604020202020204" pitchFamily="34" charset="0"/>
                </a:rPr>
                <a:t>Kết luận</a:t>
              </a:r>
              <a:endParaRPr lang="en-US" sz="5400" b="1">
                <a:solidFill>
                  <a:srgbClr val="FF0000"/>
                </a:solidFill>
              </a:endParaRPr>
            </a:p>
          </p:txBody>
        </p:sp>
      </p:grpSp>
      <p:sp>
        <p:nvSpPr>
          <p:cNvPr id="16" name="Rectangle 15"/>
          <p:cNvSpPr/>
          <p:nvPr/>
        </p:nvSpPr>
        <p:spPr>
          <a:xfrm>
            <a:off x="6134100" y="1773346"/>
            <a:ext cx="11277600" cy="6740307"/>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v"/>
            </a:pPr>
            <a:r>
              <a:rPr lang="en-US" sz="3600">
                <a:latin typeface="Arial" panose="020B0604020202020204" pitchFamily="34" charset="0"/>
                <a:ea typeface="Calibri" panose="020F0502020204030204" pitchFamily="34" charset="0"/>
                <a:cs typeface="Arial" panose="020B0604020202020204" pitchFamily="34" charset="0"/>
              </a:rPr>
              <a:t>Nước có tính chất không màu, không mùi, không vị, không có hình dạng nhất định</a:t>
            </a:r>
            <a:r>
              <a:rPr lang="en-US" sz="3600" smtClean="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Wingdings" panose="05000000000000000000" pitchFamily="2" charset="2"/>
              <a:buChar char="v"/>
            </a:pPr>
            <a:r>
              <a:rPr lang="en-US" sz="3600">
                <a:latin typeface="Arial" panose="020B0604020202020204" pitchFamily="34" charset="0"/>
                <a:cs typeface="Arial" panose="020B0604020202020204" pitchFamily="34" charset="0"/>
              </a:rPr>
              <a:t>Nước thấm qua một số vật và hòa tan một số chất</a:t>
            </a:r>
            <a:r>
              <a:rPr lang="en-US" sz="3600" smtClean="0">
                <a:latin typeface="Arial" panose="020B0604020202020204" pitchFamily="34" charset="0"/>
                <a:cs typeface="Arial" panose="020B0604020202020204" pitchFamily="34" charset="0"/>
              </a:rPr>
              <a:t>.</a:t>
            </a:r>
          </a:p>
          <a:p>
            <a:pPr algn="just">
              <a:lnSpc>
                <a:spcPct val="150000"/>
              </a:lnSpc>
            </a:pPr>
            <a:r>
              <a:rPr lang="en-US" sz="3600" b="1">
                <a:solidFill>
                  <a:srgbClr val="0070C0"/>
                </a:solidFill>
                <a:latin typeface="Arial" panose="020B0604020202020204" pitchFamily="34" charset="0"/>
                <a:cs typeface="Arial" panose="020B0604020202020204" pitchFamily="34" charset="0"/>
              </a:rPr>
              <a:t>Ví dụ: </a:t>
            </a:r>
            <a:r>
              <a:rPr lang="en-US" sz="3600">
                <a:latin typeface="Arial" panose="020B0604020202020204" pitchFamily="34" charset="0"/>
                <a:cs typeface="Arial" panose="020B0604020202020204" pitchFamily="34" charset="0"/>
              </a:rPr>
              <a:t>nước thấm qua một số vật như quần áo, khăn mặt,… nhưng phao bơi hoặc các đồ dùng chứa nước như cốc, chén,… thì không thấm qua</a:t>
            </a:r>
            <a:r>
              <a:rPr lang="en-US"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v"/>
            </a:pPr>
            <a:r>
              <a:rPr lang="en-US" sz="3600">
                <a:latin typeface="Arial" panose="020B0604020202020204" pitchFamily="34" charset="0"/>
                <a:cs typeface="Arial" panose="020B0604020202020204" pitchFamily="34" charset="0"/>
              </a:rPr>
              <a:t>Nước hòa tan một số chất như mì chính, dấm ăn,… và </a:t>
            </a:r>
            <a:r>
              <a:rPr lang="en-US" sz="3600" smtClean="0">
                <a:latin typeface="Arial" panose="020B0604020202020204" pitchFamily="34" charset="0"/>
                <a:cs typeface="Arial" panose="020B0604020202020204" pitchFamily="34" charset="0"/>
              </a:rPr>
              <a:t>không </a:t>
            </a:r>
            <a:r>
              <a:rPr lang="en-US" sz="3600">
                <a:latin typeface="Arial" panose="020B0604020202020204" pitchFamily="34" charset="0"/>
                <a:cs typeface="Arial" panose="020B0604020202020204" pitchFamily="34" charset="0"/>
              </a:rPr>
              <a:t>hòa tan </a:t>
            </a:r>
            <a:r>
              <a:rPr lang="en-US" sz="3600" smtClean="0">
                <a:latin typeface="Arial" panose="020B0604020202020204" pitchFamily="34" charset="0"/>
                <a:cs typeface="Arial" panose="020B0604020202020204" pitchFamily="34" charset="0"/>
              </a:rPr>
              <a:t>xăng</a:t>
            </a:r>
            <a:r>
              <a:rPr lang="en-US" sz="3600">
                <a:latin typeface="Arial" panose="020B0604020202020204" pitchFamily="34" charset="0"/>
                <a:cs typeface="Arial" panose="020B0604020202020204" pitchFamily="34" charset="0"/>
              </a:rPr>
              <a:t>, dầu ăn</a:t>
            </a:r>
            <a:r>
              <a:rPr lang="en-US" sz="3600" smtClean="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63951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500"/>
                                        <p:tgtEl>
                                          <p:spTgt spid="16">
                                            <p:txEl>
                                              <p:pRg st="1" end="1"/>
                                            </p:txEl>
                                          </p:spTgt>
                                        </p:tgtEl>
                                      </p:cBhvr>
                                    </p:animEffect>
                                    <p:anim calcmode="lin" valueType="num">
                                      <p:cBhvr>
                                        <p:cTn id="8"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14" dur="500"/>
                                        <p:tgtEl>
                                          <p:spTgt spid="16">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animEffect transition="in" filter="fade">
                                      <p:cBhvr>
                                        <p:cTn id="19" dur="500"/>
                                        <p:tgtEl>
                                          <p:spTgt spid="16">
                                            <p:txEl>
                                              <p:pRg st="3" end="3"/>
                                            </p:txEl>
                                          </p:spTgt>
                                        </p:tgtEl>
                                      </p:cBhvr>
                                    </p:animEffect>
                                    <p:anim calcmode="lin" valueType="num">
                                      <p:cBhvr>
                                        <p:cTn id="20"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21" dur="5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6" name="Group 6"/>
          <p:cNvGrpSpPr/>
          <p:nvPr/>
        </p:nvGrpSpPr>
        <p:grpSpPr>
          <a:xfrm>
            <a:off x="266700" y="272030"/>
            <a:ext cx="17754600" cy="9742939"/>
            <a:chOff x="0" y="0"/>
            <a:chExt cx="41425162" cy="20263714"/>
          </a:xfrm>
        </p:grpSpPr>
        <p:sp>
          <p:nvSpPr>
            <p:cNvPr id="7" name="Freeform 7"/>
            <p:cNvSpPr/>
            <p:nvPr/>
          </p:nvSpPr>
          <p:spPr>
            <a:xfrm>
              <a:off x="72390" y="72390"/>
              <a:ext cx="41280382" cy="20118934"/>
            </a:xfrm>
            <a:custGeom>
              <a:avLst/>
              <a:gdLst/>
              <a:ahLst/>
              <a:cxnLst/>
              <a:rect l="l" t="t" r="r" b="b"/>
              <a:pathLst>
                <a:path w="41280382" h="20118934">
                  <a:moveTo>
                    <a:pt x="0" y="0"/>
                  </a:moveTo>
                  <a:lnTo>
                    <a:pt x="41280382" y="0"/>
                  </a:lnTo>
                  <a:lnTo>
                    <a:pt x="41280382" y="20118934"/>
                  </a:lnTo>
                  <a:lnTo>
                    <a:pt x="0" y="20118934"/>
                  </a:lnTo>
                  <a:lnTo>
                    <a:pt x="0" y="0"/>
                  </a:lnTo>
                  <a:close/>
                </a:path>
              </a:pathLst>
            </a:custGeom>
            <a:solidFill>
              <a:srgbClr val="FFFFFF"/>
            </a:solidFill>
          </p:spPr>
        </p:sp>
        <p:sp>
          <p:nvSpPr>
            <p:cNvPr id="8" name="Freeform 8"/>
            <p:cNvSpPr/>
            <p:nvPr/>
          </p:nvSpPr>
          <p:spPr>
            <a:xfrm>
              <a:off x="0" y="0"/>
              <a:ext cx="41425161" cy="20263714"/>
            </a:xfrm>
            <a:custGeom>
              <a:avLst/>
              <a:gdLst/>
              <a:ahLst/>
              <a:cxnLst/>
              <a:rect l="l" t="t" r="r" b="b"/>
              <a:pathLst>
                <a:path w="41425161" h="20263714">
                  <a:moveTo>
                    <a:pt x="41280383" y="20118933"/>
                  </a:moveTo>
                  <a:lnTo>
                    <a:pt x="41425161" y="20118933"/>
                  </a:lnTo>
                  <a:lnTo>
                    <a:pt x="41425161" y="20263714"/>
                  </a:lnTo>
                  <a:lnTo>
                    <a:pt x="41280383" y="20263714"/>
                  </a:lnTo>
                  <a:lnTo>
                    <a:pt x="41280383" y="20118933"/>
                  </a:lnTo>
                  <a:close/>
                  <a:moveTo>
                    <a:pt x="0" y="144780"/>
                  </a:moveTo>
                  <a:lnTo>
                    <a:pt x="144780" y="144780"/>
                  </a:lnTo>
                  <a:lnTo>
                    <a:pt x="144780" y="20118935"/>
                  </a:lnTo>
                  <a:lnTo>
                    <a:pt x="0" y="20118935"/>
                  </a:lnTo>
                  <a:lnTo>
                    <a:pt x="0" y="144780"/>
                  </a:lnTo>
                  <a:close/>
                  <a:moveTo>
                    <a:pt x="0" y="20118935"/>
                  </a:moveTo>
                  <a:lnTo>
                    <a:pt x="144780" y="20118935"/>
                  </a:lnTo>
                  <a:lnTo>
                    <a:pt x="144780" y="20263714"/>
                  </a:lnTo>
                  <a:lnTo>
                    <a:pt x="0" y="20263714"/>
                  </a:lnTo>
                  <a:lnTo>
                    <a:pt x="0" y="20118933"/>
                  </a:lnTo>
                  <a:close/>
                  <a:moveTo>
                    <a:pt x="41280383" y="144780"/>
                  </a:moveTo>
                  <a:lnTo>
                    <a:pt x="41425161" y="144780"/>
                  </a:lnTo>
                  <a:lnTo>
                    <a:pt x="41425161" y="20118935"/>
                  </a:lnTo>
                  <a:lnTo>
                    <a:pt x="41280383" y="20118935"/>
                  </a:lnTo>
                  <a:lnTo>
                    <a:pt x="41280383" y="144780"/>
                  </a:lnTo>
                  <a:close/>
                  <a:moveTo>
                    <a:pt x="144780" y="20118933"/>
                  </a:moveTo>
                  <a:lnTo>
                    <a:pt x="41280383" y="20118933"/>
                  </a:lnTo>
                  <a:lnTo>
                    <a:pt x="41280383" y="20263714"/>
                  </a:lnTo>
                  <a:lnTo>
                    <a:pt x="144780" y="20263714"/>
                  </a:lnTo>
                  <a:lnTo>
                    <a:pt x="144780" y="20118933"/>
                  </a:lnTo>
                  <a:close/>
                  <a:moveTo>
                    <a:pt x="41280383" y="0"/>
                  </a:moveTo>
                  <a:lnTo>
                    <a:pt x="41425161" y="0"/>
                  </a:lnTo>
                  <a:lnTo>
                    <a:pt x="41425161" y="144780"/>
                  </a:lnTo>
                  <a:lnTo>
                    <a:pt x="41280383" y="144780"/>
                  </a:lnTo>
                  <a:lnTo>
                    <a:pt x="41280383" y="0"/>
                  </a:lnTo>
                  <a:close/>
                  <a:moveTo>
                    <a:pt x="0" y="0"/>
                  </a:moveTo>
                  <a:lnTo>
                    <a:pt x="144780" y="0"/>
                  </a:lnTo>
                  <a:lnTo>
                    <a:pt x="144780" y="144780"/>
                  </a:lnTo>
                  <a:lnTo>
                    <a:pt x="0" y="144780"/>
                  </a:lnTo>
                  <a:lnTo>
                    <a:pt x="0" y="0"/>
                  </a:lnTo>
                  <a:close/>
                  <a:moveTo>
                    <a:pt x="144780" y="0"/>
                  </a:moveTo>
                  <a:lnTo>
                    <a:pt x="41280383" y="0"/>
                  </a:lnTo>
                  <a:lnTo>
                    <a:pt x="41280383" y="144780"/>
                  </a:lnTo>
                  <a:lnTo>
                    <a:pt x="144780" y="144780"/>
                  </a:lnTo>
                  <a:lnTo>
                    <a:pt x="144780" y="0"/>
                  </a:lnTo>
                  <a:close/>
                </a:path>
              </a:pathLst>
            </a:custGeom>
            <a:solidFill>
              <a:srgbClr val="000000"/>
            </a:solidFill>
          </p:spPr>
        </p:sp>
      </p:grpSp>
      <p:sp>
        <p:nvSpPr>
          <p:cNvPr id="9" name="Freeform 9"/>
          <p:cNvSpPr/>
          <p:nvPr/>
        </p:nvSpPr>
        <p:spPr>
          <a:xfrm>
            <a:off x="0" y="9432803"/>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a:off x="17589771" y="7782148"/>
            <a:ext cx="833380" cy="840737"/>
          </a:xfrm>
          <a:custGeom>
            <a:avLst/>
            <a:gdLst/>
            <a:ahLst/>
            <a:cxnLst/>
            <a:rect l="l" t="t" r="r" b="b"/>
            <a:pathLst>
              <a:path w="833380" h="840737">
                <a:moveTo>
                  <a:pt x="0" y="0"/>
                </a:moveTo>
                <a:lnTo>
                  <a:pt x="833381" y="0"/>
                </a:lnTo>
                <a:lnTo>
                  <a:pt x="833381"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4" name="TextBox 11">
            <a:extLst>
              <a:ext uri="{FF2B5EF4-FFF2-40B4-BE49-F238E27FC236}">
                <a16:creationId xmlns:a16="http://schemas.microsoft.com/office/drawing/2014/main" id="{80CDF31E-9254-82F4-B432-80EDD69C7C25}"/>
              </a:ext>
            </a:extLst>
          </p:cNvPr>
          <p:cNvSpPr txBox="1"/>
          <p:nvPr/>
        </p:nvSpPr>
        <p:spPr>
          <a:xfrm>
            <a:off x="5265183" y="723900"/>
            <a:ext cx="7757629" cy="954107"/>
          </a:xfrm>
          <a:prstGeom prst="rect">
            <a:avLst/>
          </a:prstGeom>
        </p:spPr>
        <p:txBody>
          <a:bodyPr wrap="square" lIns="0" tIns="0" rIns="0" bIns="0" rtlCol="0" anchor="t">
            <a:spAutoFit/>
          </a:bodyPr>
          <a:lstStyle/>
          <a:p>
            <a:pPr algn="ctr">
              <a:spcBef>
                <a:spcPct val="0"/>
              </a:spcBef>
            </a:pPr>
            <a:r>
              <a:rPr lang="en-US" sz="6200" b="1" smtClean="0">
                <a:solidFill>
                  <a:schemeClr val="tx2"/>
                </a:solidFill>
                <a:latin typeface="Arial" panose="020B0604020202020204" pitchFamily="34" charset="0"/>
                <a:cs typeface="Arial" panose="020B0604020202020204" pitchFamily="34" charset="0"/>
              </a:rPr>
              <a:t>KHỞI ĐỘNG</a:t>
            </a:r>
            <a:endParaRPr lang="en-US" sz="6200" b="1" dirty="0">
              <a:solidFill>
                <a:schemeClr val="tx2"/>
              </a:solidFill>
              <a:latin typeface="Arial" panose="020B0604020202020204" pitchFamily="34" charset="0"/>
              <a:cs typeface="Arial" panose="020B0604020202020204" pitchFamily="34" charset="0"/>
            </a:endParaRPr>
          </a:p>
        </p:txBody>
      </p:sp>
      <p:grpSp>
        <p:nvGrpSpPr>
          <p:cNvPr id="11" name="Group 10"/>
          <p:cNvGrpSpPr/>
          <p:nvPr/>
        </p:nvGrpSpPr>
        <p:grpSpPr>
          <a:xfrm>
            <a:off x="533400" y="4395902"/>
            <a:ext cx="5491220" cy="5203929"/>
            <a:chOff x="1061980" y="3834197"/>
            <a:chExt cx="5491220" cy="5203929"/>
          </a:xfrm>
        </p:grpSpPr>
        <p:pic>
          <p:nvPicPr>
            <p:cNvPr id="4" name="Picture 2" descr="Chuyên gia trả lời: Bạn nên tắm trong bao lâu?"/>
            <p:cNvPicPr>
              <a:picLocks noChangeAspect="1" noChangeArrowheads="1"/>
            </p:cNvPicPr>
            <p:nvPr/>
          </p:nvPicPr>
          <p:blipFill rotWithShape="1">
            <a:blip r:embed="rId5">
              <a:extLst>
                <a:ext uri="{28A0092B-C50C-407E-A947-70E740481C1C}">
                  <a14:useLocalDpi xmlns:a14="http://schemas.microsoft.com/office/drawing/2010/main" val="0"/>
                </a:ext>
              </a:extLst>
            </a:blip>
            <a:srcRect l="7994"/>
            <a:stretch/>
          </p:blipFill>
          <p:spPr bwMode="auto">
            <a:xfrm>
              <a:off x="1061980" y="3834197"/>
              <a:ext cx="5491220" cy="42358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78890" y="8391795"/>
              <a:ext cx="2057400" cy="646331"/>
            </a:xfrm>
            <a:prstGeom prst="rect">
              <a:avLst/>
            </a:prstGeom>
            <a:noFill/>
          </p:spPr>
          <p:txBody>
            <a:bodyPr wrap="square" rtlCol="0">
              <a:spAutoFit/>
            </a:bodyPr>
            <a:lstStyle/>
            <a:p>
              <a:pPr algn="ctr"/>
              <a:r>
                <a:rPr lang="en-US" sz="3600" i="1" smtClean="0">
                  <a:latin typeface="Arial" panose="020B0604020202020204" pitchFamily="34" charset="0"/>
                  <a:cs typeface="Arial" panose="020B0604020202020204" pitchFamily="34" charset="0"/>
                </a:rPr>
                <a:t>Tắm gội</a:t>
              </a:r>
              <a:endParaRPr lang="en-US" sz="3600" i="1">
                <a:latin typeface="Arial" panose="020B0604020202020204" pitchFamily="34" charset="0"/>
                <a:cs typeface="Arial" panose="020B0604020202020204" pitchFamily="34" charset="0"/>
              </a:endParaRPr>
            </a:p>
          </p:txBody>
        </p:sp>
      </p:grpSp>
      <p:grpSp>
        <p:nvGrpSpPr>
          <p:cNvPr id="12" name="Group 11"/>
          <p:cNvGrpSpPr/>
          <p:nvPr/>
        </p:nvGrpSpPr>
        <p:grpSpPr>
          <a:xfrm>
            <a:off x="12039599" y="4395902"/>
            <a:ext cx="5715001" cy="5203929"/>
            <a:chOff x="6793693" y="3834197"/>
            <a:chExt cx="5715001" cy="5203929"/>
          </a:xfrm>
        </p:grpSpPr>
        <p:pic>
          <p:nvPicPr>
            <p:cNvPr id="1028" name="Picture 4" descr="Giặt đồ bằng tay đúng cách, quần áo sạch thơm như giặt tiệm"/>
            <p:cNvPicPr>
              <a:picLocks noChangeAspect="1" noChangeArrowheads="1"/>
            </p:cNvPicPr>
            <p:nvPr/>
          </p:nvPicPr>
          <p:blipFill rotWithShape="1">
            <a:blip r:embed="rId6">
              <a:extLst>
                <a:ext uri="{28A0092B-C50C-407E-A947-70E740481C1C}">
                  <a14:useLocalDpi xmlns:a14="http://schemas.microsoft.com/office/drawing/2010/main" val="0"/>
                </a:ext>
              </a:extLst>
            </a:blip>
            <a:srcRect l="-223" r="10637"/>
            <a:stretch/>
          </p:blipFill>
          <p:spPr bwMode="auto">
            <a:xfrm>
              <a:off x="6793694" y="3834197"/>
              <a:ext cx="5715000" cy="42358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793693" y="8391795"/>
              <a:ext cx="5715001" cy="646331"/>
            </a:xfrm>
            <a:prstGeom prst="rect">
              <a:avLst/>
            </a:prstGeom>
            <a:noFill/>
          </p:spPr>
          <p:txBody>
            <a:bodyPr wrap="square" rtlCol="0">
              <a:spAutoFit/>
            </a:bodyPr>
            <a:lstStyle/>
            <a:p>
              <a:pPr algn="ctr"/>
              <a:r>
                <a:rPr lang="en-US" sz="3600" i="1" smtClean="0">
                  <a:latin typeface="Arial" panose="020B0604020202020204" pitchFamily="34" charset="0"/>
                  <a:cs typeface="Arial" panose="020B0604020202020204" pitchFamily="34" charset="0"/>
                </a:rPr>
                <a:t>Giặt quần áo</a:t>
              </a:r>
              <a:endParaRPr lang="en-US" sz="3600" i="1">
                <a:latin typeface="Arial" panose="020B0604020202020204" pitchFamily="34" charset="0"/>
                <a:cs typeface="Arial" panose="020B0604020202020204" pitchFamily="34" charset="0"/>
              </a:endParaRPr>
            </a:p>
          </p:txBody>
        </p:sp>
      </p:grpSp>
      <p:grpSp>
        <p:nvGrpSpPr>
          <p:cNvPr id="13" name="Group 12"/>
          <p:cNvGrpSpPr/>
          <p:nvPr/>
        </p:nvGrpSpPr>
        <p:grpSpPr>
          <a:xfrm>
            <a:off x="6248234" y="4395902"/>
            <a:ext cx="5567751" cy="5203929"/>
            <a:chOff x="6248234" y="3834197"/>
            <a:chExt cx="5567751" cy="5203929"/>
          </a:xfrm>
        </p:grpSpPr>
        <p:pic>
          <p:nvPicPr>
            <p:cNvPr id="1030" name="Picture 6" descr="6 thói quen tai hại khi rửa bát nhà nào cũng mắc phải, bát đĩa chả những  không sạch mà còn khiến vi khuẩn sinh sôi, rước ung thư vào ngườ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234" y="3834197"/>
              <a:ext cx="5567751" cy="42358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8003409" y="8391795"/>
              <a:ext cx="2057400" cy="646331"/>
            </a:xfrm>
            <a:prstGeom prst="rect">
              <a:avLst/>
            </a:prstGeom>
            <a:noFill/>
          </p:spPr>
          <p:txBody>
            <a:bodyPr wrap="square" rtlCol="0">
              <a:spAutoFit/>
            </a:bodyPr>
            <a:lstStyle/>
            <a:p>
              <a:pPr algn="ctr"/>
              <a:r>
                <a:rPr lang="en-US" sz="3600" i="1" smtClean="0">
                  <a:latin typeface="Arial" panose="020B0604020202020204" pitchFamily="34" charset="0"/>
                  <a:cs typeface="Arial" panose="020B0604020202020204" pitchFamily="34" charset="0"/>
                </a:rPr>
                <a:t>Rửa bát</a:t>
              </a:r>
              <a:endParaRPr lang="en-US" sz="3600" i="1">
                <a:latin typeface="Arial" panose="020B0604020202020204" pitchFamily="34" charset="0"/>
                <a:cs typeface="Arial" panose="020B0604020202020204" pitchFamily="34" charset="0"/>
              </a:endParaRPr>
            </a:p>
          </p:txBody>
        </p:sp>
      </p:grpSp>
      <p:sp>
        <p:nvSpPr>
          <p:cNvPr id="24" name="Freeform 15"/>
          <p:cNvSpPr/>
          <p:nvPr/>
        </p:nvSpPr>
        <p:spPr>
          <a:xfrm>
            <a:off x="3200400" y="1678007"/>
            <a:ext cx="1934451" cy="2421224"/>
          </a:xfrm>
          <a:custGeom>
            <a:avLst/>
            <a:gdLst/>
            <a:ahLst/>
            <a:cxnLst/>
            <a:rect l="l" t="t" r="r" b="b"/>
            <a:pathLst>
              <a:path w="1663922" h="2057400">
                <a:moveTo>
                  <a:pt x="0" y="0"/>
                </a:moveTo>
                <a:lnTo>
                  <a:pt x="1663923" y="0"/>
                </a:lnTo>
                <a:lnTo>
                  <a:pt x="1663923" y="2057400"/>
                </a:lnTo>
                <a:lnTo>
                  <a:pt x="0" y="2057400"/>
                </a:lnTo>
                <a:lnTo>
                  <a:pt x="0" y="0"/>
                </a:lnTo>
                <a:close/>
              </a:path>
            </a:pathLst>
          </a:custGeom>
          <a:blipFill>
            <a:blip r:embed="rId8">
              <a:extLst>
                <a:ext uri="{96DAC541-7B7A-43D3-8B79-37D633B846F1}">
                  <asvg:svgBlip xmlns:asvg="http://schemas.microsoft.com/office/drawing/2016/SVG/main" xmlns="" r:embed="rId22"/>
                </a:ext>
              </a:extLst>
            </a:blip>
            <a:stretch>
              <a:fillRect/>
            </a:stretch>
          </a:blipFill>
        </p:spPr>
      </p:sp>
      <p:sp>
        <p:nvSpPr>
          <p:cNvPr id="25" name="Rounded Rectangular Callout 10">
            <a:extLst>
              <a:ext uri="{FF2B5EF4-FFF2-40B4-BE49-F238E27FC236}">
                <a16:creationId xmlns:a16="http://schemas.microsoft.com/office/drawing/2014/main" id="{7CC7875E-2A75-94FD-5256-452EF774B74E}"/>
              </a:ext>
            </a:extLst>
          </p:cNvPr>
          <p:cNvSpPr/>
          <p:nvPr/>
        </p:nvSpPr>
        <p:spPr>
          <a:xfrm>
            <a:off x="6150069" y="2140321"/>
            <a:ext cx="8023131" cy="1793267"/>
          </a:xfrm>
          <a:prstGeom prst="wedgeRoundRectCallout">
            <a:avLst>
              <a:gd name="adj1" fmla="val -60028"/>
              <a:gd name="adj2" fmla="val 25307"/>
              <a:gd name="adj3" fmla="val 16667"/>
            </a:avLst>
          </a:prstGeom>
          <a:solidFill>
            <a:schemeClr val="bg1"/>
          </a:solidFill>
          <a:ln w="571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0"/>
              </a:spcAft>
            </a:pPr>
            <a:r>
              <a:rPr lang="nl-NL" sz="3600">
                <a:solidFill>
                  <a:schemeClr val="tx1"/>
                </a:solidFill>
                <a:latin typeface="Arial" panose="020B0604020202020204" pitchFamily="34" charset="0"/>
                <a:ea typeface="Calibri" panose="020F0502020204030204" pitchFamily="34" charset="0"/>
                <a:cs typeface="Arial" panose="020B0604020202020204" pitchFamily="34" charset="0"/>
              </a:rPr>
              <a:t>Kể tên những hành động của con người sử dụng đến nước?</a:t>
            </a:r>
            <a:endParaRPr lang="en-US" sz="36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435">
                                          <p:stCondLst>
                                            <p:cond delay="0"/>
                                          </p:stCondLst>
                                        </p:cTn>
                                        <p:tgtEl>
                                          <p:spTgt spid="24"/>
                                        </p:tgtEl>
                                      </p:cBhvr>
                                    </p:animEffect>
                                    <p:anim calcmode="lin" valueType="num">
                                      <p:cBhvr>
                                        <p:cTn id="13" dur="1367"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4" dur="498"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5" dur="498" tmFilter="0, 0; 0.125,0.2665; 0.25,0.4; 0.375,0.465; 0.5,0.5;  0.625,0.535; 0.75,0.6; 0.875,0.7335; 1,1">
                                          <p:stCondLst>
                                            <p:cond delay="498"/>
                                          </p:stCondLst>
                                        </p:cTn>
                                        <p:tgtEl>
                                          <p:spTgt spid="24"/>
                                        </p:tgtEl>
                                        <p:attrNameLst>
                                          <p:attrName>ppt_y</p:attrName>
                                        </p:attrNameLst>
                                      </p:cBhvr>
                                      <p:tavLst>
                                        <p:tav tm="0" fmla="#ppt_y-sin(pi*$)/9">
                                          <p:val>
                                            <p:fltVal val="0"/>
                                          </p:val>
                                        </p:tav>
                                        <p:tav tm="100000">
                                          <p:val>
                                            <p:fltVal val="1"/>
                                          </p:val>
                                        </p:tav>
                                      </p:tavLst>
                                    </p:anim>
                                    <p:anim calcmode="lin" valueType="num">
                                      <p:cBhvr>
                                        <p:cTn id="16" dur="249" tmFilter="0, 0; 0.125,0.2665; 0.25,0.4; 0.375,0.465; 0.5,0.5;  0.625,0.535; 0.75,0.6; 0.875,0.7335; 1,1">
                                          <p:stCondLst>
                                            <p:cond delay="993"/>
                                          </p:stCondLst>
                                        </p:cTn>
                                        <p:tgtEl>
                                          <p:spTgt spid="24"/>
                                        </p:tgtEl>
                                        <p:attrNameLst>
                                          <p:attrName>ppt_y</p:attrName>
                                        </p:attrNameLst>
                                      </p:cBhvr>
                                      <p:tavLst>
                                        <p:tav tm="0" fmla="#ppt_y-sin(pi*$)/27">
                                          <p:val>
                                            <p:fltVal val="0"/>
                                          </p:val>
                                        </p:tav>
                                        <p:tav tm="100000">
                                          <p:val>
                                            <p:fltVal val="1"/>
                                          </p:val>
                                        </p:tav>
                                      </p:tavLst>
                                    </p:anim>
                                    <p:anim calcmode="lin" valueType="num">
                                      <p:cBhvr>
                                        <p:cTn id="17" dur="123" tmFilter="0, 0; 0.125,0.2665; 0.25,0.4; 0.375,0.465; 0.5,0.5;  0.625,0.535; 0.75,0.6; 0.875,0.7335; 1,1">
                                          <p:stCondLst>
                                            <p:cond delay="1242"/>
                                          </p:stCondLst>
                                        </p:cTn>
                                        <p:tgtEl>
                                          <p:spTgt spid="24"/>
                                        </p:tgtEl>
                                        <p:attrNameLst>
                                          <p:attrName>ppt_y</p:attrName>
                                        </p:attrNameLst>
                                      </p:cBhvr>
                                      <p:tavLst>
                                        <p:tav tm="0" fmla="#ppt_y-sin(pi*$)/81">
                                          <p:val>
                                            <p:fltVal val="0"/>
                                          </p:val>
                                        </p:tav>
                                        <p:tav tm="100000">
                                          <p:val>
                                            <p:fltVal val="1"/>
                                          </p:val>
                                        </p:tav>
                                      </p:tavLst>
                                    </p:anim>
                                    <p:animScale>
                                      <p:cBhvr>
                                        <p:cTn id="18" dur="20">
                                          <p:stCondLst>
                                            <p:cond delay="487"/>
                                          </p:stCondLst>
                                        </p:cTn>
                                        <p:tgtEl>
                                          <p:spTgt spid="24"/>
                                        </p:tgtEl>
                                      </p:cBhvr>
                                      <p:to x="100000" y="60000"/>
                                    </p:animScale>
                                    <p:animScale>
                                      <p:cBhvr>
                                        <p:cTn id="19" dur="124" decel="50000">
                                          <p:stCondLst>
                                            <p:cond delay="507"/>
                                          </p:stCondLst>
                                        </p:cTn>
                                        <p:tgtEl>
                                          <p:spTgt spid="24"/>
                                        </p:tgtEl>
                                      </p:cBhvr>
                                      <p:to x="100000" y="100000"/>
                                    </p:animScale>
                                    <p:animScale>
                                      <p:cBhvr>
                                        <p:cTn id="20" dur="20">
                                          <p:stCondLst>
                                            <p:cond delay="984"/>
                                          </p:stCondLst>
                                        </p:cTn>
                                        <p:tgtEl>
                                          <p:spTgt spid="24"/>
                                        </p:tgtEl>
                                      </p:cBhvr>
                                      <p:to x="100000" y="80000"/>
                                    </p:animScale>
                                    <p:animScale>
                                      <p:cBhvr>
                                        <p:cTn id="21" dur="124" decel="50000">
                                          <p:stCondLst>
                                            <p:cond delay="1004"/>
                                          </p:stCondLst>
                                        </p:cTn>
                                        <p:tgtEl>
                                          <p:spTgt spid="24"/>
                                        </p:tgtEl>
                                      </p:cBhvr>
                                      <p:to x="100000" y="100000"/>
                                    </p:animScale>
                                    <p:animScale>
                                      <p:cBhvr>
                                        <p:cTn id="22" dur="20">
                                          <p:stCondLst>
                                            <p:cond delay="1231"/>
                                          </p:stCondLst>
                                        </p:cTn>
                                        <p:tgtEl>
                                          <p:spTgt spid="24"/>
                                        </p:tgtEl>
                                      </p:cBhvr>
                                      <p:to x="100000" y="90000"/>
                                    </p:animScale>
                                    <p:animScale>
                                      <p:cBhvr>
                                        <p:cTn id="23" dur="124" decel="50000">
                                          <p:stCondLst>
                                            <p:cond delay="1251"/>
                                          </p:stCondLst>
                                        </p:cTn>
                                        <p:tgtEl>
                                          <p:spTgt spid="24"/>
                                        </p:tgtEl>
                                      </p:cBhvr>
                                      <p:to x="100000" y="100000"/>
                                    </p:animScale>
                                    <p:animScale>
                                      <p:cBhvr>
                                        <p:cTn id="24" dur="20">
                                          <p:stCondLst>
                                            <p:cond delay="1356"/>
                                          </p:stCondLst>
                                        </p:cTn>
                                        <p:tgtEl>
                                          <p:spTgt spid="24"/>
                                        </p:tgtEl>
                                      </p:cBhvr>
                                      <p:to x="100000" y="95000"/>
                                    </p:animScale>
                                    <p:animScale>
                                      <p:cBhvr>
                                        <p:cTn id="25" dur="124" decel="50000">
                                          <p:stCondLst>
                                            <p:cond delay="1376"/>
                                          </p:stCondLst>
                                        </p:cTn>
                                        <p:tgtEl>
                                          <p:spTgt spid="24"/>
                                        </p:tgtEl>
                                      </p:cBhvr>
                                      <p:to x="100000" y="100000"/>
                                    </p:animScale>
                                  </p:childTnLst>
                                </p:cTn>
                              </p:par>
                            </p:childTnLst>
                          </p:cTn>
                        </p:par>
                        <p:par>
                          <p:cTn id="26" fill="hold">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par>
                          <p:cTn id="35" fill="hold">
                            <p:stCondLst>
                              <p:cond delay="500"/>
                            </p:stCondLst>
                            <p:childTnLst>
                              <p:par>
                                <p:cTn id="36" presetID="16" presetClass="entr" presetSubtype="21" fill="hold" nodeType="afterEffect">
                                  <p:stCondLst>
                                    <p:cond delay="25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par>
                          <p:cTn id="39" fill="hold">
                            <p:stCondLst>
                              <p:cond delay="1250"/>
                            </p:stCondLst>
                            <p:childTnLst>
                              <p:par>
                                <p:cTn id="40" presetID="16" presetClass="entr" presetSubtype="21" fill="hold" nodeType="afterEffect">
                                  <p:stCondLst>
                                    <p:cond delay="25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13" name="Group 12"/>
          <p:cNvGrpSpPr/>
          <p:nvPr/>
        </p:nvGrpSpPr>
        <p:grpSpPr>
          <a:xfrm>
            <a:off x="-1337140" y="2767727"/>
            <a:ext cx="20962280" cy="4751545"/>
            <a:chOff x="-1295400" y="2929233"/>
            <a:chExt cx="20962280" cy="4751545"/>
          </a:xfrm>
        </p:grpSpPr>
        <p:grpSp>
          <p:nvGrpSpPr>
            <p:cNvPr id="14" name="Group 3"/>
            <p:cNvGrpSpPr/>
            <p:nvPr/>
          </p:nvGrpSpPr>
          <p:grpSpPr>
            <a:xfrm>
              <a:off x="-1295400" y="2929233"/>
              <a:ext cx="20962280" cy="4751545"/>
              <a:chOff x="0" y="0"/>
              <a:chExt cx="59007984" cy="12164821"/>
            </a:xfrm>
          </p:grpSpPr>
          <p:sp>
            <p:nvSpPr>
              <p:cNvPr id="18" name="Freeform 4"/>
              <p:cNvSpPr/>
              <p:nvPr/>
            </p:nvSpPr>
            <p:spPr>
              <a:xfrm>
                <a:off x="72390" y="72390"/>
                <a:ext cx="58863206" cy="12020042"/>
              </a:xfrm>
              <a:custGeom>
                <a:avLst/>
                <a:gdLst/>
                <a:ahLst/>
                <a:cxnLst/>
                <a:rect l="l" t="t" r="r" b="b"/>
                <a:pathLst>
                  <a:path w="58863206" h="12020042">
                    <a:moveTo>
                      <a:pt x="0" y="0"/>
                    </a:moveTo>
                    <a:lnTo>
                      <a:pt x="58863206" y="0"/>
                    </a:lnTo>
                    <a:lnTo>
                      <a:pt x="58863206" y="12020042"/>
                    </a:lnTo>
                    <a:lnTo>
                      <a:pt x="0" y="12020042"/>
                    </a:lnTo>
                    <a:lnTo>
                      <a:pt x="0" y="0"/>
                    </a:lnTo>
                    <a:close/>
                  </a:path>
                </a:pathLst>
              </a:custGeom>
              <a:solidFill>
                <a:srgbClr val="0097B2"/>
              </a:solidFill>
            </p:spPr>
          </p:sp>
          <p:sp>
            <p:nvSpPr>
              <p:cNvPr id="19" name="Freeform 5"/>
              <p:cNvSpPr/>
              <p:nvPr/>
            </p:nvSpPr>
            <p:spPr>
              <a:xfrm>
                <a:off x="0" y="0"/>
                <a:ext cx="59007983" cy="12164822"/>
              </a:xfrm>
              <a:custGeom>
                <a:avLst/>
                <a:gdLst/>
                <a:ahLst/>
                <a:cxnLst/>
                <a:rect l="l" t="t" r="r" b="b"/>
                <a:pathLst>
                  <a:path w="59007983" h="12164822">
                    <a:moveTo>
                      <a:pt x="58863204" y="12020042"/>
                    </a:moveTo>
                    <a:lnTo>
                      <a:pt x="59007983" y="12020042"/>
                    </a:lnTo>
                    <a:lnTo>
                      <a:pt x="59007983" y="12164822"/>
                    </a:lnTo>
                    <a:lnTo>
                      <a:pt x="58863204" y="12164822"/>
                    </a:lnTo>
                    <a:lnTo>
                      <a:pt x="58863204" y="12020042"/>
                    </a:lnTo>
                    <a:close/>
                    <a:moveTo>
                      <a:pt x="0" y="144780"/>
                    </a:moveTo>
                    <a:lnTo>
                      <a:pt x="144780" y="144780"/>
                    </a:lnTo>
                    <a:lnTo>
                      <a:pt x="144780" y="12020042"/>
                    </a:lnTo>
                    <a:lnTo>
                      <a:pt x="0" y="12020042"/>
                    </a:lnTo>
                    <a:lnTo>
                      <a:pt x="0" y="144780"/>
                    </a:lnTo>
                    <a:close/>
                    <a:moveTo>
                      <a:pt x="0" y="12020042"/>
                    </a:moveTo>
                    <a:lnTo>
                      <a:pt x="144780" y="12020042"/>
                    </a:lnTo>
                    <a:lnTo>
                      <a:pt x="144780" y="12164822"/>
                    </a:lnTo>
                    <a:lnTo>
                      <a:pt x="0" y="12164822"/>
                    </a:lnTo>
                    <a:lnTo>
                      <a:pt x="0" y="12020042"/>
                    </a:lnTo>
                    <a:close/>
                    <a:moveTo>
                      <a:pt x="58863204" y="144780"/>
                    </a:moveTo>
                    <a:lnTo>
                      <a:pt x="59007983" y="144780"/>
                    </a:lnTo>
                    <a:lnTo>
                      <a:pt x="59007983" y="12020042"/>
                    </a:lnTo>
                    <a:lnTo>
                      <a:pt x="58863204" y="12020042"/>
                    </a:lnTo>
                    <a:lnTo>
                      <a:pt x="58863204" y="144780"/>
                    </a:lnTo>
                    <a:close/>
                    <a:moveTo>
                      <a:pt x="144780" y="12020042"/>
                    </a:moveTo>
                    <a:lnTo>
                      <a:pt x="58863204" y="12020042"/>
                    </a:lnTo>
                    <a:lnTo>
                      <a:pt x="58863204" y="12164822"/>
                    </a:lnTo>
                    <a:lnTo>
                      <a:pt x="144780" y="12164822"/>
                    </a:lnTo>
                    <a:lnTo>
                      <a:pt x="144780" y="12020042"/>
                    </a:lnTo>
                    <a:close/>
                    <a:moveTo>
                      <a:pt x="58863204" y="0"/>
                    </a:moveTo>
                    <a:lnTo>
                      <a:pt x="59007983" y="0"/>
                    </a:lnTo>
                    <a:lnTo>
                      <a:pt x="59007983" y="144780"/>
                    </a:lnTo>
                    <a:lnTo>
                      <a:pt x="58863204" y="144780"/>
                    </a:lnTo>
                    <a:lnTo>
                      <a:pt x="58863204" y="0"/>
                    </a:lnTo>
                    <a:close/>
                    <a:moveTo>
                      <a:pt x="0" y="0"/>
                    </a:moveTo>
                    <a:lnTo>
                      <a:pt x="144780" y="0"/>
                    </a:lnTo>
                    <a:lnTo>
                      <a:pt x="144780" y="144780"/>
                    </a:lnTo>
                    <a:lnTo>
                      <a:pt x="0" y="144780"/>
                    </a:lnTo>
                    <a:lnTo>
                      <a:pt x="0" y="0"/>
                    </a:lnTo>
                    <a:close/>
                    <a:moveTo>
                      <a:pt x="144780" y="0"/>
                    </a:moveTo>
                    <a:lnTo>
                      <a:pt x="58863204" y="0"/>
                    </a:lnTo>
                    <a:lnTo>
                      <a:pt x="58863204" y="144780"/>
                    </a:lnTo>
                    <a:lnTo>
                      <a:pt x="144780" y="144780"/>
                    </a:lnTo>
                    <a:lnTo>
                      <a:pt x="144780" y="0"/>
                    </a:lnTo>
                    <a:close/>
                  </a:path>
                </a:pathLst>
              </a:custGeom>
              <a:solidFill>
                <a:srgbClr val="000000"/>
              </a:solidFill>
            </p:spPr>
          </p:sp>
        </p:grpSp>
        <p:grpSp>
          <p:nvGrpSpPr>
            <p:cNvPr id="15" name="Group 6"/>
            <p:cNvGrpSpPr/>
            <p:nvPr/>
          </p:nvGrpSpPr>
          <p:grpSpPr>
            <a:xfrm>
              <a:off x="-1112678" y="3273991"/>
              <a:ext cx="20779557" cy="3993415"/>
              <a:chOff x="0" y="0"/>
              <a:chExt cx="55146631" cy="9638862"/>
            </a:xfrm>
          </p:grpSpPr>
          <p:sp>
            <p:nvSpPr>
              <p:cNvPr id="16" name="Freeform 7"/>
              <p:cNvSpPr/>
              <p:nvPr/>
            </p:nvSpPr>
            <p:spPr>
              <a:xfrm>
                <a:off x="72390" y="72389"/>
                <a:ext cx="55001856" cy="9494082"/>
              </a:xfrm>
              <a:custGeom>
                <a:avLst/>
                <a:gdLst/>
                <a:ahLst/>
                <a:cxnLst/>
                <a:rect l="l" t="t" r="r" b="b"/>
                <a:pathLst>
                  <a:path w="55001855" h="9494082">
                    <a:moveTo>
                      <a:pt x="0" y="0"/>
                    </a:moveTo>
                    <a:lnTo>
                      <a:pt x="55001855" y="0"/>
                    </a:lnTo>
                    <a:lnTo>
                      <a:pt x="55001855" y="9494082"/>
                    </a:lnTo>
                    <a:lnTo>
                      <a:pt x="0" y="9494082"/>
                    </a:lnTo>
                    <a:lnTo>
                      <a:pt x="0" y="0"/>
                    </a:lnTo>
                    <a:close/>
                  </a:path>
                </a:pathLst>
              </a:custGeom>
              <a:solidFill>
                <a:srgbClr val="FFFFFF"/>
              </a:solidFill>
            </p:spPr>
          </p:sp>
          <p:sp>
            <p:nvSpPr>
              <p:cNvPr id="17" name="Freeform 8"/>
              <p:cNvSpPr/>
              <p:nvPr/>
            </p:nvSpPr>
            <p:spPr>
              <a:xfrm>
                <a:off x="0" y="0"/>
                <a:ext cx="55146631" cy="9638862"/>
              </a:xfrm>
              <a:custGeom>
                <a:avLst/>
                <a:gdLst/>
                <a:ahLst/>
                <a:cxnLst/>
                <a:rect l="l" t="t" r="r" b="b"/>
                <a:pathLst>
                  <a:path w="55146631" h="9638862">
                    <a:moveTo>
                      <a:pt x="55001852" y="9494082"/>
                    </a:moveTo>
                    <a:lnTo>
                      <a:pt x="55146631" y="9494082"/>
                    </a:lnTo>
                    <a:lnTo>
                      <a:pt x="55146631" y="9638862"/>
                    </a:lnTo>
                    <a:lnTo>
                      <a:pt x="55001852" y="9638862"/>
                    </a:lnTo>
                    <a:lnTo>
                      <a:pt x="55001852" y="9494082"/>
                    </a:lnTo>
                    <a:close/>
                    <a:moveTo>
                      <a:pt x="0" y="144780"/>
                    </a:moveTo>
                    <a:lnTo>
                      <a:pt x="144780" y="144780"/>
                    </a:lnTo>
                    <a:lnTo>
                      <a:pt x="144780" y="9494082"/>
                    </a:lnTo>
                    <a:lnTo>
                      <a:pt x="0" y="9494082"/>
                    </a:lnTo>
                    <a:lnTo>
                      <a:pt x="0" y="144780"/>
                    </a:lnTo>
                    <a:close/>
                    <a:moveTo>
                      <a:pt x="0" y="9494082"/>
                    </a:moveTo>
                    <a:lnTo>
                      <a:pt x="144780" y="9494082"/>
                    </a:lnTo>
                    <a:lnTo>
                      <a:pt x="144780" y="9638862"/>
                    </a:lnTo>
                    <a:lnTo>
                      <a:pt x="0" y="9638862"/>
                    </a:lnTo>
                    <a:lnTo>
                      <a:pt x="0" y="9494082"/>
                    </a:lnTo>
                    <a:close/>
                    <a:moveTo>
                      <a:pt x="55001852" y="144780"/>
                    </a:moveTo>
                    <a:lnTo>
                      <a:pt x="55146631" y="144780"/>
                    </a:lnTo>
                    <a:lnTo>
                      <a:pt x="55146631" y="9494082"/>
                    </a:lnTo>
                    <a:lnTo>
                      <a:pt x="55001852" y="9494082"/>
                    </a:lnTo>
                    <a:lnTo>
                      <a:pt x="55001852" y="144780"/>
                    </a:lnTo>
                    <a:close/>
                    <a:moveTo>
                      <a:pt x="144780" y="9494082"/>
                    </a:moveTo>
                    <a:lnTo>
                      <a:pt x="55001852" y="9494082"/>
                    </a:lnTo>
                    <a:lnTo>
                      <a:pt x="55001852" y="9638862"/>
                    </a:lnTo>
                    <a:lnTo>
                      <a:pt x="144780" y="9638862"/>
                    </a:lnTo>
                    <a:lnTo>
                      <a:pt x="144780" y="9494082"/>
                    </a:lnTo>
                    <a:close/>
                    <a:moveTo>
                      <a:pt x="55001852" y="0"/>
                    </a:moveTo>
                    <a:lnTo>
                      <a:pt x="55146631" y="0"/>
                    </a:lnTo>
                    <a:lnTo>
                      <a:pt x="55146631" y="144780"/>
                    </a:lnTo>
                    <a:lnTo>
                      <a:pt x="55001852" y="144780"/>
                    </a:lnTo>
                    <a:lnTo>
                      <a:pt x="55001852" y="0"/>
                    </a:lnTo>
                    <a:close/>
                    <a:moveTo>
                      <a:pt x="0" y="0"/>
                    </a:moveTo>
                    <a:lnTo>
                      <a:pt x="144780" y="0"/>
                    </a:lnTo>
                    <a:lnTo>
                      <a:pt x="144780" y="144780"/>
                    </a:lnTo>
                    <a:lnTo>
                      <a:pt x="0" y="144780"/>
                    </a:lnTo>
                    <a:lnTo>
                      <a:pt x="0" y="0"/>
                    </a:lnTo>
                    <a:close/>
                    <a:moveTo>
                      <a:pt x="144780" y="0"/>
                    </a:moveTo>
                    <a:lnTo>
                      <a:pt x="55001852" y="0"/>
                    </a:lnTo>
                    <a:lnTo>
                      <a:pt x="55001852" y="144780"/>
                    </a:lnTo>
                    <a:lnTo>
                      <a:pt x="144780" y="144780"/>
                    </a:lnTo>
                    <a:lnTo>
                      <a:pt x="144780" y="0"/>
                    </a:lnTo>
                    <a:close/>
                  </a:path>
                </a:pathLst>
              </a:custGeom>
              <a:solidFill>
                <a:srgbClr val="000000"/>
              </a:solidFill>
            </p:spPr>
          </p:sp>
        </p:grpSp>
      </p:grpSp>
      <p:sp>
        <p:nvSpPr>
          <p:cNvPr id="9" name="TextBox 9"/>
          <p:cNvSpPr txBox="1"/>
          <p:nvPr/>
        </p:nvSpPr>
        <p:spPr>
          <a:xfrm>
            <a:off x="2299473" y="3454223"/>
            <a:ext cx="13689054" cy="3378554"/>
          </a:xfrm>
          <a:prstGeom prst="rect">
            <a:avLst/>
          </a:prstGeom>
        </p:spPr>
        <p:txBody>
          <a:bodyPr lIns="0" tIns="0" rIns="0" bIns="0" rtlCol="0" anchor="ctr">
            <a:spAutoFit/>
          </a:bodyPr>
          <a:lstStyle/>
          <a:p>
            <a:pPr algn="ctr">
              <a:lnSpc>
                <a:spcPct val="150000"/>
              </a:lnSpc>
            </a:pPr>
            <a:r>
              <a:rPr lang="en-US" sz="7800" b="1" smtClean="0">
                <a:solidFill>
                  <a:schemeClr val="accent4"/>
                </a:solidFill>
                <a:latin typeface="Arial" panose="020B0604020202020204" pitchFamily="34" charset="0"/>
                <a:cs typeface="Arial" panose="020B0604020202020204" pitchFamily="34" charset="0"/>
              </a:rPr>
              <a:t>2. VẬN DỤNG TÍNH CHẤT CỦA NƯỚC</a:t>
            </a:r>
            <a:endParaRPr lang="en-US" sz="7800" b="1">
              <a:solidFill>
                <a:schemeClr val="accent4"/>
              </a:solidFill>
              <a:latin typeface="Arial" panose="020B0604020202020204" pitchFamily="34" charset="0"/>
              <a:cs typeface="Arial" panose="020B0604020202020204" pitchFamily="34" charset="0"/>
            </a:endParaRPr>
          </a:p>
        </p:txBody>
      </p:sp>
      <p:sp>
        <p:nvSpPr>
          <p:cNvPr id="10" name="Freeform 10"/>
          <p:cNvSpPr/>
          <p:nvPr/>
        </p:nvSpPr>
        <p:spPr>
          <a:xfrm>
            <a:off x="8480261" y="8417563"/>
            <a:ext cx="833380" cy="840737"/>
          </a:xfrm>
          <a:custGeom>
            <a:avLst/>
            <a:gdLst/>
            <a:ahLst/>
            <a:cxnLst/>
            <a:rect l="l" t="t" r="r" b="b"/>
            <a:pathLst>
              <a:path w="833380" h="840737">
                <a:moveTo>
                  <a:pt x="0" y="0"/>
                </a:moveTo>
                <a:lnTo>
                  <a:pt x="833381" y="0"/>
                </a:lnTo>
                <a:lnTo>
                  <a:pt x="833381"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Freeform 11"/>
          <p:cNvSpPr/>
          <p:nvPr/>
        </p:nvSpPr>
        <p:spPr>
          <a:xfrm>
            <a:off x="17259300" y="9660887"/>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2" name="Freeform 12"/>
          <p:cNvSpPr/>
          <p:nvPr/>
        </p:nvSpPr>
        <p:spPr>
          <a:xfrm>
            <a:off x="195320" y="9660887"/>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2293487327"/>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6" name="Group 6"/>
          <p:cNvGrpSpPr/>
          <p:nvPr/>
        </p:nvGrpSpPr>
        <p:grpSpPr>
          <a:xfrm>
            <a:off x="266700" y="272030"/>
            <a:ext cx="17754600" cy="9742939"/>
            <a:chOff x="0" y="0"/>
            <a:chExt cx="41425162" cy="20263714"/>
          </a:xfrm>
        </p:grpSpPr>
        <p:sp>
          <p:nvSpPr>
            <p:cNvPr id="7" name="Freeform 7"/>
            <p:cNvSpPr/>
            <p:nvPr/>
          </p:nvSpPr>
          <p:spPr>
            <a:xfrm>
              <a:off x="72390" y="72390"/>
              <a:ext cx="41280382" cy="20118934"/>
            </a:xfrm>
            <a:custGeom>
              <a:avLst/>
              <a:gdLst/>
              <a:ahLst/>
              <a:cxnLst/>
              <a:rect l="l" t="t" r="r" b="b"/>
              <a:pathLst>
                <a:path w="41280382" h="20118934">
                  <a:moveTo>
                    <a:pt x="0" y="0"/>
                  </a:moveTo>
                  <a:lnTo>
                    <a:pt x="41280382" y="0"/>
                  </a:lnTo>
                  <a:lnTo>
                    <a:pt x="41280382" y="20118934"/>
                  </a:lnTo>
                  <a:lnTo>
                    <a:pt x="0" y="20118934"/>
                  </a:lnTo>
                  <a:lnTo>
                    <a:pt x="0" y="0"/>
                  </a:lnTo>
                  <a:close/>
                </a:path>
              </a:pathLst>
            </a:custGeom>
            <a:solidFill>
              <a:srgbClr val="FFFFFF"/>
            </a:solidFill>
          </p:spPr>
        </p:sp>
        <p:sp>
          <p:nvSpPr>
            <p:cNvPr id="8" name="Freeform 8"/>
            <p:cNvSpPr/>
            <p:nvPr/>
          </p:nvSpPr>
          <p:spPr>
            <a:xfrm>
              <a:off x="0" y="0"/>
              <a:ext cx="41425161" cy="20263714"/>
            </a:xfrm>
            <a:custGeom>
              <a:avLst/>
              <a:gdLst/>
              <a:ahLst/>
              <a:cxnLst/>
              <a:rect l="l" t="t" r="r" b="b"/>
              <a:pathLst>
                <a:path w="41425161" h="20263714">
                  <a:moveTo>
                    <a:pt x="41280383" y="20118933"/>
                  </a:moveTo>
                  <a:lnTo>
                    <a:pt x="41425161" y="20118933"/>
                  </a:lnTo>
                  <a:lnTo>
                    <a:pt x="41425161" y="20263714"/>
                  </a:lnTo>
                  <a:lnTo>
                    <a:pt x="41280383" y="20263714"/>
                  </a:lnTo>
                  <a:lnTo>
                    <a:pt x="41280383" y="20118933"/>
                  </a:lnTo>
                  <a:close/>
                  <a:moveTo>
                    <a:pt x="0" y="144780"/>
                  </a:moveTo>
                  <a:lnTo>
                    <a:pt x="144780" y="144780"/>
                  </a:lnTo>
                  <a:lnTo>
                    <a:pt x="144780" y="20118935"/>
                  </a:lnTo>
                  <a:lnTo>
                    <a:pt x="0" y="20118935"/>
                  </a:lnTo>
                  <a:lnTo>
                    <a:pt x="0" y="144780"/>
                  </a:lnTo>
                  <a:close/>
                  <a:moveTo>
                    <a:pt x="0" y="20118935"/>
                  </a:moveTo>
                  <a:lnTo>
                    <a:pt x="144780" y="20118935"/>
                  </a:lnTo>
                  <a:lnTo>
                    <a:pt x="144780" y="20263714"/>
                  </a:lnTo>
                  <a:lnTo>
                    <a:pt x="0" y="20263714"/>
                  </a:lnTo>
                  <a:lnTo>
                    <a:pt x="0" y="20118933"/>
                  </a:lnTo>
                  <a:close/>
                  <a:moveTo>
                    <a:pt x="41280383" y="144780"/>
                  </a:moveTo>
                  <a:lnTo>
                    <a:pt x="41425161" y="144780"/>
                  </a:lnTo>
                  <a:lnTo>
                    <a:pt x="41425161" y="20118935"/>
                  </a:lnTo>
                  <a:lnTo>
                    <a:pt x="41280383" y="20118935"/>
                  </a:lnTo>
                  <a:lnTo>
                    <a:pt x="41280383" y="144780"/>
                  </a:lnTo>
                  <a:close/>
                  <a:moveTo>
                    <a:pt x="144780" y="20118933"/>
                  </a:moveTo>
                  <a:lnTo>
                    <a:pt x="41280383" y="20118933"/>
                  </a:lnTo>
                  <a:lnTo>
                    <a:pt x="41280383" y="20263714"/>
                  </a:lnTo>
                  <a:lnTo>
                    <a:pt x="144780" y="20263714"/>
                  </a:lnTo>
                  <a:lnTo>
                    <a:pt x="144780" y="20118933"/>
                  </a:lnTo>
                  <a:close/>
                  <a:moveTo>
                    <a:pt x="41280383" y="0"/>
                  </a:moveTo>
                  <a:lnTo>
                    <a:pt x="41425161" y="0"/>
                  </a:lnTo>
                  <a:lnTo>
                    <a:pt x="41425161" y="144780"/>
                  </a:lnTo>
                  <a:lnTo>
                    <a:pt x="41280383" y="144780"/>
                  </a:lnTo>
                  <a:lnTo>
                    <a:pt x="41280383" y="0"/>
                  </a:lnTo>
                  <a:close/>
                  <a:moveTo>
                    <a:pt x="0" y="0"/>
                  </a:moveTo>
                  <a:lnTo>
                    <a:pt x="144780" y="0"/>
                  </a:lnTo>
                  <a:lnTo>
                    <a:pt x="144780" y="144780"/>
                  </a:lnTo>
                  <a:lnTo>
                    <a:pt x="0" y="144780"/>
                  </a:lnTo>
                  <a:lnTo>
                    <a:pt x="0" y="0"/>
                  </a:lnTo>
                  <a:close/>
                  <a:moveTo>
                    <a:pt x="144780" y="0"/>
                  </a:moveTo>
                  <a:lnTo>
                    <a:pt x="41280383" y="0"/>
                  </a:lnTo>
                  <a:lnTo>
                    <a:pt x="41280383" y="144780"/>
                  </a:lnTo>
                  <a:lnTo>
                    <a:pt x="144780" y="144780"/>
                  </a:lnTo>
                  <a:lnTo>
                    <a:pt x="144780" y="0"/>
                  </a:lnTo>
                  <a:close/>
                </a:path>
              </a:pathLst>
            </a:custGeom>
            <a:solidFill>
              <a:srgbClr val="000000"/>
            </a:solidFill>
          </p:spPr>
        </p:sp>
      </p:grpSp>
      <p:sp>
        <p:nvSpPr>
          <p:cNvPr id="9" name="Freeform 9"/>
          <p:cNvSpPr/>
          <p:nvPr/>
        </p:nvSpPr>
        <p:spPr>
          <a:xfrm>
            <a:off x="233420" y="190500"/>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a:off x="17221200" y="190499"/>
            <a:ext cx="833380" cy="840737"/>
          </a:xfrm>
          <a:custGeom>
            <a:avLst/>
            <a:gdLst/>
            <a:ahLst/>
            <a:cxnLst/>
            <a:rect l="l" t="t" r="r" b="b"/>
            <a:pathLst>
              <a:path w="833380" h="840737">
                <a:moveTo>
                  <a:pt x="0" y="0"/>
                </a:moveTo>
                <a:lnTo>
                  <a:pt x="833381" y="0"/>
                </a:lnTo>
                <a:lnTo>
                  <a:pt x="833381"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7" name="Group 16">
            <a:extLst>
              <a:ext uri="{FF2B5EF4-FFF2-40B4-BE49-F238E27FC236}">
                <a16:creationId xmlns:a16="http://schemas.microsoft.com/office/drawing/2014/main" id="{20FCFA54-D16E-5CC7-FC9A-E659B19E6A99}"/>
              </a:ext>
            </a:extLst>
          </p:cNvPr>
          <p:cNvGrpSpPr/>
          <p:nvPr/>
        </p:nvGrpSpPr>
        <p:grpSpPr>
          <a:xfrm>
            <a:off x="2127832" y="647700"/>
            <a:ext cx="14032336" cy="1887617"/>
            <a:chOff x="2230596" y="297320"/>
            <a:chExt cx="14032336" cy="1887617"/>
          </a:xfrm>
        </p:grpSpPr>
        <p:sp>
          <p:nvSpPr>
            <p:cNvPr id="18" name="TextBox 17">
              <a:extLst>
                <a:ext uri="{FF2B5EF4-FFF2-40B4-BE49-F238E27FC236}">
                  <a16:creationId xmlns:a16="http://schemas.microsoft.com/office/drawing/2014/main" id="{CED020DC-7B91-FA66-B4F9-4CDDEDBEE08D}"/>
                </a:ext>
              </a:extLst>
            </p:cNvPr>
            <p:cNvSpPr txBox="1"/>
            <p:nvPr/>
          </p:nvSpPr>
          <p:spPr>
            <a:xfrm>
              <a:off x="4245266" y="363965"/>
              <a:ext cx="12017666" cy="1754326"/>
            </a:xfrm>
            <a:prstGeom prst="rect">
              <a:avLst/>
            </a:prstGeom>
            <a:noFill/>
          </p:spPr>
          <p:txBody>
            <a:bodyPr wrap="square">
              <a:spAutoFit/>
            </a:bodyPr>
            <a:lstStyle/>
            <a:p>
              <a:pPr algn="just">
                <a:lnSpc>
                  <a:spcPct val="150000"/>
                </a:lnSpc>
              </a:pPr>
              <a:r>
                <a:rPr lang="nl-NL" sz="3600" b="1" i="1" smtClean="0">
                  <a:solidFill>
                    <a:srgbClr val="FF0000"/>
                  </a:solidFill>
                  <a:latin typeface="Arial" panose="020B0604020202020204" pitchFamily="34" charset="0"/>
                  <a:ea typeface="Calibri" panose="020F0502020204030204" pitchFamily="34" charset="0"/>
                  <a:cs typeface="Arial" panose="020B0604020202020204" pitchFamily="34" charset="0"/>
                </a:rPr>
                <a:t>Quan sát hình 5 và thực hiện nhiệm vụ: </a:t>
              </a:r>
              <a:r>
                <a:rPr lang="en-US" sz="3600">
                  <a:latin typeface="Arial" panose="020B0604020202020204" pitchFamily="34" charset="0"/>
                  <a:cs typeface="Arial" panose="020B0604020202020204" pitchFamily="34" charset="0"/>
                </a:rPr>
                <a:t>Cho biết ở mỗi hình con người đã vận dụng tính chất nào của nước</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9" name="Picture 9">
              <a:extLst>
                <a:ext uri="{FF2B5EF4-FFF2-40B4-BE49-F238E27FC236}">
                  <a16:creationId xmlns:a16="http://schemas.microsoft.com/office/drawing/2014/main" id="{F9811134-03E4-BD3C-2BCD-39274C6C903A}"/>
                </a:ext>
              </a:extLst>
            </p:cNvPr>
            <p:cNvPicPr>
              <a:picLocks noChangeAspect="1"/>
            </p:cNvPicPr>
            <p:nvPr/>
          </p:nvPicPr>
          <p:blipFill>
            <a:blip r:embed="rId5"/>
            <a:srcRect/>
            <a:stretch>
              <a:fillRect/>
            </a:stretch>
          </p:blipFill>
          <p:spPr>
            <a:xfrm flipH="1">
              <a:off x="2230596" y="297320"/>
              <a:ext cx="1764136" cy="1887617"/>
            </a:xfrm>
            <a:prstGeom prst="rect">
              <a:avLst/>
            </a:prstGeom>
          </p:spPr>
        </p:pic>
      </p:grpSp>
      <p:pic>
        <p:nvPicPr>
          <p:cNvPr id="5" name="Picture 4"/>
          <p:cNvPicPr>
            <a:picLocks noChangeAspect="1"/>
          </p:cNvPicPr>
          <p:nvPr/>
        </p:nvPicPr>
        <p:blipFill>
          <a:blip r:embed="rId6"/>
          <a:stretch>
            <a:fillRect/>
          </a:stretch>
        </p:blipFill>
        <p:spPr>
          <a:xfrm>
            <a:off x="4631160" y="2868560"/>
            <a:ext cx="9015660" cy="4342958"/>
          </a:xfrm>
          <a:prstGeom prst="rect">
            <a:avLst/>
          </a:prstGeom>
          <a:effectLst>
            <a:outerShdw blurRad="50800" dist="38100" dir="2700000" algn="tl" rotWithShape="0">
              <a:prstClr val="black">
                <a:alpha val="40000"/>
              </a:prstClr>
            </a:outerShdw>
          </a:effectLst>
        </p:spPr>
      </p:pic>
      <p:sp>
        <p:nvSpPr>
          <p:cNvPr id="23" name="Rectangle 22">
            <a:extLst>
              <a:ext uri="{FF2B5EF4-FFF2-40B4-BE49-F238E27FC236}">
                <a16:creationId xmlns:a16="http://schemas.microsoft.com/office/drawing/2014/main" id="{62459EEA-B8C3-4423-7933-C0A909A07CC6}"/>
              </a:ext>
            </a:extLst>
          </p:cNvPr>
          <p:cNvSpPr/>
          <p:nvPr/>
        </p:nvSpPr>
        <p:spPr>
          <a:xfrm>
            <a:off x="1204072" y="7643341"/>
            <a:ext cx="3477152" cy="1905000"/>
          </a:xfrm>
          <a:prstGeom prst="rect">
            <a:avLst/>
          </a:prstGeom>
          <a:solidFill>
            <a:srgbClr val="FFE69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Thấm qua một số vật</a:t>
            </a:r>
          </a:p>
        </p:txBody>
      </p:sp>
      <p:sp>
        <p:nvSpPr>
          <p:cNvPr id="24" name="Rectangle 23">
            <a:extLst>
              <a:ext uri="{FF2B5EF4-FFF2-40B4-BE49-F238E27FC236}">
                <a16:creationId xmlns:a16="http://schemas.microsoft.com/office/drawing/2014/main" id="{62459EEA-B8C3-4423-7933-C0A909A07CC6}"/>
              </a:ext>
            </a:extLst>
          </p:cNvPr>
          <p:cNvSpPr/>
          <p:nvPr/>
        </p:nvSpPr>
        <p:spPr>
          <a:xfrm>
            <a:off x="5345964" y="7643341"/>
            <a:ext cx="3477152" cy="1905000"/>
          </a:xfrm>
          <a:prstGeom prst="rect">
            <a:avLst/>
          </a:prstGeom>
          <a:solidFill>
            <a:srgbClr val="FFE69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Chảy từ cao xuống thấp</a:t>
            </a:r>
          </a:p>
        </p:txBody>
      </p:sp>
      <p:sp>
        <p:nvSpPr>
          <p:cNvPr id="26" name="Rectangle 25">
            <a:extLst>
              <a:ext uri="{FF2B5EF4-FFF2-40B4-BE49-F238E27FC236}">
                <a16:creationId xmlns:a16="http://schemas.microsoft.com/office/drawing/2014/main" id="{62459EEA-B8C3-4423-7933-C0A909A07CC6}"/>
              </a:ext>
            </a:extLst>
          </p:cNvPr>
          <p:cNvSpPr/>
          <p:nvPr/>
        </p:nvSpPr>
        <p:spPr>
          <a:xfrm>
            <a:off x="9487856" y="7643341"/>
            <a:ext cx="3477152" cy="1905000"/>
          </a:xfrm>
          <a:prstGeom prst="rect">
            <a:avLst/>
          </a:prstGeom>
          <a:solidFill>
            <a:srgbClr val="FFE69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Hòa tan một </a:t>
            </a:r>
            <a:endParaRPr lang="en-US" sz="3600" smtClean="0">
              <a:solidFill>
                <a:schemeClr val="tx1"/>
              </a:solidFill>
              <a:latin typeface="Arial" panose="020B0604020202020204" pitchFamily="34" charset="0"/>
              <a:cs typeface="Arial" panose="020B0604020202020204" pitchFamily="34" charset="0"/>
            </a:endParaRPr>
          </a:p>
          <a:p>
            <a:pPr algn="ctr">
              <a:lnSpc>
                <a:spcPct val="150000"/>
              </a:lnSpc>
            </a:pPr>
            <a:r>
              <a:rPr lang="en-US" sz="3600" smtClean="0">
                <a:solidFill>
                  <a:schemeClr val="tx1"/>
                </a:solidFill>
                <a:latin typeface="Arial" panose="020B0604020202020204" pitchFamily="34" charset="0"/>
                <a:cs typeface="Arial" panose="020B0604020202020204" pitchFamily="34" charset="0"/>
              </a:rPr>
              <a:t>số </a:t>
            </a:r>
            <a:r>
              <a:rPr lang="en-US" sz="3600">
                <a:solidFill>
                  <a:schemeClr val="tx1"/>
                </a:solidFill>
                <a:latin typeface="Arial" panose="020B0604020202020204" pitchFamily="34" charset="0"/>
                <a:cs typeface="Arial" panose="020B0604020202020204" pitchFamily="34" charset="0"/>
              </a:rPr>
              <a:t>chất</a:t>
            </a:r>
          </a:p>
        </p:txBody>
      </p:sp>
      <p:sp>
        <p:nvSpPr>
          <p:cNvPr id="27" name="Rectangle 26">
            <a:extLst>
              <a:ext uri="{FF2B5EF4-FFF2-40B4-BE49-F238E27FC236}">
                <a16:creationId xmlns:a16="http://schemas.microsoft.com/office/drawing/2014/main" id="{62459EEA-B8C3-4423-7933-C0A909A07CC6}"/>
              </a:ext>
            </a:extLst>
          </p:cNvPr>
          <p:cNvSpPr/>
          <p:nvPr/>
        </p:nvSpPr>
        <p:spPr>
          <a:xfrm>
            <a:off x="13629748" y="7643341"/>
            <a:ext cx="3477152" cy="1905000"/>
          </a:xfrm>
          <a:prstGeom prst="rect">
            <a:avLst/>
          </a:prstGeom>
          <a:solidFill>
            <a:srgbClr val="FFE69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Chảy lan ra khắp mọi phía</a:t>
            </a:r>
          </a:p>
        </p:txBody>
      </p:sp>
    </p:spTree>
    <p:extLst>
      <p:ext uri="{BB962C8B-B14F-4D97-AF65-F5344CB8AC3E}">
        <p14:creationId xmlns:p14="http://schemas.microsoft.com/office/powerpoint/2010/main" val="2679439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90"/>
                                          </p:val>
                                        </p:tav>
                                        <p:tav tm="100000">
                                          <p:val>
                                            <p:fltVal val="0"/>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childTnLst>
                          </p:cTn>
                        </p:par>
                        <p:par>
                          <p:cTn id="24" fill="hold">
                            <p:stCondLst>
                              <p:cond delay="1000"/>
                            </p:stCondLst>
                            <p:childTnLst>
                              <p:par>
                                <p:cTn id="25" presetID="16" presetClass="entr" presetSubtype="21"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par>
                          <p:cTn id="28" fill="hold">
                            <p:stCondLst>
                              <p:cond delay="1500"/>
                            </p:stCondLst>
                            <p:childTnLst>
                              <p:par>
                                <p:cTn id="29" presetID="16" presetClass="entr" presetSubtype="21"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animBg="1"/>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6" name="Group 6"/>
          <p:cNvGrpSpPr/>
          <p:nvPr/>
        </p:nvGrpSpPr>
        <p:grpSpPr>
          <a:xfrm>
            <a:off x="266700" y="272030"/>
            <a:ext cx="17754600" cy="9742939"/>
            <a:chOff x="0" y="0"/>
            <a:chExt cx="41425162" cy="20263714"/>
          </a:xfrm>
        </p:grpSpPr>
        <p:sp>
          <p:nvSpPr>
            <p:cNvPr id="7" name="Freeform 7"/>
            <p:cNvSpPr/>
            <p:nvPr/>
          </p:nvSpPr>
          <p:spPr>
            <a:xfrm>
              <a:off x="72390" y="72390"/>
              <a:ext cx="41280382" cy="20118934"/>
            </a:xfrm>
            <a:custGeom>
              <a:avLst/>
              <a:gdLst/>
              <a:ahLst/>
              <a:cxnLst/>
              <a:rect l="l" t="t" r="r" b="b"/>
              <a:pathLst>
                <a:path w="41280382" h="20118934">
                  <a:moveTo>
                    <a:pt x="0" y="0"/>
                  </a:moveTo>
                  <a:lnTo>
                    <a:pt x="41280382" y="0"/>
                  </a:lnTo>
                  <a:lnTo>
                    <a:pt x="41280382" y="20118934"/>
                  </a:lnTo>
                  <a:lnTo>
                    <a:pt x="0" y="20118934"/>
                  </a:lnTo>
                  <a:lnTo>
                    <a:pt x="0" y="0"/>
                  </a:lnTo>
                  <a:close/>
                </a:path>
              </a:pathLst>
            </a:custGeom>
            <a:solidFill>
              <a:srgbClr val="FFFFFF"/>
            </a:solidFill>
          </p:spPr>
        </p:sp>
        <p:sp>
          <p:nvSpPr>
            <p:cNvPr id="8" name="Freeform 8"/>
            <p:cNvSpPr/>
            <p:nvPr/>
          </p:nvSpPr>
          <p:spPr>
            <a:xfrm>
              <a:off x="0" y="0"/>
              <a:ext cx="41425161" cy="20263714"/>
            </a:xfrm>
            <a:custGeom>
              <a:avLst/>
              <a:gdLst/>
              <a:ahLst/>
              <a:cxnLst/>
              <a:rect l="l" t="t" r="r" b="b"/>
              <a:pathLst>
                <a:path w="41425161" h="20263714">
                  <a:moveTo>
                    <a:pt x="41280383" y="20118933"/>
                  </a:moveTo>
                  <a:lnTo>
                    <a:pt x="41425161" y="20118933"/>
                  </a:lnTo>
                  <a:lnTo>
                    <a:pt x="41425161" y="20263714"/>
                  </a:lnTo>
                  <a:lnTo>
                    <a:pt x="41280383" y="20263714"/>
                  </a:lnTo>
                  <a:lnTo>
                    <a:pt x="41280383" y="20118933"/>
                  </a:lnTo>
                  <a:close/>
                  <a:moveTo>
                    <a:pt x="0" y="144780"/>
                  </a:moveTo>
                  <a:lnTo>
                    <a:pt x="144780" y="144780"/>
                  </a:lnTo>
                  <a:lnTo>
                    <a:pt x="144780" y="20118935"/>
                  </a:lnTo>
                  <a:lnTo>
                    <a:pt x="0" y="20118935"/>
                  </a:lnTo>
                  <a:lnTo>
                    <a:pt x="0" y="144780"/>
                  </a:lnTo>
                  <a:close/>
                  <a:moveTo>
                    <a:pt x="0" y="20118935"/>
                  </a:moveTo>
                  <a:lnTo>
                    <a:pt x="144780" y="20118935"/>
                  </a:lnTo>
                  <a:lnTo>
                    <a:pt x="144780" y="20263714"/>
                  </a:lnTo>
                  <a:lnTo>
                    <a:pt x="0" y="20263714"/>
                  </a:lnTo>
                  <a:lnTo>
                    <a:pt x="0" y="20118933"/>
                  </a:lnTo>
                  <a:close/>
                  <a:moveTo>
                    <a:pt x="41280383" y="144780"/>
                  </a:moveTo>
                  <a:lnTo>
                    <a:pt x="41425161" y="144780"/>
                  </a:lnTo>
                  <a:lnTo>
                    <a:pt x="41425161" y="20118935"/>
                  </a:lnTo>
                  <a:lnTo>
                    <a:pt x="41280383" y="20118935"/>
                  </a:lnTo>
                  <a:lnTo>
                    <a:pt x="41280383" y="144780"/>
                  </a:lnTo>
                  <a:close/>
                  <a:moveTo>
                    <a:pt x="144780" y="20118933"/>
                  </a:moveTo>
                  <a:lnTo>
                    <a:pt x="41280383" y="20118933"/>
                  </a:lnTo>
                  <a:lnTo>
                    <a:pt x="41280383" y="20263714"/>
                  </a:lnTo>
                  <a:lnTo>
                    <a:pt x="144780" y="20263714"/>
                  </a:lnTo>
                  <a:lnTo>
                    <a:pt x="144780" y="20118933"/>
                  </a:lnTo>
                  <a:close/>
                  <a:moveTo>
                    <a:pt x="41280383" y="0"/>
                  </a:moveTo>
                  <a:lnTo>
                    <a:pt x="41425161" y="0"/>
                  </a:lnTo>
                  <a:lnTo>
                    <a:pt x="41425161" y="144780"/>
                  </a:lnTo>
                  <a:lnTo>
                    <a:pt x="41280383" y="144780"/>
                  </a:lnTo>
                  <a:lnTo>
                    <a:pt x="41280383" y="0"/>
                  </a:lnTo>
                  <a:close/>
                  <a:moveTo>
                    <a:pt x="0" y="0"/>
                  </a:moveTo>
                  <a:lnTo>
                    <a:pt x="144780" y="0"/>
                  </a:lnTo>
                  <a:lnTo>
                    <a:pt x="144780" y="144780"/>
                  </a:lnTo>
                  <a:lnTo>
                    <a:pt x="0" y="144780"/>
                  </a:lnTo>
                  <a:lnTo>
                    <a:pt x="0" y="0"/>
                  </a:lnTo>
                  <a:close/>
                  <a:moveTo>
                    <a:pt x="144780" y="0"/>
                  </a:moveTo>
                  <a:lnTo>
                    <a:pt x="41280383" y="0"/>
                  </a:lnTo>
                  <a:lnTo>
                    <a:pt x="41280383" y="144780"/>
                  </a:lnTo>
                  <a:lnTo>
                    <a:pt x="144780" y="144780"/>
                  </a:lnTo>
                  <a:lnTo>
                    <a:pt x="144780" y="0"/>
                  </a:lnTo>
                  <a:close/>
                </a:path>
              </a:pathLst>
            </a:custGeom>
            <a:solidFill>
              <a:srgbClr val="000000"/>
            </a:solidFill>
          </p:spPr>
        </p:sp>
      </p:grpSp>
      <p:sp>
        <p:nvSpPr>
          <p:cNvPr id="9" name="Freeform 9"/>
          <p:cNvSpPr/>
          <p:nvPr/>
        </p:nvSpPr>
        <p:spPr>
          <a:xfrm>
            <a:off x="233420" y="190500"/>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a:off x="17221200" y="190499"/>
            <a:ext cx="833380" cy="840737"/>
          </a:xfrm>
          <a:custGeom>
            <a:avLst/>
            <a:gdLst/>
            <a:ahLst/>
            <a:cxnLst/>
            <a:rect l="l" t="t" r="r" b="b"/>
            <a:pathLst>
              <a:path w="833380" h="840737">
                <a:moveTo>
                  <a:pt x="0" y="0"/>
                </a:moveTo>
                <a:lnTo>
                  <a:pt x="833381" y="0"/>
                </a:lnTo>
                <a:lnTo>
                  <a:pt x="833381"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6" name="Group 15">
            <a:extLst>
              <a:ext uri="{FF2B5EF4-FFF2-40B4-BE49-F238E27FC236}">
                <a16:creationId xmlns:a16="http://schemas.microsoft.com/office/drawing/2014/main" id="{A73B5EBD-7FBF-4157-77F8-132767EEA3B6}"/>
              </a:ext>
            </a:extLst>
          </p:cNvPr>
          <p:cNvGrpSpPr/>
          <p:nvPr/>
        </p:nvGrpSpPr>
        <p:grpSpPr>
          <a:xfrm>
            <a:off x="4793195" y="800100"/>
            <a:ext cx="8701609" cy="1584626"/>
            <a:chOff x="289991" y="1359392"/>
            <a:chExt cx="8701609" cy="1584626"/>
          </a:xfrm>
        </p:grpSpPr>
        <p:sp>
          <p:nvSpPr>
            <p:cNvPr id="20" name="Rectangle 19">
              <a:extLst>
                <a:ext uri="{FF2B5EF4-FFF2-40B4-BE49-F238E27FC236}">
                  <a16:creationId xmlns:a16="http://schemas.microsoft.com/office/drawing/2014/main" id="{62459EEA-B8C3-4423-7933-C0A909A07CC6}"/>
                </a:ext>
              </a:extLst>
            </p:cNvPr>
            <p:cNvSpPr/>
            <p:nvPr/>
          </p:nvSpPr>
          <p:spPr>
            <a:xfrm>
              <a:off x="1782856" y="1589059"/>
              <a:ext cx="7208744" cy="13549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Thảo luận nhóm</a:t>
              </a:r>
            </a:p>
          </p:txBody>
        </p:sp>
        <p:pic>
          <p:nvPicPr>
            <p:cNvPr id="21" name="Picture 12">
              <a:extLst>
                <a:ext uri="{FF2B5EF4-FFF2-40B4-BE49-F238E27FC236}">
                  <a16:creationId xmlns:a16="http://schemas.microsoft.com/office/drawing/2014/main" id="{00B266B4-C361-6DA0-9C25-BF77151710B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89991" y="1359392"/>
              <a:ext cx="2193254" cy="1584626"/>
            </a:xfrm>
            <a:prstGeom prst="rect">
              <a:avLst/>
            </a:prstGeom>
          </p:spPr>
        </p:pic>
      </p:grpSp>
      <p:graphicFrame>
        <p:nvGraphicFramePr>
          <p:cNvPr id="3" name="Table 2"/>
          <p:cNvGraphicFramePr>
            <a:graphicFrameLocks noGrp="1"/>
          </p:cNvGraphicFramePr>
          <p:nvPr>
            <p:extLst>
              <p:ext uri="{D42A27DB-BD31-4B8C-83A1-F6EECF244321}">
                <p14:modId xmlns:p14="http://schemas.microsoft.com/office/powerpoint/2010/main" val="1145637641"/>
              </p:ext>
            </p:extLst>
          </p:nvPr>
        </p:nvGraphicFramePr>
        <p:xfrm>
          <a:off x="1123947" y="4136899"/>
          <a:ext cx="16040102" cy="5273801"/>
        </p:xfrm>
        <a:graphic>
          <a:graphicData uri="http://schemas.openxmlformats.org/drawingml/2006/table">
            <a:tbl>
              <a:tblPr firstRow="1" firstCol="1" bandRow="1">
                <a:tableStyleId>{5C22544A-7EE6-4342-B048-85BDC9FD1C3A}</a:tableStyleId>
              </a:tblPr>
              <a:tblGrid>
                <a:gridCol w="7173714">
                  <a:extLst>
                    <a:ext uri="{9D8B030D-6E8A-4147-A177-3AD203B41FA5}">
                      <a16:colId xmlns:a16="http://schemas.microsoft.com/office/drawing/2014/main" val="3097536404"/>
                    </a:ext>
                  </a:extLst>
                </a:gridCol>
                <a:gridCol w="8866388">
                  <a:extLst>
                    <a:ext uri="{9D8B030D-6E8A-4147-A177-3AD203B41FA5}">
                      <a16:colId xmlns:a16="http://schemas.microsoft.com/office/drawing/2014/main" val="1862575486"/>
                    </a:ext>
                  </a:extLst>
                </a:gridCol>
              </a:tblGrid>
              <a:tr h="1457205">
                <a:tc>
                  <a:txBody>
                    <a:bodyPr/>
                    <a:lstStyle/>
                    <a:p>
                      <a:pPr algn="ctr">
                        <a:lnSpc>
                          <a:spcPct val="100000"/>
                        </a:lnSpc>
                        <a:spcAft>
                          <a:spcPts val="0"/>
                        </a:spcAft>
                      </a:pPr>
                      <a:r>
                        <a:rPr lang="en-US" sz="3600" b="1">
                          <a:solidFill>
                            <a:schemeClr val="tx1"/>
                          </a:solidFill>
                          <a:effectLst/>
                          <a:latin typeface="Arial" panose="020B0604020202020204" pitchFamily="34" charset="0"/>
                          <a:cs typeface="Arial" panose="020B0604020202020204" pitchFamily="34" charset="0"/>
                        </a:rPr>
                        <a:t>Tính chất của nước</a:t>
                      </a:r>
                      <a:endParaRPr lang="en-US" sz="36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3600" b="1">
                          <a:solidFill>
                            <a:schemeClr val="tx1"/>
                          </a:solidFill>
                          <a:effectLst/>
                          <a:latin typeface="Arial" panose="020B0604020202020204" pitchFamily="34" charset="0"/>
                          <a:cs typeface="Arial" panose="020B0604020202020204" pitchFamily="34" charset="0"/>
                        </a:rPr>
                        <a:t>Hình ảnh vận dụng tính chất của nước</a:t>
                      </a:r>
                      <a:endParaRPr lang="en-US" sz="36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1041949"/>
                  </a:ext>
                </a:extLst>
              </a:tr>
              <a:tr h="954149">
                <a:tc>
                  <a:txBody>
                    <a:bodyPr/>
                    <a:lstStyle/>
                    <a:p>
                      <a:pPr algn="just">
                        <a:lnSpc>
                          <a:spcPct val="100000"/>
                        </a:lnSpc>
                        <a:spcAft>
                          <a:spcPts val="0"/>
                        </a:spcAft>
                      </a:pPr>
                      <a:r>
                        <a:rPr lang="en-US" sz="3600" b="0">
                          <a:solidFill>
                            <a:schemeClr val="tx1"/>
                          </a:solidFill>
                          <a:effectLst/>
                          <a:latin typeface="Arial" panose="020B0604020202020204" pitchFamily="34" charset="0"/>
                          <a:cs typeface="Arial" panose="020B0604020202020204" pitchFamily="34" charset="0"/>
                        </a:rPr>
                        <a:t>Nước thấm qua một số vật</a:t>
                      </a:r>
                      <a:endParaRPr lang="en-US" sz="36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3600" b="0">
                          <a:solidFill>
                            <a:schemeClr val="tx1"/>
                          </a:solidFill>
                          <a:effectLst/>
                          <a:latin typeface="Arial" panose="020B0604020202020204" pitchFamily="34" charset="0"/>
                          <a:cs typeface="Arial" panose="020B0604020202020204" pitchFamily="34" charset="0"/>
                        </a:rPr>
                        <a:t> </a:t>
                      </a:r>
                      <a:endParaRPr lang="en-US" sz="36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8486476"/>
                  </a:ext>
                </a:extLst>
              </a:tr>
              <a:tr h="954149">
                <a:tc>
                  <a:txBody>
                    <a:bodyPr/>
                    <a:lstStyle/>
                    <a:p>
                      <a:pPr algn="just">
                        <a:lnSpc>
                          <a:spcPct val="100000"/>
                        </a:lnSpc>
                        <a:spcAft>
                          <a:spcPts val="0"/>
                        </a:spcAft>
                      </a:pPr>
                      <a:r>
                        <a:rPr lang="en-US" sz="3600" b="0">
                          <a:solidFill>
                            <a:schemeClr val="tx1"/>
                          </a:solidFill>
                          <a:effectLst/>
                          <a:latin typeface="Arial" panose="020B0604020202020204" pitchFamily="34" charset="0"/>
                          <a:cs typeface="Arial" panose="020B0604020202020204" pitchFamily="34" charset="0"/>
                        </a:rPr>
                        <a:t>Nước chảy từ cao xuống thấp</a:t>
                      </a:r>
                      <a:endParaRPr lang="en-US" sz="36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3600" b="0">
                          <a:solidFill>
                            <a:schemeClr val="tx1"/>
                          </a:solidFill>
                          <a:effectLst/>
                          <a:latin typeface="Arial" panose="020B0604020202020204" pitchFamily="34" charset="0"/>
                          <a:cs typeface="Arial" panose="020B0604020202020204" pitchFamily="34" charset="0"/>
                        </a:rPr>
                        <a:t> </a:t>
                      </a:r>
                      <a:endParaRPr lang="en-US" sz="36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9780488"/>
                  </a:ext>
                </a:extLst>
              </a:tr>
              <a:tr h="954149">
                <a:tc>
                  <a:txBody>
                    <a:bodyPr/>
                    <a:lstStyle/>
                    <a:p>
                      <a:pPr algn="just">
                        <a:lnSpc>
                          <a:spcPct val="100000"/>
                        </a:lnSpc>
                        <a:spcAft>
                          <a:spcPts val="0"/>
                        </a:spcAft>
                      </a:pPr>
                      <a:r>
                        <a:rPr lang="en-US" sz="3600" b="0">
                          <a:solidFill>
                            <a:schemeClr val="tx1"/>
                          </a:solidFill>
                          <a:effectLst/>
                          <a:latin typeface="Arial" panose="020B0604020202020204" pitchFamily="34" charset="0"/>
                          <a:cs typeface="Arial" panose="020B0604020202020204" pitchFamily="34" charset="0"/>
                        </a:rPr>
                        <a:t>Nước hòa tan một số chất</a:t>
                      </a:r>
                      <a:endParaRPr lang="en-US" sz="36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3600" b="0">
                          <a:solidFill>
                            <a:schemeClr val="tx1"/>
                          </a:solidFill>
                          <a:effectLst/>
                          <a:latin typeface="Arial" panose="020B0604020202020204" pitchFamily="34" charset="0"/>
                          <a:cs typeface="Arial" panose="020B0604020202020204" pitchFamily="34" charset="0"/>
                        </a:rPr>
                        <a:t> </a:t>
                      </a:r>
                      <a:endParaRPr lang="en-US" sz="36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40790915"/>
                  </a:ext>
                </a:extLst>
              </a:tr>
              <a:tr h="954149">
                <a:tc>
                  <a:txBody>
                    <a:bodyPr/>
                    <a:lstStyle/>
                    <a:p>
                      <a:pPr algn="just">
                        <a:lnSpc>
                          <a:spcPct val="100000"/>
                        </a:lnSpc>
                        <a:spcAft>
                          <a:spcPts val="0"/>
                        </a:spcAft>
                      </a:pPr>
                      <a:r>
                        <a:rPr lang="en-US" sz="3600" b="0">
                          <a:solidFill>
                            <a:schemeClr val="tx1"/>
                          </a:solidFill>
                          <a:effectLst/>
                          <a:latin typeface="Arial" panose="020B0604020202020204" pitchFamily="34" charset="0"/>
                          <a:cs typeface="Arial" panose="020B0604020202020204" pitchFamily="34" charset="0"/>
                        </a:rPr>
                        <a:t>Nước chảy lan ra khắp mọi phía</a:t>
                      </a:r>
                      <a:endParaRPr lang="en-US" sz="36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3600" b="0">
                          <a:solidFill>
                            <a:schemeClr val="tx1"/>
                          </a:solidFill>
                          <a:effectLst/>
                          <a:latin typeface="Arial" panose="020B0604020202020204" pitchFamily="34" charset="0"/>
                          <a:cs typeface="Arial" panose="020B0604020202020204" pitchFamily="34" charset="0"/>
                        </a:rPr>
                        <a:t> </a:t>
                      </a:r>
                      <a:endParaRPr lang="en-US" sz="36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34947698"/>
                  </a:ext>
                </a:extLst>
              </a:tr>
            </a:tbl>
          </a:graphicData>
        </a:graphic>
      </p:graphicFrame>
      <p:sp>
        <p:nvSpPr>
          <p:cNvPr id="4" name="Rectangle 3"/>
          <p:cNvSpPr/>
          <p:nvPr/>
        </p:nvSpPr>
        <p:spPr>
          <a:xfrm>
            <a:off x="4257885" y="2937647"/>
            <a:ext cx="9772227" cy="646331"/>
          </a:xfrm>
          <a:prstGeom prst="rect">
            <a:avLst/>
          </a:prstGeom>
        </p:spPr>
        <p:txBody>
          <a:bodyPr wrap="none">
            <a:spAutoFit/>
          </a:bodyPr>
          <a:lstStyle/>
          <a:p>
            <a:pPr algn="ctr"/>
            <a:r>
              <a:rPr lang="en-US" sz="3600" b="1" kern="0" smtClean="0">
                <a:solidFill>
                  <a:srgbClr val="FF0000"/>
                </a:solidFill>
                <a:latin typeface="Arial" panose="020B0604020202020204" pitchFamily="34" charset="0"/>
                <a:ea typeface="Calibri" panose="020F0502020204030204" pitchFamily="34" charset="0"/>
                <a:cs typeface="Arial" panose="020B0604020202020204" pitchFamily="34" charset="0"/>
              </a:rPr>
              <a:t>Suy nghĩ và </a:t>
            </a:r>
            <a:r>
              <a:rPr lang="en-US" sz="3600" b="1" kern="0">
                <a:solidFill>
                  <a:srgbClr val="FF0000"/>
                </a:solidFill>
                <a:latin typeface="Arial" panose="020B0604020202020204" pitchFamily="34" charset="0"/>
                <a:ea typeface="Calibri" panose="020F0502020204030204" pitchFamily="34" charset="0"/>
                <a:cs typeface="Arial" panose="020B0604020202020204" pitchFamily="34" charset="0"/>
              </a:rPr>
              <a:t>trả lời câu hỏi </a:t>
            </a:r>
            <a:r>
              <a:rPr lang="en-US" sz="3600" b="1" kern="0" smtClean="0">
                <a:solidFill>
                  <a:srgbClr val="FF0000"/>
                </a:solidFill>
                <a:latin typeface="Arial" panose="020B0604020202020204" pitchFamily="34" charset="0"/>
                <a:ea typeface="Calibri" panose="020F0502020204030204" pitchFamily="34" charset="0"/>
                <a:cs typeface="Arial" panose="020B0604020202020204" pitchFamily="34" charset="0"/>
              </a:rPr>
              <a:t>vào </a:t>
            </a:r>
            <a:r>
              <a:rPr lang="en-US" sz="3600" b="1" kern="0">
                <a:solidFill>
                  <a:srgbClr val="FF0000"/>
                </a:solidFill>
                <a:latin typeface="Arial" panose="020B0604020202020204" pitchFamily="34" charset="0"/>
                <a:ea typeface="Calibri" panose="020F0502020204030204" pitchFamily="34" charset="0"/>
                <a:cs typeface="Arial" panose="020B0604020202020204" pitchFamily="34" charset="0"/>
              </a:rPr>
              <a:t>bảng </a:t>
            </a:r>
            <a:r>
              <a:rPr lang="en-US" sz="3600" b="1" kern="0" smtClean="0">
                <a:solidFill>
                  <a:srgbClr val="FF0000"/>
                </a:solidFill>
                <a:latin typeface="Arial" panose="020B0604020202020204" pitchFamily="34" charset="0"/>
                <a:ea typeface="Calibri" panose="020F0502020204030204" pitchFamily="34" charset="0"/>
                <a:cs typeface="Arial" panose="020B0604020202020204" pitchFamily="34" charset="0"/>
              </a:rPr>
              <a:t>nhóm: </a:t>
            </a:r>
            <a:endParaRPr lang="en-US" sz="3600" b="1">
              <a:solidFill>
                <a:srgbClr val="FF0000"/>
              </a:solidFill>
              <a:latin typeface="Arial" panose="020B0604020202020204" pitchFamily="34" charset="0"/>
              <a:cs typeface="Arial" panose="020B0604020202020204" pitchFamily="34" charset="0"/>
            </a:endParaRPr>
          </a:p>
        </p:txBody>
      </p:sp>
      <p:sp>
        <p:nvSpPr>
          <p:cNvPr id="11" name="Rectangle 10"/>
          <p:cNvSpPr/>
          <p:nvPr/>
        </p:nvSpPr>
        <p:spPr>
          <a:xfrm>
            <a:off x="12027736" y="5753100"/>
            <a:ext cx="1467068" cy="646331"/>
          </a:xfrm>
          <a:prstGeom prst="rect">
            <a:avLst/>
          </a:prstGeom>
        </p:spPr>
        <p:txBody>
          <a:bodyPr wrap="none">
            <a:spAutoFit/>
          </a:bodyPr>
          <a:lstStyle/>
          <a:p>
            <a:r>
              <a:rPr lang="en-US" sz="3600" i="1" kern="0">
                <a:latin typeface="Arial" panose="020B0604020202020204" pitchFamily="34" charset="0"/>
                <a:ea typeface="Calibri" panose="020F0502020204030204" pitchFamily="34" charset="0"/>
                <a:cs typeface="Arial" panose="020B0604020202020204" pitchFamily="34" charset="0"/>
              </a:rPr>
              <a:t>5a, </a:t>
            </a:r>
            <a:r>
              <a:rPr lang="en-US" sz="3600" i="1" kern="0" smtClean="0">
                <a:latin typeface="Arial" panose="020B0604020202020204" pitchFamily="34" charset="0"/>
                <a:ea typeface="Calibri" panose="020F0502020204030204" pitchFamily="34" charset="0"/>
                <a:cs typeface="Arial" panose="020B0604020202020204" pitchFamily="34" charset="0"/>
              </a:rPr>
              <a:t>5d</a:t>
            </a:r>
            <a:endParaRPr lang="en-US" sz="3600" i="1">
              <a:latin typeface="Arial" panose="020B0604020202020204" pitchFamily="34" charset="0"/>
              <a:cs typeface="Arial" panose="020B0604020202020204" pitchFamily="34" charset="0"/>
            </a:endParaRPr>
          </a:p>
        </p:txBody>
      </p:sp>
      <p:sp>
        <p:nvSpPr>
          <p:cNvPr id="22" name="Rectangle 21"/>
          <p:cNvSpPr/>
          <p:nvPr/>
        </p:nvSpPr>
        <p:spPr>
          <a:xfrm>
            <a:off x="12027736" y="6706969"/>
            <a:ext cx="1467068" cy="646331"/>
          </a:xfrm>
          <a:prstGeom prst="rect">
            <a:avLst/>
          </a:prstGeom>
        </p:spPr>
        <p:txBody>
          <a:bodyPr wrap="none">
            <a:spAutoFit/>
          </a:bodyPr>
          <a:lstStyle/>
          <a:p>
            <a:r>
              <a:rPr lang="en-US" sz="3600" i="1" kern="0" smtClean="0">
                <a:latin typeface="Arial" panose="020B0604020202020204" pitchFamily="34" charset="0"/>
                <a:ea typeface="Calibri" panose="020F0502020204030204" pitchFamily="34" charset="0"/>
                <a:cs typeface="Arial" panose="020B0604020202020204" pitchFamily="34" charset="0"/>
              </a:rPr>
              <a:t>5b, 5e</a:t>
            </a:r>
            <a:endParaRPr lang="en-US" sz="3600" i="1">
              <a:latin typeface="Arial" panose="020B0604020202020204" pitchFamily="34" charset="0"/>
              <a:cs typeface="Arial" panose="020B0604020202020204" pitchFamily="34" charset="0"/>
            </a:endParaRPr>
          </a:p>
        </p:txBody>
      </p:sp>
      <p:sp>
        <p:nvSpPr>
          <p:cNvPr id="25" name="Rectangle 24"/>
          <p:cNvSpPr/>
          <p:nvPr/>
        </p:nvSpPr>
        <p:spPr>
          <a:xfrm>
            <a:off x="12027736" y="7674134"/>
            <a:ext cx="1467068" cy="646331"/>
          </a:xfrm>
          <a:prstGeom prst="rect">
            <a:avLst/>
          </a:prstGeom>
        </p:spPr>
        <p:txBody>
          <a:bodyPr wrap="none">
            <a:spAutoFit/>
          </a:bodyPr>
          <a:lstStyle/>
          <a:p>
            <a:r>
              <a:rPr lang="en-US" sz="3600" i="1" kern="0" smtClean="0">
                <a:latin typeface="Arial" panose="020B0604020202020204" pitchFamily="34" charset="0"/>
                <a:ea typeface="Calibri" panose="020F0502020204030204" pitchFamily="34" charset="0"/>
                <a:cs typeface="Arial" panose="020B0604020202020204" pitchFamily="34" charset="0"/>
              </a:rPr>
              <a:t>5c, 5d</a:t>
            </a:r>
            <a:endParaRPr lang="en-US" sz="3600" i="1">
              <a:latin typeface="Arial" panose="020B0604020202020204" pitchFamily="34" charset="0"/>
              <a:cs typeface="Arial" panose="020B0604020202020204" pitchFamily="34" charset="0"/>
            </a:endParaRPr>
          </a:p>
        </p:txBody>
      </p:sp>
      <p:sp>
        <p:nvSpPr>
          <p:cNvPr id="28" name="Rectangle 27"/>
          <p:cNvSpPr/>
          <p:nvPr/>
        </p:nvSpPr>
        <p:spPr>
          <a:xfrm>
            <a:off x="12027736" y="8628003"/>
            <a:ext cx="1467068" cy="646331"/>
          </a:xfrm>
          <a:prstGeom prst="rect">
            <a:avLst/>
          </a:prstGeom>
        </p:spPr>
        <p:txBody>
          <a:bodyPr wrap="square">
            <a:spAutoFit/>
          </a:bodyPr>
          <a:lstStyle/>
          <a:p>
            <a:pPr algn="ctr"/>
            <a:r>
              <a:rPr lang="en-US" sz="3600" i="1" kern="0" smtClean="0">
                <a:latin typeface="Arial" panose="020B0604020202020204" pitchFamily="34" charset="0"/>
                <a:ea typeface="Calibri" panose="020F0502020204030204" pitchFamily="34" charset="0"/>
                <a:cs typeface="Arial" panose="020B0604020202020204" pitchFamily="34" charset="0"/>
              </a:rPr>
              <a:t>5e</a:t>
            </a:r>
            <a:endParaRPr lang="en-US" sz="36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9854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22" grpId="0"/>
      <p:bldP spid="25"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6" name="Group 6"/>
          <p:cNvGrpSpPr/>
          <p:nvPr/>
        </p:nvGrpSpPr>
        <p:grpSpPr>
          <a:xfrm>
            <a:off x="266700" y="272030"/>
            <a:ext cx="17754600" cy="9742939"/>
            <a:chOff x="0" y="0"/>
            <a:chExt cx="41425162" cy="20263714"/>
          </a:xfrm>
        </p:grpSpPr>
        <p:sp>
          <p:nvSpPr>
            <p:cNvPr id="7" name="Freeform 7"/>
            <p:cNvSpPr/>
            <p:nvPr/>
          </p:nvSpPr>
          <p:spPr>
            <a:xfrm>
              <a:off x="72390" y="72390"/>
              <a:ext cx="41280382" cy="20118934"/>
            </a:xfrm>
            <a:custGeom>
              <a:avLst/>
              <a:gdLst/>
              <a:ahLst/>
              <a:cxnLst/>
              <a:rect l="l" t="t" r="r" b="b"/>
              <a:pathLst>
                <a:path w="41280382" h="20118934">
                  <a:moveTo>
                    <a:pt x="0" y="0"/>
                  </a:moveTo>
                  <a:lnTo>
                    <a:pt x="41280382" y="0"/>
                  </a:lnTo>
                  <a:lnTo>
                    <a:pt x="41280382" y="20118934"/>
                  </a:lnTo>
                  <a:lnTo>
                    <a:pt x="0" y="20118934"/>
                  </a:lnTo>
                  <a:lnTo>
                    <a:pt x="0" y="0"/>
                  </a:lnTo>
                  <a:close/>
                </a:path>
              </a:pathLst>
            </a:custGeom>
            <a:solidFill>
              <a:srgbClr val="FFFFFF"/>
            </a:solidFill>
          </p:spPr>
        </p:sp>
        <p:sp>
          <p:nvSpPr>
            <p:cNvPr id="8" name="Freeform 8"/>
            <p:cNvSpPr/>
            <p:nvPr/>
          </p:nvSpPr>
          <p:spPr>
            <a:xfrm>
              <a:off x="0" y="0"/>
              <a:ext cx="41425161" cy="20263714"/>
            </a:xfrm>
            <a:custGeom>
              <a:avLst/>
              <a:gdLst/>
              <a:ahLst/>
              <a:cxnLst/>
              <a:rect l="l" t="t" r="r" b="b"/>
              <a:pathLst>
                <a:path w="41425161" h="20263714">
                  <a:moveTo>
                    <a:pt x="41280383" y="20118933"/>
                  </a:moveTo>
                  <a:lnTo>
                    <a:pt x="41425161" y="20118933"/>
                  </a:lnTo>
                  <a:lnTo>
                    <a:pt x="41425161" y="20263714"/>
                  </a:lnTo>
                  <a:lnTo>
                    <a:pt x="41280383" y="20263714"/>
                  </a:lnTo>
                  <a:lnTo>
                    <a:pt x="41280383" y="20118933"/>
                  </a:lnTo>
                  <a:close/>
                  <a:moveTo>
                    <a:pt x="0" y="144780"/>
                  </a:moveTo>
                  <a:lnTo>
                    <a:pt x="144780" y="144780"/>
                  </a:lnTo>
                  <a:lnTo>
                    <a:pt x="144780" y="20118935"/>
                  </a:lnTo>
                  <a:lnTo>
                    <a:pt x="0" y="20118935"/>
                  </a:lnTo>
                  <a:lnTo>
                    <a:pt x="0" y="144780"/>
                  </a:lnTo>
                  <a:close/>
                  <a:moveTo>
                    <a:pt x="0" y="20118935"/>
                  </a:moveTo>
                  <a:lnTo>
                    <a:pt x="144780" y="20118935"/>
                  </a:lnTo>
                  <a:lnTo>
                    <a:pt x="144780" y="20263714"/>
                  </a:lnTo>
                  <a:lnTo>
                    <a:pt x="0" y="20263714"/>
                  </a:lnTo>
                  <a:lnTo>
                    <a:pt x="0" y="20118933"/>
                  </a:lnTo>
                  <a:close/>
                  <a:moveTo>
                    <a:pt x="41280383" y="144780"/>
                  </a:moveTo>
                  <a:lnTo>
                    <a:pt x="41425161" y="144780"/>
                  </a:lnTo>
                  <a:lnTo>
                    <a:pt x="41425161" y="20118935"/>
                  </a:lnTo>
                  <a:lnTo>
                    <a:pt x="41280383" y="20118935"/>
                  </a:lnTo>
                  <a:lnTo>
                    <a:pt x="41280383" y="144780"/>
                  </a:lnTo>
                  <a:close/>
                  <a:moveTo>
                    <a:pt x="144780" y="20118933"/>
                  </a:moveTo>
                  <a:lnTo>
                    <a:pt x="41280383" y="20118933"/>
                  </a:lnTo>
                  <a:lnTo>
                    <a:pt x="41280383" y="20263714"/>
                  </a:lnTo>
                  <a:lnTo>
                    <a:pt x="144780" y="20263714"/>
                  </a:lnTo>
                  <a:lnTo>
                    <a:pt x="144780" y="20118933"/>
                  </a:lnTo>
                  <a:close/>
                  <a:moveTo>
                    <a:pt x="41280383" y="0"/>
                  </a:moveTo>
                  <a:lnTo>
                    <a:pt x="41425161" y="0"/>
                  </a:lnTo>
                  <a:lnTo>
                    <a:pt x="41425161" y="144780"/>
                  </a:lnTo>
                  <a:lnTo>
                    <a:pt x="41280383" y="144780"/>
                  </a:lnTo>
                  <a:lnTo>
                    <a:pt x="41280383" y="0"/>
                  </a:lnTo>
                  <a:close/>
                  <a:moveTo>
                    <a:pt x="0" y="0"/>
                  </a:moveTo>
                  <a:lnTo>
                    <a:pt x="144780" y="0"/>
                  </a:lnTo>
                  <a:lnTo>
                    <a:pt x="144780" y="144780"/>
                  </a:lnTo>
                  <a:lnTo>
                    <a:pt x="0" y="144780"/>
                  </a:lnTo>
                  <a:lnTo>
                    <a:pt x="0" y="0"/>
                  </a:lnTo>
                  <a:close/>
                  <a:moveTo>
                    <a:pt x="144780" y="0"/>
                  </a:moveTo>
                  <a:lnTo>
                    <a:pt x="41280383" y="0"/>
                  </a:lnTo>
                  <a:lnTo>
                    <a:pt x="41280383" y="144780"/>
                  </a:lnTo>
                  <a:lnTo>
                    <a:pt x="144780" y="144780"/>
                  </a:lnTo>
                  <a:lnTo>
                    <a:pt x="144780" y="0"/>
                  </a:lnTo>
                  <a:close/>
                </a:path>
              </a:pathLst>
            </a:custGeom>
            <a:solidFill>
              <a:srgbClr val="000000"/>
            </a:solidFill>
          </p:spPr>
        </p:sp>
      </p:grpSp>
      <p:sp>
        <p:nvSpPr>
          <p:cNvPr id="9" name="Freeform 9"/>
          <p:cNvSpPr/>
          <p:nvPr/>
        </p:nvSpPr>
        <p:spPr>
          <a:xfrm>
            <a:off x="233420" y="190500"/>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a:off x="17221200" y="190499"/>
            <a:ext cx="833380" cy="840737"/>
          </a:xfrm>
          <a:custGeom>
            <a:avLst/>
            <a:gdLst/>
            <a:ahLst/>
            <a:cxnLst/>
            <a:rect l="l" t="t" r="r" b="b"/>
            <a:pathLst>
              <a:path w="833380" h="840737">
                <a:moveTo>
                  <a:pt x="0" y="0"/>
                </a:moveTo>
                <a:lnTo>
                  <a:pt x="833381" y="0"/>
                </a:lnTo>
                <a:lnTo>
                  <a:pt x="833381"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6" name="Rounded Rectangular Callout 9">
            <a:extLst>
              <a:ext uri="{FF2B5EF4-FFF2-40B4-BE49-F238E27FC236}">
                <a16:creationId xmlns:a16="http://schemas.microsoft.com/office/drawing/2014/main" id="{FB10B46D-64DD-F4CC-DCDE-71801B0FCFE2}"/>
              </a:ext>
            </a:extLst>
          </p:cNvPr>
          <p:cNvSpPr/>
          <p:nvPr/>
        </p:nvSpPr>
        <p:spPr>
          <a:xfrm>
            <a:off x="2116960" y="949709"/>
            <a:ext cx="10058400" cy="2593591"/>
          </a:xfrm>
          <a:prstGeom prst="wedgeRoundRectCallout">
            <a:avLst>
              <a:gd name="adj1" fmla="val 61536"/>
              <a:gd name="adj2" fmla="val 23215"/>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400">
                <a:solidFill>
                  <a:schemeClr val="tx1"/>
                </a:solidFill>
                <a:latin typeface="Arial" panose="020B0604020202020204" pitchFamily="34" charset="0"/>
                <a:cs typeface="Arial" panose="020B0604020202020204" pitchFamily="34" charset="0"/>
              </a:rPr>
              <a:t>Hãy kể thêm ví dụ khác trong đời sống hằng ngày ở gia đình, địa phương em mà con người đã vận dụng tính chất của nước.</a:t>
            </a:r>
          </a:p>
        </p:txBody>
      </p:sp>
      <p:pic>
        <p:nvPicPr>
          <p:cNvPr id="20" name="Picture 6">
            <a:extLst>
              <a:ext uri="{FF2B5EF4-FFF2-40B4-BE49-F238E27FC236}">
                <a16:creationId xmlns:a16="http://schemas.microsoft.com/office/drawing/2014/main" id="{85913CDE-18BB-0C54-4112-BBB47B43A331}"/>
              </a:ext>
            </a:extLst>
          </p:cNvPr>
          <p:cNvPicPr>
            <a:picLocks noChangeAspect="1"/>
          </p:cNvPicPr>
          <p:nvPr/>
        </p:nvPicPr>
        <p:blipFill>
          <a:blip r:embed="rId5"/>
          <a:srcRect/>
          <a:stretch>
            <a:fillRect/>
          </a:stretch>
        </p:blipFill>
        <p:spPr>
          <a:xfrm>
            <a:off x="13901181" y="722895"/>
            <a:ext cx="1853541" cy="3049006"/>
          </a:xfrm>
          <a:prstGeom prst="rect">
            <a:avLst/>
          </a:prstGeom>
        </p:spPr>
      </p:pic>
      <p:grpSp>
        <p:nvGrpSpPr>
          <p:cNvPr id="4" name="Group 3"/>
          <p:cNvGrpSpPr/>
          <p:nvPr/>
        </p:nvGrpSpPr>
        <p:grpSpPr>
          <a:xfrm>
            <a:off x="2286000" y="4152900"/>
            <a:ext cx="6163270" cy="5715000"/>
            <a:chOff x="2286000" y="4152900"/>
            <a:chExt cx="6163270" cy="5715000"/>
          </a:xfrm>
        </p:grpSpPr>
        <p:pic>
          <p:nvPicPr>
            <p:cNvPr id="19458" name="Picture 2" descr="Mua Áo mưa: Chuyện dễ mà khó và những điều cần biết - Safe blo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4152900"/>
              <a:ext cx="6163270" cy="3886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0" y="8205907"/>
              <a:ext cx="6163270" cy="1661993"/>
            </a:xfrm>
            <a:prstGeom prst="rect">
              <a:avLst/>
            </a:prstGeom>
          </p:spPr>
          <p:txBody>
            <a:bodyPr wrap="square">
              <a:spAutoFit/>
            </a:bodyPr>
            <a:lstStyle/>
            <a:p>
              <a:pPr algn="ctr">
                <a:lnSpc>
                  <a:spcPct val="150000"/>
                </a:lnSpc>
              </a:pPr>
              <a:r>
                <a:rPr lang="en-US" sz="3400" kern="0">
                  <a:latin typeface="Arial" panose="020B0604020202020204" pitchFamily="34" charset="0"/>
                  <a:ea typeface="Calibri" panose="020F0502020204030204" pitchFamily="34" charset="0"/>
                  <a:cs typeface="Arial" panose="020B0604020202020204" pitchFamily="34" charset="0"/>
                </a:rPr>
                <a:t>Sử dụng ô hoặc áo mưa khi đi dưới trời </a:t>
              </a:r>
              <a:r>
                <a:rPr lang="en-US" sz="3400" kern="0" smtClean="0">
                  <a:latin typeface="Arial" panose="020B0604020202020204" pitchFamily="34" charset="0"/>
                  <a:ea typeface="Calibri" panose="020F0502020204030204" pitchFamily="34" charset="0"/>
                  <a:cs typeface="Arial" panose="020B0604020202020204" pitchFamily="34" charset="0"/>
                </a:rPr>
                <a:t>mưa</a:t>
              </a:r>
              <a:endParaRPr lang="en-US" sz="3400">
                <a:latin typeface="Arial" panose="020B0604020202020204" pitchFamily="34" charset="0"/>
                <a:cs typeface="Arial" panose="020B0604020202020204" pitchFamily="34" charset="0"/>
              </a:endParaRPr>
            </a:p>
          </p:txBody>
        </p:sp>
      </p:grpSp>
      <p:grpSp>
        <p:nvGrpSpPr>
          <p:cNvPr id="11" name="Group 10"/>
          <p:cNvGrpSpPr/>
          <p:nvPr/>
        </p:nvGrpSpPr>
        <p:grpSpPr>
          <a:xfrm>
            <a:off x="9934219" y="4152900"/>
            <a:ext cx="6143981" cy="5101172"/>
            <a:chOff x="9934219" y="4152900"/>
            <a:chExt cx="6143981" cy="5101172"/>
          </a:xfrm>
        </p:grpSpPr>
        <p:pic>
          <p:nvPicPr>
            <p:cNvPr id="19460" name="Picture 4" descr="Hướng dẫn cách pha trà túi lọc cực chuẩn thơm ng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34219" y="4152900"/>
              <a:ext cx="6143981" cy="3886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 name="Rectangle 20"/>
            <p:cNvSpPr/>
            <p:nvPr/>
          </p:nvSpPr>
          <p:spPr>
            <a:xfrm>
              <a:off x="9934219" y="8638519"/>
              <a:ext cx="6143981" cy="615553"/>
            </a:xfrm>
            <a:prstGeom prst="rect">
              <a:avLst/>
            </a:prstGeom>
          </p:spPr>
          <p:txBody>
            <a:bodyPr wrap="square">
              <a:spAutoFit/>
            </a:bodyPr>
            <a:lstStyle/>
            <a:p>
              <a:pPr algn="ctr"/>
              <a:r>
                <a:rPr lang="en-US" sz="3400" kern="0" smtClean="0">
                  <a:latin typeface="Arial" panose="020B0604020202020204" pitchFamily="34" charset="0"/>
                  <a:ea typeface="Calibri" panose="020F0502020204030204" pitchFamily="34" charset="0"/>
                  <a:cs typeface="Arial" panose="020B0604020202020204" pitchFamily="34" charset="0"/>
                </a:rPr>
                <a:t>Pha trà túi lọc</a:t>
              </a:r>
              <a:endParaRPr lang="en-US" sz="3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21126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righ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trips(downLeft)">
                                      <p:cBhvr>
                                        <p:cTn id="16" dur="500"/>
                                        <p:tgtEl>
                                          <p:spTgt spid="4"/>
                                        </p:tgtEl>
                                      </p:cBhvr>
                                    </p:animEffect>
                                  </p:childTnLst>
                                </p:cTn>
                              </p:par>
                            </p:childTnLst>
                          </p:cTn>
                        </p:par>
                        <p:par>
                          <p:cTn id="17" fill="hold">
                            <p:stCondLst>
                              <p:cond delay="500"/>
                            </p:stCondLst>
                            <p:childTnLst>
                              <p:par>
                                <p:cTn id="18" presetID="18" presetClass="entr" presetSubtype="1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strips(down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13" name="Group 12"/>
          <p:cNvGrpSpPr/>
          <p:nvPr/>
        </p:nvGrpSpPr>
        <p:grpSpPr>
          <a:xfrm>
            <a:off x="-1337140" y="2767727"/>
            <a:ext cx="20962280" cy="4751545"/>
            <a:chOff x="-1295400" y="2929233"/>
            <a:chExt cx="20962280" cy="4751545"/>
          </a:xfrm>
        </p:grpSpPr>
        <p:grpSp>
          <p:nvGrpSpPr>
            <p:cNvPr id="3" name="Group 3"/>
            <p:cNvGrpSpPr/>
            <p:nvPr/>
          </p:nvGrpSpPr>
          <p:grpSpPr>
            <a:xfrm>
              <a:off x="-1295400" y="2929233"/>
              <a:ext cx="20962280" cy="4751545"/>
              <a:chOff x="0" y="0"/>
              <a:chExt cx="59007984" cy="12164821"/>
            </a:xfrm>
          </p:grpSpPr>
          <p:sp>
            <p:nvSpPr>
              <p:cNvPr id="4" name="Freeform 4"/>
              <p:cNvSpPr/>
              <p:nvPr/>
            </p:nvSpPr>
            <p:spPr>
              <a:xfrm>
                <a:off x="72390" y="72390"/>
                <a:ext cx="58863206" cy="12020042"/>
              </a:xfrm>
              <a:custGeom>
                <a:avLst/>
                <a:gdLst/>
                <a:ahLst/>
                <a:cxnLst/>
                <a:rect l="l" t="t" r="r" b="b"/>
                <a:pathLst>
                  <a:path w="58863206" h="12020042">
                    <a:moveTo>
                      <a:pt x="0" y="0"/>
                    </a:moveTo>
                    <a:lnTo>
                      <a:pt x="58863206" y="0"/>
                    </a:lnTo>
                    <a:lnTo>
                      <a:pt x="58863206" y="12020042"/>
                    </a:lnTo>
                    <a:lnTo>
                      <a:pt x="0" y="12020042"/>
                    </a:lnTo>
                    <a:lnTo>
                      <a:pt x="0" y="0"/>
                    </a:lnTo>
                    <a:close/>
                  </a:path>
                </a:pathLst>
              </a:custGeom>
              <a:solidFill>
                <a:srgbClr val="0097B2"/>
              </a:solidFill>
            </p:spPr>
          </p:sp>
          <p:sp>
            <p:nvSpPr>
              <p:cNvPr id="5" name="Freeform 5"/>
              <p:cNvSpPr/>
              <p:nvPr/>
            </p:nvSpPr>
            <p:spPr>
              <a:xfrm>
                <a:off x="0" y="0"/>
                <a:ext cx="59007983" cy="12164822"/>
              </a:xfrm>
              <a:custGeom>
                <a:avLst/>
                <a:gdLst/>
                <a:ahLst/>
                <a:cxnLst/>
                <a:rect l="l" t="t" r="r" b="b"/>
                <a:pathLst>
                  <a:path w="59007983" h="12164822">
                    <a:moveTo>
                      <a:pt x="58863204" y="12020042"/>
                    </a:moveTo>
                    <a:lnTo>
                      <a:pt x="59007983" y="12020042"/>
                    </a:lnTo>
                    <a:lnTo>
                      <a:pt x="59007983" y="12164822"/>
                    </a:lnTo>
                    <a:lnTo>
                      <a:pt x="58863204" y="12164822"/>
                    </a:lnTo>
                    <a:lnTo>
                      <a:pt x="58863204" y="12020042"/>
                    </a:lnTo>
                    <a:close/>
                    <a:moveTo>
                      <a:pt x="0" y="144780"/>
                    </a:moveTo>
                    <a:lnTo>
                      <a:pt x="144780" y="144780"/>
                    </a:lnTo>
                    <a:lnTo>
                      <a:pt x="144780" y="12020042"/>
                    </a:lnTo>
                    <a:lnTo>
                      <a:pt x="0" y="12020042"/>
                    </a:lnTo>
                    <a:lnTo>
                      <a:pt x="0" y="144780"/>
                    </a:lnTo>
                    <a:close/>
                    <a:moveTo>
                      <a:pt x="0" y="12020042"/>
                    </a:moveTo>
                    <a:lnTo>
                      <a:pt x="144780" y="12020042"/>
                    </a:lnTo>
                    <a:lnTo>
                      <a:pt x="144780" y="12164822"/>
                    </a:lnTo>
                    <a:lnTo>
                      <a:pt x="0" y="12164822"/>
                    </a:lnTo>
                    <a:lnTo>
                      <a:pt x="0" y="12020042"/>
                    </a:lnTo>
                    <a:close/>
                    <a:moveTo>
                      <a:pt x="58863204" y="144780"/>
                    </a:moveTo>
                    <a:lnTo>
                      <a:pt x="59007983" y="144780"/>
                    </a:lnTo>
                    <a:lnTo>
                      <a:pt x="59007983" y="12020042"/>
                    </a:lnTo>
                    <a:lnTo>
                      <a:pt x="58863204" y="12020042"/>
                    </a:lnTo>
                    <a:lnTo>
                      <a:pt x="58863204" y="144780"/>
                    </a:lnTo>
                    <a:close/>
                    <a:moveTo>
                      <a:pt x="144780" y="12020042"/>
                    </a:moveTo>
                    <a:lnTo>
                      <a:pt x="58863204" y="12020042"/>
                    </a:lnTo>
                    <a:lnTo>
                      <a:pt x="58863204" y="12164822"/>
                    </a:lnTo>
                    <a:lnTo>
                      <a:pt x="144780" y="12164822"/>
                    </a:lnTo>
                    <a:lnTo>
                      <a:pt x="144780" y="12020042"/>
                    </a:lnTo>
                    <a:close/>
                    <a:moveTo>
                      <a:pt x="58863204" y="0"/>
                    </a:moveTo>
                    <a:lnTo>
                      <a:pt x="59007983" y="0"/>
                    </a:lnTo>
                    <a:lnTo>
                      <a:pt x="59007983" y="144780"/>
                    </a:lnTo>
                    <a:lnTo>
                      <a:pt x="58863204" y="144780"/>
                    </a:lnTo>
                    <a:lnTo>
                      <a:pt x="58863204" y="0"/>
                    </a:lnTo>
                    <a:close/>
                    <a:moveTo>
                      <a:pt x="0" y="0"/>
                    </a:moveTo>
                    <a:lnTo>
                      <a:pt x="144780" y="0"/>
                    </a:lnTo>
                    <a:lnTo>
                      <a:pt x="144780" y="144780"/>
                    </a:lnTo>
                    <a:lnTo>
                      <a:pt x="0" y="144780"/>
                    </a:lnTo>
                    <a:lnTo>
                      <a:pt x="0" y="0"/>
                    </a:lnTo>
                    <a:close/>
                    <a:moveTo>
                      <a:pt x="144780" y="0"/>
                    </a:moveTo>
                    <a:lnTo>
                      <a:pt x="58863204" y="0"/>
                    </a:lnTo>
                    <a:lnTo>
                      <a:pt x="58863204" y="144780"/>
                    </a:lnTo>
                    <a:lnTo>
                      <a:pt x="144780" y="144780"/>
                    </a:lnTo>
                    <a:lnTo>
                      <a:pt x="144780" y="0"/>
                    </a:lnTo>
                    <a:close/>
                  </a:path>
                </a:pathLst>
              </a:custGeom>
              <a:solidFill>
                <a:srgbClr val="000000"/>
              </a:solidFill>
            </p:spPr>
          </p:sp>
        </p:grpSp>
        <p:grpSp>
          <p:nvGrpSpPr>
            <p:cNvPr id="6" name="Group 6"/>
            <p:cNvGrpSpPr/>
            <p:nvPr/>
          </p:nvGrpSpPr>
          <p:grpSpPr>
            <a:xfrm>
              <a:off x="-1112678" y="3273991"/>
              <a:ext cx="20779557" cy="3993415"/>
              <a:chOff x="0" y="0"/>
              <a:chExt cx="55146631" cy="9638862"/>
            </a:xfrm>
          </p:grpSpPr>
          <p:sp>
            <p:nvSpPr>
              <p:cNvPr id="7" name="Freeform 7"/>
              <p:cNvSpPr/>
              <p:nvPr/>
            </p:nvSpPr>
            <p:spPr>
              <a:xfrm>
                <a:off x="72390" y="72389"/>
                <a:ext cx="55001856" cy="9494082"/>
              </a:xfrm>
              <a:custGeom>
                <a:avLst/>
                <a:gdLst/>
                <a:ahLst/>
                <a:cxnLst/>
                <a:rect l="l" t="t" r="r" b="b"/>
                <a:pathLst>
                  <a:path w="55001855" h="9494082">
                    <a:moveTo>
                      <a:pt x="0" y="0"/>
                    </a:moveTo>
                    <a:lnTo>
                      <a:pt x="55001855" y="0"/>
                    </a:lnTo>
                    <a:lnTo>
                      <a:pt x="55001855" y="9494082"/>
                    </a:lnTo>
                    <a:lnTo>
                      <a:pt x="0" y="9494082"/>
                    </a:lnTo>
                    <a:lnTo>
                      <a:pt x="0" y="0"/>
                    </a:lnTo>
                    <a:close/>
                  </a:path>
                </a:pathLst>
              </a:custGeom>
              <a:solidFill>
                <a:srgbClr val="FFFFFF"/>
              </a:solidFill>
            </p:spPr>
          </p:sp>
          <p:sp>
            <p:nvSpPr>
              <p:cNvPr id="8" name="Freeform 8"/>
              <p:cNvSpPr/>
              <p:nvPr/>
            </p:nvSpPr>
            <p:spPr>
              <a:xfrm>
                <a:off x="0" y="0"/>
                <a:ext cx="55146631" cy="9638862"/>
              </a:xfrm>
              <a:custGeom>
                <a:avLst/>
                <a:gdLst/>
                <a:ahLst/>
                <a:cxnLst/>
                <a:rect l="l" t="t" r="r" b="b"/>
                <a:pathLst>
                  <a:path w="55146631" h="9638862">
                    <a:moveTo>
                      <a:pt x="55001852" y="9494082"/>
                    </a:moveTo>
                    <a:lnTo>
                      <a:pt x="55146631" y="9494082"/>
                    </a:lnTo>
                    <a:lnTo>
                      <a:pt x="55146631" y="9638862"/>
                    </a:lnTo>
                    <a:lnTo>
                      <a:pt x="55001852" y="9638862"/>
                    </a:lnTo>
                    <a:lnTo>
                      <a:pt x="55001852" y="9494082"/>
                    </a:lnTo>
                    <a:close/>
                    <a:moveTo>
                      <a:pt x="0" y="144780"/>
                    </a:moveTo>
                    <a:lnTo>
                      <a:pt x="144780" y="144780"/>
                    </a:lnTo>
                    <a:lnTo>
                      <a:pt x="144780" y="9494082"/>
                    </a:lnTo>
                    <a:lnTo>
                      <a:pt x="0" y="9494082"/>
                    </a:lnTo>
                    <a:lnTo>
                      <a:pt x="0" y="144780"/>
                    </a:lnTo>
                    <a:close/>
                    <a:moveTo>
                      <a:pt x="0" y="9494082"/>
                    </a:moveTo>
                    <a:lnTo>
                      <a:pt x="144780" y="9494082"/>
                    </a:lnTo>
                    <a:lnTo>
                      <a:pt x="144780" y="9638862"/>
                    </a:lnTo>
                    <a:lnTo>
                      <a:pt x="0" y="9638862"/>
                    </a:lnTo>
                    <a:lnTo>
                      <a:pt x="0" y="9494082"/>
                    </a:lnTo>
                    <a:close/>
                    <a:moveTo>
                      <a:pt x="55001852" y="144780"/>
                    </a:moveTo>
                    <a:lnTo>
                      <a:pt x="55146631" y="144780"/>
                    </a:lnTo>
                    <a:lnTo>
                      <a:pt x="55146631" y="9494082"/>
                    </a:lnTo>
                    <a:lnTo>
                      <a:pt x="55001852" y="9494082"/>
                    </a:lnTo>
                    <a:lnTo>
                      <a:pt x="55001852" y="144780"/>
                    </a:lnTo>
                    <a:close/>
                    <a:moveTo>
                      <a:pt x="144780" y="9494082"/>
                    </a:moveTo>
                    <a:lnTo>
                      <a:pt x="55001852" y="9494082"/>
                    </a:lnTo>
                    <a:lnTo>
                      <a:pt x="55001852" y="9638862"/>
                    </a:lnTo>
                    <a:lnTo>
                      <a:pt x="144780" y="9638862"/>
                    </a:lnTo>
                    <a:lnTo>
                      <a:pt x="144780" y="9494082"/>
                    </a:lnTo>
                    <a:close/>
                    <a:moveTo>
                      <a:pt x="55001852" y="0"/>
                    </a:moveTo>
                    <a:lnTo>
                      <a:pt x="55146631" y="0"/>
                    </a:lnTo>
                    <a:lnTo>
                      <a:pt x="55146631" y="144780"/>
                    </a:lnTo>
                    <a:lnTo>
                      <a:pt x="55001852" y="144780"/>
                    </a:lnTo>
                    <a:lnTo>
                      <a:pt x="55001852" y="0"/>
                    </a:lnTo>
                    <a:close/>
                    <a:moveTo>
                      <a:pt x="0" y="0"/>
                    </a:moveTo>
                    <a:lnTo>
                      <a:pt x="144780" y="0"/>
                    </a:lnTo>
                    <a:lnTo>
                      <a:pt x="144780" y="144780"/>
                    </a:lnTo>
                    <a:lnTo>
                      <a:pt x="0" y="144780"/>
                    </a:lnTo>
                    <a:lnTo>
                      <a:pt x="0" y="0"/>
                    </a:lnTo>
                    <a:close/>
                    <a:moveTo>
                      <a:pt x="144780" y="0"/>
                    </a:moveTo>
                    <a:lnTo>
                      <a:pt x="55001852" y="0"/>
                    </a:lnTo>
                    <a:lnTo>
                      <a:pt x="55001852" y="144780"/>
                    </a:lnTo>
                    <a:lnTo>
                      <a:pt x="144780" y="144780"/>
                    </a:lnTo>
                    <a:lnTo>
                      <a:pt x="144780" y="0"/>
                    </a:lnTo>
                    <a:close/>
                  </a:path>
                </a:pathLst>
              </a:custGeom>
              <a:solidFill>
                <a:srgbClr val="000000"/>
              </a:solidFill>
            </p:spPr>
          </p:sp>
        </p:grpSp>
      </p:grpSp>
      <p:sp>
        <p:nvSpPr>
          <p:cNvPr id="9" name="TextBox 9"/>
          <p:cNvSpPr txBox="1"/>
          <p:nvPr/>
        </p:nvSpPr>
        <p:spPr>
          <a:xfrm>
            <a:off x="0" y="3497536"/>
            <a:ext cx="18288000" cy="3291927"/>
          </a:xfrm>
          <a:prstGeom prst="rect">
            <a:avLst/>
          </a:prstGeom>
        </p:spPr>
        <p:txBody>
          <a:bodyPr wrap="square" lIns="0" tIns="0" rIns="0" bIns="0" rtlCol="0" anchor="ctr">
            <a:spAutoFit/>
          </a:bodyPr>
          <a:lstStyle/>
          <a:p>
            <a:pPr algn="ctr">
              <a:lnSpc>
                <a:spcPct val="150000"/>
              </a:lnSpc>
            </a:pPr>
            <a:r>
              <a:rPr lang="en-US" sz="7600" b="1" smtClean="0">
                <a:solidFill>
                  <a:schemeClr val="accent4"/>
                </a:solidFill>
                <a:latin typeface="Arial" panose="020B0604020202020204" pitchFamily="34" charset="0"/>
                <a:cs typeface="Arial" panose="020B0604020202020204" pitchFamily="34" charset="0"/>
              </a:rPr>
              <a:t>3. VAI TRÒ CỦA NƯỚC TRONG SẢN XUẤT, ĐỜI SỐNG VÀ SINH HOẠT</a:t>
            </a:r>
            <a:endParaRPr lang="en-US" sz="7600" b="1">
              <a:solidFill>
                <a:schemeClr val="accent4"/>
              </a:solidFill>
              <a:latin typeface="Arial" panose="020B0604020202020204" pitchFamily="34" charset="0"/>
              <a:cs typeface="Arial" panose="020B0604020202020204" pitchFamily="34" charset="0"/>
            </a:endParaRPr>
          </a:p>
        </p:txBody>
      </p:sp>
      <p:sp>
        <p:nvSpPr>
          <p:cNvPr id="10" name="Freeform 10"/>
          <p:cNvSpPr/>
          <p:nvPr/>
        </p:nvSpPr>
        <p:spPr>
          <a:xfrm>
            <a:off x="8480261" y="8417563"/>
            <a:ext cx="833380" cy="840737"/>
          </a:xfrm>
          <a:custGeom>
            <a:avLst/>
            <a:gdLst/>
            <a:ahLst/>
            <a:cxnLst/>
            <a:rect l="l" t="t" r="r" b="b"/>
            <a:pathLst>
              <a:path w="833380" h="840737">
                <a:moveTo>
                  <a:pt x="0" y="0"/>
                </a:moveTo>
                <a:lnTo>
                  <a:pt x="833381" y="0"/>
                </a:lnTo>
                <a:lnTo>
                  <a:pt x="833381"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Freeform 11"/>
          <p:cNvSpPr/>
          <p:nvPr/>
        </p:nvSpPr>
        <p:spPr>
          <a:xfrm>
            <a:off x="17259300" y="9660887"/>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2" name="Freeform 12"/>
          <p:cNvSpPr/>
          <p:nvPr/>
        </p:nvSpPr>
        <p:spPr>
          <a:xfrm>
            <a:off x="195320" y="9660887"/>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2778762304"/>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6" name="Group 6"/>
          <p:cNvGrpSpPr/>
          <p:nvPr/>
        </p:nvGrpSpPr>
        <p:grpSpPr>
          <a:xfrm>
            <a:off x="266700" y="272030"/>
            <a:ext cx="17754600" cy="9742939"/>
            <a:chOff x="0" y="0"/>
            <a:chExt cx="41425162" cy="20263714"/>
          </a:xfrm>
        </p:grpSpPr>
        <p:sp>
          <p:nvSpPr>
            <p:cNvPr id="7" name="Freeform 7"/>
            <p:cNvSpPr/>
            <p:nvPr/>
          </p:nvSpPr>
          <p:spPr>
            <a:xfrm>
              <a:off x="72390" y="72390"/>
              <a:ext cx="41280382" cy="20118934"/>
            </a:xfrm>
            <a:custGeom>
              <a:avLst/>
              <a:gdLst/>
              <a:ahLst/>
              <a:cxnLst/>
              <a:rect l="l" t="t" r="r" b="b"/>
              <a:pathLst>
                <a:path w="41280382" h="20118934">
                  <a:moveTo>
                    <a:pt x="0" y="0"/>
                  </a:moveTo>
                  <a:lnTo>
                    <a:pt x="41280382" y="0"/>
                  </a:lnTo>
                  <a:lnTo>
                    <a:pt x="41280382" y="20118934"/>
                  </a:lnTo>
                  <a:lnTo>
                    <a:pt x="0" y="20118934"/>
                  </a:lnTo>
                  <a:lnTo>
                    <a:pt x="0" y="0"/>
                  </a:lnTo>
                  <a:close/>
                </a:path>
              </a:pathLst>
            </a:custGeom>
            <a:solidFill>
              <a:srgbClr val="FFFFFF"/>
            </a:solidFill>
          </p:spPr>
        </p:sp>
        <p:sp>
          <p:nvSpPr>
            <p:cNvPr id="8" name="Freeform 8"/>
            <p:cNvSpPr/>
            <p:nvPr/>
          </p:nvSpPr>
          <p:spPr>
            <a:xfrm>
              <a:off x="0" y="0"/>
              <a:ext cx="41425161" cy="20263714"/>
            </a:xfrm>
            <a:custGeom>
              <a:avLst/>
              <a:gdLst/>
              <a:ahLst/>
              <a:cxnLst/>
              <a:rect l="l" t="t" r="r" b="b"/>
              <a:pathLst>
                <a:path w="41425161" h="20263714">
                  <a:moveTo>
                    <a:pt x="41280383" y="20118933"/>
                  </a:moveTo>
                  <a:lnTo>
                    <a:pt x="41425161" y="20118933"/>
                  </a:lnTo>
                  <a:lnTo>
                    <a:pt x="41425161" y="20263714"/>
                  </a:lnTo>
                  <a:lnTo>
                    <a:pt x="41280383" y="20263714"/>
                  </a:lnTo>
                  <a:lnTo>
                    <a:pt x="41280383" y="20118933"/>
                  </a:lnTo>
                  <a:close/>
                  <a:moveTo>
                    <a:pt x="0" y="144780"/>
                  </a:moveTo>
                  <a:lnTo>
                    <a:pt x="144780" y="144780"/>
                  </a:lnTo>
                  <a:lnTo>
                    <a:pt x="144780" y="20118935"/>
                  </a:lnTo>
                  <a:lnTo>
                    <a:pt x="0" y="20118935"/>
                  </a:lnTo>
                  <a:lnTo>
                    <a:pt x="0" y="144780"/>
                  </a:lnTo>
                  <a:close/>
                  <a:moveTo>
                    <a:pt x="0" y="20118935"/>
                  </a:moveTo>
                  <a:lnTo>
                    <a:pt x="144780" y="20118935"/>
                  </a:lnTo>
                  <a:lnTo>
                    <a:pt x="144780" y="20263714"/>
                  </a:lnTo>
                  <a:lnTo>
                    <a:pt x="0" y="20263714"/>
                  </a:lnTo>
                  <a:lnTo>
                    <a:pt x="0" y="20118933"/>
                  </a:lnTo>
                  <a:close/>
                  <a:moveTo>
                    <a:pt x="41280383" y="144780"/>
                  </a:moveTo>
                  <a:lnTo>
                    <a:pt x="41425161" y="144780"/>
                  </a:lnTo>
                  <a:lnTo>
                    <a:pt x="41425161" y="20118935"/>
                  </a:lnTo>
                  <a:lnTo>
                    <a:pt x="41280383" y="20118935"/>
                  </a:lnTo>
                  <a:lnTo>
                    <a:pt x="41280383" y="144780"/>
                  </a:lnTo>
                  <a:close/>
                  <a:moveTo>
                    <a:pt x="144780" y="20118933"/>
                  </a:moveTo>
                  <a:lnTo>
                    <a:pt x="41280383" y="20118933"/>
                  </a:lnTo>
                  <a:lnTo>
                    <a:pt x="41280383" y="20263714"/>
                  </a:lnTo>
                  <a:lnTo>
                    <a:pt x="144780" y="20263714"/>
                  </a:lnTo>
                  <a:lnTo>
                    <a:pt x="144780" y="20118933"/>
                  </a:lnTo>
                  <a:close/>
                  <a:moveTo>
                    <a:pt x="41280383" y="0"/>
                  </a:moveTo>
                  <a:lnTo>
                    <a:pt x="41425161" y="0"/>
                  </a:lnTo>
                  <a:lnTo>
                    <a:pt x="41425161" y="144780"/>
                  </a:lnTo>
                  <a:lnTo>
                    <a:pt x="41280383" y="144780"/>
                  </a:lnTo>
                  <a:lnTo>
                    <a:pt x="41280383" y="0"/>
                  </a:lnTo>
                  <a:close/>
                  <a:moveTo>
                    <a:pt x="0" y="0"/>
                  </a:moveTo>
                  <a:lnTo>
                    <a:pt x="144780" y="0"/>
                  </a:lnTo>
                  <a:lnTo>
                    <a:pt x="144780" y="144780"/>
                  </a:lnTo>
                  <a:lnTo>
                    <a:pt x="0" y="144780"/>
                  </a:lnTo>
                  <a:lnTo>
                    <a:pt x="0" y="0"/>
                  </a:lnTo>
                  <a:close/>
                  <a:moveTo>
                    <a:pt x="144780" y="0"/>
                  </a:moveTo>
                  <a:lnTo>
                    <a:pt x="41280383" y="0"/>
                  </a:lnTo>
                  <a:lnTo>
                    <a:pt x="41280383" y="144780"/>
                  </a:lnTo>
                  <a:lnTo>
                    <a:pt x="144780" y="144780"/>
                  </a:lnTo>
                  <a:lnTo>
                    <a:pt x="144780" y="0"/>
                  </a:lnTo>
                  <a:close/>
                </a:path>
              </a:pathLst>
            </a:custGeom>
            <a:solidFill>
              <a:srgbClr val="000000"/>
            </a:solidFill>
          </p:spPr>
        </p:sp>
      </p:grpSp>
      <p:sp>
        <p:nvSpPr>
          <p:cNvPr id="9" name="Freeform 9"/>
          <p:cNvSpPr/>
          <p:nvPr/>
        </p:nvSpPr>
        <p:spPr>
          <a:xfrm>
            <a:off x="14406620" y="-92835"/>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a:off x="-118964" y="8343900"/>
            <a:ext cx="833380" cy="840737"/>
          </a:xfrm>
          <a:custGeom>
            <a:avLst/>
            <a:gdLst/>
            <a:ahLst/>
            <a:cxnLst/>
            <a:rect l="l" t="t" r="r" b="b"/>
            <a:pathLst>
              <a:path w="833380" h="840737">
                <a:moveTo>
                  <a:pt x="0" y="0"/>
                </a:moveTo>
                <a:lnTo>
                  <a:pt x="833381" y="0"/>
                </a:lnTo>
                <a:lnTo>
                  <a:pt x="833381"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4" name="Line Callout 1 (Border and Accent Bar) 3">
            <a:extLst>
              <a:ext uri="{FF2B5EF4-FFF2-40B4-BE49-F238E27FC236}">
                <a16:creationId xmlns:a16="http://schemas.microsoft.com/office/drawing/2014/main" id="{587F001C-8B1C-82A8-8B4E-5607C8C78614}"/>
              </a:ext>
            </a:extLst>
          </p:cNvPr>
          <p:cNvSpPr/>
          <p:nvPr/>
        </p:nvSpPr>
        <p:spPr>
          <a:xfrm>
            <a:off x="1066800" y="835277"/>
            <a:ext cx="6569539" cy="1336423"/>
          </a:xfrm>
          <a:prstGeom prst="accentBorderCallout1">
            <a:avLst>
              <a:gd name="adj1" fmla="val 50696"/>
              <a:gd name="adj2" fmla="val -2895"/>
              <a:gd name="adj3" fmla="val 49900"/>
              <a:gd name="adj4" fmla="val -16813"/>
            </a:avLst>
          </a:prstGeom>
          <a:solidFill>
            <a:schemeClr val="accent6">
              <a:lumMod val="40000"/>
              <a:lumOff val="60000"/>
            </a:schemeClr>
          </a:solidFill>
          <a:ln w="38100">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smtClean="0">
                <a:solidFill>
                  <a:schemeClr val="accent2">
                    <a:lumMod val="50000"/>
                  </a:schemeClr>
                </a:solidFill>
                <a:latin typeface="Arial" panose="020B0604020202020204" pitchFamily="34" charset="0"/>
                <a:cs typeface="Arial" panose="020B0604020202020204" pitchFamily="34" charset="0"/>
              </a:rPr>
              <a:t>Thảo luận nhóm</a:t>
            </a:r>
            <a:endParaRPr lang="en-US" sz="5000" b="1" dirty="0">
              <a:solidFill>
                <a:schemeClr val="accent2">
                  <a:lumMod val="50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8C47A75-393C-8BB2-DFD4-67070A3E602C}"/>
              </a:ext>
            </a:extLst>
          </p:cNvPr>
          <p:cNvSpPr txBox="1"/>
          <p:nvPr/>
        </p:nvSpPr>
        <p:spPr>
          <a:xfrm>
            <a:off x="2753080" y="2798314"/>
            <a:ext cx="12781839" cy="699404"/>
          </a:xfrm>
          <a:prstGeom prst="rect">
            <a:avLst/>
          </a:prstGeom>
          <a:noFill/>
          <a:ln w="19050">
            <a:noFill/>
          </a:ln>
        </p:spPr>
        <p:txBody>
          <a:bodyPr wrap="square" lIns="144000" tIns="0" rIns="144000" bIns="144000" anchor="ctr">
            <a:spAutoFit/>
          </a:bodyPr>
          <a:lstStyle/>
          <a:p>
            <a:pPr algn="ctr"/>
            <a:r>
              <a:rPr lang="en-US" sz="3600" b="1" i="1" smtClean="0">
                <a:solidFill>
                  <a:srgbClr val="FF0000"/>
                </a:solidFill>
                <a:latin typeface="Arial" panose="020B0604020202020204" pitchFamily="34" charset="0"/>
                <a:cs typeface="Arial" panose="020B0604020202020204" pitchFamily="34" charset="0"/>
              </a:rPr>
              <a:t>Chia lớp thành 4 nhóm, suy nghĩ và trả lời các câu hỏi:</a:t>
            </a:r>
            <a:endParaRPr lang="vi-VN" sz="36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1128306" y="3929276"/>
            <a:ext cx="7101294" cy="5255361"/>
          </a:xfrm>
          <a:prstGeom prst="rect">
            <a:avLst/>
          </a:prstGeom>
          <a:effectLst>
            <a:outerShdw blurRad="50800" dist="38100" dir="2700000" algn="tl" rotWithShape="0">
              <a:prstClr val="black">
                <a:alpha val="40000"/>
              </a:prstClr>
            </a:outerShdw>
          </a:effectLst>
        </p:spPr>
      </p:pic>
      <p:sp>
        <p:nvSpPr>
          <p:cNvPr id="5" name="Rectangle 4"/>
          <p:cNvSpPr/>
          <p:nvPr/>
        </p:nvSpPr>
        <p:spPr>
          <a:xfrm>
            <a:off x="8868666" y="5264294"/>
            <a:ext cx="8482542" cy="2585323"/>
          </a:xfrm>
          <a:prstGeom prst="rect">
            <a:avLst/>
          </a:prstGeom>
        </p:spPr>
        <p:txBody>
          <a:bodyPr wrap="square">
            <a:spAutoFit/>
          </a:bodyPr>
          <a:lstStyle/>
          <a:p>
            <a:pPr algn="just">
              <a:lnSpc>
                <a:spcPct val="150000"/>
              </a:lnSpc>
            </a:pPr>
            <a:r>
              <a:rPr lang="en-US" sz="3600" b="1" kern="0" smtClean="0">
                <a:latin typeface="Arial" panose="020B0604020202020204" pitchFamily="34" charset="0"/>
                <a:ea typeface="Calibri" panose="020F0502020204030204" pitchFamily="34" charset="0"/>
                <a:cs typeface="Arial" panose="020B0604020202020204" pitchFamily="34" charset="0"/>
              </a:rPr>
              <a:t>Nhóm 1, 2: </a:t>
            </a:r>
            <a:r>
              <a:rPr lang="en-US" sz="3600" kern="0" smtClean="0">
                <a:latin typeface="Arial" panose="020B0604020202020204" pitchFamily="34" charset="0"/>
                <a:ea typeface="Calibri" panose="020F0502020204030204" pitchFamily="34" charset="0"/>
                <a:cs typeface="Arial" panose="020B0604020202020204" pitchFamily="34" charset="0"/>
              </a:rPr>
              <a:t>Quan sát hình 6 và cho </a:t>
            </a:r>
            <a:r>
              <a:rPr lang="en-US" sz="3600" kern="0">
                <a:latin typeface="Arial" panose="020B0604020202020204" pitchFamily="34" charset="0"/>
                <a:ea typeface="Calibri" panose="020F0502020204030204" pitchFamily="34" charset="0"/>
                <a:cs typeface="Arial" panose="020B0604020202020204" pitchFamily="34" charset="0"/>
              </a:rPr>
              <a:t>biết vai trò của nước đối với con người, động vật và thực vật.</a:t>
            </a:r>
            <a:endParaRPr lang="en-US" sz="3600">
              <a:latin typeface="Arial" panose="020B0604020202020204" pitchFamily="34" charset="0"/>
              <a:cs typeface="Arial" panose="020B0604020202020204" pitchFamily="34" charset="0"/>
            </a:endParaRPr>
          </a:p>
        </p:txBody>
      </p:sp>
      <p:sp>
        <p:nvSpPr>
          <p:cNvPr id="19" name="Freeform 18"/>
          <p:cNvSpPr/>
          <p:nvPr/>
        </p:nvSpPr>
        <p:spPr>
          <a:xfrm>
            <a:off x="15011400" y="8115300"/>
            <a:ext cx="2156310" cy="2064679"/>
          </a:xfrm>
          <a:custGeom>
            <a:avLst/>
            <a:gdLst/>
            <a:ahLst/>
            <a:cxnLst/>
            <a:rect l="l" t="t" r="r" b="b"/>
            <a:pathLst>
              <a:path w="2156310" h="2191929">
                <a:moveTo>
                  <a:pt x="0" y="0"/>
                </a:moveTo>
                <a:lnTo>
                  <a:pt x="2156310" y="0"/>
                </a:lnTo>
                <a:lnTo>
                  <a:pt x="2156310" y="2191929"/>
                </a:lnTo>
                <a:lnTo>
                  <a:pt x="0" y="2191929"/>
                </a:lnTo>
                <a:lnTo>
                  <a:pt x="0" y="0"/>
                </a:lnTo>
                <a:close/>
              </a:path>
            </a:pathLst>
          </a:custGeom>
          <a:blipFill>
            <a:blip r:embed="rId6">
              <a:extLst>
                <a:ext uri="{96DAC541-7B7A-43D3-8B79-37D633B846F1}">
                  <asvg:svgBlip xmlns:asvg="http://schemas.microsoft.com/office/drawing/2016/SVG/main" xmlns="" r:embed="rId33"/>
                </a:ext>
              </a:extLst>
            </a:blip>
            <a:stretch>
              <a:fillRect/>
            </a:stretch>
          </a:blipFill>
        </p:spPr>
      </p:sp>
    </p:spTree>
    <p:extLst>
      <p:ext uri="{BB962C8B-B14F-4D97-AF65-F5344CB8AC3E}">
        <p14:creationId xmlns:p14="http://schemas.microsoft.com/office/powerpoint/2010/main" val="2355498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ppt_w/2"/>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ppt_w</p:attrName>
                                        </p:attrNameLst>
                                      </p:cBhvr>
                                      <p:tavLst>
                                        <p:tav tm="0">
                                          <p:val>
                                            <p:fltVal val="0"/>
                                          </p:val>
                                        </p:tav>
                                        <p:tav tm="100000">
                                          <p:val>
                                            <p:strVal val="#ppt_w"/>
                                          </p:val>
                                        </p:tav>
                                      </p:tavLst>
                                    </p:anim>
                                    <p:anim calcmode="lin" valueType="num">
                                      <p:cBhvr>
                                        <p:cTn id="10"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6" name="Group 6"/>
          <p:cNvGrpSpPr/>
          <p:nvPr/>
        </p:nvGrpSpPr>
        <p:grpSpPr>
          <a:xfrm>
            <a:off x="266700" y="272030"/>
            <a:ext cx="17754600" cy="9742939"/>
            <a:chOff x="0" y="0"/>
            <a:chExt cx="41425162" cy="20263714"/>
          </a:xfrm>
        </p:grpSpPr>
        <p:sp>
          <p:nvSpPr>
            <p:cNvPr id="7" name="Freeform 7"/>
            <p:cNvSpPr/>
            <p:nvPr/>
          </p:nvSpPr>
          <p:spPr>
            <a:xfrm>
              <a:off x="72390" y="72390"/>
              <a:ext cx="41280382" cy="20118934"/>
            </a:xfrm>
            <a:custGeom>
              <a:avLst/>
              <a:gdLst/>
              <a:ahLst/>
              <a:cxnLst/>
              <a:rect l="l" t="t" r="r" b="b"/>
              <a:pathLst>
                <a:path w="41280382" h="20118934">
                  <a:moveTo>
                    <a:pt x="0" y="0"/>
                  </a:moveTo>
                  <a:lnTo>
                    <a:pt x="41280382" y="0"/>
                  </a:lnTo>
                  <a:lnTo>
                    <a:pt x="41280382" y="20118934"/>
                  </a:lnTo>
                  <a:lnTo>
                    <a:pt x="0" y="20118934"/>
                  </a:lnTo>
                  <a:lnTo>
                    <a:pt x="0" y="0"/>
                  </a:lnTo>
                  <a:close/>
                </a:path>
              </a:pathLst>
            </a:custGeom>
            <a:solidFill>
              <a:srgbClr val="FFFFFF"/>
            </a:solidFill>
          </p:spPr>
        </p:sp>
        <p:sp>
          <p:nvSpPr>
            <p:cNvPr id="8" name="Freeform 8"/>
            <p:cNvSpPr/>
            <p:nvPr/>
          </p:nvSpPr>
          <p:spPr>
            <a:xfrm>
              <a:off x="0" y="0"/>
              <a:ext cx="41425161" cy="20263714"/>
            </a:xfrm>
            <a:custGeom>
              <a:avLst/>
              <a:gdLst/>
              <a:ahLst/>
              <a:cxnLst/>
              <a:rect l="l" t="t" r="r" b="b"/>
              <a:pathLst>
                <a:path w="41425161" h="20263714">
                  <a:moveTo>
                    <a:pt x="41280383" y="20118933"/>
                  </a:moveTo>
                  <a:lnTo>
                    <a:pt x="41425161" y="20118933"/>
                  </a:lnTo>
                  <a:lnTo>
                    <a:pt x="41425161" y="20263714"/>
                  </a:lnTo>
                  <a:lnTo>
                    <a:pt x="41280383" y="20263714"/>
                  </a:lnTo>
                  <a:lnTo>
                    <a:pt x="41280383" y="20118933"/>
                  </a:lnTo>
                  <a:close/>
                  <a:moveTo>
                    <a:pt x="0" y="144780"/>
                  </a:moveTo>
                  <a:lnTo>
                    <a:pt x="144780" y="144780"/>
                  </a:lnTo>
                  <a:lnTo>
                    <a:pt x="144780" y="20118935"/>
                  </a:lnTo>
                  <a:lnTo>
                    <a:pt x="0" y="20118935"/>
                  </a:lnTo>
                  <a:lnTo>
                    <a:pt x="0" y="144780"/>
                  </a:lnTo>
                  <a:close/>
                  <a:moveTo>
                    <a:pt x="0" y="20118935"/>
                  </a:moveTo>
                  <a:lnTo>
                    <a:pt x="144780" y="20118935"/>
                  </a:lnTo>
                  <a:lnTo>
                    <a:pt x="144780" y="20263714"/>
                  </a:lnTo>
                  <a:lnTo>
                    <a:pt x="0" y="20263714"/>
                  </a:lnTo>
                  <a:lnTo>
                    <a:pt x="0" y="20118933"/>
                  </a:lnTo>
                  <a:close/>
                  <a:moveTo>
                    <a:pt x="41280383" y="144780"/>
                  </a:moveTo>
                  <a:lnTo>
                    <a:pt x="41425161" y="144780"/>
                  </a:lnTo>
                  <a:lnTo>
                    <a:pt x="41425161" y="20118935"/>
                  </a:lnTo>
                  <a:lnTo>
                    <a:pt x="41280383" y="20118935"/>
                  </a:lnTo>
                  <a:lnTo>
                    <a:pt x="41280383" y="144780"/>
                  </a:lnTo>
                  <a:close/>
                  <a:moveTo>
                    <a:pt x="144780" y="20118933"/>
                  </a:moveTo>
                  <a:lnTo>
                    <a:pt x="41280383" y="20118933"/>
                  </a:lnTo>
                  <a:lnTo>
                    <a:pt x="41280383" y="20263714"/>
                  </a:lnTo>
                  <a:lnTo>
                    <a:pt x="144780" y="20263714"/>
                  </a:lnTo>
                  <a:lnTo>
                    <a:pt x="144780" y="20118933"/>
                  </a:lnTo>
                  <a:close/>
                  <a:moveTo>
                    <a:pt x="41280383" y="0"/>
                  </a:moveTo>
                  <a:lnTo>
                    <a:pt x="41425161" y="0"/>
                  </a:lnTo>
                  <a:lnTo>
                    <a:pt x="41425161" y="144780"/>
                  </a:lnTo>
                  <a:lnTo>
                    <a:pt x="41280383" y="144780"/>
                  </a:lnTo>
                  <a:lnTo>
                    <a:pt x="41280383" y="0"/>
                  </a:lnTo>
                  <a:close/>
                  <a:moveTo>
                    <a:pt x="0" y="0"/>
                  </a:moveTo>
                  <a:lnTo>
                    <a:pt x="144780" y="0"/>
                  </a:lnTo>
                  <a:lnTo>
                    <a:pt x="144780" y="144780"/>
                  </a:lnTo>
                  <a:lnTo>
                    <a:pt x="0" y="144780"/>
                  </a:lnTo>
                  <a:lnTo>
                    <a:pt x="0" y="0"/>
                  </a:lnTo>
                  <a:close/>
                  <a:moveTo>
                    <a:pt x="144780" y="0"/>
                  </a:moveTo>
                  <a:lnTo>
                    <a:pt x="41280383" y="0"/>
                  </a:lnTo>
                  <a:lnTo>
                    <a:pt x="41280383" y="144780"/>
                  </a:lnTo>
                  <a:lnTo>
                    <a:pt x="144780" y="144780"/>
                  </a:lnTo>
                  <a:lnTo>
                    <a:pt x="144780" y="0"/>
                  </a:lnTo>
                  <a:close/>
                </a:path>
              </a:pathLst>
            </a:custGeom>
            <a:solidFill>
              <a:srgbClr val="000000"/>
            </a:solidFill>
          </p:spPr>
        </p:sp>
      </p:grpSp>
      <p:sp>
        <p:nvSpPr>
          <p:cNvPr id="9" name="Freeform 9"/>
          <p:cNvSpPr/>
          <p:nvPr/>
        </p:nvSpPr>
        <p:spPr>
          <a:xfrm>
            <a:off x="14406620" y="-92835"/>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a:off x="-118964" y="8343900"/>
            <a:ext cx="833380" cy="840737"/>
          </a:xfrm>
          <a:custGeom>
            <a:avLst/>
            <a:gdLst/>
            <a:ahLst/>
            <a:cxnLst/>
            <a:rect l="l" t="t" r="r" b="b"/>
            <a:pathLst>
              <a:path w="833380" h="840737">
                <a:moveTo>
                  <a:pt x="0" y="0"/>
                </a:moveTo>
                <a:lnTo>
                  <a:pt x="833381" y="0"/>
                </a:lnTo>
                <a:lnTo>
                  <a:pt x="833381"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4" name="Line Callout 1 (Border and Accent Bar) 3">
            <a:extLst>
              <a:ext uri="{FF2B5EF4-FFF2-40B4-BE49-F238E27FC236}">
                <a16:creationId xmlns:a16="http://schemas.microsoft.com/office/drawing/2014/main" id="{587F001C-8B1C-82A8-8B4E-5607C8C78614}"/>
              </a:ext>
            </a:extLst>
          </p:cNvPr>
          <p:cNvSpPr/>
          <p:nvPr/>
        </p:nvSpPr>
        <p:spPr>
          <a:xfrm>
            <a:off x="1066800" y="835277"/>
            <a:ext cx="6569539" cy="1336423"/>
          </a:xfrm>
          <a:prstGeom prst="accentBorderCallout1">
            <a:avLst>
              <a:gd name="adj1" fmla="val 50696"/>
              <a:gd name="adj2" fmla="val -2895"/>
              <a:gd name="adj3" fmla="val 49900"/>
              <a:gd name="adj4" fmla="val -16813"/>
            </a:avLst>
          </a:prstGeom>
          <a:solidFill>
            <a:schemeClr val="accent6">
              <a:lumMod val="40000"/>
              <a:lumOff val="60000"/>
            </a:schemeClr>
          </a:solidFill>
          <a:ln w="38100">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smtClean="0">
                <a:solidFill>
                  <a:schemeClr val="accent2">
                    <a:lumMod val="50000"/>
                  </a:schemeClr>
                </a:solidFill>
                <a:latin typeface="Arial" panose="020B0604020202020204" pitchFamily="34" charset="0"/>
                <a:cs typeface="Arial" panose="020B0604020202020204" pitchFamily="34" charset="0"/>
              </a:rPr>
              <a:t>Thảo luận nhóm</a:t>
            </a:r>
            <a:endParaRPr lang="en-US" sz="5000" b="1" dirty="0">
              <a:solidFill>
                <a:schemeClr val="accent2">
                  <a:lumMod val="50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8C47A75-393C-8BB2-DFD4-67070A3E602C}"/>
              </a:ext>
            </a:extLst>
          </p:cNvPr>
          <p:cNvSpPr txBox="1"/>
          <p:nvPr/>
        </p:nvSpPr>
        <p:spPr>
          <a:xfrm>
            <a:off x="2753080" y="2798314"/>
            <a:ext cx="12781839" cy="699404"/>
          </a:xfrm>
          <a:prstGeom prst="rect">
            <a:avLst/>
          </a:prstGeom>
          <a:noFill/>
          <a:ln w="19050">
            <a:noFill/>
          </a:ln>
        </p:spPr>
        <p:txBody>
          <a:bodyPr wrap="square" lIns="144000" tIns="0" rIns="144000" bIns="144000" anchor="ctr">
            <a:spAutoFit/>
          </a:bodyPr>
          <a:lstStyle/>
          <a:p>
            <a:pPr algn="ctr"/>
            <a:r>
              <a:rPr lang="en-US" sz="3600" b="1" i="1" smtClean="0">
                <a:solidFill>
                  <a:srgbClr val="FF0000"/>
                </a:solidFill>
                <a:latin typeface="Arial" panose="020B0604020202020204" pitchFamily="34" charset="0"/>
                <a:cs typeface="Arial" panose="020B0604020202020204" pitchFamily="34" charset="0"/>
              </a:rPr>
              <a:t>Chia lớp thành 4 nhóm, suy nghĩ và trả lời các câu hỏi:</a:t>
            </a:r>
            <a:endParaRPr lang="vi-VN" sz="36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p:cNvSpPr/>
          <p:nvPr/>
        </p:nvSpPr>
        <p:spPr>
          <a:xfrm>
            <a:off x="8868666" y="5264294"/>
            <a:ext cx="8482542" cy="2482667"/>
          </a:xfrm>
          <a:prstGeom prst="rect">
            <a:avLst/>
          </a:prstGeom>
        </p:spPr>
        <p:txBody>
          <a:bodyPr wrap="square">
            <a:spAutoFit/>
          </a:bodyPr>
          <a:lstStyle/>
          <a:p>
            <a:pPr algn="just">
              <a:lnSpc>
                <a:spcPct val="150000"/>
              </a:lnSpc>
            </a:pPr>
            <a:r>
              <a:rPr lang="en-US" sz="3600" b="1" kern="0" smtClean="0">
                <a:latin typeface="Arial" panose="020B0604020202020204" pitchFamily="34" charset="0"/>
                <a:ea typeface="Calibri" panose="020F0502020204030204" pitchFamily="34" charset="0"/>
                <a:cs typeface="Arial" panose="020B0604020202020204" pitchFamily="34" charset="0"/>
              </a:rPr>
              <a:t>Nhóm 3, 4: </a:t>
            </a:r>
            <a:r>
              <a:rPr lang="en-US" sz="3600" kern="0" smtClean="0">
                <a:latin typeface="Arial" panose="020B0604020202020204" pitchFamily="34" charset="0"/>
                <a:ea typeface="Calibri" panose="020F0502020204030204" pitchFamily="34" charset="0"/>
                <a:cs typeface="Arial" panose="020B0604020202020204" pitchFamily="34" charset="0"/>
              </a:rPr>
              <a:t>Quan sát hình 7 và cho biết </a:t>
            </a:r>
            <a:r>
              <a:rPr lang="en-US" sz="3600">
                <a:latin typeface="Arial" panose="020B0604020202020204" pitchFamily="34" charset="0"/>
                <a:cs typeface="Arial" panose="020B0604020202020204" pitchFamily="34" charset="0"/>
              </a:rPr>
              <a:t>nước được sử dụng vào hoạt động gì và ý nghĩa của các hoạt động </a:t>
            </a:r>
            <a:r>
              <a:rPr lang="en-US" sz="3600" smtClean="0">
                <a:latin typeface="Arial" panose="020B0604020202020204" pitchFamily="34" charset="0"/>
                <a:cs typeface="Arial" panose="020B0604020202020204" pitchFamily="34" charset="0"/>
              </a:rPr>
              <a:t>đó</a:t>
            </a:r>
            <a:r>
              <a:rPr lang="en-US" sz="3600" kern="0" smtClean="0">
                <a:latin typeface="Arial" panose="020B0604020202020204" pitchFamily="34" charset="0"/>
                <a:ea typeface="Calibri" panose="020F050202020403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sp>
        <p:nvSpPr>
          <p:cNvPr id="18" name="Freeform 17"/>
          <p:cNvSpPr/>
          <p:nvPr/>
        </p:nvSpPr>
        <p:spPr>
          <a:xfrm>
            <a:off x="15011400" y="8115300"/>
            <a:ext cx="2156310" cy="2064679"/>
          </a:xfrm>
          <a:custGeom>
            <a:avLst/>
            <a:gdLst/>
            <a:ahLst/>
            <a:cxnLst/>
            <a:rect l="l" t="t" r="r" b="b"/>
            <a:pathLst>
              <a:path w="2156310" h="2191929">
                <a:moveTo>
                  <a:pt x="0" y="0"/>
                </a:moveTo>
                <a:lnTo>
                  <a:pt x="2156310" y="0"/>
                </a:lnTo>
                <a:lnTo>
                  <a:pt x="2156310" y="2191929"/>
                </a:lnTo>
                <a:lnTo>
                  <a:pt x="0" y="2191929"/>
                </a:lnTo>
                <a:lnTo>
                  <a:pt x="0" y="0"/>
                </a:lnTo>
                <a:close/>
              </a:path>
            </a:pathLst>
          </a:custGeom>
          <a:blipFill>
            <a:blip r:embed="rId5">
              <a:extLst>
                <a:ext uri="{96DAC541-7B7A-43D3-8B79-37D633B846F1}">
                  <asvg:svgBlip xmlns:asvg="http://schemas.microsoft.com/office/drawing/2016/SVG/main" xmlns="" r:embed="rId33"/>
                </a:ext>
              </a:extLst>
            </a:blip>
            <a:stretch>
              <a:fillRect/>
            </a:stretch>
          </a:blipFill>
        </p:spPr>
      </p:sp>
      <p:pic>
        <p:nvPicPr>
          <p:cNvPr id="16" name="Picture 15"/>
          <p:cNvPicPr>
            <a:picLocks noChangeAspect="1"/>
          </p:cNvPicPr>
          <p:nvPr/>
        </p:nvPicPr>
        <p:blipFill>
          <a:blip r:embed="rId34"/>
          <a:stretch>
            <a:fillRect/>
          </a:stretch>
        </p:blipFill>
        <p:spPr>
          <a:xfrm>
            <a:off x="947879" y="3998559"/>
            <a:ext cx="7462147" cy="510831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51060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6" name="Group 6"/>
          <p:cNvGrpSpPr/>
          <p:nvPr/>
        </p:nvGrpSpPr>
        <p:grpSpPr>
          <a:xfrm>
            <a:off x="266700" y="272030"/>
            <a:ext cx="17754600" cy="9742939"/>
            <a:chOff x="0" y="0"/>
            <a:chExt cx="41425162" cy="20263714"/>
          </a:xfrm>
        </p:grpSpPr>
        <p:sp>
          <p:nvSpPr>
            <p:cNvPr id="7" name="Freeform 7"/>
            <p:cNvSpPr/>
            <p:nvPr/>
          </p:nvSpPr>
          <p:spPr>
            <a:xfrm>
              <a:off x="72390" y="72390"/>
              <a:ext cx="41280382" cy="20118934"/>
            </a:xfrm>
            <a:custGeom>
              <a:avLst/>
              <a:gdLst/>
              <a:ahLst/>
              <a:cxnLst/>
              <a:rect l="l" t="t" r="r" b="b"/>
              <a:pathLst>
                <a:path w="41280382" h="20118934">
                  <a:moveTo>
                    <a:pt x="0" y="0"/>
                  </a:moveTo>
                  <a:lnTo>
                    <a:pt x="41280382" y="0"/>
                  </a:lnTo>
                  <a:lnTo>
                    <a:pt x="41280382" y="20118934"/>
                  </a:lnTo>
                  <a:lnTo>
                    <a:pt x="0" y="20118934"/>
                  </a:lnTo>
                  <a:lnTo>
                    <a:pt x="0" y="0"/>
                  </a:lnTo>
                  <a:close/>
                </a:path>
              </a:pathLst>
            </a:custGeom>
            <a:solidFill>
              <a:srgbClr val="FFFFFF"/>
            </a:solidFill>
          </p:spPr>
        </p:sp>
        <p:sp>
          <p:nvSpPr>
            <p:cNvPr id="8" name="Freeform 8"/>
            <p:cNvSpPr/>
            <p:nvPr/>
          </p:nvSpPr>
          <p:spPr>
            <a:xfrm>
              <a:off x="0" y="0"/>
              <a:ext cx="41425161" cy="20263714"/>
            </a:xfrm>
            <a:custGeom>
              <a:avLst/>
              <a:gdLst/>
              <a:ahLst/>
              <a:cxnLst/>
              <a:rect l="l" t="t" r="r" b="b"/>
              <a:pathLst>
                <a:path w="41425161" h="20263714">
                  <a:moveTo>
                    <a:pt x="41280383" y="20118933"/>
                  </a:moveTo>
                  <a:lnTo>
                    <a:pt x="41425161" y="20118933"/>
                  </a:lnTo>
                  <a:lnTo>
                    <a:pt x="41425161" y="20263714"/>
                  </a:lnTo>
                  <a:lnTo>
                    <a:pt x="41280383" y="20263714"/>
                  </a:lnTo>
                  <a:lnTo>
                    <a:pt x="41280383" y="20118933"/>
                  </a:lnTo>
                  <a:close/>
                  <a:moveTo>
                    <a:pt x="0" y="144780"/>
                  </a:moveTo>
                  <a:lnTo>
                    <a:pt x="144780" y="144780"/>
                  </a:lnTo>
                  <a:lnTo>
                    <a:pt x="144780" y="20118935"/>
                  </a:lnTo>
                  <a:lnTo>
                    <a:pt x="0" y="20118935"/>
                  </a:lnTo>
                  <a:lnTo>
                    <a:pt x="0" y="144780"/>
                  </a:lnTo>
                  <a:close/>
                  <a:moveTo>
                    <a:pt x="0" y="20118935"/>
                  </a:moveTo>
                  <a:lnTo>
                    <a:pt x="144780" y="20118935"/>
                  </a:lnTo>
                  <a:lnTo>
                    <a:pt x="144780" y="20263714"/>
                  </a:lnTo>
                  <a:lnTo>
                    <a:pt x="0" y="20263714"/>
                  </a:lnTo>
                  <a:lnTo>
                    <a:pt x="0" y="20118933"/>
                  </a:lnTo>
                  <a:close/>
                  <a:moveTo>
                    <a:pt x="41280383" y="144780"/>
                  </a:moveTo>
                  <a:lnTo>
                    <a:pt x="41425161" y="144780"/>
                  </a:lnTo>
                  <a:lnTo>
                    <a:pt x="41425161" y="20118935"/>
                  </a:lnTo>
                  <a:lnTo>
                    <a:pt x="41280383" y="20118935"/>
                  </a:lnTo>
                  <a:lnTo>
                    <a:pt x="41280383" y="144780"/>
                  </a:lnTo>
                  <a:close/>
                  <a:moveTo>
                    <a:pt x="144780" y="20118933"/>
                  </a:moveTo>
                  <a:lnTo>
                    <a:pt x="41280383" y="20118933"/>
                  </a:lnTo>
                  <a:lnTo>
                    <a:pt x="41280383" y="20263714"/>
                  </a:lnTo>
                  <a:lnTo>
                    <a:pt x="144780" y="20263714"/>
                  </a:lnTo>
                  <a:lnTo>
                    <a:pt x="144780" y="20118933"/>
                  </a:lnTo>
                  <a:close/>
                  <a:moveTo>
                    <a:pt x="41280383" y="0"/>
                  </a:moveTo>
                  <a:lnTo>
                    <a:pt x="41425161" y="0"/>
                  </a:lnTo>
                  <a:lnTo>
                    <a:pt x="41425161" y="144780"/>
                  </a:lnTo>
                  <a:lnTo>
                    <a:pt x="41280383" y="144780"/>
                  </a:lnTo>
                  <a:lnTo>
                    <a:pt x="41280383" y="0"/>
                  </a:lnTo>
                  <a:close/>
                  <a:moveTo>
                    <a:pt x="0" y="0"/>
                  </a:moveTo>
                  <a:lnTo>
                    <a:pt x="144780" y="0"/>
                  </a:lnTo>
                  <a:lnTo>
                    <a:pt x="144780" y="144780"/>
                  </a:lnTo>
                  <a:lnTo>
                    <a:pt x="0" y="144780"/>
                  </a:lnTo>
                  <a:lnTo>
                    <a:pt x="0" y="0"/>
                  </a:lnTo>
                  <a:close/>
                  <a:moveTo>
                    <a:pt x="144780" y="0"/>
                  </a:moveTo>
                  <a:lnTo>
                    <a:pt x="41280383" y="0"/>
                  </a:lnTo>
                  <a:lnTo>
                    <a:pt x="41280383" y="144780"/>
                  </a:lnTo>
                  <a:lnTo>
                    <a:pt x="144780" y="144780"/>
                  </a:lnTo>
                  <a:lnTo>
                    <a:pt x="144780" y="0"/>
                  </a:lnTo>
                  <a:close/>
                </a:path>
              </a:pathLst>
            </a:custGeom>
            <a:solidFill>
              <a:srgbClr val="000000"/>
            </a:solidFill>
          </p:spPr>
        </p:sp>
      </p:grpSp>
      <p:sp>
        <p:nvSpPr>
          <p:cNvPr id="9" name="Freeform 9"/>
          <p:cNvSpPr/>
          <p:nvPr/>
        </p:nvSpPr>
        <p:spPr>
          <a:xfrm>
            <a:off x="14406620" y="-92835"/>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a:off x="-118964" y="8343900"/>
            <a:ext cx="833380" cy="840737"/>
          </a:xfrm>
          <a:custGeom>
            <a:avLst/>
            <a:gdLst/>
            <a:ahLst/>
            <a:cxnLst/>
            <a:rect l="l" t="t" r="r" b="b"/>
            <a:pathLst>
              <a:path w="833380" h="840737">
                <a:moveTo>
                  <a:pt x="0" y="0"/>
                </a:moveTo>
                <a:lnTo>
                  <a:pt x="833381" y="0"/>
                </a:lnTo>
                <a:lnTo>
                  <a:pt x="833381"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4" name="Group 3"/>
          <p:cNvGrpSpPr/>
          <p:nvPr/>
        </p:nvGrpSpPr>
        <p:grpSpPr>
          <a:xfrm>
            <a:off x="762000" y="1400608"/>
            <a:ext cx="7543800" cy="7356040"/>
            <a:chOff x="845547" y="1400608"/>
            <a:chExt cx="7543800" cy="7356040"/>
          </a:xfrm>
        </p:grpSpPr>
        <p:pic>
          <p:nvPicPr>
            <p:cNvPr id="13" name="Picture 12"/>
            <p:cNvPicPr>
              <a:picLocks noChangeAspect="1"/>
            </p:cNvPicPr>
            <p:nvPr/>
          </p:nvPicPr>
          <p:blipFill>
            <a:blip r:embed="rId5"/>
            <a:stretch>
              <a:fillRect/>
            </a:stretch>
          </p:blipFill>
          <p:spPr>
            <a:xfrm>
              <a:off x="1066800" y="3501287"/>
              <a:ext cx="7101294" cy="5255361"/>
            </a:xfrm>
            <a:prstGeom prst="rect">
              <a:avLst/>
            </a:prstGeom>
            <a:effectLst>
              <a:outerShdw blurRad="50800" dist="38100" dir="2700000" algn="tl" rotWithShape="0">
                <a:prstClr val="black">
                  <a:alpha val="40000"/>
                </a:prstClr>
              </a:outerShdw>
            </a:effectLst>
          </p:spPr>
        </p:pic>
        <p:sp>
          <p:nvSpPr>
            <p:cNvPr id="3" name="Rectangle 2"/>
            <p:cNvSpPr/>
            <p:nvPr/>
          </p:nvSpPr>
          <p:spPr>
            <a:xfrm>
              <a:off x="845547" y="1400608"/>
              <a:ext cx="7543800" cy="1754326"/>
            </a:xfrm>
            <a:prstGeom prst="rect">
              <a:avLst/>
            </a:prstGeom>
          </p:spPr>
          <p:txBody>
            <a:bodyPr wrap="square">
              <a:spAutoFit/>
            </a:bodyPr>
            <a:lstStyle/>
            <a:p>
              <a:pPr algn="ctr">
                <a:lnSpc>
                  <a:spcPct val="150000"/>
                </a:lnSpc>
              </a:pPr>
              <a:r>
                <a:rPr lang="en-US" sz="3600" kern="0" smtClean="0">
                  <a:latin typeface="Arial" panose="020B0604020202020204" pitchFamily="34" charset="0"/>
                  <a:ea typeface="Calibri" panose="020F0502020204030204" pitchFamily="34" charset="0"/>
                  <a:cs typeface="Arial" panose="020B0604020202020204" pitchFamily="34" charset="0"/>
                </a:rPr>
                <a:t>Vai </a:t>
              </a:r>
              <a:r>
                <a:rPr lang="en-US" sz="3600" kern="0">
                  <a:latin typeface="Arial" panose="020B0604020202020204" pitchFamily="34" charset="0"/>
                  <a:ea typeface="Calibri" panose="020F0502020204030204" pitchFamily="34" charset="0"/>
                  <a:cs typeface="Arial" panose="020B0604020202020204" pitchFamily="34" charset="0"/>
                </a:rPr>
                <a:t>trò của nước đối với con người, động vật và thực vật</a:t>
              </a:r>
              <a:endParaRPr lang="en-US" sz="3600">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BD9C6EC5-F68C-8DA7-F8C3-6AAF847405C8}"/>
              </a:ext>
            </a:extLst>
          </p:cNvPr>
          <p:cNvGrpSpPr/>
          <p:nvPr/>
        </p:nvGrpSpPr>
        <p:grpSpPr>
          <a:xfrm>
            <a:off x="8601235" y="2552700"/>
            <a:ext cx="8872351" cy="2133600"/>
            <a:chOff x="6748648" y="3840727"/>
            <a:chExt cx="8872351" cy="2133600"/>
          </a:xfrm>
        </p:grpSpPr>
        <p:sp>
          <p:nvSpPr>
            <p:cNvPr id="19" name="Rectangle 18">
              <a:extLst>
                <a:ext uri="{FF2B5EF4-FFF2-40B4-BE49-F238E27FC236}">
                  <a16:creationId xmlns:a16="http://schemas.microsoft.com/office/drawing/2014/main" id="{5445469A-E240-078F-98A0-7E103FAD226B}"/>
                </a:ext>
              </a:extLst>
            </p:cNvPr>
            <p:cNvSpPr/>
            <p:nvPr/>
          </p:nvSpPr>
          <p:spPr>
            <a:xfrm>
              <a:off x="8344172" y="3840727"/>
              <a:ext cx="7276827" cy="21336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smtClean="0">
                  <a:solidFill>
                    <a:schemeClr val="tx1"/>
                  </a:solidFill>
                  <a:latin typeface="Arial" panose="020B0604020202020204" pitchFamily="34" charset="0"/>
                  <a:cs typeface="Arial" panose="020B0604020202020204" pitchFamily="34" charset="0"/>
                </a:rPr>
                <a:t>Hình 6a, 6b: Là </a:t>
              </a:r>
              <a:r>
                <a:rPr lang="en-US" sz="3600">
                  <a:solidFill>
                    <a:schemeClr val="tx1"/>
                  </a:solidFill>
                  <a:latin typeface="Arial" panose="020B0604020202020204" pitchFamily="34" charset="0"/>
                  <a:cs typeface="Arial" panose="020B0604020202020204" pitchFamily="34" charset="0"/>
                </a:rPr>
                <a:t>thức uống đối với con người và động vật</a:t>
              </a:r>
            </a:p>
          </p:txBody>
        </p:sp>
        <p:pic>
          <p:nvPicPr>
            <p:cNvPr id="20" name="Picture 19">
              <a:extLst>
                <a:ext uri="{FF2B5EF4-FFF2-40B4-BE49-F238E27FC236}">
                  <a16:creationId xmlns:a16="http://schemas.microsoft.com/office/drawing/2014/main" id="{76CBEA61-34AC-3B73-84EA-D808322A422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2771" b="21298"/>
            <a:stretch/>
          </p:blipFill>
          <p:spPr>
            <a:xfrm>
              <a:off x="6748648" y="4470015"/>
              <a:ext cx="1564498" cy="875024"/>
            </a:xfrm>
            <a:prstGeom prst="rect">
              <a:avLst/>
            </a:prstGeom>
          </p:spPr>
        </p:pic>
      </p:grpSp>
      <p:grpSp>
        <p:nvGrpSpPr>
          <p:cNvPr id="21" name="Group 20">
            <a:extLst>
              <a:ext uri="{FF2B5EF4-FFF2-40B4-BE49-F238E27FC236}">
                <a16:creationId xmlns:a16="http://schemas.microsoft.com/office/drawing/2014/main" id="{BD9C6EC5-F68C-8DA7-F8C3-6AAF847405C8}"/>
              </a:ext>
            </a:extLst>
          </p:cNvPr>
          <p:cNvGrpSpPr/>
          <p:nvPr/>
        </p:nvGrpSpPr>
        <p:grpSpPr>
          <a:xfrm>
            <a:off x="8601235" y="5865364"/>
            <a:ext cx="8872351" cy="2133600"/>
            <a:chOff x="6748648" y="3840727"/>
            <a:chExt cx="8872351" cy="2133600"/>
          </a:xfrm>
        </p:grpSpPr>
        <p:sp>
          <p:nvSpPr>
            <p:cNvPr id="22" name="Rectangle 21">
              <a:extLst>
                <a:ext uri="{FF2B5EF4-FFF2-40B4-BE49-F238E27FC236}">
                  <a16:creationId xmlns:a16="http://schemas.microsoft.com/office/drawing/2014/main" id="{5445469A-E240-078F-98A0-7E103FAD226B}"/>
                </a:ext>
              </a:extLst>
            </p:cNvPr>
            <p:cNvSpPr/>
            <p:nvPr/>
          </p:nvSpPr>
          <p:spPr>
            <a:xfrm>
              <a:off x="8344172" y="3840727"/>
              <a:ext cx="7276827" cy="21336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smtClean="0">
                  <a:solidFill>
                    <a:schemeClr val="tx1"/>
                  </a:solidFill>
                  <a:latin typeface="Arial" panose="020B0604020202020204" pitchFamily="34" charset="0"/>
                  <a:cs typeface="Arial" panose="020B0604020202020204" pitchFamily="34" charset="0"/>
                </a:rPr>
                <a:t>Hình 6c: Là môi trường sống của một số loại động </a:t>
              </a:r>
              <a:r>
                <a:rPr lang="en-US" sz="3600">
                  <a:solidFill>
                    <a:schemeClr val="tx1"/>
                  </a:solidFill>
                  <a:latin typeface="Arial" panose="020B0604020202020204" pitchFamily="34" charset="0"/>
                  <a:cs typeface="Arial" panose="020B0604020202020204" pitchFamily="34" charset="0"/>
                </a:rPr>
                <a:t>vật</a:t>
              </a:r>
            </a:p>
          </p:txBody>
        </p:sp>
        <p:pic>
          <p:nvPicPr>
            <p:cNvPr id="23" name="Picture 22">
              <a:extLst>
                <a:ext uri="{FF2B5EF4-FFF2-40B4-BE49-F238E27FC236}">
                  <a16:creationId xmlns:a16="http://schemas.microsoft.com/office/drawing/2014/main" id="{76CBEA61-34AC-3B73-84EA-D808322A422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2771" b="21298"/>
            <a:stretch/>
          </p:blipFill>
          <p:spPr>
            <a:xfrm>
              <a:off x="6748648" y="4470015"/>
              <a:ext cx="1564498" cy="875024"/>
            </a:xfrm>
            <a:prstGeom prst="rect">
              <a:avLst/>
            </a:prstGeom>
          </p:spPr>
        </p:pic>
      </p:grpSp>
    </p:spTree>
    <p:extLst>
      <p:ext uri="{BB962C8B-B14F-4D97-AF65-F5344CB8AC3E}">
        <p14:creationId xmlns:p14="http://schemas.microsoft.com/office/powerpoint/2010/main" val="287565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nodeType="afterEffect">
                                  <p:stCondLst>
                                    <p:cond delay="25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6" name="Group 6"/>
          <p:cNvGrpSpPr/>
          <p:nvPr/>
        </p:nvGrpSpPr>
        <p:grpSpPr>
          <a:xfrm>
            <a:off x="266700" y="272030"/>
            <a:ext cx="17754600" cy="9742939"/>
            <a:chOff x="0" y="0"/>
            <a:chExt cx="41425162" cy="20263714"/>
          </a:xfrm>
        </p:grpSpPr>
        <p:sp>
          <p:nvSpPr>
            <p:cNvPr id="7" name="Freeform 7"/>
            <p:cNvSpPr/>
            <p:nvPr/>
          </p:nvSpPr>
          <p:spPr>
            <a:xfrm>
              <a:off x="72390" y="72390"/>
              <a:ext cx="41280382" cy="20118934"/>
            </a:xfrm>
            <a:custGeom>
              <a:avLst/>
              <a:gdLst/>
              <a:ahLst/>
              <a:cxnLst/>
              <a:rect l="l" t="t" r="r" b="b"/>
              <a:pathLst>
                <a:path w="41280382" h="20118934">
                  <a:moveTo>
                    <a:pt x="0" y="0"/>
                  </a:moveTo>
                  <a:lnTo>
                    <a:pt x="41280382" y="0"/>
                  </a:lnTo>
                  <a:lnTo>
                    <a:pt x="41280382" y="20118934"/>
                  </a:lnTo>
                  <a:lnTo>
                    <a:pt x="0" y="20118934"/>
                  </a:lnTo>
                  <a:lnTo>
                    <a:pt x="0" y="0"/>
                  </a:lnTo>
                  <a:close/>
                </a:path>
              </a:pathLst>
            </a:custGeom>
            <a:solidFill>
              <a:srgbClr val="FFFFFF"/>
            </a:solidFill>
          </p:spPr>
        </p:sp>
        <p:sp>
          <p:nvSpPr>
            <p:cNvPr id="8" name="Freeform 8"/>
            <p:cNvSpPr/>
            <p:nvPr/>
          </p:nvSpPr>
          <p:spPr>
            <a:xfrm>
              <a:off x="0" y="0"/>
              <a:ext cx="41425161" cy="20263714"/>
            </a:xfrm>
            <a:custGeom>
              <a:avLst/>
              <a:gdLst/>
              <a:ahLst/>
              <a:cxnLst/>
              <a:rect l="l" t="t" r="r" b="b"/>
              <a:pathLst>
                <a:path w="41425161" h="20263714">
                  <a:moveTo>
                    <a:pt x="41280383" y="20118933"/>
                  </a:moveTo>
                  <a:lnTo>
                    <a:pt x="41425161" y="20118933"/>
                  </a:lnTo>
                  <a:lnTo>
                    <a:pt x="41425161" y="20263714"/>
                  </a:lnTo>
                  <a:lnTo>
                    <a:pt x="41280383" y="20263714"/>
                  </a:lnTo>
                  <a:lnTo>
                    <a:pt x="41280383" y="20118933"/>
                  </a:lnTo>
                  <a:close/>
                  <a:moveTo>
                    <a:pt x="0" y="144780"/>
                  </a:moveTo>
                  <a:lnTo>
                    <a:pt x="144780" y="144780"/>
                  </a:lnTo>
                  <a:lnTo>
                    <a:pt x="144780" y="20118935"/>
                  </a:lnTo>
                  <a:lnTo>
                    <a:pt x="0" y="20118935"/>
                  </a:lnTo>
                  <a:lnTo>
                    <a:pt x="0" y="144780"/>
                  </a:lnTo>
                  <a:close/>
                  <a:moveTo>
                    <a:pt x="0" y="20118935"/>
                  </a:moveTo>
                  <a:lnTo>
                    <a:pt x="144780" y="20118935"/>
                  </a:lnTo>
                  <a:lnTo>
                    <a:pt x="144780" y="20263714"/>
                  </a:lnTo>
                  <a:lnTo>
                    <a:pt x="0" y="20263714"/>
                  </a:lnTo>
                  <a:lnTo>
                    <a:pt x="0" y="20118933"/>
                  </a:lnTo>
                  <a:close/>
                  <a:moveTo>
                    <a:pt x="41280383" y="144780"/>
                  </a:moveTo>
                  <a:lnTo>
                    <a:pt x="41425161" y="144780"/>
                  </a:lnTo>
                  <a:lnTo>
                    <a:pt x="41425161" y="20118935"/>
                  </a:lnTo>
                  <a:lnTo>
                    <a:pt x="41280383" y="20118935"/>
                  </a:lnTo>
                  <a:lnTo>
                    <a:pt x="41280383" y="144780"/>
                  </a:lnTo>
                  <a:close/>
                  <a:moveTo>
                    <a:pt x="144780" y="20118933"/>
                  </a:moveTo>
                  <a:lnTo>
                    <a:pt x="41280383" y="20118933"/>
                  </a:lnTo>
                  <a:lnTo>
                    <a:pt x="41280383" y="20263714"/>
                  </a:lnTo>
                  <a:lnTo>
                    <a:pt x="144780" y="20263714"/>
                  </a:lnTo>
                  <a:lnTo>
                    <a:pt x="144780" y="20118933"/>
                  </a:lnTo>
                  <a:close/>
                  <a:moveTo>
                    <a:pt x="41280383" y="0"/>
                  </a:moveTo>
                  <a:lnTo>
                    <a:pt x="41425161" y="0"/>
                  </a:lnTo>
                  <a:lnTo>
                    <a:pt x="41425161" y="144780"/>
                  </a:lnTo>
                  <a:lnTo>
                    <a:pt x="41280383" y="144780"/>
                  </a:lnTo>
                  <a:lnTo>
                    <a:pt x="41280383" y="0"/>
                  </a:lnTo>
                  <a:close/>
                  <a:moveTo>
                    <a:pt x="0" y="0"/>
                  </a:moveTo>
                  <a:lnTo>
                    <a:pt x="144780" y="0"/>
                  </a:lnTo>
                  <a:lnTo>
                    <a:pt x="144780" y="144780"/>
                  </a:lnTo>
                  <a:lnTo>
                    <a:pt x="0" y="144780"/>
                  </a:lnTo>
                  <a:lnTo>
                    <a:pt x="0" y="0"/>
                  </a:lnTo>
                  <a:close/>
                  <a:moveTo>
                    <a:pt x="144780" y="0"/>
                  </a:moveTo>
                  <a:lnTo>
                    <a:pt x="41280383" y="0"/>
                  </a:lnTo>
                  <a:lnTo>
                    <a:pt x="41280383" y="144780"/>
                  </a:lnTo>
                  <a:lnTo>
                    <a:pt x="144780" y="144780"/>
                  </a:lnTo>
                  <a:lnTo>
                    <a:pt x="144780" y="0"/>
                  </a:lnTo>
                  <a:close/>
                </a:path>
              </a:pathLst>
            </a:custGeom>
            <a:solidFill>
              <a:srgbClr val="000000"/>
            </a:solidFill>
          </p:spPr>
        </p:sp>
      </p:grpSp>
      <p:sp>
        <p:nvSpPr>
          <p:cNvPr id="9" name="Freeform 9"/>
          <p:cNvSpPr/>
          <p:nvPr/>
        </p:nvSpPr>
        <p:spPr>
          <a:xfrm>
            <a:off x="14406620" y="-92835"/>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a:off x="-118964" y="8343900"/>
            <a:ext cx="833380" cy="840737"/>
          </a:xfrm>
          <a:custGeom>
            <a:avLst/>
            <a:gdLst/>
            <a:ahLst/>
            <a:cxnLst/>
            <a:rect l="l" t="t" r="r" b="b"/>
            <a:pathLst>
              <a:path w="833380" h="840737">
                <a:moveTo>
                  <a:pt x="0" y="0"/>
                </a:moveTo>
                <a:lnTo>
                  <a:pt x="833381" y="0"/>
                </a:lnTo>
                <a:lnTo>
                  <a:pt x="833381"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7" name="Group 16">
            <a:extLst>
              <a:ext uri="{FF2B5EF4-FFF2-40B4-BE49-F238E27FC236}">
                <a16:creationId xmlns:a16="http://schemas.microsoft.com/office/drawing/2014/main" id="{BD9C6EC5-F68C-8DA7-F8C3-6AAF847405C8}"/>
              </a:ext>
            </a:extLst>
          </p:cNvPr>
          <p:cNvGrpSpPr/>
          <p:nvPr/>
        </p:nvGrpSpPr>
        <p:grpSpPr>
          <a:xfrm>
            <a:off x="8601235" y="2171700"/>
            <a:ext cx="8872351" cy="2133600"/>
            <a:chOff x="6748648" y="3840727"/>
            <a:chExt cx="8872351" cy="2133600"/>
          </a:xfrm>
        </p:grpSpPr>
        <p:sp>
          <p:nvSpPr>
            <p:cNvPr id="19" name="Rectangle 18">
              <a:extLst>
                <a:ext uri="{FF2B5EF4-FFF2-40B4-BE49-F238E27FC236}">
                  <a16:creationId xmlns:a16="http://schemas.microsoft.com/office/drawing/2014/main" id="{5445469A-E240-078F-98A0-7E103FAD226B}"/>
                </a:ext>
              </a:extLst>
            </p:cNvPr>
            <p:cNvSpPr/>
            <p:nvPr/>
          </p:nvSpPr>
          <p:spPr>
            <a:xfrm>
              <a:off x="8344172" y="3840727"/>
              <a:ext cx="7276827" cy="21336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smtClean="0">
                  <a:solidFill>
                    <a:schemeClr val="tx1"/>
                  </a:solidFill>
                  <a:latin typeface="Arial" panose="020B0604020202020204" pitchFamily="34" charset="0"/>
                  <a:cs typeface="Arial" panose="020B0604020202020204" pitchFamily="34" charset="0"/>
                </a:rPr>
                <a:t>Hình 7a: Tắm gội cho cơ thể </a:t>
              </a:r>
            </a:p>
            <a:p>
              <a:pPr algn="ctr">
                <a:lnSpc>
                  <a:spcPct val="150000"/>
                </a:lnSpc>
              </a:pPr>
              <a:r>
                <a:rPr lang="en-US" sz="3600" smtClean="0">
                  <a:solidFill>
                    <a:schemeClr val="tx1"/>
                  </a:solidFill>
                  <a:latin typeface="Arial" panose="020B0604020202020204" pitchFamily="34" charset="0"/>
                  <a:cs typeface="Arial" panose="020B0604020202020204" pitchFamily="34" charset="0"/>
                </a:rPr>
                <a:t>sạch sẽ</a:t>
              </a:r>
              <a:endParaRPr lang="en-US" sz="3600">
                <a:solidFill>
                  <a:schemeClr val="tx1"/>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76CBEA61-34AC-3B73-84EA-D808322A42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771" b="21298"/>
            <a:stretch/>
          </p:blipFill>
          <p:spPr>
            <a:xfrm>
              <a:off x="6748648" y="4470015"/>
              <a:ext cx="1564498" cy="875024"/>
            </a:xfrm>
            <a:prstGeom prst="rect">
              <a:avLst/>
            </a:prstGeom>
          </p:spPr>
        </p:pic>
      </p:grpSp>
      <p:grpSp>
        <p:nvGrpSpPr>
          <p:cNvPr id="21" name="Group 20">
            <a:extLst>
              <a:ext uri="{FF2B5EF4-FFF2-40B4-BE49-F238E27FC236}">
                <a16:creationId xmlns:a16="http://schemas.microsoft.com/office/drawing/2014/main" id="{BD9C6EC5-F68C-8DA7-F8C3-6AAF847405C8}"/>
              </a:ext>
            </a:extLst>
          </p:cNvPr>
          <p:cNvGrpSpPr/>
          <p:nvPr/>
        </p:nvGrpSpPr>
        <p:grpSpPr>
          <a:xfrm>
            <a:off x="8632261" y="5484364"/>
            <a:ext cx="8841325" cy="2891284"/>
            <a:chOff x="6779674" y="3840727"/>
            <a:chExt cx="8841325" cy="2891284"/>
          </a:xfrm>
        </p:grpSpPr>
        <p:sp>
          <p:nvSpPr>
            <p:cNvPr id="22" name="Rectangle 21">
              <a:extLst>
                <a:ext uri="{FF2B5EF4-FFF2-40B4-BE49-F238E27FC236}">
                  <a16:creationId xmlns:a16="http://schemas.microsoft.com/office/drawing/2014/main" id="{5445469A-E240-078F-98A0-7E103FAD226B}"/>
                </a:ext>
              </a:extLst>
            </p:cNvPr>
            <p:cNvSpPr/>
            <p:nvPr/>
          </p:nvSpPr>
          <p:spPr>
            <a:xfrm>
              <a:off x="8344172" y="3840727"/>
              <a:ext cx="7276827" cy="28912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smtClean="0">
                  <a:solidFill>
                    <a:schemeClr val="tx1"/>
                  </a:solidFill>
                  <a:latin typeface="Arial" panose="020B0604020202020204" pitchFamily="34" charset="0"/>
                  <a:cs typeface="Arial" panose="020B0604020202020204" pitchFamily="34" charset="0"/>
                </a:rPr>
                <a:t>Hình 7b: </a:t>
              </a:r>
              <a:r>
                <a:rPr lang="en-US" sz="3600">
                  <a:solidFill>
                    <a:schemeClr val="tx1"/>
                  </a:solidFill>
                  <a:latin typeface="Arial" panose="020B0604020202020204" pitchFamily="34" charset="0"/>
                  <a:cs typeface="Arial" panose="020B0604020202020204" pitchFamily="34" charset="0"/>
                </a:rPr>
                <a:t>Nấu chín thức ăn nhằm phục vụ nhu cầu ăn uống hằng ngày của con người </a:t>
              </a:r>
            </a:p>
          </p:txBody>
        </p:sp>
        <p:pic>
          <p:nvPicPr>
            <p:cNvPr id="23" name="Picture 22">
              <a:extLst>
                <a:ext uri="{FF2B5EF4-FFF2-40B4-BE49-F238E27FC236}">
                  <a16:creationId xmlns:a16="http://schemas.microsoft.com/office/drawing/2014/main" id="{76CBEA61-34AC-3B73-84EA-D808322A42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771" b="21298"/>
            <a:stretch/>
          </p:blipFill>
          <p:spPr>
            <a:xfrm>
              <a:off x="6779674" y="4848857"/>
              <a:ext cx="1564498" cy="875024"/>
            </a:xfrm>
            <a:prstGeom prst="rect">
              <a:avLst/>
            </a:prstGeom>
          </p:spPr>
        </p:pic>
      </p:grpSp>
      <p:grpSp>
        <p:nvGrpSpPr>
          <p:cNvPr id="5" name="Group 4"/>
          <p:cNvGrpSpPr/>
          <p:nvPr/>
        </p:nvGrpSpPr>
        <p:grpSpPr>
          <a:xfrm>
            <a:off x="762000" y="1400608"/>
            <a:ext cx="7543800" cy="7356040"/>
            <a:chOff x="762000" y="1400608"/>
            <a:chExt cx="7543800" cy="7356040"/>
          </a:xfrm>
        </p:grpSpPr>
        <p:sp>
          <p:nvSpPr>
            <p:cNvPr id="3" name="Rectangle 2"/>
            <p:cNvSpPr/>
            <p:nvPr/>
          </p:nvSpPr>
          <p:spPr>
            <a:xfrm>
              <a:off x="762000" y="1400608"/>
              <a:ext cx="7543800" cy="1651671"/>
            </a:xfrm>
            <a:prstGeom prst="rect">
              <a:avLst/>
            </a:prstGeom>
          </p:spPr>
          <p:txBody>
            <a:bodyPr wrap="square">
              <a:spAutoFit/>
            </a:bodyPr>
            <a:lstStyle/>
            <a:p>
              <a:pPr algn="ctr">
                <a:lnSpc>
                  <a:spcPct val="150000"/>
                </a:lnSpc>
              </a:pPr>
              <a:r>
                <a:rPr lang="en-US" sz="3600" kern="0" smtClean="0">
                  <a:latin typeface="Arial" panose="020B0604020202020204" pitchFamily="34" charset="0"/>
                  <a:ea typeface="Calibri" panose="020F0502020204030204" pitchFamily="34" charset="0"/>
                  <a:cs typeface="Arial" panose="020B0604020202020204" pitchFamily="34" charset="0"/>
                </a:rPr>
                <a:t>Ứng dụng </a:t>
              </a:r>
              <a:r>
                <a:rPr lang="en-US" sz="3600" kern="0">
                  <a:latin typeface="Arial" panose="020B0604020202020204" pitchFamily="34" charset="0"/>
                  <a:ea typeface="Calibri" panose="020F0502020204030204" pitchFamily="34" charset="0"/>
                  <a:cs typeface="Arial" panose="020B0604020202020204" pitchFamily="34" charset="0"/>
                </a:rPr>
                <a:t>của nước </a:t>
              </a:r>
              <a:r>
                <a:rPr lang="en-US" sz="3600" kern="0" smtClean="0">
                  <a:latin typeface="Arial" panose="020B0604020202020204" pitchFamily="34" charset="0"/>
                  <a:ea typeface="Calibri" panose="020F0502020204030204" pitchFamily="34" charset="0"/>
                  <a:cs typeface="Arial" panose="020B0604020202020204" pitchFamily="34" charset="0"/>
                </a:rPr>
                <a:t>trong đời </a:t>
              </a:r>
            </a:p>
            <a:p>
              <a:pPr algn="ctr">
                <a:lnSpc>
                  <a:spcPct val="150000"/>
                </a:lnSpc>
              </a:pPr>
              <a:r>
                <a:rPr lang="en-US" sz="3600" kern="0" smtClean="0">
                  <a:latin typeface="Arial" panose="020B0604020202020204" pitchFamily="34" charset="0"/>
                  <a:ea typeface="Calibri" panose="020F0502020204030204" pitchFamily="34" charset="0"/>
                  <a:cs typeface="Arial" panose="020B0604020202020204" pitchFamily="34" charset="0"/>
                </a:rPr>
                <a:t>sống con người:</a:t>
              </a:r>
              <a:endParaRPr lang="en-US" sz="3600">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6"/>
            <a:stretch>
              <a:fillRect/>
            </a:stretch>
          </p:blipFill>
          <p:spPr>
            <a:xfrm>
              <a:off x="981116" y="3501287"/>
              <a:ext cx="7103431" cy="5255361"/>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072390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par>
                          <p:cTn id="14" fill="hold">
                            <p:stCondLst>
                              <p:cond delay="500"/>
                            </p:stCondLst>
                            <p:childTnLst>
                              <p:par>
                                <p:cTn id="15" presetID="22" presetClass="entr" presetSubtype="8" fill="hold" nodeType="afterEffect">
                                  <p:stCondLst>
                                    <p:cond delay="25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6" name="Group 6"/>
          <p:cNvGrpSpPr/>
          <p:nvPr/>
        </p:nvGrpSpPr>
        <p:grpSpPr>
          <a:xfrm>
            <a:off x="266700" y="272030"/>
            <a:ext cx="17754600" cy="9742939"/>
            <a:chOff x="0" y="0"/>
            <a:chExt cx="41425162" cy="20263714"/>
          </a:xfrm>
        </p:grpSpPr>
        <p:sp>
          <p:nvSpPr>
            <p:cNvPr id="7" name="Freeform 7"/>
            <p:cNvSpPr/>
            <p:nvPr/>
          </p:nvSpPr>
          <p:spPr>
            <a:xfrm>
              <a:off x="72390" y="72390"/>
              <a:ext cx="41280382" cy="20118934"/>
            </a:xfrm>
            <a:custGeom>
              <a:avLst/>
              <a:gdLst/>
              <a:ahLst/>
              <a:cxnLst/>
              <a:rect l="l" t="t" r="r" b="b"/>
              <a:pathLst>
                <a:path w="41280382" h="20118934">
                  <a:moveTo>
                    <a:pt x="0" y="0"/>
                  </a:moveTo>
                  <a:lnTo>
                    <a:pt x="41280382" y="0"/>
                  </a:lnTo>
                  <a:lnTo>
                    <a:pt x="41280382" y="20118934"/>
                  </a:lnTo>
                  <a:lnTo>
                    <a:pt x="0" y="20118934"/>
                  </a:lnTo>
                  <a:lnTo>
                    <a:pt x="0" y="0"/>
                  </a:lnTo>
                  <a:close/>
                </a:path>
              </a:pathLst>
            </a:custGeom>
            <a:solidFill>
              <a:srgbClr val="FFFFFF"/>
            </a:solidFill>
          </p:spPr>
        </p:sp>
        <p:sp>
          <p:nvSpPr>
            <p:cNvPr id="8" name="Freeform 8"/>
            <p:cNvSpPr/>
            <p:nvPr/>
          </p:nvSpPr>
          <p:spPr>
            <a:xfrm>
              <a:off x="0" y="0"/>
              <a:ext cx="41425161" cy="20263714"/>
            </a:xfrm>
            <a:custGeom>
              <a:avLst/>
              <a:gdLst/>
              <a:ahLst/>
              <a:cxnLst/>
              <a:rect l="l" t="t" r="r" b="b"/>
              <a:pathLst>
                <a:path w="41425161" h="20263714">
                  <a:moveTo>
                    <a:pt x="41280383" y="20118933"/>
                  </a:moveTo>
                  <a:lnTo>
                    <a:pt x="41425161" y="20118933"/>
                  </a:lnTo>
                  <a:lnTo>
                    <a:pt x="41425161" y="20263714"/>
                  </a:lnTo>
                  <a:lnTo>
                    <a:pt x="41280383" y="20263714"/>
                  </a:lnTo>
                  <a:lnTo>
                    <a:pt x="41280383" y="20118933"/>
                  </a:lnTo>
                  <a:close/>
                  <a:moveTo>
                    <a:pt x="0" y="144780"/>
                  </a:moveTo>
                  <a:lnTo>
                    <a:pt x="144780" y="144780"/>
                  </a:lnTo>
                  <a:lnTo>
                    <a:pt x="144780" y="20118935"/>
                  </a:lnTo>
                  <a:lnTo>
                    <a:pt x="0" y="20118935"/>
                  </a:lnTo>
                  <a:lnTo>
                    <a:pt x="0" y="144780"/>
                  </a:lnTo>
                  <a:close/>
                  <a:moveTo>
                    <a:pt x="0" y="20118935"/>
                  </a:moveTo>
                  <a:lnTo>
                    <a:pt x="144780" y="20118935"/>
                  </a:lnTo>
                  <a:lnTo>
                    <a:pt x="144780" y="20263714"/>
                  </a:lnTo>
                  <a:lnTo>
                    <a:pt x="0" y="20263714"/>
                  </a:lnTo>
                  <a:lnTo>
                    <a:pt x="0" y="20118933"/>
                  </a:lnTo>
                  <a:close/>
                  <a:moveTo>
                    <a:pt x="41280383" y="144780"/>
                  </a:moveTo>
                  <a:lnTo>
                    <a:pt x="41425161" y="144780"/>
                  </a:lnTo>
                  <a:lnTo>
                    <a:pt x="41425161" y="20118935"/>
                  </a:lnTo>
                  <a:lnTo>
                    <a:pt x="41280383" y="20118935"/>
                  </a:lnTo>
                  <a:lnTo>
                    <a:pt x="41280383" y="144780"/>
                  </a:lnTo>
                  <a:close/>
                  <a:moveTo>
                    <a:pt x="144780" y="20118933"/>
                  </a:moveTo>
                  <a:lnTo>
                    <a:pt x="41280383" y="20118933"/>
                  </a:lnTo>
                  <a:lnTo>
                    <a:pt x="41280383" y="20263714"/>
                  </a:lnTo>
                  <a:lnTo>
                    <a:pt x="144780" y="20263714"/>
                  </a:lnTo>
                  <a:lnTo>
                    <a:pt x="144780" y="20118933"/>
                  </a:lnTo>
                  <a:close/>
                  <a:moveTo>
                    <a:pt x="41280383" y="0"/>
                  </a:moveTo>
                  <a:lnTo>
                    <a:pt x="41425161" y="0"/>
                  </a:lnTo>
                  <a:lnTo>
                    <a:pt x="41425161" y="144780"/>
                  </a:lnTo>
                  <a:lnTo>
                    <a:pt x="41280383" y="144780"/>
                  </a:lnTo>
                  <a:lnTo>
                    <a:pt x="41280383" y="0"/>
                  </a:lnTo>
                  <a:close/>
                  <a:moveTo>
                    <a:pt x="0" y="0"/>
                  </a:moveTo>
                  <a:lnTo>
                    <a:pt x="144780" y="0"/>
                  </a:lnTo>
                  <a:lnTo>
                    <a:pt x="144780" y="144780"/>
                  </a:lnTo>
                  <a:lnTo>
                    <a:pt x="0" y="144780"/>
                  </a:lnTo>
                  <a:lnTo>
                    <a:pt x="0" y="0"/>
                  </a:lnTo>
                  <a:close/>
                  <a:moveTo>
                    <a:pt x="144780" y="0"/>
                  </a:moveTo>
                  <a:lnTo>
                    <a:pt x="41280383" y="0"/>
                  </a:lnTo>
                  <a:lnTo>
                    <a:pt x="41280383" y="144780"/>
                  </a:lnTo>
                  <a:lnTo>
                    <a:pt x="144780" y="144780"/>
                  </a:lnTo>
                  <a:lnTo>
                    <a:pt x="144780" y="0"/>
                  </a:lnTo>
                  <a:close/>
                </a:path>
              </a:pathLst>
            </a:custGeom>
            <a:solidFill>
              <a:srgbClr val="000000"/>
            </a:solidFill>
          </p:spPr>
        </p:sp>
      </p:grpSp>
      <p:sp>
        <p:nvSpPr>
          <p:cNvPr id="9" name="Freeform 9"/>
          <p:cNvSpPr/>
          <p:nvPr/>
        </p:nvSpPr>
        <p:spPr>
          <a:xfrm>
            <a:off x="14406620" y="-92835"/>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a:off x="-118964" y="8343900"/>
            <a:ext cx="833380" cy="840737"/>
          </a:xfrm>
          <a:custGeom>
            <a:avLst/>
            <a:gdLst/>
            <a:ahLst/>
            <a:cxnLst/>
            <a:rect l="l" t="t" r="r" b="b"/>
            <a:pathLst>
              <a:path w="833380" h="840737">
                <a:moveTo>
                  <a:pt x="0" y="0"/>
                </a:moveTo>
                <a:lnTo>
                  <a:pt x="833381" y="0"/>
                </a:lnTo>
                <a:lnTo>
                  <a:pt x="833381"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21" name="Group 20">
            <a:extLst>
              <a:ext uri="{FF2B5EF4-FFF2-40B4-BE49-F238E27FC236}">
                <a16:creationId xmlns:a16="http://schemas.microsoft.com/office/drawing/2014/main" id="{BD9C6EC5-F68C-8DA7-F8C3-6AAF847405C8}"/>
              </a:ext>
            </a:extLst>
          </p:cNvPr>
          <p:cNvGrpSpPr/>
          <p:nvPr/>
        </p:nvGrpSpPr>
        <p:grpSpPr>
          <a:xfrm>
            <a:off x="8632261" y="2171700"/>
            <a:ext cx="8841325" cy="2891284"/>
            <a:chOff x="6779674" y="3840727"/>
            <a:chExt cx="8841325" cy="2891284"/>
          </a:xfrm>
        </p:grpSpPr>
        <p:sp>
          <p:nvSpPr>
            <p:cNvPr id="22" name="Rectangle 21">
              <a:extLst>
                <a:ext uri="{FF2B5EF4-FFF2-40B4-BE49-F238E27FC236}">
                  <a16:creationId xmlns:a16="http://schemas.microsoft.com/office/drawing/2014/main" id="{5445469A-E240-078F-98A0-7E103FAD226B}"/>
                </a:ext>
              </a:extLst>
            </p:cNvPr>
            <p:cNvSpPr/>
            <p:nvPr/>
          </p:nvSpPr>
          <p:spPr>
            <a:xfrm>
              <a:off x="8344172" y="3840727"/>
              <a:ext cx="7276827" cy="28912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smtClean="0">
                  <a:solidFill>
                    <a:schemeClr val="tx1"/>
                  </a:solidFill>
                  <a:latin typeface="Arial" panose="020B0604020202020204" pitchFamily="34" charset="0"/>
                  <a:cs typeface="Arial" panose="020B0604020202020204" pitchFamily="34" charset="0"/>
                </a:rPr>
                <a:t>Hình 7c: </a:t>
              </a:r>
              <a:r>
                <a:rPr lang="en-US" sz="3600">
                  <a:solidFill>
                    <a:schemeClr val="tx1"/>
                  </a:solidFill>
                  <a:latin typeface="Arial" panose="020B0604020202020204" pitchFamily="34" charset="0"/>
                  <a:cs typeface="Arial" panose="020B0604020202020204" pitchFamily="34" charset="0"/>
                </a:rPr>
                <a:t>Trồng lúa </a:t>
              </a:r>
              <a:r>
                <a:rPr lang="en-US" sz="3600" smtClean="0">
                  <a:solidFill>
                    <a:schemeClr val="tx1"/>
                  </a:solidFill>
                  <a:latin typeface="Arial" panose="020B0604020202020204" pitchFamily="34" charset="0"/>
                  <a:cs typeface="Arial" panose="020B0604020202020204" pitchFamily="34" charset="0"/>
                </a:rPr>
                <a:t>cung </a:t>
              </a:r>
              <a:r>
                <a:rPr lang="en-US" sz="3600">
                  <a:solidFill>
                    <a:schemeClr val="tx1"/>
                  </a:solidFill>
                  <a:latin typeface="Arial" panose="020B0604020202020204" pitchFamily="34" charset="0"/>
                  <a:cs typeface="Arial" panose="020B0604020202020204" pitchFamily="34" charset="0"/>
                </a:rPr>
                <a:t>cấp lương thực, thực phẩm cho con người và phục vụ cho việc chăn nuôi </a:t>
              </a:r>
            </a:p>
          </p:txBody>
        </p:sp>
        <p:pic>
          <p:nvPicPr>
            <p:cNvPr id="23" name="Picture 22">
              <a:extLst>
                <a:ext uri="{FF2B5EF4-FFF2-40B4-BE49-F238E27FC236}">
                  <a16:creationId xmlns:a16="http://schemas.microsoft.com/office/drawing/2014/main" id="{76CBEA61-34AC-3B73-84EA-D808322A42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771" b="21298"/>
            <a:stretch/>
          </p:blipFill>
          <p:spPr>
            <a:xfrm>
              <a:off x="6779674" y="4848857"/>
              <a:ext cx="1564498" cy="875024"/>
            </a:xfrm>
            <a:prstGeom prst="rect">
              <a:avLst/>
            </a:prstGeom>
          </p:spPr>
        </p:pic>
      </p:grpSp>
      <p:grpSp>
        <p:nvGrpSpPr>
          <p:cNvPr id="5" name="Group 4"/>
          <p:cNvGrpSpPr/>
          <p:nvPr/>
        </p:nvGrpSpPr>
        <p:grpSpPr>
          <a:xfrm>
            <a:off x="762000" y="1400608"/>
            <a:ext cx="7543800" cy="7356040"/>
            <a:chOff x="762000" y="1400608"/>
            <a:chExt cx="7543800" cy="7356040"/>
          </a:xfrm>
        </p:grpSpPr>
        <p:sp>
          <p:nvSpPr>
            <p:cNvPr id="3" name="Rectangle 2"/>
            <p:cNvSpPr/>
            <p:nvPr/>
          </p:nvSpPr>
          <p:spPr>
            <a:xfrm>
              <a:off x="762000" y="1400608"/>
              <a:ext cx="7543800" cy="1651671"/>
            </a:xfrm>
            <a:prstGeom prst="rect">
              <a:avLst/>
            </a:prstGeom>
          </p:spPr>
          <p:txBody>
            <a:bodyPr wrap="square">
              <a:spAutoFit/>
            </a:bodyPr>
            <a:lstStyle/>
            <a:p>
              <a:pPr algn="ctr">
                <a:lnSpc>
                  <a:spcPct val="150000"/>
                </a:lnSpc>
              </a:pPr>
              <a:r>
                <a:rPr lang="en-US" sz="3600" kern="0" smtClean="0">
                  <a:latin typeface="Arial" panose="020B0604020202020204" pitchFamily="34" charset="0"/>
                  <a:ea typeface="Calibri" panose="020F0502020204030204" pitchFamily="34" charset="0"/>
                  <a:cs typeface="Arial" panose="020B0604020202020204" pitchFamily="34" charset="0"/>
                </a:rPr>
                <a:t>Ứng dụng </a:t>
              </a:r>
              <a:r>
                <a:rPr lang="en-US" sz="3600" kern="0">
                  <a:latin typeface="Arial" panose="020B0604020202020204" pitchFamily="34" charset="0"/>
                  <a:ea typeface="Calibri" panose="020F0502020204030204" pitchFamily="34" charset="0"/>
                  <a:cs typeface="Arial" panose="020B0604020202020204" pitchFamily="34" charset="0"/>
                </a:rPr>
                <a:t>của nước </a:t>
              </a:r>
              <a:r>
                <a:rPr lang="en-US" sz="3600" kern="0" smtClean="0">
                  <a:latin typeface="Arial" panose="020B0604020202020204" pitchFamily="34" charset="0"/>
                  <a:ea typeface="Calibri" panose="020F0502020204030204" pitchFamily="34" charset="0"/>
                  <a:cs typeface="Arial" panose="020B0604020202020204" pitchFamily="34" charset="0"/>
                </a:rPr>
                <a:t>trong đời </a:t>
              </a:r>
            </a:p>
            <a:p>
              <a:pPr algn="ctr">
                <a:lnSpc>
                  <a:spcPct val="150000"/>
                </a:lnSpc>
              </a:pPr>
              <a:r>
                <a:rPr lang="en-US" sz="3600" kern="0" smtClean="0">
                  <a:latin typeface="Arial" panose="020B0604020202020204" pitchFamily="34" charset="0"/>
                  <a:ea typeface="Calibri" panose="020F0502020204030204" pitchFamily="34" charset="0"/>
                  <a:cs typeface="Arial" panose="020B0604020202020204" pitchFamily="34" charset="0"/>
                </a:rPr>
                <a:t>sống con người:</a:t>
              </a:r>
              <a:endParaRPr lang="en-US" sz="3600">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6"/>
            <a:stretch>
              <a:fillRect/>
            </a:stretch>
          </p:blipFill>
          <p:spPr>
            <a:xfrm>
              <a:off x="981116" y="3501287"/>
              <a:ext cx="7103431" cy="5255361"/>
            </a:xfrm>
            <a:prstGeom prst="rect">
              <a:avLst/>
            </a:prstGeom>
            <a:effectLst>
              <a:outerShdw blurRad="50800" dist="38100" dir="2700000" algn="tl" rotWithShape="0">
                <a:prstClr val="black">
                  <a:alpha val="40000"/>
                </a:prstClr>
              </a:outerShdw>
            </a:effectLst>
          </p:spPr>
        </p:pic>
      </p:grpSp>
      <p:grpSp>
        <p:nvGrpSpPr>
          <p:cNvPr id="18" name="Group 17">
            <a:extLst>
              <a:ext uri="{FF2B5EF4-FFF2-40B4-BE49-F238E27FC236}">
                <a16:creationId xmlns:a16="http://schemas.microsoft.com/office/drawing/2014/main" id="{BD9C6EC5-F68C-8DA7-F8C3-6AAF847405C8}"/>
              </a:ext>
            </a:extLst>
          </p:cNvPr>
          <p:cNvGrpSpPr/>
          <p:nvPr/>
        </p:nvGrpSpPr>
        <p:grpSpPr>
          <a:xfrm>
            <a:off x="8601235" y="6147314"/>
            <a:ext cx="8872351" cy="2133600"/>
            <a:chOff x="6748648" y="3840727"/>
            <a:chExt cx="8872351" cy="2133600"/>
          </a:xfrm>
        </p:grpSpPr>
        <p:sp>
          <p:nvSpPr>
            <p:cNvPr id="25" name="Rectangle 24">
              <a:extLst>
                <a:ext uri="{FF2B5EF4-FFF2-40B4-BE49-F238E27FC236}">
                  <a16:creationId xmlns:a16="http://schemas.microsoft.com/office/drawing/2014/main" id="{5445469A-E240-078F-98A0-7E103FAD226B}"/>
                </a:ext>
              </a:extLst>
            </p:cNvPr>
            <p:cNvSpPr/>
            <p:nvPr/>
          </p:nvSpPr>
          <p:spPr>
            <a:xfrm>
              <a:off x="8344172" y="3840727"/>
              <a:ext cx="7276827" cy="21336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smtClean="0">
                  <a:solidFill>
                    <a:schemeClr val="tx1"/>
                  </a:solidFill>
                  <a:latin typeface="Arial" panose="020B0604020202020204" pitchFamily="34" charset="0"/>
                  <a:cs typeface="Arial" panose="020B0604020202020204" pitchFamily="34" charset="0"/>
                </a:rPr>
                <a:t>Hình 7d: Sản xuất điện phục vụ cho việc thắp sáng</a:t>
              </a:r>
              <a:endParaRPr lang="en-US" sz="3600">
                <a:solidFill>
                  <a:schemeClr val="tx1"/>
                </a:solidFill>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76CBEA61-34AC-3B73-84EA-D808322A42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771" b="21298"/>
            <a:stretch/>
          </p:blipFill>
          <p:spPr>
            <a:xfrm>
              <a:off x="6748648" y="4470015"/>
              <a:ext cx="1564498" cy="875024"/>
            </a:xfrm>
            <a:prstGeom prst="rect">
              <a:avLst/>
            </a:prstGeom>
          </p:spPr>
        </p:pic>
      </p:grpSp>
    </p:spTree>
    <p:extLst>
      <p:ext uri="{BB962C8B-B14F-4D97-AF65-F5344CB8AC3E}">
        <p14:creationId xmlns:p14="http://schemas.microsoft.com/office/powerpoint/2010/main" val="3436363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nodeType="afterEffect">
                                  <p:stCondLst>
                                    <p:cond delay="25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6" name="Group 6"/>
          <p:cNvGrpSpPr/>
          <p:nvPr/>
        </p:nvGrpSpPr>
        <p:grpSpPr>
          <a:xfrm>
            <a:off x="266700" y="272030"/>
            <a:ext cx="17754600" cy="9742939"/>
            <a:chOff x="0" y="0"/>
            <a:chExt cx="41425162" cy="20263714"/>
          </a:xfrm>
        </p:grpSpPr>
        <p:sp>
          <p:nvSpPr>
            <p:cNvPr id="7" name="Freeform 7"/>
            <p:cNvSpPr/>
            <p:nvPr/>
          </p:nvSpPr>
          <p:spPr>
            <a:xfrm>
              <a:off x="72390" y="72390"/>
              <a:ext cx="41280382" cy="20118934"/>
            </a:xfrm>
            <a:custGeom>
              <a:avLst/>
              <a:gdLst/>
              <a:ahLst/>
              <a:cxnLst/>
              <a:rect l="l" t="t" r="r" b="b"/>
              <a:pathLst>
                <a:path w="41280382" h="20118934">
                  <a:moveTo>
                    <a:pt x="0" y="0"/>
                  </a:moveTo>
                  <a:lnTo>
                    <a:pt x="41280382" y="0"/>
                  </a:lnTo>
                  <a:lnTo>
                    <a:pt x="41280382" y="20118934"/>
                  </a:lnTo>
                  <a:lnTo>
                    <a:pt x="0" y="20118934"/>
                  </a:lnTo>
                  <a:lnTo>
                    <a:pt x="0" y="0"/>
                  </a:lnTo>
                  <a:close/>
                </a:path>
              </a:pathLst>
            </a:custGeom>
            <a:solidFill>
              <a:srgbClr val="FFFFFF"/>
            </a:solidFill>
          </p:spPr>
        </p:sp>
        <p:sp>
          <p:nvSpPr>
            <p:cNvPr id="8" name="Freeform 8"/>
            <p:cNvSpPr/>
            <p:nvPr/>
          </p:nvSpPr>
          <p:spPr>
            <a:xfrm>
              <a:off x="0" y="0"/>
              <a:ext cx="41425161" cy="20263714"/>
            </a:xfrm>
            <a:custGeom>
              <a:avLst/>
              <a:gdLst/>
              <a:ahLst/>
              <a:cxnLst/>
              <a:rect l="l" t="t" r="r" b="b"/>
              <a:pathLst>
                <a:path w="41425161" h="20263714">
                  <a:moveTo>
                    <a:pt x="41280383" y="20118933"/>
                  </a:moveTo>
                  <a:lnTo>
                    <a:pt x="41425161" y="20118933"/>
                  </a:lnTo>
                  <a:lnTo>
                    <a:pt x="41425161" y="20263714"/>
                  </a:lnTo>
                  <a:lnTo>
                    <a:pt x="41280383" y="20263714"/>
                  </a:lnTo>
                  <a:lnTo>
                    <a:pt x="41280383" y="20118933"/>
                  </a:lnTo>
                  <a:close/>
                  <a:moveTo>
                    <a:pt x="0" y="144780"/>
                  </a:moveTo>
                  <a:lnTo>
                    <a:pt x="144780" y="144780"/>
                  </a:lnTo>
                  <a:lnTo>
                    <a:pt x="144780" y="20118935"/>
                  </a:lnTo>
                  <a:lnTo>
                    <a:pt x="0" y="20118935"/>
                  </a:lnTo>
                  <a:lnTo>
                    <a:pt x="0" y="144780"/>
                  </a:lnTo>
                  <a:close/>
                  <a:moveTo>
                    <a:pt x="0" y="20118935"/>
                  </a:moveTo>
                  <a:lnTo>
                    <a:pt x="144780" y="20118935"/>
                  </a:lnTo>
                  <a:lnTo>
                    <a:pt x="144780" y="20263714"/>
                  </a:lnTo>
                  <a:lnTo>
                    <a:pt x="0" y="20263714"/>
                  </a:lnTo>
                  <a:lnTo>
                    <a:pt x="0" y="20118933"/>
                  </a:lnTo>
                  <a:close/>
                  <a:moveTo>
                    <a:pt x="41280383" y="144780"/>
                  </a:moveTo>
                  <a:lnTo>
                    <a:pt x="41425161" y="144780"/>
                  </a:lnTo>
                  <a:lnTo>
                    <a:pt x="41425161" y="20118935"/>
                  </a:lnTo>
                  <a:lnTo>
                    <a:pt x="41280383" y="20118935"/>
                  </a:lnTo>
                  <a:lnTo>
                    <a:pt x="41280383" y="144780"/>
                  </a:lnTo>
                  <a:close/>
                  <a:moveTo>
                    <a:pt x="144780" y="20118933"/>
                  </a:moveTo>
                  <a:lnTo>
                    <a:pt x="41280383" y="20118933"/>
                  </a:lnTo>
                  <a:lnTo>
                    <a:pt x="41280383" y="20263714"/>
                  </a:lnTo>
                  <a:lnTo>
                    <a:pt x="144780" y="20263714"/>
                  </a:lnTo>
                  <a:lnTo>
                    <a:pt x="144780" y="20118933"/>
                  </a:lnTo>
                  <a:close/>
                  <a:moveTo>
                    <a:pt x="41280383" y="0"/>
                  </a:moveTo>
                  <a:lnTo>
                    <a:pt x="41425161" y="0"/>
                  </a:lnTo>
                  <a:lnTo>
                    <a:pt x="41425161" y="144780"/>
                  </a:lnTo>
                  <a:lnTo>
                    <a:pt x="41280383" y="144780"/>
                  </a:lnTo>
                  <a:lnTo>
                    <a:pt x="41280383" y="0"/>
                  </a:lnTo>
                  <a:close/>
                  <a:moveTo>
                    <a:pt x="0" y="0"/>
                  </a:moveTo>
                  <a:lnTo>
                    <a:pt x="144780" y="0"/>
                  </a:lnTo>
                  <a:lnTo>
                    <a:pt x="144780" y="144780"/>
                  </a:lnTo>
                  <a:lnTo>
                    <a:pt x="0" y="144780"/>
                  </a:lnTo>
                  <a:lnTo>
                    <a:pt x="0" y="0"/>
                  </a:lnTo>
                  <a:close/>
                  <a:moveTo>
                    <a:pt x="144780" y="0"/>
                  </a:moveTo>
                  <a:lnTo>
                    <a:pt x="41280383" y="0"/>
                  </a:lnTo>
                  <a:lnTo>
                    <a:pt x="41280383" y="144780"/>
                  </a:lnTo>
                  <a:lnTo>
                    <a:pt x="144780" y="144780"/>
                  </a:lnTo>
                  <a:lnTo>
                    <a:pt x="144780" y="0"/>
                  </a:lnTo>
                  <a:close/>
                </a:path>
              </a:pathLst>
            </a:custGeom>
            <a:solidFill>
              <a:srgbClr val="000000"/>
            </a:solidFill>
          </p:spPr>
        </p:sp>
      </p:grpSp>
      <p:sp>
        <p:nvSpPr>
          <p:cNvPr id="9" name="Freeform 9"/>
          <p:cNvSpPr/>
          <p:nvPr/>
        </p:nvSpPr>
        <p:spPr>
          <a:xfrm>
            <a:off x="0" y="9432803"/>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a:off x="17589771" y="7782148"/>
            <a:ext cx="833380" cy="840737"/>
          </a:xfrm>
          <a:custGeom>
            <a:avLst/>
            <a:gdLst/>
            <a:ahLst/>
            <a:cxnLst/>
            <a:rect l="l" t="t" r="r" b="b"/>
            <a:pathLst>
              <a:path w="833380" h="840737">
                <a:moveTo>
                  <a:pt x="0" y="0"/>
                </a:moveTo>
                <a:lnTo>
                  <a:pt x="833381" y="0"/>
                </a:lnTo>
                <a:lnTo>
                  <a:pt x="833381"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4" name="TextBox 11">
            <a:extLst>
              <a:ext uri="{FF2B5EF4-FFF2-40B4-BE49-F238E27FC236}">
                <a16:creationId xmlns:a16="http://schemas.microsoft.com/office/drawing/2014/main" id="{80CDF31E-9254-82F4-B432-80EDD69C7C25}"/>
              </a:ext>
            </a:extLst>
          </p:cNvPr>
          <p:cNvSpPr txBox="1"/>
          <p:nvPr/>
        </p:nvSpPr>
        <p:spPr>
          <a:xfrm>
            <a:off x="5265183" y="723900"/>
            <a:ext cx="7757629" cy="954107"/>
          </a:xfrm>
          <a:prstGeom prst="rect">
            <a:avLst/>
          </a:prstGeom>
        </p:spPr>
        <p:txBody>
          <a:bodyPr wrap="square" lIns="0" tIns="0" rIns="0" bIns="0" rtlCol="0" anchor="t">
            <a:spAutoFit/>
          </a:bodyPr>
          <a:lstStyle/>
          <a:p>
            <a:pPr algn="ctr">
              <a:spcBef>
                <a:spcPct val="0"/>
              </a:spcBef>
            </a:pPr>
            <a:r>
              <a:rPr lang="en-US" sz="6200" b="1" smtClean="0">
                <a:solidFill>
                  <a:schemeClr val="tx2"/>
                </a:solidFill>
                <a:latin typeface="Arial" panose="020B0604020202020204" pitchFamily="34" charset="0"/>
                <a:cs typeface="Arial" panose="020B0604020202020204" pitchFamily="34" charset="0"/>
              </a:rPr>
              <a:t>KHỞI ĐỘNG</a:t>
            </a:r>
            <a:endParaRPr lang="en-US" sz="6200" b="1" dirty="0">
              <a:solidFill>
                <a:schemeClr val="tx2"/>
              </a:solidFill>
              <a:latin typeface="Arial" panose="020B0604020202020204" pitchFamily="34" charset="0"/>
              <a:cs typeface="Arial" panose="020B0604020202020204" pitchFamily="34" charset="0"/>
            </a:endParaRPr>
          </a:p>
        </p:txBody>
      </p:sp>
      <p:sp>
        <p:nvSpPr>
          <p:cNvPr id="25" name="Rounded Rectangular Callout 10">
            <a:extLst>
              <a:ext uri="{FF2B5EF4-FFF2-40B4-BE49-F238E27FC236}">
                <a16:creationId xmlns:a16="http://schemas.microsoft.com/office/drawing/2014/main" id="{7CC7875E-2A75-94FD-5256-452EF774B74E}"/>
              </a:ext>
            </a:extLst>
          </p:cNvPr>
          <p:cNvSpPr/>
          <p:nvPr/>
        </p:nvSpPr>
        <p:spPr>
          <a:xfrm>
            <a:off x="948817" y="2247900"/>
            <a:ext cx="6899783" cy="2438400"/>
          </a:xfrm>
          <a:prstGeom prst="wedgeRoundRectCallout">
            <a:avLst>
              <a:gd name="adj1" fmla="val -6333"/>
              <a:gd name="adj2" fmla="val 95972"/>
              <a:gd name="adj3" fmla="val 16667"/>
            </a:avLst>
          </a:prstGeom>
          <a:solidFill>
            <a:schemeClr val="bg1"/>
          </a:solidFill>
          <a:ln w="571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Con người đã vận dụng những tính chất nào của </a:t>
            </a:r>
            <a:r>
              <a:rPr lang="en-US" sz="3600" smtClean="0">
                <a:solidFill>
                  <a:schemeClr val="tx1"/>
                </a:solidFill>
                <a:latin typeface="Arial" panose="020B0604020202020204" pitchFamily="34" charset="0"/>
                <a:cs typeface="Arial" panose="020B0604020202020204" pitchFamily="34" charset="0"/>
              </a:rPr>
              <a:t>nước?</a:t>
            </a:r>
            <a:endParaRPr lang="en-US" sz="3600">
              <a:solidFill>
                <a:schemeClr val="tx1"/>
              </a:solidFill>
              <a:latin typeface="Arial" panose="020B0604020202020204" pitchFamily="34" charset="0"/>
              <a:cs typeface="Arial" panose="020B0604020202020204" pitchFamily="34" charset="0"/>
            </a:endParaRPr>
          </a:p>
        </p:txBody>
      </p:sp>
      <p:sp>
        <p:nvSpPr>
          <p:cNvPr id="20" name="Freeform 7"/>
          <p:cNvSpPr/>
          <p:nvPr/>
        </p:nvSpPr>
        <p:spPr>
          <a:xfrm>
            <a:off x="4301617" y="5279211"/>
            <a:ext cx="2514600" cy="4283889"/>
          </a:xfrm>
          <a:custGeom>
            <a:avLst/>
            <a:gdLst/>
            <a:ahLst/>
            <a:cxnLst/>
            <a:rect l="l" t="t" r="r" b="b"/>
            <a:pathLst>
              <a:path w="2007896" h="3302913">
                <a:moveTo>
                  <a:pt x="0" y="0"/>
                </a:moveTo>
                <a:lnTo>
                  <a:pt x="2007895" y="0"/>
                </a:lnTo>
                <a:lnTo>
                  <a:pt x="2007895" y="3302912"/>
                </a:lnTo>
                <a:lnTo>
                  <a:pt x="0" y="3302912"/>
                </a:lnTo>
                <a:lnTo>
                  <a:pt x="0" y="0"/>
                </a:lnTo>
                <a:close/>
              </a:path>
            </a:pathLst>
          </a:custGeom>
          <a:blipFill>
            <a:blip r:embed="rId5"/>
            <a:stretch>
              <a:fillRect/>
            </a:stretch>
          </a:blipFill>
        </p:spPr>
        <p:txBody>
          <a:bodyPr/>
          <a:lstStyle/>
          <a:p>
            <a:endParaRPr lang="en-US"/>
          </a:p>
        </p:txBody>
      </p:sp>
      <p:pic>
        <p:nvPicPr>
          <p:cNvPr id="21" name="Picture 14">
            <a:extLst>
              <a:ext uri="{FF2B5EF4-FFF2-40B4-BE49-F238E27FC236}">
                <a16:creationId xmlns:a16="http://schemas.microsoft.com/office/drawing/2014/main" id="{BB3952B7-D834-7615-F007-2A2DF55DDF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407285">
            <a:off x="8486360" y="4907513"/>
            <a:ext cx="1190710" cy="1315041"/>
          </a:xfrm>
          <a:prstGeom prst="rect">
            <a:avLst/>
          </a:prstGeom>
        </p:spPr>
      </p:pic>
      <p:grpSp>
        <p:nvGrpSpPr>
          <p:cNvPr id="15" name="Group 14"/>
          <p:cNvGrpSpPr/>
          <p:nvPr/>
        </p:nvGrpSpPr>
        <p:grpSpPr>
          <a:xfrm>
            <a:off x="10499392" y="3509165"/>
            <a:ext cx="6823679" cy="5339304"/>
            <a:chOff x="10499392" y="3509165"/>
            <a:chExt cx="6823679" cy="5339304"/>
          </a:xfrm>
        </p:grpSpPr>
        <p:sp>
          <p:nvSpPr>
            <p:cNvPr id="23" name="Freeform 6"/>
            <p:cNvSpPr/>
            <p:nvPr/>
          </p:nvSpPr>
          <p:spPr>
            <a:xfrm>
              <a:off x="10499392" y="3509165"/>
              <a:ext cx="6823679" cy="5339304"/>
            </a:xfrm>
            <a:custGeom>
              <a:avLst/>
              <a:gdLst/>
              <a:ahLst/>
              <a:cxnLst/>
              <a:rect l="l" t="t" r="r" b="b"/>
              <a:pathLst>
                <a:path w="3715187" h="2921344">
                  <a:moveTo>
                    <a:pt x="0" y="0"/>
                  </a:moveTo>
                  <a:lnTo>
                    <a:pt x="3715187" y="0"/>
                  </a:lnTo>
                  <a:lnTo>
                    <a:pt x="3715187" y="2921344"/>
                  </a:lnTo>
                  <a:lnTo>
                    <a:pt x="0" y="2921344"/>
                  </a:lnTo>
                  <a:lnTo>
                    <a:pt x="0" y="0"/>
                  </a:lnTo>
                  <a:close/>
                </a:path>
              </a:pathLst>
            </a:custGeom>
            <a:blipFill>
              <a:blip r:embed="rId12"/>
              <a:stretch>
                <a:fillRect/>
              </a:stretch>
            </a:blipFill>
          </p:spPr>
          <p:txBody>
            <a:bodyPr/>
            <a:lstStyle/>
            <a:p>
              <a:endParaRPr lang="en-US"/>
            </a:p>
          </p:txBody>
        </p:sp>
        <p:sp>
          <p:nvSpPr>
            <p:cNvPr id="3" name="Rectangle 2"/>
            <p:cNvSpPr/>
            <p:nvPr/>
          </p:nvSpPr>
          <p:spPr>
            <a:xfrm>
              <a:off x="10979857" y="6178817"/>
              <a:ext cx="5862748" cy="1754326"/>
            </a:xfrm>
            <a:prstGeom prst="rect">
              <a:avLst/>
            </a:prstGeom>
          </p:spPr>
          <p:txBody>
            <a:bodyPr wrap="square" anchor="ctr">
              <a:spAutoFit/>
            </a:bodyPr>
            <a:lstStyle/>
            <a:p>
              <a:pPr algn="ctr">
                <a:lnSpc>
                  <a:spcPct val="150000"/>
                </a:lnSpc>
                <a:spcAft>
                  <a:spcPts val="0"/>
                </a:spcAft>
              </a:pPr>
              <a:r>
                <a:rPr lang="nl-NL" sz="3600" smtClean="0">
                  <a:latin typeface="Arial" panose="020B0604020202020204" pitchFamily="34" charset="0"/>
                  <a:ea typeface="Calibri" panose="020F0502020204030204" pitchFamily="34" charset="0"/>
                  <a:cs typeface="Arial" panose="020B0604020202020204" pitchFamily="34" charset="0"/>
                </a:rPr>
                <a:t>Nước có thể thấm vào đất, vải (quần áo),...</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7423327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6" name="Group 6"/>
          <p:cNvGrpSpPr/>
          <p:nvPr/>
        </p:nvGrpSpPr>
        <p:grpSpPr>
          <a:xfrm>
            <a:off x="266700" y="272030"/>
            <a:ext cx="17754600" cy="9742939"/>
            <a:chOff x="0" y="0"/>
            <a:chExt cx="41425162" cy="20263714"/>
          </a:xfrm>
        </p:grpSpPr>
        <p:sp>
          <p:nvSpPr>
            <p:cNvPr id="7" name="Freeform 7"/>
            <p:cNvSpPr/>
            <p:nvPr/>
          </p:nvSpPr>
          <p:spPr>
            <a:xfrm>
              <a:off x="72390" y="72390"/>
              <a:ext cx="41280382" cy="20118934"/>
            </a:xfrm>
            <a:custGeom>
              <a:avLst/>
              <a:gdLst/>
              <a:ahLst/>
              <a:cxnLst/>
              <a:rect l="l" t="t" r="r" b="b"/>
              <a:pathLst>
                <a:path w="41280382" h="20118934">
                  <a:moveTo>
                    <a:pt x="0" y="0"/>
                  </a:moveTo>
                  <a:lnTo>
                    <a:pt x="41280382" y="0"/>
                  </a:lnTo>
                  <a:lnTo>
                    <a:pt x="41280382" y="20118934"/>
                  </a:lnTo>
                  <a:lnTo>
                    <a:pt x="0" y="20118934"/>
                  </a:lnTo>
                  <a:lnTo>
                    <a:pt x="0" y="0"/>
                  </a:lnTo>
                  <a:close/>
                </a:path>
              </a:pathLst>
            </a:custGeom>
            <a:solidFill>
              <a:srgbClr val="FFFFFF"/>
            </a:solidFill>
          </p:spPr>
        </p:sp>
        <p:sp>
          <p:nvSpPr>
            <p:cNvPr id="8" name="Freeform 8"/>
            <p:cNvSpPr/>
            <p:nvPr/>
          </p:nvSpPr>
          <p:spPr>
            <a:xfrm>
              <a:off x="0" y="0"/>
              <a:ext cx="41425161" cy="20263714"/>
            </a:xfrm>
            <a:custGeom>
              <a:avLst/>
              <a:gdLst/>
              <a:ahLst/>
              <a:cxnLst/>
              <a:rect l="l" t="t" r="r" b="b"/>
              <a:pathLst>
                <a:path w="41425161" h="20263714">
                  <a:moveTo>
                    <a:pt x="41280383" y="20118933"/>
                  </a:moveTo>
                  <a:lnTo>
                    <a:pt x="41425161" y="20118933"/>
                  </a:lnTo>
                  <a:lnTo>
                    <a:pt x="41425161" y="20263714"/>
                  </a:lnTo>
                  <a:lnTo>
                    <a:pt x="41280383" y="20263714"/>
                  </a:lnTo>
                  <a:lnTo>
                    <a:pt x="41280383" y="20118933"/>
                  </a:lnTo>
                  <a:close/>
                  <a:moveTo>
                    <a:pt x="0" y="144780"/>
                  </a:moveTo>
                  <a:lnTo>
                    <a:pt x="144780" y="144780"/>
                  </a:lnTo>
                  <a:lnTo>
                    <a:pt x="144780" y="20118935"/>
                  </a:lnTo>
                  <a:lnTo>
                    <a:pt x="0" y="20118935"/>
                  </a:lnTo>
                  <a:lnTo>
                    <a:pt x="0" y="144780"/>
                  </a:lnTo>
                  <a:close/>
                  <a:moveTo>
                    <a:pt x="0" y="20118935"/>
                  </a:moveTo>
                  <a:lnTo>
                    <a:pt x="144780" y="20118935"/>
                  </a:lnTo>
                  <a:lnTo>
                    <a:pt x="144780" y="20263714"/>
                  </a:lnTo>
                  <a:lnTo>
                    <a:pt x="0" y="20263714"/>
                  </a:lnTo>
                  <a:lnTo>
                    <a:pt x="0" y="20118933"/>
                  </a:lnTo>
                  <a:close/>
                  <a:moveTo>
                    <a:pt x="41280383" y="144780"/>
                  </a:moveTo>
                  <a:lnTo>
                    <a:pt x="41425161" y="144780"/>
                  </a:lnTo>
                  <a:lnTo>
                    <a:pt x="41425161" y="20118935"/>
                  </a:lnTo>
                  <a:lnTo>
                    <a:pt x="41280383" y="20118935"/>
                  </a:lnTo>
                  <a:lnTo>
                    <a:pt x="41280383" y="144780"/>
                  </a:lnTo>
                  <a:close/>
                  <a:moveTo>
                    <a:pt x="144780" y="20118933"/>
                  </a:moveTo>
                  <a:lnTo>
                    <a:pt x="41280383" y="20118933"/>
                  </a:lnTo>
                  <a:lnTo>
                    <a:pt x="41280383" y="20263714"/>
                  </a:lnTo>
                  <a:lnTo>
                    <a:pt x="144780" y="20263714"/>
                  </a:lnTo>
                  <a:lnTo>
                    <a:pt x="144780" y="20118933"/>
                  </a:lnTo>
                  <a:close/>
                  <a:moveTo>
                    <a:pt x="41280383" y="0"/>
                  </a:moveTo>
                  <a:lnTo>
                    <a:pt x="41425161" y="0"/>
                  </a:lnTo>
                  <a:lnTo>
                    <a:pt x="41425161" y="144780"/>
                  </a:lnTo>
                  <a:lnTo>
                    <a:pt x="41280383" y="144780"/>
                  </a:lnTo>
                  <a:lnTo>
                    <a:pt x="41280383" y="0"/>
                  </a:lnTo>
                  <a:close/>
                  <a:moveTo>
                    <a:pt x="0" y="0"/>
                  </a:moveTo>
                  <a:lnTo>
                    <a:pt x="144780" y="0"/>
                  </a:lnTo>
                  <a:lnTo>
                    <a:pt x="144780" y="144780"/>
                  </a:lnTo>
                  <a:lnTo>
                    <a:pt x="0" y="144780"/>
                  </a:lnTo>
                  <a:lnTo>
                    <a:pt x="0" y="0"/>
                  </a:lnTo>
                  <a:close/>
                  <a:moveTo>
                    <a:pt x="144780" y="0"/>
                  </a:moveTo>
                  <a:lnTo>
                    <a:pt x="41280383" y="0"/>
                  </a:lnTo>
                  <a:lnTo>
                    <a:pt x="41280383" y="144780"/>
                  </a:lnTo>
                  <a:lnTo>
                    <a:pt x="144780" y="144780"/>
                  </a:lnTo>
                  <a:lnTo>
                    <a:pt x="144780" y="0"/>
                  </a:lnTo>
                  <a:close/>
                </a:path>
              </a:pathLst>
            </a:custGeom>
            <a:solidFill>
              <a:srgbClr val="000000"/>
            </a:solidFill>
          </p:spPr>
        </p:sp>
      </p:grpSp>
      <p:sp>
        <p:nvSpPr>
          <p:cNvPr id="9" name="Freeform 9"/>
          <p:cNvSpPr/>
          <p:nvPr/>
        </p:nvSpPr>
        <p:spPr>
          <a:xfrm>
            <a:off x="14406620" y="-92835"/>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a:off x="-118964" y="8343900"/>
            <a:ext cx="833380" cy="840737"/>
          </a:xfrm>
          <a:custGeom>
            <a:avLst/>
            <a:gdLst/>
            <a:ahLst/>
            <a:cxnLst/>
            <a:rect l="l" t="t" r="r" b="b"/>
            <a:pathLst>
              <a:path w="833380" h="840737">
                <a:moveTo>
                  <a:pt x="0" y="0"/>
                </a:moveTo>
                <a:lnTo>
                  <a:pt x="833381" y="0"/>
                </a:lnTo>
                <a:lnTo>
                  <a:pt x="833381"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4" name="Group 3"/>
          <p:cNvGrpSpPr/>
          <p:nvPr/>
        </p:nvGrpSpPr>
        <p:grpSpPr>
          <a:xfrm>
            <a:off x="5676897" y="952500"/>
            <a:ext cx="6934200" cy="1371600"/>
            <a:chOff x="5676897" y="910361"/>
            <a:chExt cx="6934200" cy="1371600"/>
          </a:xfrm>
        </p:grpSpPr>
        <p:sp>
          <p:nvSpPr>
            <p:cNvPr id="17" name="Freeform 5"/>
            <p:cNvSpPr/>
            <p:nvPr/>
          </p:nvSpPr>
          <p:spPr>
            <a:xfrm>
              <a:off x="5676897" y="910361"/>
              <a:ext cx="6934200" cy="1371600"/>
            </a:xfrm>
            <a:custGeom>
              <a:avLst/>
              <a:gdLst/>
              <a:ahLst/>
              <a:cxnLst/>
              <a:rect l="l" t="t" r="r" b="b"/>
              <a:pathLst>
                <a:path w="7315200" h="1234440">
                  <a:moveTo>
                    <a:pt x="0" y="0"/>
                  </a:moveTo>
                  <a:lnTo>
                    <a:pt x="7315200" y="0"/>
                  </a:lnTo>
                  <a:lnTo>
                    <a:pt x="7315200" y="1234440"/>
                  </a:lnTo>
                  <a:lnTo>
                    <a:pt x="0" y="1234440"/>
                  </a:lnTo>
                  <a:lnTo>
                    <a:pt x="0" y="0"/>
                  </a:lnTo>
                  <a:close/>
                </a:path>
              </a:pathLst>
            </a:custGeom>
            <a:blipFill>
              <a:blip r:embed="rId5">
                <a:extLst>
                  <a:ext uri="{96DAC541-7B7A-43D3-8B79-37D633B846F1}">
                    <asvg:svgBlip xmlns:asvg="http://schemas.microsoft.com/office/drawing/2016/SVG/main" xmlns="" r:embed="rId9"/>
                  </a:ext>
                </a:extLst>
              </a:blip>
              <a:stretch>
                <a:fillRect/>
              </a:stretch>
            </a:blipFill>
          </p:spPr>
        </p:sp>
        <p:sp>
          <p:nvSpPr>
            <p:cNvPr id="19" name="TextBox 11">
              <a:extLst>
                <a:ext uri="{FF2B5EF4-FFF2-40B4-BE49-F238E27FC236}">
                  <a16:creationId xmlns:a16="http://schemas.microsoft.com/office/drawing/2014/main" id="{80CDF31E-9254-82F4-B432-80EDD69C7C25}"/>
                </a:ext>
              </a:extLst>
            </p:cNvPr>
            <p:cNvSpPr txBox="1"/>
            <p:nvPr/>
          </p:nvSpPr>
          <p:spPr>
            <a:xfrm>
              <a:off x="5676897" y="1211440"/>
              <a:ext cx="6934200" cy="769441"/>
            </a:xfrm>
            <a:prstGeom prst="rect">
              <a:avLst/>
            </a:prstGeom>
          </p:spPr>
          <p:txBody>
            <a:bodyPr wrap="square" lIns="0" tIns="0" rIns="0" bIns="0" rtlCol="0" anchor="t">
              <a:spAutoFit/>
            </a:bodyPr>
            <a:lstStyle/>
            <a:p>
              <a:pPr algn="ctr">
                <a:spcBef>
                  <a:spcPct val="0"/>
                </a:spcBef>
              </a:pPr>
              <a:r>
                <a:rPr lang="en-US" sz="5000" b="1" smtClean="0">
                  <a:solidFill>
                    <a:schemeClr val="accent1">
                      <a:lumMod val="75000"/>
                    </a:schemeClr>
                  </a:solidFill>
                  <a:latin typeface="Arial" panose="020B0604020202020204" pitchFamily="34" charset="0"/>
                  <a:cs typeface="Arial" panose="020B0604020202020204" pitchFamily="34" charset="0"/>
                </a:rPr>
                <a:t>Liên hệ thực tế</a:t>
              </a:r>
              <a:endParaRPr lang="en-US" sz="5000" b="1" dirty="0">
                <a:solidFill>
                  <a:schemeClr val="accent1">
                    <a:lumMod val="75000"/>
                  </a:schemeClr>
                </a:solidFill>
                <a:latin typeface="Arial" panose="020B0604020202020204" pitchFamily="34" charset="0"/>
                <a:cs typeface="Arial" panose="020B0604020202020204" pitchFamily="34" charset="0"/>
              </a:endParaRPr>
            </a:p>
          </p:txBody>
        </p:sp>
      </p:grpSp>
      <p:grpSp>
        <p:nvGrpSpPr>
          <p:cNvPr id="11" name="Group 10"/>
          <p:cNvGrpSpPr/>
          <p:nvPr/>
        </p:nvGrpSpPr>
        <p:grpSpPr>
          <a:xfrm>
            <a:off x="970345" y="3320705"/>
            <a:ext cx="7411655" cy="5785195"/>
            <a:chOff x="1427545" y="3182166"/>
            <a:chExt cx="7411655" cy="5785195"/>
          </a:xfrm>
        </p:grpSpPr>
        <p:sp>
          <p:nvSpPr>
            <p:cNvPr id="28" name="TextBox 27">
              <a:extLst>
                <a:ext uri="{FF2B5EF4-FFF2-40B4-BE49-F238E27FC236}">
                  <a16:creationId xmlns:a16="http://schemas.microsoft.com/office/drawing/2014/main" id="{682BB259-5433-729F-BA29-867FD3EBA84C}"/>
                </a:ext>
              </a:extLst>
            </p:cNvPr>
            <p:cNvSpPr txBox="1"/>
            <p:nvPr/>
          </p:nvSpPr>
          <p:spPr>
            <a:xfrm>
              <a:off x="1427545" y="6243538"/>
              <a:ext cx="7411655" cy="2723823"/>
            </a:xfrm>
            <a:prstGeom prst="rect">
              <a:avLst/>
            </a:prstGeom>
            <a:noFill/>
          </p:spPr>
          <p:txBody>
            <a:bodyPr wrap="square">
              <a:spAutoFit/>
            </a:bodyPr>
            <a:lstStyle/>
            <a:p>
              <a:pPr algn="just">
                <a:lnSpc>
                  <a:spcPct val="150000"/>
                </a:lnSpc>
              </a:pPr>
              <a:r>
                <a:rPr lang="en-US" sz="3800">
                  <a:latin typeface="Arial" panose="020B0604020202020204" pitchFamily="34" charset="0"/>
                  <a:cs typeface="Arial" panose="020B0604020202020204" pitchFamily="34" charset="0"/>
                </a:rPr>
                <a:t>Hãy cho biết con người, động vật và thực vật sẽ như thế nào nếu thiếu nước hoặc không có nước</a:t>
              </a:r>
              <a:r>
                <a:rPr lang="en-US" sz="3800" smtClean="0">
                  <a:latin typeface="Arial" panose="020B0604020202020204" pitchFamily="34" charset="0"/>
                  <a:cs typeface="Arial" panose="020B0604020202020204" pitchFamily="34" charset="0"/>
                </a:rPr>
                <a:t>.</a:t>
              </a:r>
              <a:endParaRPr lang="en-US" sz="3800">
                <a:latin typeface="Arial" panose="020B0604020202020204" pitchFamily="34" charset="0"/>
                <a:cs typeface="Arial" panose="020B0604020202020204" pitchFamily="34" charset="0"/>
              </a:endParaRPr>
            </a:p>
          </p:txBody>
        </p:sp>
        <p:sp>
          <p:nvSpPr>
            <p:cNvPr id="29" name="Freeform 4"/>
            <p:cNvSpPr/>
            <p:nvPr/>
          </p:nvSpPr>
          <p:spPr>
            <a:xfrm>
              <a:off x="3609372" y="3182166"/>
              <a:ext cx="3048000" cy="2667000"/>
            </a:xfrm>
            <a:custGeom>
              <a:avLst/>
              <a:gdLst/>
              <a:ahLst/>
              <a:cxnLst/>
              <a:rect l="l" t="t" r="r" b="b"/>
              <a:pathLst>
                <a:path w="1985436" h="1714093">
                  <a:moveTo>
                    <a:pt x="0" y="0"/>
                  </a:moveTo>
                  <a:lnTo>
                    <a:pt x="1985435" y="0"/>
                  </a:lnTo>
                  <a:lnTo>
                    <a:pt x="1985435" y="1714092"/>
                  </a:lnTo>
                  <a:lnTo>
                    <a:pt x="0" y="1714092"/>
                  </a:lnTo>
                  <a:lnTo>
                    <a:pt x="0" y="0"/>
                  </a:lnTo>
                  <a:close/>
                </a:path>
              </a:pathLst>
            </a:custGeom>
            <a:blipFill>
              <a:blip r:embed="rId10">
                <a:extLst>
                  <a:ext uri="{96DAC541-7B7A-43D3-8B79-37D633B846F1}">
                    <asvg:svgBlip xmlns:asvg="http://schemas.microsoft.com/office/drawing/2016/SVG/main" xmlns="" r:embed="rId7"/>
                  </a:ext>
                </a:extLst>
              </a:blip>
              <a:stretch>
                <a:fillRect/>
              </a:stretch>
            </a:blipFill>
          </p:spPr>
        </p:sp>
      </p:grpSp>
      <p:grpSp>
        <p:nvGrpSpPr>
          <p:cNvPr id="12" name="Group 11"/>
          <p:cNvGrpSpPr/>
          <p:nvPr/>
        </p:nvGrpSpPr>
        <p:grpSpPr>
          <a:xfrm>
            <a:off x="9220200" y="3320705"/>
            <a:ext cx="8111763" cy="5785195"/>
            <a:chOff x="9292781" y="3244505"/>
            <a:chExt cx="8111763" cy="5785195"/>
          </a:xfrm>
        </p:grpSpPr>
        <p:sp>
          <p:nvSpPr>
            <p:cNvPr id="31" name="TextBox 30">
              <a:extLst>
                <a:ext uri="{FF2B5EF4-FFF2-40B4-BE49-F238E27FC236}">
                  <a16:creationId xmlns:a16="http://schemas.microsoft.com/office/drawing/2014/main" id="{682BB259-5433-729F-BA29-867FD3EBA84C}"/>
                </a:ext>
              </a:extLst>
            </p:cNvPr>
            <p:cNvSpPr txBox="1"/>
            <p:nvPr/>
          </p:nvSpPr>
          <p:spPr>
            <a:xfrm>
              <a:off x="9292781" y="6305877"/>
              <a:ext cx="8111763" cy="2723823"/>
            </a:xfrm>
            <a:prstGeom prst="rect">
              <a:avLst/>
            </a:prstGeom>
            <a:noFill/>
          </p:spPr>
          <p:txBody>
            <a:bodyPr wrap="square">
              <a:spAutoFit/>
            </a:bodyPr>
            <a:lstStyle/>
            <a:p>
              <a:pPr algn="just">
                <a:lnSpc>
                  <a:spcPct val="150000"/>
                </a:lnSpc>
              </a:pPr>
              <a:r>
                <a:rPr lang="en-US" sz="3800">
                  <a:latin typeface="Arial" panose="020B0604020202020204" pitchFamily="34" charset="0"/>
                  <a:cs typeface="Arial" panose="020B0604020202020204" pitchFamily="34" charset="0"/>
                </a:rPr>
                <a:t>Hãy kể các hoạt động khác trong đời sống, sản xuất và sinh hoạt cần đến nước ở gia đình và địa phương em</a:t>
              </a:r>
              <a:r>
                <a:rPr lang="en-US" sz="3800" smtClean="0">
                  <a:latin typeface="Arial" panose="020B0604020202020204" pitchFamily="34" charset="0"/>
                  <a:cs typeface="Arial" panose="020B0604020202020204" pitchFamily="34" charset="0"/>
                </a:rPr>
                <a:t>.</a:t>
              </a:r>
              <a:endParaRPr lang="en-US" sz="3800">
                <a:latin typeface="Arial" panose="020B0604020202020204" pitchFamily="34" charset="0"/>
                <a:cs typeface="Arial" panose="020B0604020202020204" pitchFamily="34" charset="0"/>
              </a:endParaRPr>
            </a:p>
          </p:txBody>
        </p:sp>
        <p:sp>
          <p:nvSpPr>
            <p:cNvPr id="34" name="Freeform 3"/>
            <p:cNvSpPr/>
            <p:nvPr/>
          </p:nvSpPr>
          <p:spPr>
            <a:xfrm>
              <a:off x="11862763" y="3244505"/>
              <a:ext cx="2971800" cy="2663095"/>
            </a:xfrm>
            <a:custGeom>
              <a:avLst/>
              <a:gdLst/>
              <a:ahLst/>
              <a:cxnLst/>
              <a:rect l="l" t="t" r="r" b="b"/>
              <a:pathLst>
                <a:path w="1950603" h="1714093">
                  <a:moveTo>
                    <a:pt x="0" y="0"/>
                  </a:moveTo>
                  <a:lnTo>
                    <a:pt x="1950604" y="0"/>
                  </a:lnTo>
                  <a:lnTo>
                    <a:pt x="1950604" y="1714092"/>
                  </a:lnTo>
                  <a:lnTo>
                    <a:pt x="0" y="171409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spTree>
    <p:extLst>
      <p:ext uri="{BB962C8B-B14F-4D97-AF65-F5344CB8AC3E}">
        <p14:creationId xmlns:p14="http://schemas.microsoft.com/office/powerpoint/2010/main" val="3542673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6" name="Group 6"/>
          <p:cNvGrpSpPr/>
          <p:nvPr/>
        </p:nvGrpSpPr>
        <p:grpSpPr>
          <a:xfrm>
            <a:off x="266700" y="272030"/>
            <a:ext cx="17754600" cy="9742939"/>
            <a:chOff x="0" y="0"/>
            <a:chExt cx="41425162" cy="20263714"/>
          </a:xfrm>
        </p:grpSpPr>
        <p:sp>
          <p:nvSpPr>
            <p:cNvPr id="7" name="Freeform 7"/>
            <p:cNvSpPr/>
            <p:nvPr/>
          </p:nvSpPr>
          <p:spPr>
            <a:xfrm>
              <a:off x="72390" y="72390"/>
              <a:ext cx="41280382" cy="20118934"/>
            </a:xfrm>
            <a:custGeom>
              <a:avLst/>
              <a:gdLst/>
              <a:ahLst/>
              <a:cxnLst/>
              <a:rect l="l" t="t" r="r" b="b"/>
              <a:pathLst>
                <a:path w="41280382" h="20118934">
                  <a:moveTo>
                    <a:pt x="0" y="0"/>
                  </a:moveTo>
                  <a:lnTo>
                    <a:pt x="41280382" y="0"/>
                  </a:lnTo>
                  <a:lnTo>
                    <a:pt x="41280382" y="20118934"/>
                  </a:lnTo>
                  <a:lnTo>
                    <a:pt x="0" y="20118934"/>
                  </a:lnTo>
                  <a:lnTo>
                    <a:pt x="0" y="0"/>
                  </a:lnTo>
                  <a:close/>
                </a:path>
              </a:pathLst>
            </a:custGeom>
            <a:solidFill>
              <a:srgbClr val="FFFFFF"/>
            </a:solidFill>
          </p:spPr>
        </p:sp>
        <p:sp>
          <p:nvSpPr>
            <p:cNvPr id="8" name="Freeform 8"/>
            <p:cNvSpPr/>
            <p:nvPr/>
          </p:nvSpPr>
          <p:spPr>
            <a:xfrm>
              <a:off x="0" y="0"/>
              <a:ext cx="41425161" cy="20263714"/>
            </a:xfrm>
            <a:custGeom>
              <a:avLst/>
              <a:gdLst/>
              <a:ahLst/>
              <a:cxnLst/>
              <a:rect l="l" t="t" r="r" b="b"/>
              <a:pathLst>
                <a:path w="41425161" h="20263714">
                  <a:moveTo>
                    <a:pt x="41280383" y="20118933"/>
                  </a:moveTo>
                  <a:lnTo>
                    <a:pt x="41425161" y="20118933"/>
                  </a:lnTo>
                  <a:lnTo>
                    <a:pt x="41425161" y="20263714"/>
                  </a:lnTo>
                  <a:lnTo>
                    <a:pt x="41280383" y="20263714"/>
                  </a:lnTo>
                  <a:lnTo>
                    <a:pt x="41280383" y="20118933"/>
                  </a:lnTo>
                  <a:close/>
                  <a:moveTo>
                    <a:pt x="0" y="144780"/>
                  </a:moveTo>
                  <a:lnTo>
                    <a:pt x="144780" y="144780"/>
                  </a:lnTo>
                  <a:lnTo>
                    <a:pt x="144780" y="20118935"/>
                  </a:lnTo>
                  <a:lnTo>
                    <a:pt x="0" y="20118935"/>
                  </a:lnTo>
                  <a:lnTo>
                    <a:pt x="0" y="144780"/>
                  </a:lnTo>
                  <a:close/>
                  <a:moveTo>
                    <a:pt x="0" y="20118935"/>
                  </a:moveTo>
                  <a:lnTo>
                    <a:pt x="144780" y="20118935"/>
                  </a:lnTo>
                  <a:lnTo>
                    <a:pt x="144780" y="20263714"/>
                  </a:lnTo>
                  <a:lnTo>
                    <a:pt x="0" y="20263714"/>
                  </a:lnTo>
                  <a:lnTo>
                    <a:pt x="0" y="20118933"/>
                  </a:lnTo>
                  <a:close/>
                  <a:moveTo>
                    <a:pt x="41280383" y="144780"/>
                  </a:moveTo>
                  <a:lnTo>
                    <a:pt x="41425161" y="144780"/>
                  </a:lnTo>
                  <a:lnTo>
                    <a:pt x="41425161" y="20118935"/>
                  </a:lnTo>
                  <a:lnTo>
                    <a:pt x="41280383" y="20118935"/>
                  </a:lnTo>
                  <a:lnTo>
                    <a:pt x="41280383" y="144780"/>
                  </a:lnTo>
                  <a:close/>
                  <a:moveTo>
                    <a:pt x="144780" y="20118933"/>
                  </a:moveTo>
                  <a:lnTo>
                    <a:pt x="41280383" y="20118933"/>
                  </a:lnTo>
                  <a:lnTo>
                    <a:pt x="41280383" y="20263714"/>
                  </a:lnTo>
                  <a:lnTo>
                    <a:pt x="144780" y="20263714"/>
                  </a:lnTo>
                  <a:lnTo>
                    <a:pt x="144780" y="20118933"/>
                  </a:lnTo>
                  <a:close/>
                  <a:moveTo>
                    <a:pt x="41280383" y="0"/>
                  </a:moveTo>
                  <a:lnTo>
                    <a:pt x="41425161" y="0"/>
                  </a:lnTo>
                  <a:lnTo>
                    <a:pt x="41425161" y="144780"/>
                  </a:lnTo>
                  <a:lnTo>
                    <a:pt x="41280383" y="144780"/>
                  </a:lnTo>
                  <a:lnTo>
                    <a:pt x="41280383" y="0"/>
                  </a:lnTo>
                  <a:close/>
                  <a:moveTo>
                    <a:pt x="0" y="0"/>
                  </a:moveTo>
                  <a:lnTo>
                    <a:pt x="144780" y="0"/>
                  </a:lnTo>
                  <a:lnTo>
                    <a:pt x="144780" y="144780"/>
                  </a:lnTo>
                  <a:lnTo>
                    <a:pt x="0" y="144780"/>
                  </a:lnTo>
                  <a:lnTo>
                    <a:pt x="0" y="0"/>
                  </a:lnTo>
                  <a:close/>
                  <a:moveTo>
                    <a:pt x="144780" y="0"/>
                  </a:moveTo>
                  <a:lnTo>
                    <a:pt x="41280383" y="0"/>
                  </a:lnTo>
                  <a:lnTo>
                    <a:pt x="41280383" y="144780"/>
                  </a:lnTo>
                  <a:lnTo>
                    <a:pt x="144780" y="144780"/>
                  </a:lnTo>
                  <a:lnTo>
                    <a:pt x="144780" y="0"/>
                  </a:lnTo>
                  <a:close/>
                </a:path>
              </a:pathLst>
            </a:custGeom>
            <a:solidFill>
              <a:srgbClr val="000000"/>
            </a:solidFill>
          </p:spPr>
        </p:sp>
      </p:grpSp>
      <p:sp>
        <p:nvSpPr>
          <p:cNvPr id="9" name="Freeform 9"/>
          <p:cNvSpPr/>
          <p:nvPr/>
        </p:nvSpPr>
        <p:spPr>
          <a:xfrm>
            <a:off x="14406620" y="-92835"/>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a:off x="-118964" y="8343900"/>
            <a:ext cx="833380" cy="840737"/>
          </a:xfrm>
          <a:custGeom>
            <a:avLst/>
            <a:gdLst/>
            <a:ahLst/>
            <a:cxnLst/>
            <a:rect l="l" t="t" r="r" b="b"/>
            <a:pathLst>
              <a:path w="833380" h="840737">
                <a:moveTo>
                  <a:pt x="0" y="0"/>
                </a:moveTo>
                <a:lnTo>
                  <a:pt x="833381" y="0"/>
                </a:lnTo>
                <a:lnTo>
                  <a:pt x="833381"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4" name="Group 3"/>
          <p:cNvGrpSpPr/>
          <p:nvPr/>
        </p:nvGrpSpPr>
        <p:grpSpPr>
          <a:xfrm>
            <a:off x="5676897" y="952500"/>
            <a:ext cx="6934200" cy="1371600"/>
            <a:chOff x="5676897" y="910361"/>
            <a:chExt cx="6934200" cy="1371600"/>
          </a:xfrm>
        </p:grpSpPr>
        <p:sp>
          <p:nvSpPr>
            <p:cNvPr id="17" name="Freeform 5"/>
            <p:cNvSpPr/>
            <p:nvPr/>
          </p:nvSpPr>
          <p:spPr>
            <a:xfrm>
              <a:off x="5676897" y="910361"/>
              <a:ext cx="6934200" cy="1371600"/>
            </a:xfrm>
            <a:custGeom>
              <a:avLst/>
              <a:gdLst/>
              <a:ahLst/>
              <a:cxnLst/>
              <a:rect l="l" t="t" r="r" b="b"/>
              <a:pathLst>
                <a:path w="7315200" h="1234440">
                  <a:moveTo>
                    <a:pt x="0" y="0"/>
                  </a:moveTo>
                  <a:lnTo>
                    <a:pt x="7315200" y="0"/>
                  </a:lnTo>
                  <a:lnTo>
                    <a:pt x="7315200" y="1234440"/>
                  </a:lnTo>
                  <a:lnTo>
                    <a:pt x="0" y="1234440"/>
                  </a:lnTo>
                  <a:lnTo>
                    <a:pt x="0" y="0"/>
                  </a:lnTo>
                  <a:close/>
                </a:path>
              </a:pathLst>
            </a:custGeom>
            <a:blipFill>
              <a:blip r:embed="rId5">
                <a:extLst>
                  <a:ext uri="{96DAC541-7B7A-43D3-8B79-37D633B846F1}">
                    <asvg:svgBlip xmlns:asvg="http://schemas.microsoft.com/office/drawing/2016/SVG/main" xmlns="" r:embed="rId9"/>
                  </a:ext>
                </a:extLst>
              </a:blip>
              <a:stretch>
                <a:fillRect/>
              </a:stretch>
            </a:blipFill>
          </p:spPr>
        </p:sp>
        <p:sp>
          <p:nvSpPr>
            <p:cNvPr id="19" name="TextBox 11">
              <a:extLst>
                <a:ext uri="{FF2B5EF4-FFF2-40B4-BE49-F238E27FC236}">
                  <a16:creationId xmlns:a16="http://schemas.microsoft.com/office/drawing/2014/main" id="{80CDF31E-9254-82F4-B432-80EDD69C7C25}"/>
                </a:ext>
              </a:extLst>
            </p:cNvPr>
            <p:cNvSpPr txBox="1"/>
            <p:nvPr/>
          </p:nvSpPr>
          <p:spPr>
            <a:xfrm>
              <a:off x="5676897" y="1211440"/>
              <a:ext cx="6934200" cy="769441"/>
            </a:xfrm>
            <a:prstGeom prst="rect">
              <a:avLst/>
            </a:prstGeom>
          </p:spPr>
          <p:txBody>
            <a:bodyPr wrap="square" lIns="0" tIns="0" rIns="0" bIns="0" rtlCol="0" anchor="t">
              <a:spAutoFit/>
            </a:bodyPr>
            <a:lstStyle/>
            <a:p>
              <a:pPr algn="ctr">
                <a:spcBef>
                  <a:spcPct val="0"/>
                </a:spcBef>
              </a:pPr>
              <a:r>
                <a:rPr lang="en-US" sz="5000" b="1" smtClean="0">
                  <a:solidFill>
                    <a:schemeClr val="accent1">
                      <a:lumMod val="75000"/>
                    </a:schemeClr>
                  </a:solidFill>
                  <a:latin typeface="Arial" panose="020B0604020202020204" pitchFamily="34" charset="0"/>
                  <a:cs typeface="Arial" panose="020B0604020202020204" pitchFamily="34" charset="0"/>
                </a:rPr>
                <a:t>Liên hệ thực tế</a:t>
              </a:r>
              <a:endParaRPr lang="en-US" sz="5000" b="1" dirty="0">
                <a:solidFill>
                  <a:schemeClr val="accent1">
                    <a:lumMod val="75000"/>
                  </a:schemeClr>
                </a:solidFill>
                <a:latin typeface="Arial" panose="020B0604020202020204" pitchFamily="34" charset="0"/>
                <a:cs typeface="Arial" panose="020B0604020202020204" pitchFamily="34" charset="0"/>
              </a:endParaRPr>
            </a:p>
          </p:txBody>
        </p:sp>
      </p:grpSp>
      <p:grpSp>
        <p:nvGrpSpPr>
          <p:cNvPr id="5" name="Group 4"/>
          <p:cNvGrpSpPr/>
          <p:nvPr/>
        </p:nvGrpSpPr>
        <p:grpSpPr>
          <a:xfrm>
            <a:off x="2347908" y="2628900"/>
            <a:ext cx="13654092" cy="2236847"/>
            <a:chOff x="990601" y="2781301"/>
            <a:chExt cx="13654092" cy="2236847"/>
          </a:xfrm>
        </p:grpSpPr>
        <p:pic>
          <p:nvPicPr>
            <p:cNvPr id="20482" name="Picture 2" descr="https://o.remove.bg/downloads/2e055b0b-bd40-43dc-badf-654574801a66/image-removebg-previe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1" y="2781301"/>
              <a:ext cx="2236846" cy="223684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500443" y="3022561"/>
              <a:ext cx="11144250" cy="1754326"/>
            </a:xfrm>
            <a:prstGeom prst="rect">
              <a:avLst/>
            </a:prstGeom>
          </p:spPr>
          <p:txBody>
            <a:bodyPr wrap="square">
              <a:spAutoFit/>
            </a:bodyPr>
            <a:lstStyle/>
            <a:p>
              <a:pPr algn="just">
                <a:lnSpc>
                  <a:spcPct val="150000"/>
                </a:lnSpc>
              </a:pPr>
              <a:r>
                <a:rPr lang="en-US" sz="3600" kern="0">
                  <a:latin typeface="Arial" panose="020B0604020202020204" pitchFamily="34" charset="0"/>
                  <a:ea typeface="Calibri" panose="020F0502020204030204" pitchFamily="34" charset="0"/>
                  <a:cs typeface="Arial" panose="020B0604020202020204" pitchFamily="34" charset="0"/>
                </a:rPr>
                <a:t>Thiếu nước con người, động vật sẽ bị khát nước; cây trồng sẽ bị khô, héo và khó phát triển.</a:t>
              </a:r>
              <a:endParaRPr lang="en-US" sz="3600">
                <a:latin typeface="Arial" panose="020B0604020202020204" pitchFamily="34" charset="0"/>
                <a:cs typeface="Arial" panose="020B0604020202020204" pitchFamily="34" charset="0"/>
              </a:endParaRPr>
            </a:p>
          </p:txBody>
        </p:sp>
      </p:grpSp>
      <p:grpSp>
        <p:nvGrpSpPr>
          <p:cNvPr id="15" name="Group 14"/>
          <p:cNvGrpSpPr/>
          <p:nvPr/>
        </p:nvGrpSpPr>
        <p:grpSpPr>
          <a:xfrm>
            <a:off x="2317845" y="5344324"/>
            <a:ext cx="13684155" cy="1754326"/>
            <a:chOff x="2317845" y="5396816"/>
            <a:chExt cx="13684155" cy="1754326"/>
          </a:xfrm>
        </p:grpSpPr>
        <p:pic>
          <p:nvPicPr>
            <p:cNvPr id="20484" name="Picture 4" descr="https://o.remove.bg/downloads/4f29fc50-7d95-42e9-ab65-91f110618c9d/image-removebg-preview.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17845" y="5457316"/>
              <a:ext cx="2266909" cy="163332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4857750" y="5396816"/>
              <a:ext cx="11144250" cy="1754326"/>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Calibri" panose="020F0502020204030204" pitchFamily="34" charset="0"/>
                  <a:cs typeface="Arial" panose="020B0604020202020204" pitchFamily="34" charset="0"/>
                </a:rPr>
                <a:t>Nếu mất từ 1/10 đến 1/5 lượng nước trong cơ thể thì động vật sẽ chết.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8" name="Group 17"/>
          <p:cNvGrpSpPr/>
          <p:nvPr/>
        </p:nvGrpSpPr>
        <p:grpSpPr>
          <a:xfrm>
            <a:off x="2477318" y="7577227"/>
            <a:ext cx="13524682" cy="1997855"/>
            <a:chOff x="2477318" y="7844092"/>
            <a:chExt cx="13524682" cy="1997855"/>
          </a:xfrm>
        </p:grpSpPr>
        <p:pic>
          <p:nvPicPr>
            <p:cNvPr id="20486" name="Picture 6" descr="https://o.remove.bg/downloads/7fcc6f20-e0d5-443d-8bb6-c56fd014f344/image-removebg-preview.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77318" y="7844092"/>
              <a:ext cx="1978025" cy="199785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4857750" y="7965856"/>
              <a:ext cx="11144250" cy="1754326"/>
            </a:xfrm>
            <a:prstGeom prst="rect">
              <a:avLst/>
            </a:prstGeom>
          </p:spPr>
          <p:txBody>
            <a:bodyPr wrap="square">
              <a:spAutoFit/>
            </a:bodyPr>
            <a:lstStyle/>
            <a:p>
              <a:pPr algn="just">
                <a:lnSpc>
                  <a:spcPct val="150000"/>
                </a:lnSpc>
              </a:pPr>
              <a:r>
                <a:rPr lang="en-US" sz="3600" kern="0">
                  <a:latin typeface="Arial" panose="020B0604020202020204" pitchFamily="34" charset="0"/>
                  <a:ea typeface="Calibri" panose="020F0502020204030204" pitchFamily="34" charset="0"/>
                  <a:cs typeface="Arial" panose="020B0604020202020204" pitchFamily="34" charset="0"/>
                </a:rPr>
                <a:t>Nước được dùng để pha chế các loại đồ uống, rửa rau, giặt quần áo,…</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29200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25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250"/>
                            </p:stCondLst>
                            <p:childTnLst>
                              <p:par>
                                <p:cTn id="17" presetID="42" presetClass="entr" presetSubtype="0" fill="hold" nodeType="afterEffect">
                                  <p:stCondLst>
                                    <p:cond delay="25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6" name="Group 6"/>
          <p:cNvGrpSpPr/>
          <p:nvPr/>
        </p:nvGrpSpPr>
        <p:grpSpPr>
          <a:xfrm>
            <a:off x="266700" y="211070"/>
            <a:ext cx="17754600" cy="9742939"/>
            <a:chOff x="0" y="0"/>
            <a:chExt cx="41425162" cy="20263714"/>
          </a:xfrm>
        </p:grpSpPr>
        <p:sp>
          <p:nvSpPr>
            <p:cNvPr id="7" name="Freeform 7"/>
            <p:cNvSpPr/>
            <p:nvPr/>
          </p:nvSpPr>
          <p:spPr>
            <a:xfrm>
              <a:off x="72390" y="72390"/>
              <a:ext cx="41280382" cy="20118934"/>
            </a:xfrm>
            <a:custGeom>
              <a:avLst/>
              <a:gdLst/>
              <a:ahLst/>
              <a:cxnLst/>
              <a:rect l="l" t="t" r="r" b="b"/>
              <a:pathLst>
                <a:path w="41280382" h="20118934">
                  <a:moveTo>
                    <a:pt x="0" y="0"/>
                  </a:moveTo>
                  <a:lnTo>
                    <a:pt x="41280382" y="0"/>
                  </a:lnTo>
                  <a:lnTo>
                    <a:pt x="41280382" y="20118934"/>
                  </a:lnTo>
                  <a:lnTo>
                    <a:pt x="0" y="20118934"/>
                  </a:lnTo>
                  <a:lnTo>
                    <a:pt x="0" y="0"/>
                  </a:lnTo>
                  <a:close/>
                </a:path>
              </a:pathLst>
            </a:custGeom>
            <a:solidFill>
              <a:srgbClr val="FFFFFF"/>
            </a:solidFill>
          </p:spPr>
        </p:sp>
        <p:sp>
          <p:nvSpPr>
            <p:cNvPr id="8" name="Freeform 8"/>
            <p:cNvSpPr/>
            <p:nvPr/>
          </p:nvSpPr>
          <p:spPr>
            <a:xfrm>
              <a:off x="0" y="0"/>
              <a:ext cx="41425161" cy="20263714"/>
            </a:xfrm>
            <a:custGeom>
              <a:avLst/>
              <a:gdLst/>
              <a:ahLst/>
              <a:cxnLst/>
              <a:rect l="l" t="t" r="r" b="b"/>
              <a:pathLst>
                <a:path w="41425161" h="20263714">
                  <a:moveTo>
                    <a:pt x="41280383" y="20118933"/>
                  </a:moveTo>
                  <a:lnTo>
                    <a:pt x="41425161" y="20118933"/>
                  </a:lnTo>
                  <a:lnTo>
                    <a:pt x="41425161" y="20263714"/>
                  </a:lnTo>
                  <a:lnTo>
                    <a:pt x="41280383" y="20263714"/>
                  </a:lnTo>
                  <a:lnTo>
                    <a:pt x="41280383" y="20118933"/>
                  </a:lnTo>
                  <a:close/>
                  <a:moveTo>
                    <a:pt x="0" y="144780"/>
                  </a:moveTo>
                  <a:lnTo>
                    <a:pt x="144780" y="144780"/>
                  </a:lnTo>
                  <a:lnTo>
                    <a:pt x="144780" y="20118935"/>
                  </a:lnTo>
                  <a:lnTo>
                    <a:pt x="0" y="20118935"/>
                  </a:lnTo>
                  <a:lnTo>
                    <a:pt x="0" y="144780"/>
                  </a:lnTo>
                  <a:close/>
                  <a:moveTo>
                    <a:pt x="0" y="20118935"/>
                  </a:moveTo>
                  <a:lnTo>
                    <a:pt x="144780" y="20118935"/>
                  </a:lnTo>
                  <a:lnTo>
                    <a:pt x="144780" y="20263714"/>
                  </a:lnTo>
                  <a:lnTo>
                    <a:pt x="0" y="20263714"/>
                  </a:lnTo>
                  <a:lnTo>
                    <a:pt x="0" y="20118933"/>
                  </a:lnTo>
                  <a:close/>
                  <a:moveTo>
                    <a:pt x="41280383" y="144780"/>
                  </a:moveTo>
                  <a:lnTo>
                    <a:pt x="41425161" y="144780"/>
                  </a:lnTo>
                  <a:lnTo>
                    <a:pt x="41425161" y="20118935"/>
                  </a:lnTo>
                  <a:lnTo>
                    <a:pt x="41280383" y="20118935"/>
                  </a:lnTo>
                  <a:lnTo>
                    <a:pt x="41280383" y="144780"/>
                  </a:lnTo>
                  <a:close/>
                  <a:moveTo>
                    <a:pt x="144780" y="20118933"/>
                  </a:moveTo>
                  <a:lnTo>
                    <a:pt x="41280383" y="20118933"/>
                  </a:lnTo>
                  <a:lnTo>
                    <a:pt x="41280383" y="20263714"/>
                  </a:lnTo>
                  <a:lnTo>
                    <a:pt x="144780" y="20263714"/>
                  </a:lnTo>
                  <a:lnTo>
                    <a:pt x="144780" y="20118933"/>
                  </a:lnTo>
                  <a:close/>
                  <a:moveTo>
                    <a:pt x="41280383" y="0"/>
                  </a:moveTo>
                  <a:lnTo>
                    <a:pt x="41425161" y="0"/>
                  </a:lnTo>
                  <a:lnTo>
                    <a:pt x="41425161" y="144780"/>
                  </a:lnTo>
                  <a:lnTo>
                    <a:pt x="41280383" y="144780"/>
                  </a:lnTo>
                  <a:lnTo>
                    <a:pt x="41280383" y="0"/>
                  </a:lnTo>
                  <a:close/>
                  <a:moveTo>
                    <a:pt x="0" y="0"/>
                  </a:moveTo>
                  <a:lnTo>
                    <a:pt x="144780" y="0"/>
                  </a:lnTo>
                  <a:lnTo>
                    <a:pt x="144780" y="144780"/>
                  </a:lnTo>
                  <a:lnTo>
                    <a:pt x="0" y="144780"/>
                  </a:lnTo>
                  <a:lnTo>
                    <a:pt x="0" y="0"/>
                  </a:lnTo>
                  <a:close/>
                  <a:moveTo>
                    <a:pt x="144780" y="0"/>
                  </a:moveTo>
                  <a:lnTo>
                    <a:pt x="41280383" y="0"/>
                  </a:lnTo>
                  <a:lnTo>
                    <a:pt x="41280383" y="144780"/>
                  </a:lnTo>
                  <a:lnTo>
                    <a:pt x="144780" y="144780"/>
                  </a:lnTo>
                  <a:lnTo>
                    <a:pt x="144780" y="0"/>
                  </a:lnTo>
                  <a:close/>
                </a:path>
              </a:pathLst>
            </a:custGeom>
            <a:solidFill>
              <a:srgbClr val="000000"/>
            </a:solidFill>
          </p:spPr>
        </p:sp>
      </p:grpSp>
      <p:sp>
        <p:nvSpPr>
          <p:cNvPr id="9" name="Freeform 9"/>
          <p:cNvSpPr/>
          <p:nvPr/>
        </p:nvSpPr>
        <p:spPr>
          <a:xfrm>
            <a:off x="202031" y="647700"/>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a:off x="17403845" y="9359440"/>
            <a:ext cx="833380" cy="840737"/>
          </a:xfrm>
          <a:custGeom>
            <a:avLst/>
            <a:gdLst/>
            <a:ahLst/>
            <a:cxnLst/>
            <a:rect l="l" t="t" r="r" b="b"/>
            <a:pathLst>
              <a:path w="833380" h="840737">
                <a:moveTo>
                  <a:pt x="0" y="0"/>
                </a:moveTo>
                <a:lnTo>
                  <a:pt x="833381" y="0"/>
                </a:lnTo>
                <a:lnTo>
                  <a:pt x="833381"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Rectangle 4"/>
          <p:cNvSpPr/>
          <p:nvPr/>
        </p:nvSpPr>
        <p:spPr>
          <a:xfrm>
            <a:off x="6400800" y="526849"/>
            <a:ext cx="11249995" cy="9233297"/>
          </a:xfrm>
          <a:prstGeom prst="rect">
            <a:avLst/>
          </a:prstGeom>
        </p:spPr>
        <p:txBody>
          <a:bodyPr wrap="square">
            <a:spAutoFit/>
          </a:bodyPr>
          <a:lstStyle/>
          <a:p>
            <a:pPr marL="571500" indent="-571500" algn="just">
              <a:lnSpc>
                <a:spcPct val="150000"/>
              </a:lnSpc>
              <a:buFont typeface="Wingdings" panose="05000000000000000000" pitchFamily="2" charset="2"/>
              <a:buChar char="v"/>
            </a:pPr>
            <a:r>
              <a:rPr lang="en-US" sz="3600" smtClean="0">
                <a:latin typeface="Arial" panose="020B0604020202020204" pitchFamily="34" charset="0"/>
                <a:cs typeface="Arial" panose="020B0604020202020204" pitchFamily="34" charset="0"/>
              </a:rPr>
              <a:t>Tính chất:</a:t>
            </a:r>
          </a:p>
          <a:p>
            <a:pPr marL="571500" indent="-571500" algn="just">
              <a:lnSpc>
                <a:spcPct val="150000"/>
              </a:lnSpc>
              <a:buFont typeface="Arial" panose="020B0604020202020204" pitchFamily="34" charset="0"/>
              <a:buChar char="•"/>
            </a:pPr>
            <a:r>
              <a:rPr lang="en-US" sz="3600" smtClean="0">
                <a:latin typeface="Arial" panose="020B0604020202020204" pitchFamily="34" charset="0"/>
                <a:cs typeface="Arial" panose="020B0604020202020204" pitchFamily="34" charset="0"/>
              </a:rPr>
              <a:t>Không màu, </a:t>
            </a:r>
            <a:r>
              <a:rPr lang="en-US" sz="3600">
                <a:latin typeface="Arial" panose="020B0604020202020204" pitchFamily="34" charset="0"/>
                <a:cs typeface="Arial" panose="020B0604020202020204" pitchFamily="34" charset="0"/>
              </a:rPr>
              <a:t>không </a:t>
            </a:r>
            <a:r>
              <a:rPr lang="en-US" sz="3600" smtClean="0">
                <a:latin typeface="Arial" panose="020B0604020202020204" pitchFamily="34" charset="0"/>
                <a:cs typeface="Arial" panose="020B0604020202020204" pitchFamily="34" charset="0"/>
              </a:rPr>
              <a:t>mùi, không </a:t>
            </a:r>
            <a:r>
              <a:rPr lang="en-US" sz="3600">
                <a:latin typeface="Arial" panose="020B0604020202020204" pitchFamily="34" charset="0"/>
                <a:cs typeface="Arial" panose="020B0604020202020204" pitchFamily="34" charset="0"/>
              </a:rPr>
              <a:t>vị, không có hình dạng nhất định.</a:t>
            </a:r>
          </a:p>
          <a:p>
            <a:pPr marL="571500" indent="-571500" algn="just">
              <a:lnSpc>
                <a:spcPct val="150000"/>
              </a:lnSpc>
              <a:buFont typeface="Arial" panose="020B0604020202020204" pitchFamily="34" charset="0"/>
              <a:buChar char="•"/>
            </a:pPr>
            <a:r>
              <a:rPr lang="en-US" sz="3600" smtClean="0">
                <a:latin typeface="Arial" panose="020B0604020202020204" pitchFamily="34" charset="0"/>
                <a:cs typeface="Arial" panose="020B0604020202020204" pitchFamily="34" charset="0"/>
              </a:rPr>
              <a:t>Chảy từ </a:t>
            </a:r>
            <a:r>
              <a:rPr lang="en-US" sz="3600">
                <a:latin typeface="Arial" panose="020B0604020202020204" pitchFamily="34" charset="0"/>
                <a:cs typeface="Arial" panose="020B0604020202020204" pitchFamily="34" charset="0"/>
              </a:rPr>
              <a:t>cao xuống thấp, </a:t>
            </a:r>
            <a:r>
              <a:rPr lang="en-US" sz="3600" smtClean="0">
                <a:latin typeface="Arial" panose="020B0604020202020204" pitchFamily="34" charset="0"/>
                <a:cs typeface="Arial" panose="020B0604020202020204" pitchFamily="34" charset="0"/>
              </a:rPr>
              <a:t>chảy </a:t>
            </a:r>
            <a:r>
              <a:rPr lang="en-US" sz="3600">
                <a:latin typeface="Arial" panose="020B0604020202020204" pitchFamily="34" charset="0"/>
                <a:cs typeface="Arial" panose="020B0604020202020204" pitchFamily="34" charset="0"/>
              </a:rPr>
              <a:t>lan </a:t>
            </a:r>
            <a:r>
              <a:rPr lang="en-US" sz="3600" smtClean="0">
                <a:latin typeface="Arial" panose="020B0604020202020204" pitchFamily="34" charset="0"/>
                <a:cs typeface="Arial" panose="020B0604020202020204" pitchFamily="34" charset="0"/>
              </a:rPr>
              <a:t>ra khắp </a:t>
            </a:r>
            <a:r>
              <a:rPr lang="en-US" sz="3600">
                <a:latin typeface="Arial" panose="020B0604020202020204" pitchFamily="34" charset="0"/>
                <a:cs typeface="Arial" panose="020B0604020202020204" pitchFamily="34" charset="0"/>
              </a:rPr>
              <a:t>mọi phía. </a:t>
            </a:r>
            <a:endParaRPr lang="en-US" sz="3600" smtClean="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smtClean="0">
                <a:latin typeface="Arial" panose="020B0604020202020204" pitchFamily="34" charset="0"/>
                <a:cs typeface="Arial" panose="020B0604020202020204" pitchFamily="34" charset="0"/>
              </a:rPr>
              <a:t>Thấm qua </a:t>
            </a:r>
            <a:r>
              <a:rPr lang="en-US" sz="3600">
                <a:latin typeface="Arial" panose="020B0604020202020204" pitchFamily="34" charset="0"/>
                <a:cs typeface="Arial" panose="020B0604020202020204" pitchFamily="34" charset="0"/>
              </a:rPr>
              <a:t>một số </a:t>
            </a:r>
            <a:r>
              <a:rPr lang="en-US" sz="3600" smtClean="0">
                <a:latin typeface="Arial" panose="020B0604020202020204" pitchFamily="34" charset="0"/>
                <a:cs typeface="Arial" panose="020B0604020202020204" pitchFamily="34" charset="0"/>
              </a:rPr>
              <a:t>vật và hoà </a:t>
            </a:r>
            <a:r>
              <a:rPr lang="en-US" sz="3600">
                <a:latin typeface="Arial" panose="020B0604020202020204" pitchFamily="34" charset="0"/>
                <a:cs typeface="Arial" panose="020B0604020202020204" pitchFamily="34" charset="0"/>
              </a:rPr>
              <a:t>tan một số chất.</a:t>
            </a:r>
          </a:p>
          <a:p>
            <a:pPr marL="571500" indent="-571500" algn="just">
              <a:lnSpc>
                <a:spcPct val="150000"/>
              </a:lnSpc>
              <a:buFont typeface="Wingdings" panose="05000000000000000000" pitchFamily="2" charset="2"/>
              <a:buChar char="v"/>
            </a:pPr>
            <a:r>
              <a:rPr lang="en-US" sz="3600" smtClean="0">
                <a:latin typeface="Arial" panose="020B0604020202020204" pitchFamily="34" charset="0"/>
                <a:cs typeface="Arial" panose="020B0604020202020204" pitchFamily="34" charset="0"/>
              </a:rPr>
              <a:t>Nhờ </a:t>
            </a:r>
            <a:r>
              <a:rPr lang="en-US" sz="3600">
                <a:latin typeface="Arial" panose="020B0604020202020204" pitchFamily="34" charset="0"/>
                <a:cs typeface="Arial" panose="020B0604020202020204" pitchFamily="34" charset="0"/>
              </a:rPr>
              <a:t>hiểu biết </a:t>
            </a:r>
            <a:r>
              <a:rPr lang="en-US" sz="3600" smtClean="0">
                <a:latin typeface="Arial" panose="020B0604020202020204" pitchFamily="34" charset="0"/>
                <a:cs typeface="Arial" panose="020B0604020202020204" pitchFamily="34" charset="0"/>
              </a:rPr>
              <a:t>về tính chất của </a:t>
            </a:r>
            <a:r>
              <a:rPr lang="en-US" sz="3600">
                <a:latin typeface="Arial" panose="020B0604020202020204" pitchFamily="34" charset="0"/>
                <a:cs typeface="Arial" panose="020B0604020202020204" pitchFamily="34" charset="0"/>
              </a:rPr>
              <a:t>nước, </a:t>
            </a:r>
            <a:r>
              <a:rPr lang="en-US" sz="3600" smtClean="0">
                <a:latin typeface="Arial" panose="020B0604020202020204" pitchFamily="34" charset="0"/>
                <a:cs typeface="Arial" panose="020B0604020202020204" pitchFamily="34" charset="0"/>
              </a:rPr>
              <a:t>con người có thể vận </a:t>
            </a:r>
            <a:r>
              <a:rPr lang="en-US" sz="3600">
                <a:latin typeface="Arial" panose="020B0604020202020204" pitchFamily="34" charset="0"/>
                <a:cs typeface="Arial" panose="020B0604020202020204" pitchFamily="34" charset="0"/>
              </a:rPr>
              <a:t>dụng những tính chất </a:t>
            </a:r>
            <a:r>
              <a:rPr lang="en-US" sz="3600" smtClean="0">
                <a:latin typeface="Arial" panose="020B0604020202020204" pitchFamily="34" charset="0"/>
                <a:cs typeface="Arial" panose="020B0604020202020204" pitchFamily="34" charset="0"/>
              </a:rPr>
              <a:t>đó vào đời sống và sản </a:t>
            </a:r>
            <a:r>
              <a:rPr lang="en-US" sz="3600">
                <a:latin typeface="Arial" panose="020B0604020202020204" pitchFamily="34" charset="0"/>
                <a:cs typeface="Arial" panose="020B0604020202020204" pitchFamily="34" charset="0"/>
              </a:rPr>
              <a:t>xuất.</a:t>
            </a:r>
          </a:p>
          <a:p>
            <a:pPr marL="571500" indent="-571500" algn="just">
              <a:lnSpc>
                <a:spcPct val="150000"/>
              </a:lnSpc>
              <a:buFont typeface="Wingdings" panose="05000000000000000000" pitchFamily="2" charset="2"/>
              <a:buChar char="v"/>
            </a:pPr>
            <a:r>
              <a:rPr lang="en-US" sz="3600" smtClean="0">
                <a:latin typeface="Arial" panose="020B0604020202020204" pitchFamily="34" charset="0"/>
                <a:cs typeface="Arial" panose="020B0604020202020204" pitchFamily="34" charset="0"/>
              </a:rPr>
              <a:t>Con </a:t>
            </a:r>
            <a:r>
              <a:rPr lang="en-US" sz="3600">
                <a:latin typeface="Arial" panose="020B0604020202020204" pitchFamily="34" charset="0"/>
                <a:cs typeface="Arial" panose="020B0604020202020204" pitchFamily="34" charset="0"/>
              </a:rPr>
              <a:t>người, động vật </a:t>
            </a:r>
            <a:r>
              <a:rPr lang="en-US" sz="3600" smtClean="0">
                <a:latin typeface="Arial" panose="020B0604020202020204" pitchFamily="34" charset="0"/>
                <a:cs typeface="Arial" panose="020B0604020202020204" pitchFamily="34" charset="0"/>
              </a:rPr>
              <a:t>và </a:t>
            </a:r>
            <a:r>
              <a:rPr lang="en-US" sz="3600">
                <a:latin typeface="Arial" panose="020B0604020202020204" pitchFamily="34" charset="0"/>
                <a:cs typeface="Arial" panose="020B0604020202020204" pitchFamily="34" charset="0"/>
              </a:rPr>
              <a:t>thực </a:t>
            </a:r>
            <a:r>
              <a:rPr lang="en-US" sz="3600" smtClean="0">
                <a:latin typeface="Arial" panose="020B0604020202020204" pitchFamily="34" charset="0"/>
                <a:cs typeface="Arial" panose="020B0604020202020204" pitchFamily="34" charset="0"/>
              </a:rPr>
              <a:t>vật </a:t>
            </a:r>
            <a:r>
              <a:rPr lang="en-US" sz="3600">
                <a:latin typeface="Arial" panose="020B0604020202020204" pitchFamily="34" charset="0"/>
                <a:cs typeface="Arial" panose="020B0604020202020204" pitchFamily="34" charset="0"/>
              </a:rPr>
              <a:t>sẽ </a:t>
            </a:r>
            <a:r>
              <a:rPr lang="en-US" sz="3600" smtClean="0">
                <a:latin typeface="Arial" panose="020B0604020202020204" pitchFamily="34" charset="0"/>
                <a:cs typeface="Arial" panose="020B0604020202020204" pitchFamily="34" charset="0"/>
              </a:rPr>
              <a:t>chết nếu </a:t>
            </a:r>
            <a:r>
              <a:rPr lang="en-US" sz="3600">
                <a:latin typeface="Arial" panose="020B0604020202020204" pitchFamily="34" charset="0"/>
                <a:cs typeface="Arial" panose="020B0604020202020204" pitchFamily="34" charset="0"/>
              </a:rPr>
              <a:t>không có nước. Nước không </a:t>
            </a:r>
            <a:r>
              <a:rPr lang="en-US" sz="3600" smtClean="0">
                <a:latin typeface="Arial" panose="020B0604020202020204" pitchFamily="34" charset="0"/>
                <a:cs typeface="Arial" panose="020B0604020202020204" pitchFamily="34" charset="0"/>
              </a:rPr>
              <a:t>thể thiếu </a:t>
            </a:r>
            <a:r>
              <a:rPr lang="en-US" sz="3600">
                <a:latin typeface="Arial" panose="020B0604020202020204" pitchFamily="34" charset="0"/>
                <a:cs typeface="Arial" panose="020B0604020202020204" pitchFamily="34" charset="0"/>
              </a:rPr>
              <a:t>trong đời sống, </a:t>
            </a:r>
            <a:r>
              <a:rPr lang="en-US" sz="3600" smtClean="0">
                <a:latin typeface="Arial" panose="020B0604020202020204" pitchFamily="34" charset="0"/>
                <a:cs typeface="Arial" panose="020B0604020202020204" pitchFamily="34" charset="0"/>
              </a:rPr>
              <a:t>sản </a:t>
            </a:r>
            <a:r>
              <a:rPr lang="en-US" sz="3600">
                <a:latin typeface="Arial" panose="020B0604020202020204" pitchFamily="34" charset="0"/>
                <a:cs typeface="Arial" panose="020B0604020202020204" pitchFamily="34" charset="0"/>
              </a:rPr>
              <a:t>xuất và </a:t>
            </a:r>
            <a:r>
              <a:rPr lang="en-US" sz="3600" smtClean="0">
                <a:latin typeface="Arial" panose="020B0604020202020204" pitchFamily="34" charset="0"/>
                <a:cs typeface="Arial" panose="020B0604020202020204" pitchFamily="34" charset="0"/>
              </a:rPr>
              <a:t>sinh hoạt.</a:t>
            </a:r>
            <a:endParaRPr lang="en-US" sz="3600">
              <a:latin typeface="Arial" panose="020B0604020202020204" pitchFamily="34" charset="0"/>
              <a:cs typeface="Arial" panose="020B0604020202020204" pitchFamily="34" charset="0"/>
            </a:endParaRPr>
          </a:p>
        </p:txBody>
      </p:sp>
      <p:grpSp>
        <p:nvGrpSpPr>
          <p:cNvPr id="12" name="Group 11"/>
          <p:cNvGrpSpPr/>
          <p:nvPr/>
        </p:nvGrpSpPr>
        <p:grpSpPr>
          <a:xfrm>
            <a:off x="618721" y="3013707"/>
            <a:ext cx="5482570" cy="4137663"/>
            <a:chOff x="618721" y="3013707"/>
            <a:chExt cx="5482570" cy="4137663"/>
          </a:xfrm>
        </p:grpSpPr>
        <p:sp>
          <p:nvSpPr>
            <p:cNvPr id="16" name="Freeform 16"/>
            <p:cNvSpPr/>
            <p:nvPr/>
          </p:nvSpPr>
          <p:spPr>
            <a:xfrm flipH="1">
              <a:off x="618721" y="3013707"/>
              <a:ext cx="5482570" cy="4137663"/>
            </a:xfrm>
            <a:custGeom>
              <a:avLst/>
              <a:gdLst/>
              <a:ahLst/>
              <a:cxnLst/>
              <a:rect l="l" t="t" r="r" b="b"/>
              <a:pathLst>
                <a:path w="5252936" h="4114800">
                  <a:moveTo>
                    <a:pt x="0" y="0"/>
                  </a:moveTo>
                  <a:lnTo>
                    <a:pt x="5252936" y="0"/>
                  </a:lnTo>
                  <a:lnTo>
                    <a:pt x="5252936" y="4114800"/>
                  </a:lnTo>
                  <a:lnTo>
                    <a:pt x="0" y="4114800"/>
                  </a:lnTo>
                  <a:lnTo>
                    <a:pt x="0" y="0"/>
                  </a:lnTo>
                  <a:close/>
                </a:path>
              </a:pathLst>
            </a:custGeom>
            <a:blipFill>
              <a:blip r:embed="rId5">
                <a:extLst>
                  <a:ext uri="{96DAC541-7B7A-43D3-8B79-37D633B846F1}">
                    <asvg:svgBlip xmlns:asvg="http://schemas.microsoft.com/office/drawing/2016/SVG/main" xmlns="" r:embed="rId31"/>
                  </a:ext>
                </a:extLst>
              </a:blip>
              <a:stretch>
                <a:fillRect/>
              </a:stretch>
            </a:blipFill>
          </p:spPr>
          <p:txBody>
            <a:bodyPr/>
            <a:lstStyle/>
            <a:p>
              <a:endParaRPr lang="en-US"/>
            </a:p>
          </p:txBody>
        </p:sp>
        <p:sp>
          <p:nvSpPr>
            <p:cNvPr id="14" name="TextBox 11">
              <a:extLst>
                <a:ext uri="{FF2B5EF4-FFF2-40B4-BE49-F238E27FC236}">
                  <a16:creationId xmlns:a16="http://schemas.microsoft.com/office/drawing/2014/main" id="{80CDF31E-9254-82F4-B432-80EDD69C7C25}"/>
                </a:ext>
              </a:extLst>
            </p:cNvPr>
            <p:cNvSpPr txBox="1"/>
            <p:nvPr/>
          </p:nvSpPr>
          <p:spPr>
            <a:xfrm>
              <a:off x="2209800" y="3489358"/>
              <a:ext cx="3737777" cy="2480679"/>
            </a:xfrm>
            <a:prstGeom prst="rect">
              <a:avLst/>
            </a:prstGeom>
          </p:spPr>
          <p:txBody>
            <a:bodyPr wrap="square" lIns="0" tIns="0" rIns="0" bIns="0" rtlCol="0" anchor="ctr">
              <a:spAutoFit/>
            </a:bodyPr>
            <a:lstStyle/>
            <a:p>
              <a:pPr algn="ctr">
                <a:lnSpc>
                  <a:spcPct val="130000"/>
                </a:lnSpc>
                <a:spcBef>
                  <a:spcPct val="0"/>
                </a:spcBef>
              </a:pPr>
              <a:r>
                <a:rPr lang="en-US" sz="6200" b="1" smtClean="0">
                  <a:solidFill>
                    <a:schemeClr val="tx2"/>
                  </a:solidFill>
                  <a:latin typeface="Arial" panose="020B0604020202020204" pitchFamily="34" charset="0"/>
                  <a:cs typeface="Arial" panose="020B0604020202020204" pitchFamily="34" charset="0"/>
                </a:rPr>
                <a:t>TỔNG KẾT</a:t>
              </a:r>
              <a:endParaRPr lang="en-US" sz="6200" b="1" dirty="0">
                <a:solidFill>
                  <a:schemeClr val="tx2"/>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41820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500"/>
                                        <p:tgtEl>
                                          <p:spTgt spid="5">
                                            <p:txEl>
                                              <p:pRg st="1" end="1"/>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500"/>
                                        <p:tgtEl>
                                          <p:spTgt spid="5">
                                            <p:txEl>
                                              <p:pRg st="2" end="2"/>
                                            </p:txEl>
                                          </p:spTgt>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C7BAB7-D906-C836-362C-516DE79729E0}"/>
              </a:ext>
            </a:extLst>
          </p:cNvPr>
          <p:cNvSpPr txBox="1">
            <a:spLocks/>
          </p:cNvSpPr>
          <p:nvPr/>
        </p:nvSpPr>
        <p:spPr>
          <a:xfrm>
            <a:off x="1757178" y="1220366"/>
            <a:ext cx="14773644"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10800" b="1">
                <a:ln>
                  <a:solidFill>
                    <a:schemeClr val="accent2">
                      <a:lumMod val="60000"/>
                      <a:lumOff val="40000"/>
                    </a:schemeClr>
                  </a:solidFill>
                </a:ln>
                <a:solidFill>
                  <a:srgbClr val="FFFF66"/>
                </a:solidFill>
                <a:latin typeface="Arial" panose="020B0604020202020204" pitchFamily="34" charset="0"/>
                <a:cs typeface="Arial" panose="020B0604020202020204" pitchFamily="34" charset="0"/>
              </a:rPr>
              <a:t>NGÔI SAO MAY MẮN</a:t>
            </a:r>
            <a:endParaRPr lang="en-US" sz="10800" b="1" dirty="0">
              <a:ln>
                <a:solidFill>
                  <a:schemeClr val="accent2">
                    <a:lumMod val="60000"/>
                    <a:lumOff val="40000"/>
                  </a:schemeClr>
                </a:solidFill>
              </a:ln>
              <a:solidFill>
                <a:srgbClr val="FFFF66"/>
              </a:solidFill>
              <a:latin typeface="Arial" panose="020B0604020202020204" pitchFamily="34" charset="0"/>
              <a:cs typeface="Arial" panose="020B0604020202020204" pitchFamily="34" charset="0"/>
            </a:endParaRPr>
          </a:p>
        </p:txBody>
      </p:sp>
      <p:sp>
        <p:nvSpPr>
          <p:cNvPr id="6" name="Freeform 5">
            <a:extLst>
              <a:ext uri="{FF2B5EF4-FFF2-40B4-BE49-F238E27FC236}">
                <a16:creationId xmlns:a16="http://schemas.microsoft.com/office/drawing/2014/main" id="{26794BEA-B65D-1420-B227-4437387BE0A5}"/>
              </a:ext>
            </a:extLst>
          </p:cNvPr>
          <p:cNvSpPr/>
          <p:nvPr/>
        </p:nvSpPr>
        <p:spPr>
          <a:xfrm>
            <a:off x="6284481" y="3885095"/>
            <a:ext cx="5719038" cy="5181540"/>
          </a:xfrm>
          <a:custGeom>
            <a:avLst/>
            <a:gdLst/>
            <a:ahLst/>
            <a:cxnLst/>
            <a:rect l="l" t="t" r="r" b="b"/>
            <a:pathLst>
              <a:path w="2344441" h="2238941">
                <a:moveTo>
                  <a:pt x="0" y="0"/>
                </a:moveTo>
                <a:lnTo>
                  <a:pt x="2344441" y="0"/>
                </a:lnTo>
                <a:lnTo>
                  <a:pt x="2344441" y="2238942"/>
                </a:lnTo>
                <a:lnTo>
                  <a:pt x="0" y="2238942"/>
                </a:lnTo>
                <a:lnTo>
                  <a:pt x="0" y="0"/>
                </a:lnTo>
                <a:close/>
              </a:path>
            </a:pathLst>
          </a:custGeom>
          <a:blipFill>
            <a:blip r:embed="rId3"/>
            <a:stretch>
              <a:fillRect/>
            </a:stretch>
          </a:blipFill>
        </p:spPr>
      </p:sp>
    </p:spTree>
    <p:extLst>
      <p:ext uri="{BB962C8B-B14F-4D97-AF65-F5344CB8AC3E}">
        <p14:creationId xmlns:p14="http://schemas.microsoft.com/office/powerpoint/2010/main" val="196657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Freeform 8">
            <a:extLst>
              <a:ext uri="{FF2B5EF4-FFF2-40B4-BE49-F238E27FC236}">
                <a16:creationId xmlns:a16="http://schemas.microsoft.com/office/drawing/2014/main" id="{A6E533E3-5D19-E2F1-70E5-CCB989EE745B}"/>
              </a:ext>
            </a:extLst>
          </p:cNvPr>
          <p:cNvSpPr/>
          <p:nvPr/>
        </p:nvSpPr>
        <p:spPr>
          <a:xfrm>
            <a:off x="2697836" y="4114800"/>
            <a:ext cx="12892325" cy="12344400"/>
          </a:xfrm>
          <a:custGeom>
            <a:avLst/>
            <a:gdLst/>
            <a:ahLst/>
            <a:cxnLst/>
            <a:rect l="l" t="t" r="r" b="b"/>
            <a:pathLst>
              <a:path w="8594883" h="8229600">
                <a:moveTo>
                  <a:pt x="0" y="0"/>
                </a:moveTo>
                <a:lnTo>
                  <a:pt x="8594882" y="0"/>
                </a:lnTo>
                <a:lnTo>
                  <a:pt x="8594882" y="8229600"/>
                </a:lnTo>
                <a:lnTo>
                  <a:pt x="0" y="8229600"/>
                </a:lnTo>
                <a:lnTo>
                  <a:pt x="0" y="0"/>
                </a:lnTo>
                <a:close/>
              </a:path>
            </a:pathLst>
          </a:custGeom>
          <a:blipFill>
            <a:blip r:embed="rId3"/>
            <a:stretch>
              <a:fillRect/>
            </a:stretch>
          </a:blipFill>
        </p:spPr>
      </p:sp>
      <p:pic>
        <p:nvPicPr>
          <p:cNvPr id="31" name="Picture 30">
            <a:hlinkClick r:id="rId4" action="ppaction://hlinksldjump"/>
            <a:extLst>
              <a:ext uri="{FF2B5EF4-FFF2-40B4-BE49-F238E27FC236}">
                <a16:creationId xmlns:a16="http://schemas.microsoft.com/office/drawing/2014/main" id="{24D653F2-6C03-84A4-F9D8-B0F5B4E7BBB1}"/>
              </a:ext>
            </a:extLst>
          </p:cNvPr>
          <p:cNvPicPr>
            <a:picLocks noChangeAspect="1"/>
          </p:cNvPicPr>
          <p:nvPr/>
        </p:nvPicPr>
        <p:blipFill>
          <a:blip r:embed="rId5"/>
          <a:stretch>
            <a:fillRect/>
          </a:stretch>
        </p:blipFill>
        <p:spPr>
          <a:xfrm>
            <a:off x="813491" y="1152800"/>
            <a:ext cx="2798307" cy="2917190"/>
          </a:xfrm>
          <a:prstGeom prst="rect">
            <a:avLst/>
          </a:prstGeom>
        </p:spPr>
      </p:pic>
      <p:pic>
        <p:nvPicPr>
          <p:cNvPr id="32" name="Picture 31">
            <a:hlinkClick r:id="rId6" action="ppaction://hlinksldjump"/>
            <a:extLst>
              <a:ext uri="{FF2B5EF4-FFF2-40B4-BE49-F238E27FC236}">
                <a16:creationId xmlns:a16="http://schemas.microsoft.com/office/drawing/2014/main" id="{BB935C55-8823-7A4A-3770-782C473A5D6F}"/>
              </a:ext>
            </a:extLst>
          </p:cNvPr>
          <p:cNvPicPr>
            <a:picLocks noChangeAspect="1"/>
          </p:cNvPicPr>
          <p:nvPr/>
        </p:nvPicPr>
        <p:blipFill>
          <a:blip r:embed="rId7"/>
          <a:stretch>
            <a:fillRect/>
          </a:stretch>
        </p:blipFill>
        <p:spPr>
          <a:xfrm>
            <a:off x="3859059" y="2767946"/>
            <a:ext cx="2798307" cy="2999492"/>
          </a:xfrm>
          <a:prstGeom prst="rect">
            <a:avLst/>
          </a:prstGeom>
        </p:spPr>
      </p:pic>
      <p:pic>
        <p:nvPicPr>
          <p:cNvPr id="33" name="Picture 32">
            <a:hlinkClick r:id="rId8" action="ppaction://hlinksldjump"/>
            <a:extLst>
              <a:ext uri="{FF2B5EF4-FFF2-40B4-BE49-F238E27FC236}">
                <a16:creationId xmlns:a16="http://schemas.microsoft.com/office/drawing/2014/main" id="{B65B63AE-962A-21B5-E6F2-4348093CBB37}"/>
              </a:ext>
            </a:extLst>
          </p:cNvPr>
          <p:cNvPicPr>
            <a:picLocks noChangeAspect="1"/>
          </p:cNvPicPr>
          <p:nvPr/>
        </p:nvPicPr>
        <p:blipFill>
          <a:blip r:embed="rId9"/>
          <a:stretch>
            <a:fillRect/>
          </a:stretch>
        </p:blipFill>
        <p:spPr>
          <a:xfrm>
            <a:off x="7506914" y="3747767"/>
            <a:ext cx="2798307" cy="2862320"/>
          </a:xfrm>
          <a:prstGeom prst="rect">
            <a:avLst/>
          </a:prstGeom>
        </p:spPr>
      </p:pic>
      <p:pic>
        <p:nvPicPr>
          <p:cNvPr id="34" name="Picture 33">
            <a:hlinkClick r:id="rId10" action="ppaction://hlinksldjump"/>
            <a:extLst>
              <a:ext uri="{FF2B5EF4-FFF2-40B4-BE49-F238E27FC236}">
                <a16:creationId xmlns:a16="http://schemas.microsoft.com/office/drawing/2014/main" id="{FBC30F5E-B032-4812-7228-D2B48639BC38}"/>
              </a:ext>
            </a:extLst>
          </p:cNvPr>
          <p:cNvPicPr>
            <a:picLocks noChangeAspect="1"/>
          </p:cNvPicPr>
          <p:nvPr/>
        </p:nvPicPr>
        <p:blipFill>
          <a:blip r:embed="rId11"/>
          <a:stretch>
            <a:fillRect/>
          </a:stretch>
        </p:blipFill>
        <p:spPr>
          <a:xfrm>
            <a:off x="11105717" y="2767946"/>
            <a:ext cx="2798307" cy="2981202"/>
          </a:xfrm>
          <a:prstGeom prst="rect">
            <a:avLst/>
          </a:prstGeom>
        </p:spPr>
      </p:pic>
      <p:pic>
        <p:nvPicPr>
          <p:cNvPr id="35" name="Picture 34">
            <a:hlinkClick r:id="rId12" action="ppaction://hlinksldjump"/>
            <a:extLst>
              <a:ext uri="{FF2B5EF4-FFF2-40B4-BE49-F238E27FC236}">
                <a16:creationId xmlns:a16="http://schemas.microsoft.com/office/drawing/2014/main" id="{A2BBE319-A795-F6F9-E5D3-AC4B851FFDB2}"/>
              </a:ext>
            </a:extLst>
          </p:cNvPr>
          <p:cNvPicPr>
            <a:picLocks noChangeAspect="1"/>
          </p:cNvPicPr>
          <p:nvPr/>
        </p:nvPicPr>
        <p:blipFill>
          <a:blip r:embed="rId13"/>
          <a:stretch>
            <a:fillRect/>
          </a:stretch>
        </p:blipFill>
        <p:spPr>
          <a:xfrm>
            <a:off x="14579428" y="1341358"/>
            <a:ext cx="2789162" cy="2917190"/>
          </a:xfrm>
          <a:prstGeom prst="rect">
            <a:avLst/>
          </a:prstGeom>
        </p:spPr>
      </p:pic>
      <p:sp>
        <p:nvSpPr>
          <p:cNvPr id="2" name="Action Button: Go Forward or Next 1">
            <a:hlinkClick r:id="rId14" action="ppaction://hlinkpres?slideindex=40&amp;slidetitle=PowerPoint Presentation" highlightClick="1"/>
            <a:extLst>
              <a:ext uri="{FF2B5EF4-FFF2-40B4-BE49-F238E27FC236}">
                <a16:creationId xmlns:a16="http://schemas.microsoft.com/office/drawing/2014/main" id="{B86FF163-6CFF-17F8-0AEC-AF3CC8065E4E}"/>
              </a:ext>
            </a:extLst>
          </p:cNvPr>
          <p:cNvSpPr/>
          <p:nvPr/>
        </p:nvSpPr>
        <p:spPr>
          <a:xfrm>
            <a:off x="16916400" y="8915400"/>
            <a:ext cx="1371600" cy="1371600"/>
          </a:xfrm>
          <a:prstGeom prst="actionButtonForwardNex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185179614"/>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4" restart="whenNotActive" fill="hold" evtFilter="cancelBubble" nodeType="interactiveSeq">
                <p:stCondLst>
                  <p:cond evt="onClick" delay="0">
                    <p:tgtEl>
                      <p:spTgt spid="3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3"/>
                                        </p:tgtEl>
                                      </p:cBhvr>
                                    </p:animEffect>
                                    <p:set>
                                      <p:cBhvr>
                                        <p:cTn id="19"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5"/>
                                        </p:tgtEl>
                                      </p:cBhvr>
                                    </p:animEffect>
                                    <p:set>
                                      <p:cBhvr>
                                        <p:cTn id="31"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1313284" y="713792"/>
            <a:ext cx="15661433" cy="296713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Câu 1</a:t>
            </a:r>
            <a:r>
              <a:rPr lang="vi-VN" sz="4000" b="1" smtClean="0">
                <a:solidFill>
                  <a:schemeClr val="tx1"/>
                </a:solidFill>
                <a:latin typeface="Arial" panose="020B0604020202020204" pitchFamily="34" charset="0"/>
                <a:cs typeface="Arial" panose="020B0604020202020204" pitchFamily="34" charset="0"/>
              </a:rPr>
              <a:t>:</a:t>
            </a:r>
            <a:r>
              <a:rPr lang="en-US" sz="4000" b="1" smtClean="0">
                <a:solidFill>
                  <a:schemeClr val="tx1"/>
                </a:solidFill>
                <a:latin typeface="Arial" panose="020B0604020202020204" pitchFamily="34" charset="0"/>
                <a:cs typeface="Arial" panose="020B0604020202020204" pitchFamily="34" charset="0"/>
              </a:rPr>
              <a:t> </a:t>
            </a:r>
            <a:r>
              <a:rPr lang="en-US" sz="4000" smtClean="0">
                <a:solidFill>
                  <a:schemeClr val="tx1"/>
                </a:solidFill>
                <a:latin typeface="Arial" panose="020B0604020202020204" pitchFamily="34" charset="0"/>
                <a:cs typeface="Arial" panose="020B0604020202020204" pitchFamily="34" charset="0"/>
              </a:rPr>
              <a:t>Đâu là tính chất của nước trong các tính chất sau đây?</a:t>
            </a:r>
            <a:endParaRPr lang="en-US" sz="400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1313282" y="40424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latin typeface="Arial" panose="020B0604020202020204" pitchFamily="34" charset="0"/>
                <a:cs typeface="Arial" panose="020B0604020202020204" pitchFamily="34" charset="0"/>
              </a:rPr>
              <a:t>A. </a:t>
            </a:r>
            <a:r>
              <a:rPr lang="en-US" sz="3800" smtClean="0">
                <a:solidFill>
                  <a:schemeClr val="tx1"/>
                </a:solidFill>
                <a:latin typeface="Arial" panose="020B0604020202020204" pitchFamily="34" charset="0"/>
                <a:cs typeface="Arial" panose="020B0604020202020204" pitchFamily="34" charset="0"/>
              </a:rPr>
              <a:t>Không màu</a:t>
            </a:r>
            <a:endParaRPr lang="en-US" sz="3800">
              <a:solidFill>
                <a:schemeClr val="tx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1313282" y="68618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latin typeface="Arial" panose="020B0604020202020204" pitchFamily="34" charset="0"/>
                <a:cs typeface="Arial" panose="020B0604020202020204" pitchFamily="34" charset="0"/>
              </a:rPr>
              <a:t>C. </a:t>
            </a:r>
            <a:r>
              <a:rPr lang="en-US" sz="3800" smtClean="0">
                <a:solidFill>
                  <a:schemeClr val="tx1"/>
                </a:solidFill>
                <a:latin typeface="Arial" panose="020B0604020202020204" pitchFamily="34" charset="0"/>
                <a:cs typeface="Arial" panose="020B0604020202020204" pitchFamily="34" charset="0"/>
              </a:rPr>
              <a:t>Không có hình dạng nhất định</a:t>
            </a:r>
            <a:endParaRPr lang="en-US" sz="38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9358609" y="40424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latin typeface="Arial" panose="020B0604020202020204" pitchFamily="34" charset="0"/>
                <a:cs typeface="Arial" panose="020B0604020202020204" pitchFamily="34" charset="0"/>
              </a:rPr>
              <a:t>B. </a:t>
            </a:r>
            <a:r>
              <a:rPr lang="en-US" sz="3800" smtClean="0">
                <a:solidFill>
                  <a:schemeClr val="tx1"/>
                </a:solidFill>
                <a:latin typeface="Arial" panose="020B0604020202020204" pitchFamily="34" charset="0"/>
                <a:cs typeface="Arial" panose="020B0604020202020204" pitchFamily="34" charset="0"/>
              </a:rPr>
              <a:t>Không mùi, không vị</a:t>
            </a:r>
            <a:endParaRPr lang="en-US" sz="380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9358609" y="68618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800" smtClean="0">
                <a:solidFill>
                  <a:schemeClr val="tx1"/>
                </a:solidFill>
                <a:latin typeface="Arial" panose="020B0604020202020204" pitchFamily="34" charset="0"/>
                <a:cs typeface="Arial" panose="020B0604020202020204" pitchFamily="34" charset="0"/>
              </a:rPr>
              <a:t>D. </a:t>
            </a:r>
            <a:r>
              <a:rPr lang="en-US" sz="3800" smtClean="0">
                <a:solidFill>
                  <a:schemeClr val="tx1"/>
                </a:solidFill>
                <a:latin typeface="Arial" panose="020B0604020202020204" pitchFamily="34" charset="0"/>
                <a:cs typeface="Arial" panose="020B0604020202020204" pitchFamily="34" charset="0"/>
              </a:rPr>
              <a:t>Cả ba phương án trên</a:t>
            </a:r>
            <a:endParaRPr lang="en-US" sz="3800">
              <a:solidFill>
                <a:schemeClr val="tx1"/>
              </a:solidFill>
              <a:latin typeface="Arial" panose="020B0604020202020204" pitchFamily="34" charset="0"/>
              <a:cs typeface="Arial" panose="020B0604020202020204" pitchFamily="34" charset="0"/>
            </a:endParaRPr>
          </a:p>
        </p:txBody>
      </p:sp>
      <p:pic>
        <p:nvPicPr>
          <p:cNvPr id="11" name="Picture 8">
            <a:hlinkClick r:id="rId3" action="ppaction://hlinksldjump"/>
            <a:extLst>
              <a:ext uri="{FF2B5EF4-FFF2-40B4-BE49-F238E27FC236}">
                <a16:creationId xmlns:a16="http://schemas.microsoft.com/office/drawing/2014/main" id="{4FD97766-9A33-F5C9-5D0E-026B9FD7BB9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916400" y="8841532"/>
            <a:ext cx="1402646" cy="1483568"/>
          </a:xfrm>
          <a:prstGeom prst="rect">
            <a:avLst/>
          </a:prstGeom>
        </p:spPr>
      </p:pic>
      <p:sp>
        <p:nvSpPr>
          <p:cNvPr id="12" name="Rectangle: Rounded Corners 11">
            <a:extLst>
              <a:ext uri="{FF2B5EF4-FFF2-40B4-BE49-F238E27FC236}">
                <a16:creationId xmlns:a16="http://schemas.microsoft.com/office/drawing/2014/main" id="{9981C190-4C82-F9D7-AC67-5C5D13AEAA78}"/>
              </a:ext>
            </a:extLst>
          </p:cNvPr>
          <p:cNvSpPr/>
          <p:nvPr/>
        </p:nvSpPr>
        <p:spPr>
          <a:xfrm>
            <a:off x="9358609" y="6861889"/>
            <a:ext cx="7616114" cy="2472611"/>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cs typeface="Arial" panose="020B0604020202020204" pitchFamily="34" charset="0"/>
              </a:rPr>
              <a:t>D. </a:t>
            </a:r>
            <a:r>
              <a:rPr lang="en-US" sz="3800">
                <a:solidFill>
                  <a:schemeClr val="tx1"/>
                </a:solidFill>
                <a:latin typeface="Arial" panose="020B0604020202020204" pitchFamily="34" charset="0"/>
                <a:cs typeface="Arial" panose="020B0604020202020204" pitchFamily="34" charset="0"/>
              </a:rPr>
              <a:t>Cả ba phương án trên</a:t>
            </a:r>
          </a:p>
        </p:txBody>
      </p:sp>
    </p:spTree>
    <p:extLst>
      <p:ext uri="{BB962C8B-B14F-4D97-AF65-F5344CB8AC3E}">
        <p14:creationId xmlns:p14="http://schemas.microsoft.com/office/powerpoint/2010/main" val="4221771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1313284" y="713792"/>
            <a:ext cx="15661433" cy="296713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Câu </a:t>
            </a:r>
            <a:r>
              <a:rPr lang="en-US" sz="4000" b="1" smtClean="0">
                <a:solidFill>
                  <a:schemeClr val="tx1"/>
                </a:solidFill>
                <a:latin typeface="Arial" panose="020B0604020202020204" pitchFamily="34" charset="0"/>
                <a:cs typeface="Arial" panose="020B0604020202020204" pitchFamily="34" charset="0"/>
              </a:rPr>
              <a:t>2</a:t>
            </a:r>
            <a:r>
              <a:rPr lang="vi-VN" sz="4000" b="1" smtClean="0">
                <a:solidFill>
                  <a:schemeClr val="tx1"/>
                </a:solidFill>
                <a:latin typeface="Arial" panose="020B0604020202020204" pitchFamily="34" charset="0"/>
                <a:cs typeface="Arial" panose="020B0604020202020204" pitchFamily="34" charset="0"/>
              </a:rPr>
              <a:t>:</a:t>
            </a:r>
            <a:r>
              <a:rPr lang="en-US" sz="4000" b="1" smtClean="0">
                <a:solidFill>
                  <a:schemeClr val="tx1"/>
                </a:solidFill>
                <a:latin typeface="Arial" panose="020B0604020202020204" pitchFamily="34" charset="0"/>
                <a:cs typeface="Arial" panose="020B0604020202020204" pitchFamily="34" charset="0"/>
              </a:rPr>
              <a:t> </a:t>
            </a:r>
            <a:r>
              <a:rPr lang="en-US" sz="4000" smtClean="0">
                <a:solidFill>
                  <a:schemeClr val="tx1"/>
                </a:solidFill>
                <a:latin typeface="Arial" panose="020B0604020202020204" pitchFamily="34" charset="0"/>
                <a:cs typeface="Arial" panose="020B0604020202020204" pitchFamily="34" charset="0"/>
              </a:rPr>
              <a:t>Nước chảy theo hướng như thế nào?</a:t>
            </a:r>
            <a:endParaRPr lang="en-US" sz="400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1313282" y="40424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latin typeface="Arial" panose="020B0604020202020204" pitchFamily="34" charset="0"/>
                <a:cs typeface="Arial" panose="020B0604020202020204" pitchFamily="34" charset="0"/>
              </a:rPr>
              <a:t>A. </a:t>
            </a:r>
            <a:r>
              <a:rPr lang="en-US" sz="3800" smtClean="0">
                <a:solidFill>
                  <a:schemeClr val="tx1"/>
                </a:solidFill>
                <a:latin typeface="Arial" panose="020B0604020202020204" pitchFamily="34" charset="0"/>
                <a:cs typeface="Arial" panose="020B0604020202020204" pitchFamily="34" charset="0"/>
              </a:rPr>
              <a:t>Chảy từ cao xuống thấp</a:t>
            </a:r>
            <a:endParaRPr lang="en-US" sz="3800">
              <a:solidFill>
                <a:schemeClr val="tx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1313282" y="68618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latin typeface="Arial" panose="020B0604020202020204" pitchFamily="34" charset="0"/>
                <a:cs typeface="Arial" panose="020B0604020202020204" pitchFamily="34" charset="0"/>
              </a:rPr>
              <a:t>C. </a:t>
            </a:r>
            <a:r>
              <a:rPr lang="en-US" sz="3800">
                <a:solidFill>
                  <a:schemeClr val="tx1"/>
                </a:solidFill>
                <a:latin typeface="Arial" panose="020B0604020202020204" pitchFamily="34" charset="0"/>
                <a:cs typeface="Arial" panose="020B0604020202020204" pitchFamily="34" charset="0"/>
              </a:rPr>
              <a:t>Chảy lan ra khắp mọi phía</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9358609" y="40424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latin typeface="Arial" panose="020B0604020202020204" pitchFamily="34" charset="0"/>
                <a:cs typeface="Arial" panose="020B0604020202020204" pitchFamily="34" charset="0"/>
              </a:rPr>
              <a:t>B</a:t>
            </a:r>
            <a:r>
              <a:rPr lang="vi-VN" sz="3800" smtClean="0">
                <a:solidFill>
                  <a:schemeClr val="tx1"/>
                </a:solidFill>
                <a:latin typeface="Arial" panose="020B0604020202020204" pitchFamily="34" charset="0"/>
                <a:cs typeface="Arial" panose="020B0604020202020204" pitchFamily="34" charset="0"/>
              </a:rPr>
              <a:t>.</a:t>
            </a:r>
            <a:r>
              <a:rPr lang="en-US" sz="3800" smtClean="0">
                <a:solidFill>
                  <a:schemeClr val="tx1"/>
                </a:solidFill>
                <a:latin typeface="Arial" panose="020B0604020202020204" pitchFamily="34" charset="0"/>
                <a:cs typeface="Arial" panose="020B0604020202020204" pitchFamily="34" charset="0"/>
              </a:rPr>
              <a:t> Chảy từ trái sang phải</a:t>
            </a:r>
            <a:r>
              <a:rPr lang="vi-VN" sz="3800" smtClean="0">
                <a:solidFill>
                  <a:schemeClr val="tx1"/>
                </a:solidFill>
                <a:latin typeface="Arial" panose="020B0604020202020204" pitchFamily="34" charset="0"/>
                <a:cs typeface="Arial" panose="020B0604020202020204" pitchFamily="34" charset="0"/>
              </a:rPr>
              <a:t> </a:t>
            </a:r>
            <a:endParaRPr lang="en-US" sz="380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9358609" y="68618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800" smtClean="0">
                <a:solidFill>
                  <a:schemeClr val="tx1"/>
                </a:solidFill>
                <a:latin typeface="Arial" panose="020B0604020202020204" pitchFamily="34" charset="0"/>
                <a:cs typeface="Arial" panose="020B0604020202020204" pitchFamily="34" charset="0"/>
              </a:rPr>
              <a:t>D. </a:t>
            </a:r>
            <a:r>
              <a:rPr lang="en-US" sz="3800" smtClean="0">
                <a:solidFill>
                  <a:schemeClr val="tx1"/>
                </a:solidFill>
                <a:latin typeface="Arial" panose="020B0604020202020204" pitchFamily="34" charset="0"/>
                <a:cs typeface="Arial" panose="020B0604020202020204" pitchFamily="34" charset="0"/>
              </a:rPr>
              <a:t>Cả A và C đều đúng</a:t>
            </a:r>
            <a:endParaRPr lang="en-US" sz="3800">
              <a:solidFill>
                <a:schemeClr val="tx1"/>
              </a:solidFill>
              <a:latin typeface="Arial" panose="020B0604020202020204" pitchFamily="34" charset="0"/>
              <a:cs typeface="Arial" panose="020B0604020202020204" pitchFamily="34" charset="0"/>
            </a:endParaRPr>
          </a:p>
        </p:txBody>
      </p:sp>
      <p:pic>
        <p:nvPicPr>
          <p:cNvPr id="11" name="Picture 8">
            <a:hlinkClick r:id="rId3" action="ppaction://hlinksldjump"/>
            <a:extLst>
              <a:ext uri="{FF2B5EF4-FFF2-40B4-BE49-F238E27FC236}">
                <a16:creationId xmlns:a16="http://schemas.microsoft.com/office/drawing/2014/main" id="{4FD97766-9A33-F5C9-5D0E-026B9FD7BB9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916400" y="8841532"/>
            <a:ext cx="1402646" cy="1483568"/>
          </a:xfrm>
          <a:prstGeom prst="rect">
            <a:avLst/>
          </a:prstGeom>
        </p:spPr>
      </p:pic>
      <p:sp>
        <p:nvSpPr>
          <p:cNvPr id="12" name="Rectangle: Rounded Corners 11">
            <a:extLst>
              <a:ext uri="{FF2B5EF4-FFF2-40B4-BE49-F238E27FC236}">
                <a16:creationId xmlns:a16="http://schemas.microsoft.com/office/drawing/2014/main" id="{9981C190-4C82-F9D7-AC67-5C5D13AEAA78}"/>
              </a:ext>
            </a:extLst>
          </p:cNvPr>
          <p:cNvSpPr/>
          <p:nvPr/>
        </p:nvSpPr>
        <p:spPr>
          <a:xfrm>
            <a:off x="9358609" y="6861890"/>
            <a:ext cx="7616108" cy="2487384"/>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cs typeface="Arial" panose="020B0604020202020204" pitchFamily="34" charset="0"/>
              </a:rPr>
              <a:t>D. </a:t>
            </a:r>
            <a:r>
              <a:rPr lang="en-US" sz="3800" smtClean="0">
                <a:solidFill>
                  <a:schemeClr val="tx1"/>
                </a:solidFill>
                <a:latin typeface="Arial" panose="020B0604020202020204" pitchFamily="34" charset="0"/>
                <a:cs typeface="Arial" panose="020B0604020202020204" pitchFamily="34" charset="0"/>
              </a:rPr>
              <a:t>Cả A và C đều đúng</a:t>
            </a:r>
            <a:endParaRPr lang="en-US" sz="3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0692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1313284" y="713792"/>
            <a:ext cx="15661433" cy="296713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Câu </a:t>
            </a:r>
            <a:r>
              <a:rPr lang="en-US" sz="4000" b="1" smtClean="0">
                <a:solidFill>
                  <a:schemeClr val="tx1"/>
                </a:solidFill>
                <a:latin typeface="Arial" panose="020B0604020202020204" pitchFamily="34" charset="0"/>
                <a:cs typeface="Arial" panose="020B0604020202020204" pitchFamily="34" charset="0"/>
              </a:rPr>
              <a:t>3</a:t>
            </a:r>
            <a:r>
              <a:rPr lang="vi-VN" sz="4000" b="1" smtClean="0">
                <a:solidFill>
                  <a:schemeClr val="tx1"/>
                </a:solidFill>
                <a:latin typeface="Arial" panose="020B0604020202020204" pitchFamily="34" charset="0"/>
                <a:cs typeface="Arial" panose="020B0604020202020204" pitchFamily="34" charset="0"/>
              </a:rPr>
              <a:t>:</a:t>
            </a:r>
            <a:r>
              <a:rPr lang="en-US" sz="4000" b="1" smtClean="0">
                <a:solidFill>
                  <a:schemeClr val="tx1"/>
                </a:solidFill>
                <a:latin typeface="Arial" panose="020B0604020202020204" pitchFamily="34" charset="0"/>
                <a:cs typeface="Arial" panose="020B0604020202020204" pitchFamily="34" charset="0"/>
              </a:rPr>
              <a:t> </a:t>
            </a:r>
            <a:r>
              <a:rPr lang="en-US" sz="4000" smtClean="0">
                <a:solidFill>
                  <a:schemeClr val="tx1"/>
                </a:solidFill>
                <a:latin typeface="Arial" panose="020B0604020202020204" pitchFamily="34" charset="0"/>
                <a:cs typeface="Arial" panose="020B0604020202020204" pitchFamily="34" charset="0"/>
              </a:rPr>
              <a:t>Nước thấm qua được vật nào sau đây?</a:t>
            </a:r>
            <a:endParaRPr lang="en-US" sz="400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1313282" y="40424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latin typeface="Arial" panose="020B0604020202020204" pitchFamily="34" charset="0"/>
                <a:cs typeface="Arial" panose="020B0604020202020204" pitchFamily="34" charset="0"/>
              </a:rPr>
              <a:t>A. </a:t>
            </a:r>
            <a:r>
              <a:rPr lang="en-US" sz="3800" smtClean="0">
                <a:solidFill>
                  <a:schemeClr val="tx1"/>
                </a:solidFill>
                <a:latin typeface="Arial" panose="020B0604020202020204" pitchFamily="34" charset="0"/>
                <a:cs typeface="Arial" panose="020B0604020202020204" pitchFamily="34" charset="0"/>
              </a:rPr>
              <a:t>Khăn bông</a:t>
            </a:r>
            <a:endParaRPr lang="en-US" sz="3800">
              <a:solidFill>
                <a:schemeClr val="tx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1313282" y="68618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latin typeface="Arial" panose="020B0604020202020204" pitchFamily="34" charset="0"/>
                <a:cs typeface="Arial" panose="020B0604020202020204" pitchFamily="34" charset="0"/>
              </a:rPr>
              <a:t>C. </a:t>
            </a:r>
            <a:r>
              <a:rPr lang="en-US" sz="3800" smtClean="0">
                <a:solidFill>
                  <a:schemeClr val="tx1"/>
                </a:solidFill>
                <a:latin typeface="Arial" panose="020B0604020202020204" pitchFamily="34" charset="0"/>
                <a:cs typeface="Arial" panose="020B0604020202020204" pitchFamily="34" charset="0"/>
              </a:rPr>
              <a:t>Miếng nhựa</a:t>
            </a:r>
            <a:endParaRPr lang="en-US" sz="38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9358609" y="40424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latin typeface="Arial" panose="020B0604020202020204" pitchFamily="34" charset="0"/>
                <a:cs typeface="Arial" panose="020B0604020202020204" pitchFamily="34" charset="0"/>
              </a:rPr>
              <a:t>B</a:t>
            </a:r>
            <a:r>
              <a:rPr lang="vi-VN" sz="3800" smtClean="0">
                <a:solidFill>
                  <a:schemeClr val="tx1"/>
                </a:solidFill>
                <a:latin typeface="Arial" panose="020B0604020202020204" pitchFamily="34" charset="0"/>
                <a:cs typeface="Arial" panose="020B0604020202020204" pitchFamily="34" charset="0"/>
              </a:rPr>
              <a:t>.</a:t>
            </a:r>
            <a:r>
              <a:rPr lang="en-US" sz="3800" smtClean="0">
                <a:solidFill>
                  <a:schemeClr val="tx1"/>
                </a:solidFill>
                <a:latin typeface="Arial" panose="020B0604020202020204" pitchFamily="34" charset="0"/>
                <a:cs typeface="Arial" panose="020B0604020202020204" pitchFamily="34" charset="0"/>
              </a:rPr>
              <a:t> Cốc thuỷ tinh</a:t>
            </a:r>
            <a:endParaRPr lang="en-US" sz="380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9358609" y="68618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800" smtClean="0">
                <a:solidFill>
                  <a:schemeClr val="tx1"/>
                </a:solidFill>
                <a:latin typeface="Arial" panose="020B0604020202020204" pitchFamily="34" charset="0"/>
                <a:cs typeface="Arial" panose="020B0604020202020204" pitchFamily="34" charset="0"/>
              </a:rPr>
              <a:t>D. </a:t>
            </a:r>
            <a:r>
              <a:rPr lang="en-US" sz="3800" smtClean="0">
                <a:solidFill>
                  <a:schemeClr val="tx1"/>
                </a:solidFill>
                <a:latin typeface="Arial" panose="020B0604020202020204" pitchFamily="34" charset="0"/>
                <a:cs typeface="Arial" panose="020B0604020202020204" pitchFamily="34" charset="0"/>
              </a:rPr>
              <a:t>Đĩa sứ</a:t>
            </a:r>
            <a:endParaRPr lang="en-US" sz="3800">
              <a:solidFill>
                <a:schemeClr val="tx1"/>
              </a:solidFill>
              <a:latin typeface="Arial" panose="020B0604020202020204" pitchFamily="34" charset="0"/>
              <a:cs typeface="Arial" panose="020B0604020202020204" pitchFamily="34" charset="0"/>
            </a:endParaRPr>
          </a:p>
        </p:txBody>
      </p:sp>
      <p:pic>
        <p:nvPicPr>
          <p:cNvPr id="11" name="Picture 8">
            <a:hlinkClick r:id="rId3" action="ppaction://hlinksldjump"/>
            <a:extLst>
              <a:ext uri="{FF2B5EF4-FFF2-40B4-BE49-F238E27FC236}">
                <a16:creationId xmlns:a16="http://schemas.microsoft.com/office/drawing/2014/main" id="{4FD97766-9A33-F5C9-5D0E-026B9FD7BB9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916400" y="8841532"/>
            <a:ext cx="1402646" cy="1483568"/>
          </a:xfrm>
          <a:prstGeom prst="rect">
            <a:avLst/>
          </a:prstGeom>
        </p:spPr>
      </p:pic>
      <p:sp>
        <p:nvSpPr>
          <p:cNvPr id="12" name="Rectangle: Rounded Corners 11">
            <a:extLst>
              <a:ext uri="{FF2B5EF4-FFF2-40B4-BE49-F238E27FC236}">
                <a16:creationId xmlns:a16="http://schemas.microsoft.com/office/drawing/2014/main" id="{9981C190-4C82-F9D7-AC67-5C5D13AEAA78}"/>
              </a:ext>
            </a:extLst>
          </p:cNvPr>
          <p:cNvSpPr/>
          <p:nvPr/>
        </p:nvSpPr>
        <p:spPr>
          <a:xfrm>
            <a:off x="1313282" y="4027716"/>
            <a:ext cx="7616108" cy="2487384"/>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cs typeface="Arial" panose="020B0604020202020204" pitchFamily="34" charset="0"/>
              </a:rPr>
              <a:t>A. </a:t>
            </a:r>
            <a:r>
              <a:rPr lang="en-US" sz="3800">
                <a:solidFill>
                  <a:schemeClr val="tx1"/>
                </a:solidFill>
                <a:latin typeface="Arial" panose="020B0604020202020204" pitchFamily="34" charset="0"/>
                <a:cs typeface="Arial" panose="020B0604020202020204" pitchFamily="34" charset="0"/>
              </a:rPr>
              <a:t>Khăn bông</a:t>
            </a:r>
          </a:p>
        </p:txBody>
      </p:sp>
    </p:spTree>
    <p:extLst>
      <p:ext uri="{BB962C8B-B14F-4D97-AF65-F5344CB8AC3E}">
        <p14:creationId xmlns:p14="http://schemas.microsoft.com/office/powerpoint/2010/main" val="8203408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1313284" y="713792"/>
            <a:ext cx="15661433" cy="296713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Câu </a:t>
            </a:r>
            <a:r>
              <a:rPr lang="en-US" sz="4000" b="1" smtClean="0">
                <a:solidFill>
                  <a:schemeClr val="tx1"/>
                </a:solidFill>
                <a:latin typeface="Arial" panose="020B0604020202020204" pitchFamily="34" charset="0"/>
                <a:cs typeface="Arial" panose="020B0604020202020204" pitchFamily="34" charset="0"/>
              </a:rPr>
              <a:t>4</a:t>
            </a:r>
            <a:r>
              <a:rPr lang="vi-VN" sz="4000" b="1" smtClean="0">
                <a:solidFill>
                  <a:schemeClr val="tx1"/>
                </a:solidFill>
                <a:latin typeface="Arial" panose="020B0604020202020204" pitchFamily="34" charset="0"/>
                <a:cs typeface="Arial" panose="020B0604020202020204" pitchFamily="34" charset="0"/>
              </a:rPr>
              <a:t>:</a:t>
            </a:r>
            <a:r>
              <a:rPr lang="en-US" sz="4000" b="1" smtClean="0">
                <a:solidFill>
                  <a:schemeClr val="tx1"/>
                </a:solidFill>
                <a:latin typeface="Arial" panose="020B0604020202020204" pitchFamily="34" charset="0"/>
                <a:cs typeface="Arial" panose="020B0604020202020204" pitchFamily="34" charset="0"/>
              </a:rPr>
              <a:t> </a:t>
            </a:r>
            <a:r>
              <a:rPr lang="en-US" sz="4000" smtClean="0">
                <a:solidFill>
                  <a:schemeClr val="tx1"/>
                </a:solidFill>
                <a:latin typeface="Arial" panose="020B0604020202020204" pitchFamily="34" charset="0"/>
                <a:cs typeface="Arial" panose="020B0604020202020204" pitchFamily="34" charset="0"/>
              </a:rPr>
              <a:t>Nước không hoà tan được…</a:t>
            </a:r>
            <a:endParaRPr lang="en-US" sz="400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1313282" y="40424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latin typeface="Arial" panose="020B0604020202020204" pitchFamily="34" charset="0"/>
                <a:cs typeface="Arial" panose="020B0604020202020204" pitchFamily="34" charset="0"/>
              </a:rPr>
              <a:t>A. </a:t>
            </a:r>
            <a:r>
              <a:rPr lang="en-US" sz="3800" smtClean="0">
                <a:solidFill>
                  <a:schemeClr val="tx1"/>
                </a:solidFill>
                <a:latin typeface="Arial" panose="020B0604020202020204" pitchFamily="34" charset="0"/>
                <a:cs typeface="Arial" panose="020B0604020202020204" pitchFamily="34" charset="0"/>
              </a:rPr>
              <a:t>Mì chính</a:t>
            </a:r>
            <a:endParaRPr lang="en-US" sz="3800">
              <a:solidFill>
                <a:schemeClr val="tx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1313282" y="68618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latin typeface="Arial" panose="020B0604020202020204" pitchFamily="34" charset="0"/>
                <a:cs typeface="Arial" panose="020B0604020202020204" pitchFamily="34" charset="0"/>
              </a:rPr>
              <a:t>C. </a:t>
            </a:r>
            <a:r>
              <a:rPr lang="en-US" sz="3800" smtClean="0">
                <a:solidFill>
                  <a:schemeClr val="tx1"/>
                </a:solidFill>
                <a:latin typeface="Arial" panose="020B0604020202020204" pitchFamily="34" charset="0"/>
                <a:cs typeface="Arial" panose="020B0604020202020204" pitchFamily="34" charset="0"/>
              </a:rPr>
              <a:t>Dầu ăn</a:t>
            </a:r>
            <a:endParaRPr lang="en-US" sz="38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9358609" y="40424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latin typeface="Arial" panose="020B0604020202020204" pitchFamily="34" charset="0"/>
                <a:cs typeface="Arial" panose="020B0604020202020204" pitchFamily="34" charset="0"/>
              </a:rPr>
              <a:t>B</a:t>
            </a:r>
            <a:r>
              <a:rPr lang="vi-VN" sz="3800" smtClean="0">
                <a:solidFill>
                  <a:schemeClr val="tx1"/>
                </a:solidFill>
                <a:latin typeface="Arial" panose="020B0604020202020204" pitchFamily="34" charset="0"/>
                <a:cs typeface="Arial" panose="020B0604020202020204" pitchFamily="34" charset="0"/>
              </a:rPr>
              <a:t>.</a:t>
            </a:r>
            <a:r>
              <a:rPr lang="en-US" sz="3800" smtClean="0">
                <a:solidFill>
                  <a:schemeClr val="tx1"/>
                </a:solidFill>
                <a:latin typeface="Arial" panose="020B0604020202020204" pitchFamily="34" charset="0"/>
                <a:cs typeface="Arial" panose="020B0604020202020204" pitchFamily="34" charset="0"/>
              </a:rPr>
              <a:t> Đường</a:t>
            </a:r>
            <a:endParaRPr lang="en-US" sz="380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9358609" y="68618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800" smtClean="0">
                <a:solidFill>
                  <a:schemeClr val="tx1"/>
                </a:solidFill>
                <a:latin typeface="Arial" panose="020B0604020202020204" pitchFamily="34" charset="0"/>
                <a:cs typeface="Arial" panose="020B0604020202020204" pitchFamily="34" charset="0"/>
              </a:rPr>
              <a:t>D. </a:t>
            </a:r>
            <a:r>
              <a:rPr lang="en-US" sz="3800" smtClean="0">
                <a:solidFill>
                  <a:schemeClr val="tx1"/>
                </a:solidFill>
                <a:latin typeface="Arial" panose="020B0604020202020204" pitchFamily="34" charset="0"/>
                <a:cs typeface="Arial" panose="020B0604020202020204" pitchFamily="34" charset="0"/>
              </a:rPr>
              <a:t>Muối tinh</a:t>
            </a:r>
            <a:endParaRPr lang="en-US" sz="3800">
              <a:solidFill>
                <a:schemeClr val="tx1"/>
              </a:solidFill>
              <a:latin typeface="Arial" panose="020B0604020202020204" pitchFamily="34" charset="0"/>
              <a:cs typeface="Arial" panose="020B0604020202020204" pitchFamily="34" charset="0"/>
            </a:endParaRPr>
          </a:p>
        </p:txBody>
      </p:sp>
      <p:pic>
        <p:nvPicPr>
          <p:cNvPr id="11" name="Picture 8">
            <a:hlinkClick r:id="rId3" action="ppaction://hlinksldjump"/>
            <a:extLst>
              <a:ext uri="{FF2B5EF4-FFF2-40B4-BE49-F238E27FC236}">
                <a16:creationId xmlns:a16="http://schemas.microsoft.com/office/drawing/2014/main" id="{4FD97766-9A33-F5C9-5D0E-026B9FD7BB9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916400" y="8841532"/>
            <a:ext cx="1402646" cy="1483568"/>
          </a:xfrm>
          <a:prstGeom prst="rect">
            <a:avLst/>
          </a:prstGeom>
        </p:spPr>
      </p:pic>
      <p:sp>
        <p:nvSpPr>
          <p:cNvPr id="12" name="Rectangle: Rounded Corners 11">
            <a:extLst>
              <a:ext uri="{FF2B5EF4-FFF2-40B4-BE49-F238E27FC236}">
                <a16:creationId xmlns:a16="http://schemas.microsoft.com/office/drawing/2014/main" id="{9981C190-4C82-F9D7-AC67-5C5D13AEAA78}"/>
              </a:ext>
            </a:extLst>
          </p:cNvPr>
          <p:cNvSpPr/>
          <p:nvPr/>
        </p:nvSpPr>
        <p:spPr>
          <a:xfrm>
            <a:off x="1313282" y="6839496"/>
            <a:ext cx="7616108" cy="2487384"/>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smtClean="0">
                <a:solidFill>
                  <a:schemeClr val="tx1"/>
                </a:solidFill>
                <a:latin typeface="Arial" panose="020B0604020202020204" pitchFamily="34" charset="0"/>
                <a:cs typeface="Arial" panose="020B0604020202020204" pitchFamily="34" charset="0"/>
              </a:rPr>
              <a:t>C. Dầu ăn</a:t>
            </a:r>
            <a:endParaRPr lang="en-US" sz="3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5910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1313284" y="713792"/>
            <a:ext cx="15661433" cy="296713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Câu </a:t>
            </a:r>
            <a:r>
              <a:rPr lang="en-US" sz="4000" b="1" smtClean="0">
                <a:solidFill>
                  <a:schemeClr val="tx1"/>
                </a:solidFill>
                <a:latin typeface="Arial" panose="020B0604020202020204" pitchFamily="34" charset="0"/>
                <a:cs typeface="Arial" panose="020B0604020202020204" pitchFamily="34" charset="0"/>
              </a:rPr>
              <a:t>5</a:t>
            </a:r>
            <a:r>
              <a:rPr lang="vi-VN" sz="4000" b="1" smtClean="0">
                <a:solidFill>
                  <a:schemeClr val="tx1"/>
                </a:solidFill>
                <a:latin typeface="Arial" panose="020B0604020202020204" pitchFamily="34" charset="0"/>
                <a:cs typeface="Arial" panose="020B0604020202020204" pitchFamily="34" charset="0"/>
              </a:rPr>
              <a:t>:</a:t>
            </a:r>
            <a:r>
              <a:rPr lang="en-US" sz="4000" b="1" smtClean="0">
                <a:solidFill>
                  <a:schemeClr val="tx1"/>
                </a:solidFill>
                <a:latin typeface="Arial" panose="020B0604020202020204" pitchFamily="34" charset="0"/>
                <a:cs typeface="Arial" panose="020B0604020202020204" pitchFamily="34" charset="0"/>
              </a:rPr>
              <a:t> </a:t>
            </a:r>
            <a:r>
              <a:rPr lang="en-US" sz="4000" smtClean="0">
                <a:solidFill>
                  <a:schemeClr val="tx1"/>
                </a:solidFill>
                <a:latin typeface="Arial" panose="020B0604020202020204" pitchFamily="34" charset="0"/>
                <a:cs typeface="Arial" panose="020B0604020202020204" pitchFamily="34" charset="0"/>
              </a:rPr>
              <a:t>Đâu không phải là vai trò của nước với sinh vật?</a:t>
            </a:r>
            <a:endParaRPr lang="en-US" sz="400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1313282" y="40424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700" smtClean="0">
                <a:solidFill>
                  <a:schemeClr val="tx1"/>
                </a:solidFill>
                <a:latin typeface="Arial" panose="020B0604020202020204" pitchFamily="34" charset="0"/>
                <a:cs typeface="Arial" panose="020B0604020202020204" pitchFamily="34" charset="0"/>
              </a:rPr>
              <a:t>A. </a:t>
            </a:r>
            <a:r>
              <a:rPr lang="en-US" sz="3700" smtClean="0">
                <a:solidFill>
                  <a:schemeClr val="tx1"/>
                </a:solidFill>
                <a:latin typeface="Arial" panose="020B0604020202020204" pitchFamily="34" charset="0"/>
                <a:cs typeface="Arial" panose="020B0604020202020204" pitchFamily="34" charset="0"/>
              </a:rPr>
              <a:t>Là thức uống đem lại nhiều </a:t>
            </a:r>
          </a:p>
          <a:p>
            <a:pPr algn="ctr">
              <a:lnSpc>
                <a:spcPct val="150000"/>
              </a:lnSpc>
            </a:pPr>
            <a:r>
              <a:rPr lang="en-US" sz="3700" smtClean="0">
                <a:solidFill>
                  <a:schemeClr val="tx1"/>
                </a:solidFill>
                <a:latin typeface="Arial" panose="020B0604020202020204" pitchFamily="34" charset="0"/>
                <a:cs typeface="Arial" panose="020B0604020202020204" pitchFamily="34" charset="0"/>
              </a:rPr>
              <a:t>vi chất cần thiết cho cơ thể</a:t>
            </a:r>
            <a:endParaRPr lang="en-US" sz="3700">
              <a:solidFill>
                <a:schemeClr val="tx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1313282" y="68618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700">
                <a:solidFill>
                  <a:schemeClr val="tx1"/>
                </a:solidFill>
                <a:latin typeface="Arial" panose="020B0604020202020204" pitchFamily="34" charset="0"/>
                <a:cs typeface="Arial" panose="020B0604020202020204" pitchFamily="34" charset="0"/>
              </a:rPr>
              <a:t>C. </a:t>
            </a:r>
            <a:r>
              <a:rPr lang="en-US" sz="3700" smtClean="0">
                <a:solidFill>
                  <a:schemeClr val="tx1"/>
                </a:solidFill>
                <a:latin typeface="Arial" panose="020B0604020202020204" pitchFamily="34" charset="0"/>
                <a:cs typeface="Arial" panose="020B0604020202020204" pitchFamily="34" charset="0"/>
              </a:rPr>
              <a:t>Là nơi ở của một số loài động vật như tôm, cá,…</a:t>
            </a:r>
            <a:endParaRPr lang="en-US" sz="37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9358609" y="40424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800" smtClean="0">
                <a:solidFill>
                  <a:schemeClr val="tx1"/>
                </a:solidFill>
                <a:latin typeface="Arial" panose="020B0604020202020204" pitchFamily="34" charset="0"/>
                <a:cs typeface="Arial" panose="020B0604020202020204" pitchFamily="34" charset="0"/>
              </a:rPr>
              <a:t>B.</a:t>
            </a:r>
            <a:r>
              <a:rPr lang="en-US" sz="3800" smtClean="0">
                <a:solidFill>
                  <a:schemeClr val="tx1"/>
                </a:solidFill>
                <a:latin typeface="Arial" panose="020B0604020202020204" pitchFamily="34" charset="0"/>
                <a:cs typeface="Arial" panose="020B0604020202020204" pitchFamily="34" charset="0"/>
              </a:rPr>
              <a:t> Chữa trị bệnh nan y</a:t>
            </a:r>
            <a:endParaRPr lang="en-US" sz="380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9358609" y="68618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700" smtClean="0">
                <a:solidFill>
                  <a:schemeClr val="tx1"/>
                </a:solidFill>
                <a:latin typeface="Arial" panose="020B0604020202020204" pitchFamily="34" charset="0"/>
                <a:cs typeface="Arial" panose="020B0604020202020204" pitchFamily="34" charset="0"/>
              </a:rPr>
              <a:t>D. </a:t>
            </a:r>
            <a:r>
              <a:rPr lang="en-US" sz="3700" smtClean="0">
                <a:solidFill>
                  <a:schemeClr val="tx1"/>
                </a:solidFill>
                <a:latin typeface="Arial" panose="020B0604020202020204" pitchFamily="34" charset="0"/>
                <a:cs typeface="Arial" panose="020B0604020202020204" pitchFamily="34" charset="0"/>
              </a:rPr>
              <a:t>Giúp cây trồng phát triển, cung cấp cho đời sống con người</a:t>
            </a:r>
            <a:endParaRPr lang="en-US" sz="3700">
              <a:solidFill>
                <a:schemeClr val="tx1"/>
              </a:solidFill>
              <a:latin typeface="Arial" panose="020B0604020202020204" pitchFamily="34" charset="0"/>
              <a:cs typeface="Arial" panose="020B0604020202020204" pitchFamily="34" charset="0"/>
            </a:endParaRPr>
          </a:p>
        </p:txBody>
      </p:sp>
      <p:pic>
        <p:nvPicPr>
          <p:cNvPr id="11" name="Picture 8">
            <a:hlinkClick r:id="rId3" action="ppaction://hlinksldjump"/>
            <a:extLst>
              <a:ext uri="{FF2B5EF4-FFF2-40B4-BE49-F238E27FC236}">
                <a16:creationId xmlns:a16="http://schemas.microsoft.com/office/drawing/2014/main" id="{4FD97766-9A33-F5C9-5D0E-026B9FD7BB9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916400" y="8841532"/>
            <a:ext cx="1402646" cy="1483568"/>
          </a:xfrm>
          <a:prstGeom prst="rect">
            <a:avLst/>
          </a:prstGeom>
        </p:spPr>
      </p:pic>
      <p:sp>
        <p:nvSpPr>
          <p:cNvPr id="12" name="Rectangle: Rounded Corners 11">
            <a:extLst>
              <a:ext uri="{FF2B5EF4-FFF2-40B4-BE49-F238E27FC236}">
                <a16:creationId xmlns:a16="http://schemas.microsoft.com/office/drawing/2014/main" id="{9981C190-4C82-F9D7-AC67-5C5D13AEAA78}"/>
              </a:ext>
            </a:extLst>
          </p:cNvPr>
          <p:cNvSpPr/>
          <p:nvPr/>
        </p:nvSpPr>
        <p:spPr>
          <a:xfrm>
            <a:off x="9358609" y="4035102"/>
            <a:ext cx="7616108" cy="2487384"/>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cs typeface="Arial" panose="020B0604020202020204" pitchFamily="34" charset="0"/>
              </a:rPr>
              <a:t>B.</a:t>
            </a:r>
            <a:r>
              <a:rPr lang="en-US" sz="3800">
                <a:solidFill>
                  <a:schemeClr val="tx1"/>
                </a:solidFill>
                <a:latin typeface="Arial" panose="020B0604020202020204" pitchFamily="34" charset="0"/>
                <a:cs typeface="Arial" panose="020B0604020202020204" pitchFamily="34" charset="0"/>
              </a:rPr>
              <a:t> Chữa trị bệnh nan y</a:t>
            </a:r>
          </a:p>
        </p:txBody>
      </p:sp>
    </p:spTree>
    <p:extLst>
      <p:ext uri="{BB962C8B-B14F-4D97-AF65-F5344CB8AC3E}">
        <p14:creationId xmlns:p14="http://schemas.microsoft.com/office/powerpoint/2010/main" val="1302896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6" name="Group 6"/>
          <p:cNvGrpSpPr/>
          <p:nvPr/>
        </p:nvGrpSpPr>
        <p:grpSpPr>
          <a:xfrm>
            <a:off x="266700" y="272030"/>
            <a:ext cx="17754600" cy="9742939"/>
            <a:chOff x="0" y="0"/>
            <a:chExt cx="41425162" cy="20263714"/>
          </a:xfrm>
        </p:grpSpPr>
        <p:sp>
          <p:nvSpPr>
            <p:cNvPr id="7" name="Freeform 7"/>
            <p:cNvSpPr/>
            <p:nvPr/>
          </p:nvSpPr>
          <p:spPr>
            <a:xfrm>
              <a:off x="72390" y="72390"/>
              <a:ext cx="41280382" cy="20118934"/>
            </a:xfrm>
            <a:custGeom>
              <a:avLst/>
              <a:gdLst/>
              <a:ahLst/>
              <a:cxnLst/>
              <a:rect l="l" t="t" r="r" b="b"/>
              <a:pathLst>
                <a:path w="41280382" h="20118934">
                  <a:moveTo>
                    <a:pt x="0" y="0"/>
                  </a:moveTo>
                  <a:lnTo>
                    <a:pt x="41280382" y="0"/>
                  </a:lnTo>
                  <a:lnTo>
                    <a:pt x="41280382" y="20118934"/>
                  </a:lnTo>
                  <a:lnTo>
                    <a:pt x="0" y="20118934"/>
                  </a:lnTo>
                  <a:lnTo>
                    <a:pt x="0" y="0"/>
                  </a:lnTo>
                  <a:close/>
                </a:path>
              </a:pathLst>
            </a:custGeom>
            <a:solidFill>
              <a:srgbClr val="FFFFFF"/>
            </a:solidFill>
          </p:spPr>
        </p:sp>
        <p:sp>
          <p:nvSpPr>
            <p:cNvPr id="8" name="Freeform 8"/>
            <p:cNvSpPr/>
            <p:nvPr/>
          </p:nvSpPr>
          <p:spPr>
            <a:xfrm>
              <a:off x="0" y="0"/>
              <a:ext cx="41425161" cy="20263714"/>
            </a:xfrm>
            <a:custGeom>
              <a:avLst/>
              <a:gdLst/>
              <a:ahLst/>
              <a:cxnLst/>
              <a:rect l="l" t="t" r="r" b="b"/>
              <a:pathLst>
                <a:path w="41425161" h="20263714">
                  <a:moveTo>
                    <a:pt x="41280383" y="20118933"/>
                  </a:moveTo>
                  <a:lnTo>
                    <a:pt x="41425161" y="20118933"/>
                  </a:lnTo>
                  <a:lnTo>
                    <a:pt x="41425161" y="20263714"/>
                  </a:lnTo>
                  <a:lnTo>
                    <a:pt x="41280383" y="20263714"/>
                  </a:lnTo>
                  <a:lnTo>
                    <a:pt x="41280383" y="20118933"/>
                  </a:lnTo>
                  <a:close/>
                  <a:moveTo>
                    <a:pt x="0" y="144780"/>
                  </a:moveTo>
                  <a:lnTo>
                    <a:pt x="144780" y="144780"/>
                  </a:lnTo>
                  <a:lnTo>
                    <a:pt x="144780" y="20118935"/>
                  </a:lnTo>
                  <a:lnTo>
                    <a:pt x="0" y="20118935"/>
                  </a:lnTo>
                  <a:lnTo>
                    <a:pt x="0" y="144780"/>
                  </a:lnTo>
                  <a:close/>
                  <a:moveTo>
                    <a:pt x="0" y="20118935"/>
                  </a:moveTo>
                  <a:lnTo>
                    <a:pt x="144780" y="20118935"/>
                  </a:lnTo>
                  <a:lnTo>
                    <a:pt x="144780" y="20263714"/>
                  </a:lnTo>
                  <a:lnTo>
                    <a:pt x="0" y="20263714"/>
                  </a:lnTo>
                  <a:lnTo>
                    <a:pt x="0" y="20118933"/>
                  </a:lnTo>
                  <a:close/>
                  <a:moveTo>
                    <a:pt x="41280383" y="144780"/>
                  </a:moveTo>
                  <a:lnTo>
                    <a:pt x="41425161" y="144780"/>
                  </a:lnTo>
                  <a:lnTo>
                    <a:pt x="41425161" y="20118935"/>
                  </a:lnTo>
                  <a:lnTo>
                    <a:pt x="41280383" y="20118935"/>
                  </a:lnTo>
                  <a:lnTo>
                    <a:pt x="41280383" y="144780"/>
                  </a:lnTo>
                  <a:close/>
                  <a:moveTo>
                    <a:pt x="144780" y="20118933"/>
                  </a:moveTo>
                  <a:lnTo>
                    <a:pt x="41280383" y="20118933"/>
                  </a:lnTo>
                  <a:lnTo>
                    <a:pt x="41280383" y="20263714"/>
                  </a:lnTo>
                  <a:lnTo>
                    <a:pt x="144780" y="20263714"/>
                  </a:lnTo>
                  <a:lnTo>
                    <a:pt x="144780" y="20118933"/>
                  </a:lnTo>
                  <a:close/>
                  <a:moveTo>
                    <a:pt x="41280383" y="0"/>
                  </a:moveTo>
                  <a:lnTo>
                    <a:pt x="41425161" y="0"/>
                  </a:lnTo>
                  <a:lnTo>
                    <a:pt x="41425161" y="144780"/>
                  </a:lnTo>
                  <a:lnTo>
                    <a:pt x="41280383" y="144780"/>
                  </a:lnTo>
                  <a:lnTo>
                    <a:pt x="41280383" y="0"/>
                  </a:lnTo>
                  <a:close/>
                  <a:moveTo>
                    <a:pt x="0" y="0"/>
                  </a:moveTo>
                  <a:lnTo>
                    <a:pt x="144780" y="0"/>
                  </a:lnTo>
                  <a:lnTo>
                    <a:pt x="144780" y="144780"/>
                  </a:lnTo>
                  <a:lnTo>
                    <a:pt x="0" y="144780"/>
                  </a:lnTo>
                  <a:lnTo>
                    <a:pt x="0" y="0"/>
                  </a:lnTo>
                  <a:close/>
                  <a:moveTo>
                    <a:pt x="144780" y="0"/>
                  </a:moveTo>
                  <a:lnTo>
                    <a:pt x="41280383" y="0"/>
                  </a:lnTo>
                  <a:lnTo>
                    <a:pt x="41280383" y="144780"/>
                  </a:lnTo>
                  <a:lnTo>
                    <a:pt x="144780" y="144780"/>
                  </a:lnTo>
                  <a:lnTo>
                    <a:pt x="144780" y="0"/>
                  </a:lnTo>
                  <a:close/>
                </a:path>
              </a:pathLst>
            </a:custGeom>
            <a:solidFill>
              <a:srgbClr val="000000"/>
            </a:solidFill>
          </p:spPr>
        </p:sp>
      </p:grpSp>
      <p:sp>
        <p:nvSpPr>
          <p:cNvPr id="9" name="Freeform 9"/>
          <p:cNvSpPr/>
          <p:nvPr/>
        </p:nvSpPr>
        <p:spPr>
          <a:xfrm>
            <a:off x="0" y="9432803"/>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a:off x="17589771" y="7782148"/>
            <a:ext cx="833380" cy="840737"/>
          </a:xfrm>
          <a:custGeom>
            <a:avLst/>
            <a:gdLst/>
            <a:ahLst/>
            <a:cxnLst/>
            <a:rect l="l" t="t" r="r" b="b"/>
            <a:pathLst>
              <a:path w="833380" h="840737">
                <a:moveTo>
                  <a:pt x="0" y="0"/>
                </a:moveTo>
                <a:lnTo>
                  <a:pt x="833381" y="0"/>
                </a:lnTo>
                <a:lnTo>
                  <a:pt x="833381"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4" name="TextBox 11">
            <a:extLst>
              <a:ext uri="{FF2B5EF4-FFF2-40B4-BE49-F238E27FC236}">
                <a16:creationId xmlns:a16="http://schemas.microsoft.com/office/drawing/2014/main" id="{80CDF31E-9254-82F4-B432-80EDD69C7C25}"/>
              </a:ext>
            </a:extLst>
          </p:cNvPr>
          <p:cNvSpPr txBox="1"/>
          <p:nvPr/>
        </p:nvSpPr>
        <p:spPr>
          <a:xfrm>
            <a:off x="5265183" y="723900"/>
            <a:ext cx="7757629" cy="954107"/>
          </a:xfrm>
          <a:prstGeom prst="rect">
            <a:avLst/>
          </a:prstGeom>
        </p:spPr>
        <p:txBody>
          <a:bodyPr wrap="square" lIns="0" tIns="0" rIns="0" bIns="0" rtlCol="0" anchor="t">
            <a:spAutoFit/>
          </a:bodyPr>
          <a:lstStyle/>
          <a:p>
            <a:pPr algn="ctr">
              <a:spcBef>
                <a:spcPct val="0"/>
              </a:spcBef>
            </a:pPr>
            <a:r>
              <a:rPr lang="en-US" sz="6200" b="1" smtClean="0">
                <a:solidFill>
                  <a:schemeClr val="tx2"/>
                </a:solidFill>
                <a:latin typeface="Arial" panose="020B0604020202020204" pitchFamily="34" charset="0"/>
                <a:cs typeface="Arial" panose="020B0604020202020204" pitchFamily="34" charset="0"/>
              </a:rPr>
              <a:t>KHỞI ĐỘNG</a:t>
            </a:r>
            <a:endParaRPr lang="en-US" sz="6200" b="1" dirty="0">
              <a:solidFill>
                <a:schemeClr val="tx2"/>
              </a:solidFill>
              <a:latin typeface="Arial" panose="020B0604020202020204" pitchFamily="34" charset="0"/>
              <a:cs typeface="Arial" panose="020B0604020202020204" pitchFamily="34" charset="0"/>
            </a:endParaRPr>
          </a:p>
        </p:txBody>
      </p:sp>
      <p:grpSp>
        <p:nvGrpSpPr>
          <p:cNvPr id="17" name="Group 16"/>
          <p:cNvGrpSpPr/>
          <p:nvPr/>
        </p:nvGrpSpPr>
        <p:grpSpPr>
          <a:xfrm>
            <a:off x="11081350" y="4472141"/>
            <a:ext cx="6597050" cy="5692469"/>
            <a:chOff x="10754160" y="4472141"/>
            <a:chExt cx="6597050" cy="5692469"/>
          </a:xfrm>
        </p:grpSpPr>
        <p:sp>
          <p:nvSpPr>
            <p:cNvPr id="26" name="Freeform 8"/>
            <p:cNvSpPr/>
            <p:nvPr/>
          </p:nvSpPr>
          <p:spPr>
            <a:xfrm>
              <a:off x="10754160" y="4472141"/>
              <a:ext cx="6597050" cy="5692469"/>
            </a:xfrm>
            <a:custGeom>
              <a:avLst/>
              <a:gdLst/>
              <a:ahLst/>
              <a:cxnLst/>
              <a:rect l="l" t="t" r="r" b="b"/>
              <a:pathLst>
                <a:path w="4183089" h="3618372">
                  <a:moveTo>
                    <a:pt x="0" y="0"/>
                  </a:moveTo>
                  <a:lnTo>
                    <a:pt x="4183089" y="0"/>
                  </a:lnTo>
                  <a:lnTo>
                    <a:pt x="4183089" y="3618372"/>
                  </a:lnTo>
                  <a:lnTo>
                    <a:pt x="0" y="3618372"/>
                  </a:lnTo>
                  <a:lnTo>
                    <a:pt x="0" y="0"/>
                  </a:lnTo>
                  <a:close/>
                </a:path>
              </a:pathLst>
            </a:custGeom>
            <a:blipFill>
              <a:blip r:embed="rId5"/>
              <a:stretch>
                <a:fillRect/>
              </a:stretch>
            </a:blipFill>
          </p:spPr>
        </p:sp>
        <p:sp>
          <p:nvSpPr>
            <p:cNvPr id="16" name="Rectangle 15"/>
            <p:cNvSpPr/>
            <p:nvPr/>
          </p:nvSpPr>
          <p:spPr>
            <a:xfrm rot="21422845">
              <a:off x="10933007" y="5131742"/>
              <a:ext cx="2005678" cy="646331"/>
            </a:xfrm>
            <a:prstGeom prst="rect">
              <a:avLst/>
            </a:prstGeom>
          </p:spPr>
          <p:txBody>
            <a:bodyPr wrap="none">
              <a:spAutoFit/>
            </a:bodyPr>
            <a:lstStyle/>
            <a:p>
              <a:pPr algn="ctr"/>
              <a:r>
                <a:rPr lang="nl-NL" sz="3600" b="1" smtClean="0">
                  <a:solidFill>
                    <a:srgbClr val="FF0000"/>
                  </a:solidFill>
                  <a:latin typeface="Arial" panose="020B0604020202020204" pitchFamily="34" charset="0"/>
                  <a:ea typeface="Calibri" panose="020F0502020204030204" pitchFamily="34" charset="0"/>
                  <a:cs typeface="Arial" panose="020B0604020202020204" pitchFamily="34" charset="0"/>
                </a:rPr>
                <a:t>Kết luận</a:t>
              </a:r>
              <a:endParaRPr lang="en-US" sz="3600" b="1">
                <a:solidFill>
                  <a:srgbClr val="FF0000"/>
                </a:solidFill>
              </a:endParaRPr>
            </a:p>
          </p:txBody>
        </p:sp>
      </p:grpSp>
      <p:grpSp>
        <p:nvGrpSpPr>
          <p:cNvPr id="18" name="Group 17"/>
          <p:cNvGrpSpPr/>
          <p:nvPr/>
        </p:nvGrpSpPr>
        <p:grpSpPr>
          <a:xfrm>
            <a:off x="762000" y="2324100"/>
            <a:ext cx="9941557" cy="4906902"/>
            <a:chOff x="833380" y="2324100"/>
            <a:chExt cx="9941557" cy="4906902"/>
          </a:xfrm>
        </p:grpSpPr>
        <p:sp>
          <p:nvSpPr>
            <p:cNvPr id="28" name="Freeform 3"/>
            <p:cNvSpPr/>
            <p:nvPr/>
          </p:nvSpPr>
          <p:spPr>
            <a:xfrm>
              <a:off x="833380" y="2324100"/>
              <a:ext cx="9941557" cy="4906902"/>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E69F"/>
            </a:solidFill>
            <a:ln>
              <a:noFill/>
            </a:ln>
            <a:effectLst>
              <a:outerShdw blurRad="50800" dist="38100" dir="2700000" algn="tl" rotWithShape="0">
                <a:prstClr val="black">
                  <a:alpha val="40000"/>
                </a:prstClr>
              </a:outerShdw>
            </a:effectLst>
          </p:spPr>
          <p:txBody>
            <a:bodyPr/>
            <a:lstStyle/>
            <a:p>
              <a:endParaRPr lang="en-US"/>
            </a:p>
          </p:txBody>
        </p:sp>
        <p:sp>
          <p:nvSpPr>
            <p:cNvPr id="15" name="Rectangle 14"/>
            <p:cNvSpPr/>
            <p:nvPr/>
          </p:nvSpPr>
          <p:spPr>
            <a:xfrm>
              <a:off x="1194058" y="3115557"/>
              <a:ext cx="9220200" cy="3323987"/>
            </a:xfrm>
            <a:prstGeom prst="rect">
              <a:avLst/>
            </a:prstGeom>
          </p:spPr>
          <p:txBody>
            <a:bodyPr wrap="square">
              <a:spAutoFit/>
            </a:bodyPr>
            <a:lstStyle/>
            <a:p>
              <a:pPr algn="just">
                <a:lnSpc>
                  <a:spcPct val="150000"/>
                </a:lnSpc>
              </a:pPr>
              <a:r>
                <a:rPr lang="en-US" sz="3500" kern="0">
                  <a:latin typeface="Arial" panose="020B0604020202020204" pitchFamily="34" charset="0"/>
                  <a:ea typeface="Calibri" panose="020F0502020204030204" pitchFamily="34" charset="0"/>
                  <a:cs typeface="Arial" panose="020B0604020202020204" pitchFamily="34" charset="0"/>
                </a:rPr>
                <a:t>Nước có một số tính chất và con người đã vận dụng các tính chất đó vào cuộc sống. Cuộc sống của chúng ta sẽ vô cùng khó khăn và không có sự sống nếu không có </a:t>
              </a:r>
              <a:r>
                <a:rPr lang="en-US" sz="3500" kern="0" smtClean="0">
                  <a:latin typeface="Arial" panose="020B0604020202020204" pitchFamily="34" charset="0"/>
                  <a:ea typeface="Calibri" panose="020F0502020204030204" pitchFamily="34" charset="0"/>
                  <a:cs typeface="Arial" panose="020B0604020202020204" pitchFamily="34" charset="0"/>
                </a:rPr>
                <a:t>nước.</a:t>
              </a:r>
              <a:endParaRPr lang="en-US" sz="35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93819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0"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edg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6" name="Group 6"/>
          <p:cNvGrpSpPr/>
          <p:nvPr/>
        </p:nvGrpSpPr>
        <p:grpSpPr>
          <a:xfrm>
            <a:off x="266700" y="272030"/>
            <a:ext cx="17754600" cy="9742939"/>
            <a:chOff x="0" y="0"/>
            <a:chExt cx="41425162" cy="20263714"/>
          </a:xfrm>
        </p:grpSpPr>
        <p:sp>
          <p:nvSpPr>
            <p:cNvPr id="7" name="Freeform 7"/>
            <p:cNvSpPr/>
            <p:nvPr/>
          </p:nvSpPr>
          <p:spPr>
            <a:xfrm>
              <a:off x="72390" y="72390"/>
              <a:ext cx="41280382" cy="20118934"/>
            </a:xfrm>
            <a:custGeom>
              <a:avLst/>
              <a:gdLst/>
              <a:ahLst/>
              <a:cxnLst/>
              <a:rect l="l" t="t" r="r" b="b"/>
              <a:pathLst>
                <a:path w="41280382" h="20118934">
                  <a:moveTo>
                    <a:pt x="0" y="0"/>
                  </a:moveTo>
                  <a:lnTo>
                    <a:pt x="41280382" y="0"/>
                  </a:lnTo>
                  <a:lnTo>
                    <a:pt x="41280382" y="20118934"/>
                  </a:lnTo>
                  <a:lnTo>
                    <a:pt x="0" y="20118934"/>
                  </a:lnTo>
                  <a:lnTo>
                    <a:pt x="0" y="0"/>
                  </a:lnTo>
                  <a:close/>
                </a:path>
              </a:pathLst>
            </a:custGeom>
            <a:solidFill>
              <a:srgbClr val="FFFFFF"/>
            </a:solidFill>
          </p:spPr>
        </p:sp>
        <p:sp>
          <p:nvSpPr>
            <p:cNvPr id="8" name="Freeform 8"/>
            <p:cNvSpPr/>
            <p:nvPr/>
          </p:nvSpPr>
          <p:spPr>
            <a:xfrm>
              <a:off x="0" y="0"/>
              <a:ext cx="41425161" cy="20263714"/>
            </a:xfrm>
            <a:custGeom>
              <a:avLst/>
              <a:gdLst/>
              <a:ahLst/>
              <a:cxnLst/>
              <a:rect l="l" t="t" r="r" b="b"/>
              <a:pathLst>
                <a:path w="41425161" h="20263714">
                  <a:moveTo>
                    <a:pt x="41280383" y="20118933"/>
                  </a:moveTo>
                  <a:lnTo>
                    <a:pt x="41425161" y="20118933"/>
                  </a:lnTo>
                  <a:lnTo>
                    <a:pt x="41425161" y="20263714"/>
                  </a:lnTo>
                  <a:lnTo>
                    <a:pt x="41280383" y="20263714"/>
                  </a:lnTo>
                  <a:lnTo>
                    <a:pt x="41280383" y="20118933"/>
                  </a:lnTo>
                  <a:close/>
                  <a:moveTo>
                    <a:pt x="0" y="144780"/>
                  </a:moveTo>
                  <a:lnTo>
                    <a:pt x="144780" y="144780"/>
                  </a:lnTo>
                  <a:lnTo>
                    <a:pt x="144780" y="20118935"/>
                  </a:lnTo>
                  <a:lnTo>
                    <a:pt x="0" y="20118935"/>
                  </a:lnTo>
                  <a:lnTo>
                    <a:pt x="0" y="144780"/>
                  </a:lnTo>
                  <a:close/>
                  <a:moveTo>
                    <a:pt x="0" y="20118935"/>
                  </a:moveTo>
                  <a:lnTo>
                    <a:pt x="144780" y="20118935"/>
                  </a:lnTo>
                  <a:lnTo>
                    <a:pt x="144780" y="20263714"/>
                  </a:lnTo>
                  <a:lnTo>
                    <a:pt x="0" y="20263714"/>
                  </a:lnTo>
                  <a:lnTo>
                    <a:pt x="0" y="20118933"/>
                  </a:lnTo>
                  <a:close/>
                  <a:moveTo>
                    <a:pt x="41280383" y="144780"/>
                  </a:moveTo>
                  <a:lnTo>
                    <a:pt x="41425161" y="144780"/>
                  </a:lnTo>
                  <a:lnTo>
                    <a:pt x="41425161" y="20118935"/>
                  </a:lnTo>
                  <a:lnTo>
                    <a:pt x="41280383" y="20118935"/>
                  </a:lnTo>
                  <a:lnTo>
                    <a:pt x="41280383" y="144780"/>
                  </a:lnTo>
                  <a:close/>
                  <a:moveTo>
                    <a:pt x="144780" y="20118933"/>
                  </a:moveTo>
                  <a:lnTo>
                    <a:pt x="41280383" y="20118933"/>
                  </a:lnTo>
                  <a:lnTo>
                    <a:pt x="41280383" y="20263714"/>
                  </a:lnTo>
                  <a:lnTo>
                    <a:pt x="144780" y="20263714"/>
                  </a:lnTo>
                  <a:lnTo>
                    <a:pt x="144780" y="20118933"/>
                  </a:lnTo>
                  <a:close/>
                  <a:moveTo>
                    <a:pt x="41280383" y="0"/>
                  </a:moveTo>
                  <a:lnTo>
                    <a:pt x="41425161" y="0"/>
                  </a:lnTo>
                  <a:lnTo>
                    <a:pt x="41425161" y="144780"/>
                  </a:lnTo>
                  <a:lnTo>
                    <a:pt x="41280383" y="144780"/>
                  </a:lnTo>
                  <a:lnTo>
                    <a:pt x="41280383" y="0"/>
                  </a:lnTo>
                  <a:close/>
                  <a:moveTo>
                    <a:pt x="0" y="0"/>
                  </a:moveTo>
                  <a:lnTo>
                    <a:pt x="144780" y="0"/>
                  </a:lnTo>
                  <a:lnTo>
                    <a:pt x="144780" y="144780"/>
                  </a:lnTo>
                  <a:lnTo>
                    <a:pt x="0" y="144780"/>
                  </a:lnTo>
                  <a:lnTo>
                    <a:pt x="0" y="0"/>
                  </a:lnTo>
                  <a:close/>
                  <a:moveTo>
                    <a:pt x="144780" y="0"/>
                  </a:moveTo>
                  <a:lnTo>
                    <a:pt x="41280383" y="0"/>
                  </a:lnTo>
                  <a:lnTo>
                    <a:pt x="41280383" y="144780"/>
                  </a:lnTo>
                  <a:lnTo>
                    <a:pt x="144780" y="144780"/>
                  </a:lnTo>
                  <a:lnTo>
                    <a:pt x="144780" y="0"/>
                  </a:lnTo>
                  <a:close/>
                </a:path>
              </a:pathLst>
            </a:custGeom>
            <a:solidFill>
              <a:srgbClr val="000000"/>
            </a:solidFill>
          </p:spPr>
        </p:sp>
      </p:grpSp>
      <p:sp>
        <p:nvSpPr>
          <p:cNvPr id="9" name="Freeform 9"/>
          <p:cNvSpPr/>
          <p:nvPr/>
        </p:nvSpPr>
        <p:spPr>
          <a:xfrm>
            <a:off x="14406620" y="-92835"/>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a:off x="-118964" y="8343900"/>
            <a:ext cx="833380" cy="840737"/>
          </a:xfrm>
          <a:custGeom>
            <a:avLst/>
            <a:gdLst/>
            <a:ahLst/>
            <a:cxnLst/>
            <a:rect l="l" t="t" r="r" b="b"/>
            <a:pathLst>
              <a:path w="833380" h="840737">
                <a:moveTo>
                  <a:pt x="0" y="0"/>
                </a:moveTo>
                <a:lnTo>
                  <a:pt x="833381" y="0"/>
                </a:lnTo>
                <a:lnTo>
                  <a:pt x="833381"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cxnSp>
        <p:nvCxnSpPr>
          <p:cNvPr id="23" name="Straight Connector 22">
            <a:extLst>
              <a:ext uri="{FF2B5EF4-FFF2-40B4-BE49-F238E27FC236}">
                <a16:creationId xmlns:a16="http://schemas.microsoft.com/office/drawing/2014/main" id="{C5EA6778-10F2-03B2-9312-752C0CAE15E3}"/>
              </a:ext>
            </a:extLst>
          </p:cNvPr>
          <p:cNvCxnSpPr>
            <a:cxnSpLocks/>
          </p:cNvCxnSpPr>
          <p:nvPr/>
        </p:nvCxnSpPr>
        <p:spPr>
          <a:xfrm flipH="1">
            <a:off x="1371600" y="2857500"/>
            <a:ext cx="15603294" cy="0"/>
          </a:xfrm>
          <a:prstGeom prst="line">
            <a:avLst/>
          </a:prstGeom>
          <a:ln w="57150">
            <a:solidFill>
              <a:srgbClr val="C00000"/>
            </a:solidFill>
            <a:prstDash val="lgDash"/>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791484" y="778984"/>
            <a:ext cx="16705032" cy="1791533"/>
            <a:chOff x="694845" y="648302"/>
            <a:chExt cx="16705032" cy="1791533"/>
          </a:xfrm>
        </p:grpSpPr>
        <p:sp>
          <p:nvSpPr>
            <p:cNvPr id="21" name="TextBox 20">
              <a:extLst>
                <a:ext uri="{FF2B5EF4-FFF2-40B4-BE49-F238E27FC236}">
                  <a16:creationId xmlns:a16="http://schemas.microsoft.com/office/drawing/2014/main" id="{767C5308-A6C0-E138-DB6D-02D09A02273C}"/>
                </a:ext>
              </a:extLst>
            </p:cNvPr>
            <p:cNvSpPr txBox="1"/>
            <p:nvPr/>
          </p:nvSpPr>
          <p:spPr>
            <a:xfrm>
              <a:off x="2363420" y="666905"/>
              <a:ext cx="15036457" cy="1754326"/>
            </a:xfrm>
            <a:prstGeom prst="rect">
              <a:avLst/>
            </a:prstGeom>
            <a:noFill/>
          </p:spPr>
          <p:txBody>
            <a:bodyPr wrap="square">
              <a:spAutoFit/>
            </a:bodyPr>
            <a:lstStyle/>
            <a:p>
              <a:pPr algn="just">
                <a:lnSpc>
                  <a:spcPct val="150000"/>
                </a:lnSpc>
              </a:pPr>
              <a:r>
                <a:rPr lang="nl-NL" sz="3600" b="1" i="1">
                  <a:solidFill>
                    <a:schemeClr val="tx2">
                      <a:lumMod val="50000"/>
                    </a:schemeClr>
                  </a:solidFill>
                  <a:effectLst/>
                  <a:latin typeface="Arial" panose="020B0604020202020204" pitchFamily="34" charset="0"/>
                  <a:ea typeface="Calibri" panose="020F0502020204030204" pitchFamily="34" charset="0"/>
                  <a:cs typeface="Arial" panose="020B0604020202020204" pitchFamily="34" charset="0"/>
                </a:rPr>
                <a:t>Câu hỏi củng cố: </a:t>
              </a:r>
              <a:r>
                <a:rPr lang="nl-NL" sz="3600">
                  <a:latin typeface="Arial" panose="020B0604020202020204" pitchFamily="34" charset="0"/>
                  <a:cs typeface="Arial" panose="020B0604020202020204" pitchFamily="34" charset="0"/>
                </a:rPr>
                <a:t>Nhà bạn Lan bị ướt nền, hãy gợi ý và giải thích cho bạn nên đi đôi ủng bằng cao su hay </a:t>
              </a:r>
              <a:r>
                <a:rPr lang="nl-NL" sz="3600" smtClean="0">
                  <a:latin typeface="Arial" panose="020B0604020202020204" pitchFamily="34" charset="0"/>
                  <a:cs typeface="Arial" panose="020B0604020202020204" pitchFamily="34" charset="0"/>
                </a:rPr>
                <a:t>giày </a:t>
              </a:r>
              <a:r>
                <a:rPr lang="nl-NL" sz="3600">
                  <a:latin typeface="Arial" panose="020B0604020202020204" pitchFamily="34" charset="0"/>
                  <a:cs typeface="Arial" panose="020B0604020202020204" pitchFamily="34" charset="0"/>
                </a:rPr>
                <a:t>bằng vải để không bị ướt chân</a:t>
              </a:r>
              <a:r>
                <a:rPr lang="nl-NL"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pic>
          <p:nvPicPr>
            <p:cNvPr id="28" name="Picture 15"/>
            <p:cNvPicPr>
              <a:picLocks noChangeAspect="1"/>
            </p:cNvPicPr>
            <p:nvPr/>
          </p:nvPicPr>
          <p:blipFill>
            <a:blip r:embed="rId5"/>
            <a:srcRect/>
            <a:stretch>
              <a:fillRect/>
            </a:stretch>
          </p:blipFill>
          <p:spPr>
            <a:xfrm>
              <a:off x="694845" y="648302"/>
              <a:ext cx="1401875" cy="1791533"/>
            </a:xfrm>
            <a:prstGeom prst="rect">
              <a:avLst/>
            </a:prstGeom>
          </p:spPr>
        </p:pic>
      </p:grpSp>
      <p:pic>
        <p:nvPicPr>
          <p:cNvPr id="30" name="Picture 6"/>
          <p:cNvPicPr>
            <a:picLocks noChangeAspect="1"/>
          </p:cNvPicPr>
          <p:nvPr/>
        </p:nvPicPr>
        <p:blipFill>
          <a:blip r:embed="rId6"/>
          <a:srcRect/>
          <a:stretch>
            <a:fillRect/>
          </a:stretch>
        </p:blipFill>
        <p:spPr>
          <a:xfrm>
            <a:off x="2345759" y="3414401"/>
            <a:ext cx="4242602" cy="6148699"/>
          </a:xfrm>
          <a:prstGeom prst="rect">
            <a:avLst/>
          </a:prstGeom>
        </p:spPr>
      </p:pic>
      <p:sp>
        <p:nvSpPr>
          <p:cNvPr id="31" name="Google Shape;48;p2">
            <a:extLst>
              <a:ext uri="{FF2B5EF4-FFF2-40B4-BE49-F238E27FC236}">
                <a16:creationId xmlns:a16="http://schemas.microsoft.com/office/drawing/2014/main" id="{FFD9D2AF-AB57-F756-66BE-0F92B2377EE6}"/>
              </a:ext>
            </a:extLst>
          </p:cNvPr>
          <p:cNvSpPr/>
          <p:nvPr/>
        </p:nvSpPr>
        <p:spPr>
          <a:xfrm>
            <a:off x="7391400" y="4229100"/>
            <a:ext cx="8686800" cy="3276600"/>
          </a:xfrm>
          <a:prstGeom prst="wedgeRoundRectCallout">
            <a:avLst>
              <a:gd name="adj1" fmla="val -62234"/>
              <a:gd name="adj2" fmla="val 24539"/>
              <a:gd name="adj3" fmla="val 16667"/>
            </a:avLst>
          </a:prstGeom>
          <a:solidFill>
            <a:srgbClr val="9F0002"/>
          </a:solidFill>
          <a:ln w="19050" cap="flat" cmpd="sng">
            <a:solidFill>
              <a:srgbClr val="9F0002"/>
            </a:solidFill>
            <a:prstDash val="solid"/>
            <a:round/>
            <a:headEnd type="none" w="sm" len="sm"/>
            <a:tailEnd type="none" w="sm" len="sm"/>
          </a:ln>
          <a:effectLst/>
        </p:spPr>
        <p:txBody>
          <a:bodyPr spcFirstLastPara="1" wrap="square" lIns="72000" tIns="36000" rIns="72000" bIns="72000" anchor="ctr" anchorCtr="0">
            <a:noAutofit/>
          </a:bodyPr>
          <a:lstStyle/>
          <a:p>
            <a:pPr lvl="0" algn="just">
              <a:lnSpc>
                <a:spcPct val="150000"/>
              </a:lnSpc>
            </a:pPr>
            <a:r>
              <a:rPr lang="en-US" sz="3600" smtClean="0">
                <a:solidFill>
                  <a:schemeClr val="bg1"/>
                </a:solidFill>
                <a:latin typeface="Arial" panose="020B0604020202020204" pitchFamily="34" charset="0"/>
                <a:cs typeface="Arial" panose="020B0604020202020204" pitchFamily="34" charset="0"/>
              </a:rPr>
              <a:t>Lan nên </a:t>
            </a:r>
            <a:r>
              <a:rPr lang="en-US" sz="3600">
                <a:solidFill>
                  <a:schemeClr val="bg1"/>
                </a:solidFill>
                <a:latin typeface="Arial" panose="020B0604020202020204" pitchFamily="34" charset="0"/>
                <a:cs typeface="Arial" panose="020B0604020202020204" pitchFamily="34" charset="0"/>
              </a:rPr>
              <a:t>đi ủng cao su vì nó không thấm nước, còn đôi giày vải thấm nước.</a:t>
            </a:r>
          </a:p>
        </p:txBody>
      </p:sp>
    </p:spTree>
    <p:extLst>
      <p:ext uri="{BB962C8B-B14F-4D97-AF65-F5344CB8AC3E}">
        <p14:creationId xmlns:p14="http://schemas.microsoft.com/office/powerpoint/2010/main" val="34099151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37"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out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6" name="Group 6"/>
          <p:cNvGrpSpPr/>
          <p:nvPr/>
        </p:nvGrpSpPr>
        <p:grpSpPr>
          <a:xfrm>
            <a:off x="266700" y="272030"/>
            <a:ext cx="17754600" cy="9742939"/>
            <a:chOff x="0" y="0"/>
            <a:chExt cx="41425162" cy="20263714"/>
          </a:xfrm>
        </p:grpSpPr>
        <p:sp>
          <p:nvSpPr>
            <p:cNvPr id="7" name="Freeform 7"/>
            <p:cNvSpPr/>
            <p:nvPr/>
          </p:nvSpPr>
          <p:spPr>
            <a:xfrm>
              <a:off x="72390" y="72390"/>
              <a:ext cx="41280382" cy="20118934"/>
            </a:xfrm>
            <a:custGeom>
              <a:avLst/>
              <a:gdLst/>
              <a:ahLst/>
              <a:cxnLst/>
              <a:rect l="l" t="t" r="r" b="b"/>
              <a:pathLst>
                <a:path w="41280382" h="20118934">
                  <a:moveTo>
                    <a:pt x="0" y="0"/>
                  </a:moveTo>
                  <a:lnTo>
                    <a:pt x="41280382" y="0"/>
                  </a:lnTo>
                  <a:lnTo>
                    <a:pt x="41280382" y="20118934"/>
                  </a:lnTo>
                  <a:lnTo>
                    <a:pt x="0" y="20118934"/>
                  </a:lnTo>
                  <a:lnTo>
                    <a:pt x="0" y="0"/>
                  </a:lnTo>
                  <a:close/>
                </a:path>
              </a:pathLst>
            </a:custGeom>
            <a:solidFill>
              <a:srgbClr val="FFFFFF"/>
            </a:solidFill>
          </p:spPr>
        </p:sp>
        <p:sp>
          <p:nvSpPr>
            <p:cNvPr id="8" name="Freeform 8"/>
            <p:cNvSpPr/>
            <p:nvPr/>
          </p:nvSpPr>
          <p:spPr>
            <a:xfrm>
              <a:off x="0" y="0"/>
              <a:ext cx="41425161" cy="20263714"/>
            </a:xfrm>
            <a:custGeom>
              <a:avLst/>
              <a:gdLst/>
              <a:ahLst/>
              <a:cxnLst/>
              <a:rect l="l" t="t" r="r" b="b"/>
              <a:pathLst>
                <a:path w="41425161" h="20263714">
                  <a:moveTo>
                    <a:pt x="41280383" y="20118933"/>
                  </a:moveTo>
                  <a:lnTo>
                    <a:pt x="41425161" y="20118933"/>
                  </a:lnTo>
                  <a:lnTo>
                    <a:pt x="41425161" y="20263714"/>
                  </a:lnTo>
                  <a:lnTo>
                    <a:pt x="41280383" y="20263714"/>
                  </a:lnTo>
                  <a:lnTo>
                    <a:pt x="41280383" y="20118933"/>
                  </a:lnTo>
                  <a:close/>
                  <a:moveTo>
                    <a:pt x="0" y="144780"/>
                  </a:moveTo>
                  <a:lnTo>
                    <a:pt x="144780" y="144780"/>
                  </a:lnTo>
                  <a:lnTo>
                    <a:pt x="144780" y="20118935"/>
                  </a:lnTo>
                  <a:lnTo>
                    <a:pt x="0" y="20118935"/>
                  </a:lnTo>
                  <a:lnTo>
                    <a:pt x="0" y="144780"/>
                  </a:lnTo>
                  <a:close/>
                  <a:moveTo>
                    <a:pt x="0" y="20118935"/>
                  </a:moveTo>
                  <a:lnTo>
                    <a:pt x="144780" y="20118935"/>
                  </a:lnTo>
                  <a:lnTo>
                    <a:pt x="144780" y="20263714"/>
                  </a:lnTo>
                  <a:lnTo>
                    <a:pt x="0" y="20263714"/>
                  </a:lnTo>
                  <a:lnTo>
                    <a:pt x="0" y="20118933"/>
                  </a:lnTo>
                  <a:close/>
                  <a:moveTo>
                    <a:pt x="41280383" y="144780"/>
                  </a:moveTo>
                  <a:lnTo>
                    <a:pt x="41425161" y="144780"/>
                  </a:lnTo>
                  <a:lnTo>
                    <a:pt x="41425161" y="20118935"/>
                  </a:lnTo>
                  <a:lnTo>
                    <a:pt x="41280383" y="20118935"/>
                  </a:lnTo>
                  <a:lnTo>
                    <a:pt x="41280383" y="144780"/>
                  </a:lnTo>
                  <a:close/>
                  <a:moveTo>
                    <a:pt x="144780" y="20118933"/>
                  </a:moveTo>
                  <a:lnTo>
                    <a:pt x="41280383" y="20118933"/>
                  </a:lnTo>
                  <a:lnTo>
                    <a:pt x="41280383" y="20263714"/>
                  </a:lnTo>
                  <a:lnTo>
                    <a:pt x="144780" y="20263714"/>
                  </a:lnTo>
                  <a:lnTo>
                    <a:pt x="144780" y="20118933"/>
                  </a:lnTo>
                  <a:close/>
                  <a:moveTo>
                    <a:pt x="41280383" y="0"/>
                  </a:moveTo>
                  <a:lnTo>
                    <a:pt x="41425161" y="0"/>
                  </a:lnTo>
                  <a:lnTo>
                    <a:pt x="41425161" y="144780"/>
                  </a:lnTo>
                  <a:lnTo>
                    <a:pt x="41280383" y="144780"/>
                  </a:lnTo>
                  <a:lnTo>
                    <a:pt x="41280383" y="0"/>
                  </a:lnTo>
                  <a:close/>
                  <a:moveTo>
                    <a:pt x="0" y="0"/>
                  </a:moveTo>
                  <a:lnTo>
                    <a:pt x="144780" y="0"/>
                  </a:lnTo>
                  <a:lnTo>
                    <a:pt x="144780" y="144780"/>
                  </a:lnTo>
                  <a:lnTo>
                    <a:pt x="0" y="144780"/>
                  </a:lnTo>
                  <a:lnTo>
                    <a:pt x="0" y="0"/>
                  </a:lnTo>
                  <a:close/>
                  <a:moveTo>
                    <a:pt x="144780" y="0"/>
                  </a:moveTo>
                  <a:lnTo>
                    <a:pt x="41280383" y="0"/>
                  </a:lnTo>
                  <a:lnTo>
                    <a:pt x="41280383" y="144780"/>
                  </a:lnTo>
                  <a:lnTo>
                    <a:pt x="144780" y="144780"/>
                  </a:lnTo>
                  <a:lnTo>
                    <a:pt x="144780" y="0"/>
                  </a:lnTo>
                  <a:close/>
                </a:path>
              </a:pathLst>
            </a:custGeom>
            <a:solidFill>
              <a:srgbClr val="000000"/>
            </a:solidFill>
          </p:spPr>
        </p:sp>
      </p:grpSp>
      <p:sp>
        <p:nvSpPr>
          <p:cNvPr id="9" name="Freeform 9"/>
          <p:cNvSpPr/>
          <p:nvPr/>
        </p:nvSpPr>
        <p:spPr>
          <a:xfrm>
            <a:off x="14406620" y="-92835"/>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a:off x="-118964" y="8343900"/>
            <a:ext cx="833380" cy="840737"/>
          </a:xfrm>
          <a:custGeom>
            <a:avLst/>
            <a:gdLst/>
            <a:ahLst/>
            <a:cxnLst/>
            <a:rect l="l" t="t" r="r" b="b"/>
            <a:pathLst>
              <a:path w="833380" h="840737">
                <a:moveTo>
                  <a:pt x="0" y="0"/>
                </a:moveTo>
                <a:lnTo>
                  <a:pt x="833381" y="0"/>
                </a:lnTo>
                <a:lnTo>
                  <a:pt x="833381"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cxnSp>
        <p:nvCxnSpPr>
          <p:cNvPr id="23" name="Straight Connector 22">
            <a:extLst>
              <a:ext uri="{FF2B5EF4-FFF2-40B4-BE49-F238E27FC236}">
                <a16:creationId xmlns:a16="http://schemas.microsoft.com/office/drawing/2014/main" id="{C5EA6778-10F2-03B2-9312-752C0CAE15E3}"/>
              </a:ext>
            </a:extLst>
          </p:cNvPr>
          <p:cNvCxnSpPr>
            <a:cxnSpLocks/>
          </p:cNvCxnSpPr>
          <p:nvPr/>
        </p:nvCxnSpPr>
        <p:spPr>
          <a:xfrm flipH="1">
            <a:off x="1371600" y="2857500"/>
            <a:ext cx="15603294" cy="0"/>
          </a:xfrm>
          <a:prstGeom prst="line">
            <a:avLst/>
          </a:prstGeom>
          <a:ln w="57150">
            <a:solidFill>
              <a:srgbClr val="C00000"/>
            </a:solidFill>
            <a:prstDash val="lgDash"/>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791484" y="778984"/>
            <a:ext cx="16705032" cy="1791533"/>
            <a:chOff x="694845" y="648302"/>
            <a:chExt cx="16705032" cy="1791533"/>
          </a:xfrm>
        </p:grpSpPr>
        <p:sp>
          <p:nvSpPr>
            <p:cNvPr id="21" name="TextBox 20">
              <a:extLst>
                <a:ext uri="{FF2B5EF4-FFF2-40B4-BE49-F238E27FC236}">
                  <a16:creationId xmlns:a16="http://schemas.microsoft.com/office/drawing/2014/main" id="{767C5308-A6C0-E138-DB6D-02D09A02273C}"/>
                </a:ext>
              </a:extLst>
            </p:cNvPr>
            <p:cNvSpPr txBox="1"/>
            <p:nvPr/>
          </p:nvSpPr>
          <p:spPr>
            <a:xfrm>
              <a:off x="2363420" y="666905"/>
              <a:ext cx="15036457" cy="1651671"/>
            </a:xfrm>
            <a:prstGeom prst="rect">
              <a:avLst/>
            </a:prstGeom>
            <a:noFill/>
          </p:spPr>
          <p:txBody>
            <a:bodyPr wrap="square">
              <a:spAutoFit/>
            </a:bodyPr>
            <a:lstStyle/>
            <a:p>
              <a:pPr algn="just">
                <a:lnSpc>
                  <a:spcPct val="150000"/>
                </a:lnSpc>
              </a:pPr>
              <a:r>
                <a:rPr lang="nl-NL" sz="3600" b="1" i="1">
                  <a:solidFill>
                    <a:schemeClr val="tx2">
                      <a:lumMod val="50000"/>
                    </a:schemeClr>
                  </a:solidFill>
                  <a:effectLst/>
                  <a:latin typeface="Arial" panose="020B0604020202020204" pitchFamily="34" charset="0"/>
                  <a:ea typeface="Calibri" panose="020F0502020204030204" pitchFamily="34" charset="0"/>
                  <a:cs typeface="Arial" panose="020B0604020202020204" pitchFamily="34" charset="0"/>
                </a:rPr>
                <a:t>Câu hỏi củng cố: </a:t>
              </a:r>
              <a:r>
                <a:rPr lang="nl-NL" sz="3600">
                  <a:latin typeface="Arial" panose="020B0604020202020204" pitchFamily="34" charset="0"/>
                  <a:cs typeface="Arial" panose="020B0604020202020204" pitchFamily="34" charset="0"/>
                </a:rPr>
                <a:t>Chỉ ra ít nhất 3 tính chất của nước mà con người đã vận dụng trong việc pha trà gói.</a:t>
              </a:r>
              <a:endParaRPr lang="en-US" sz="3600">
                <a:latin typeface="Arial" panose="020B0604020202020204" pitchFamily="34" charset="0"/>
                <a:cs typeface="Arial" panose="020B0604020202020204" pitchFamily="34" charset="0"/>
              </a:endParaRPr>
            </a:p>
          </p:txBody>
        </p:sp>
        <p:pic>
          <p:nvPicPr>
            <p:cNvPr id="28" name="Picture 15"/>
            <p:cNvPicPr>
              <a:picLocks noChangeAspect="1"/>
            </p:cNvPicPr>
            <p:nvPr/>
          </p:nvPicPr>
          <p:blipFill>
            <a:blip r:embed="rId5"/>
            <a:srcRect/>
            <a:stretch>
              <a:fillRect/>
            </a:stretch>
          </p:blipFill>
          <p:spPr>
            <a:xfrm>
              <a:off x="694845" y="648302"/>
              <a:ext cx="1401875" cy="1791533"/>
            </a:xfrm>
            <a:prstGeom prst="rect">
              <a:avLst/>
            </a:prstGeom>
          </p:spPr>
        </p:pic>
      </p:grpSp>
      <p:grpSp>
        <p:nvGrpSpPr>
          <p:cNvPr id="4" name="Group 3"/>
          <p:cNvGrpSpPr/>
          <p:nvPr/>
        </p:nvGrpSpPr>
        <p:grpSpPr>
          <a:xfrm>
            <a:off x="685800" y="3653823"/>
            <a:ext cx="7966800" cy="2218889"/>
            <a:chOff x="1634400" y="3791700"/>
            <a:chExt cx="7966800" cy="2218889"/>
          </a:xfrm>
        </p:grpSpPr>
        <p:sp>
          <p:nvSpPr>
            <p:cNvPr id="15" name="Rectangle: Rounded Corners 19">
              <a:extLst>
                <a:ext uri="{FF2B5EF4-FFF2-40B4-BE49-F238E27FC236}">
                  <a16:creationId xmlns:a16="http://schemas.microsoft.com/office/drawing/2014/main" id="{70C4E813-F178-FE59-04A5-E2FDF1EB08B3}"/>
                </a:ext>
              </a:extLst>
            </p:cNvPr>
            <p:cNvSpPr/>
            <p:nvPr/>
          </p:nvSpPr>
          <p:spPr>
            <a:xfrm>
              <a:off x="2475299" y="3982684"/>
              <a:ext cx="7125901" cy="1966296"/>
            </a:xfrm>
            <a:prstGeom prst="roundRect">
              <a:avLst>
                <a:gd name="adj" fmla="val 9374"/>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spcBef>
                  <a:spcPts val="0"/>
                </a:spcBef>
                <a:spcAft>
                  <a:spcPts val="0"/>
                </a:spcAft>
              </a:pPr>
              <a:endPar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7650" name="Picture 2" descr="https://o.remove.bg/downloads/61b34ea2-b15d-421d-a5aa-499e867fe829/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4400" y="3791700"/>
              <a:ext cx="2981325" cy="22188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581400" y="4642666"/>
              <a:ext cx="5413661" cy="646331"/>
            </a:xfrm>
            <a:prstGeom prst="rect">
              <a:avLst/>
            </a:prstGeom>
          </p:spPr>
          <p:txBody>
            <a:bodyPr wrap="none">
              <a:spAutoFit/>
            </a:bodyPr>
            <a:lstStyle/>
            <a:p>
              <a:pPr algn="ctr"/>
              <a:r>
                <a:rPr lang="en-US" sz="3600" kern="0" smtClean="0">
                  <a:latin typeface="Arial" panose="020B0604020202020204" pitchFamily="34" charset="0"/>
                  <a:ea typeface="Calibri" panose="020F0502020204030204" pitchFamily="34" charset="0"/>
                  <a:cs typeface="Arial" panose="020B0604020202020204" pitchFamily="34" charset="0"/>
                </a:rPr>
                <a:t>Nước </a:t>
              </a:r>
              <a:r>
                <a:rPr lang="en-US" sz="3600" kern="0">
                  <a:latin typeface="Arial" panose="020B0604020202020204" pitchFamily="34" charset="0"/>
                  <a:ea typeface="Calibri" panose="020F0502020204030204" pitchFamily="34" charset="0"/>
                  <a:cs typeface="Arial" panose="020B0604020202020204" pitchFamily="34" charset="0"/>
                </a:rPr>
                <a:t>thấm qua túi lọc trà</a:t>
              </a:r>
              <a:endParaRPr lang="en-US" sz="3600">
                <a:latin typeface="Arial" panose="020B0604020202020204" pitchFamily="34" charset="0"/>
                <a:cs typeface="Arial" panose="020B0604020202020204" pitchFamily="34" charset="0"/>
              </a:endParaRPr>
            </a:p>
          </p:txBody>
        </p:sp>
      </p:grpSp>
      <p:grpSp>
        <p:nvGrpSpPr>
          <p:cNvPr id="5" name="Group 4"/>
          <p:cNvGrpSpPr/>
          <p:nvPr/>
        </p:nvGrpSpPr>
        <p:grpSpPr>
          <a:xfrm>
            <a:off x="9256122" y="3619500"/>
            <a:ext cx="8041278" cy="2309982"/>
            <a:chOff x="9033619" y="3661377"/>
            <a:chExt cx="8041278" cy="2309982"/>
          </a:xfrm>
        </p:grpSpPr>
        <p:grpSp>
          <p:nvGrpSpPr>
            <p:cNvPr id="18" name="Group 17"/>
            <p:cNvGrpSpPr/>
            <p:nvPr/>
          </p:nvGrpSpPr>
          <p:grpSpPr>
            <a:xfrm>
              <a:off x="9948996" y="3886684"/>
              <a:ext cx="7125901" cy="1966296"/>
              <a:chOff x="2475299" y="3982684"/>
              <a:chExt cx="7125901" cy="1966296"/>
            </a:xfrm>
          </p:grpSpPr>
          <p:sp>
            <p:nvSpPr>
              <p:cNvPr id="19" name="Rectangle: Rounded Corners 19">
                <a:extLst>
                  <a:ext uri="{FF2B5EF4-FFF2-40B4-BE49-F238E27FC236}">
                    <a16:creationId xmlns:a16="http://schemas.microsoft.com/office/drawing/2014/main" id="{70C4E813-F178-FE59-04A5-E2FDF1EB08B3}"/>
                  </a:ext>
                </a:extLst>
              </p:cNvPr>
              <p:cNvSpPr/>
              <p:nvPr/>
            </p:nvSpPr>
            <p:spPr>
              <a:xfrm>
                <a:off x="2475299" y="3982684"/>
                <a:ext cx="7125901" cy="1966296"/>
              </a:xfrm>
              <a:prstGeom prst="roundRect">
                <a:avLst>
                  <a:gd name="adj" fmla="val 9374"/>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spcBef>
                    <a:spcPts val="0"/>
                  </a:spcBef>
                  <a:spcAft>
                    <a:spcPts val="0"/>
                  </a:spcAft>
                </a:pPr>
                <a:endPar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2" name="Rectangle 21"/>
              <p:cNvSpPr/>
              <p:nvPr/>
            </p:nvSpPr>
            <p:spPr>
              <a:xfrm>
                <a:off x="3041903" y="4642666"/>
                <a:ext cx="6413936" cy="646331"/>
              </a:xfrm>
              <a:prstGeom prst="rect">
                <a:avLst/>
              </a:prstGeom>
            </p:spPr>
            <p:txBody>
              <a:bodyPr wrap="none">
                <a:spAutoFit/>
              </a:bodyPr>
              <a:lstStyle/>
              <a:p>
                <a:pPr algn="ctr"/>
                <a:r>
                  <a:rPr lang="en-US" sz="3600" kern="0" smtClean="0">
                    <a:latin typeface="Arial" panose="020B0604020202020204" pitchFamily="34" charset="0"/>
                    <a:ea typeface="Calibri" panose="020F0502020204030204" pitchFamily="34" charset="0"/>
                    <a:cs typeface="Arial" panose="020B0604020202020204" pitchFamily="34" charset="0"/>
                  </a:rPr>
                  <a:t>Nước không hoà tan túi </a:t>
                </a:r>
                <a:r>
                  <a:rPr lang="en-US" sz="3600" kern="0">
                    <a:latin typeface="Arial" panose="020B0604020202020204" pitchFamily="34" charset="0"/>
                    <a:ea typeface="Calibri" panose="020F0502020204030204" pitchFamily="34" charset="0"/>
                    <a:cs typeface="Arial" panose="020B0604020202020204" pitchFamily="34" charset="0"/>
                  </a:rPr>
                  <a:t>lọc trà</a:t>
                </a:r>
                <a:endParaRPr lang="en-US" sz="3600">
                  <a:latin typeface="Arial" panose="020B0604020202020204" pitchFamily="34" charset="0"/>
                  <a:cs typeface="Arial" panose="020B0604020202020204" pitchFamily="34" charset="0"/>
                </a:endParaRPr>
              </a:p>
            </p:txBody>
          </p:sp>
        </p:grpSp>
        <p:pic>
          <p:nvPicPr>
            <p:cNvPr id="27652" name="Picture 4" descr="https://o.remove.bg/downloads/53c1075e-72a8-4ce4-a444-d1cb6626caed/image-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33619" y="3661377"/>
              <a:ext cx="2648644" cy="23099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4800600" y="6398199"/>
            <a:ext cx="8082456" cy="3036746"/>
            <a:chOff x="5023944" y="6335541"/>
            <a:chExt cx="8082456" cy="3036746"/>
          </a:xfrm>
        </p:grpSpPr>
        <p:grpSp>
          <p:nvGrpSpPr>
            <p:cNvPr id="24" name="Group 23"/>
            <p:cNvGrpSpPr/>
            <p:nvPr/>
          </p:nvGrpSpPr>
          <p:grpSpPr>
            <a:xfrm>
              <a:off x="5257800" y="6703946"/>
              <a:ext cx="7848600" cy="2299936"/>
              <a:chOff x="2829139" y="3982684"/>
              <a:chExt cx="7848600" cy="2299936"/>
            </a:xfrm>
          </p:grpSpPr>
          <p:sp>
            <p:nvSpPr>
              <p:cNvPr id="25" name="Rectangle: Rounded Corners 19">
                <a:extLst>
                  <a:ext uri="{FF2B5EF4-FFF2-40B4-BE49-F238E27FC236}">
                    <a16:creationId xmlns:a16="http://schemas.microsoft.com/office/drawing/2014/main" id="{70C4E813-F178-FE59-04A5-E2FDF1EB08B3}"/>
                  </a:ext>
                </a:extLst>
              </p:cNvPr>
              <p:cNvSpPr/>
              <p:nvPr/>
            </p:nvSpPr>
            <p:spPr>
              <a:xfrm>
                <a:off x="2829139" y="3982684"/>
                <a:ext cx="7848600" cy="2299936"/>
              </a:xfrm>
              <a:prstGeom prst="roundRect">
                <a:avLst>
                  <a:gd name="adj" fmla="val 9374"/>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spcBef>
                    <a:spcPts val="0"/>
                  </a:spcBef>
                  <a:spcAft>
                    <a:spcPts val="0"/>
                  </a:spcAft>
                </a:pPr>
                <a:endPar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7" name="Rectangle 26"/>
              <p:cNvSpPr/>
              <p:nvPr/>
            </p:nvSpPr>
            <p:spPr>
              <a:xfrm>
                <a:off x="4200739" y="4255489"/>
                <a:ext cx="6324600" cy="1754326"/>
              </a:xfrm>
              <a:prstGeom prst="rect">
                <a:avLst/>
              </a:prstGeom>
            </p:spPr>
            <p:txBody>
              <a:bodyPr wrap="square">
                <a:spAutoFit/>
              </a:bodyPr>
              <a:lstStyle/>
              <a:p>
                <a:pPr algn="ctr">
                  <a:lnSpc>
                    <a:spcPct val="150000"/>
                  </a:lnSpc>
                </a:pPr>
                <a:r>
                  <a:rPr lang="en-US" sz="3600" smtClean="0">
                    <a:latin typeface="Arial" panose="020B0604020202020204" pitchFamily="34" charset="0"/>
                    <a:cs typeface="Arial" panose="020B0604020202020204" pitchFamily="34" charset="0"/>
                  </a:rPr>
                  <a:t>Nước </a:t>
                </a:r>
                <a:r>
                  <a:rPr lang="en-US" sz="3600">
                    <a:latin typeface="Arial" panose="020B0604020202020204" pitchFamily="34" charset="0"/>
                    <a:cs typeface="Arial" panose="020B0604020202020204" pitchFamily="34" charset="0"/>
                  </a:rPr>
                  <a:t>hòa tan được một số chất trong </a:t>
                </a:r>
                <a:r>
                  <a:rPr lang="en-US" sz="3600" smtClean="0">
                    <a:latin typeface="Arial" panose="020B0604020202020204" pitchFamily="34" charset="0"/>
                    <a:cs typeface="Arial" panose="020B0604020202020204" pitchFamily="34" charset="0"/>
                  </a:rPr>
                  <a:t>trà</a:t>
                </a:r>
                <a:endParaRPr lang="en-US" sz="3600">
                  <a:latin typeface="Arial" panose="020B0604020202020204" pitchFamily="34" charset="0"/>
                  <a:cs typeface="Arial" panose="020B0604020202020204" pitchFamily="34" charset="0"/>
                </a:endParaRPr>
              </a:p>
            </p:txBody>
          </p:sp>
        </p:grpSp>
        <p:pic>
          <p:nvPicPr>
            <p:cNvPr id="27654" name="Picture 6" descr="https://o.remove.bg/downloads/81c54cdd-e09d-42c8-acd2-7a38017b9aa9/image-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3944" y="6335541"/>
              <a:ext cx="1961232" cy="30367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75032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15" name="Group 14"/>
          <p:cNvGrpSpPr/>
          <p:nvPr/>
        </p:nvGrpSpPr>
        <p:grpSpPr>
          <a:xfrm>
            <a:off x="533400" y="-6158947"/>
            <a:ext cx="13077160" cy="22604893"/>
            <a:chOff x="1400840" y="-6158947"/>
            <a:chExt cx="13077160" cy="22604893"/>
          </a:xfrm>
        </p:grpSpPr>
        <p:grpSp>
          <p:nvGrpSpPr>
            <p:cNvPr id="3" name="Group 3"/>
            <p:cNvGrpSpPr/>
            <p:nvPr/>
          </p:nvGrpSpPr>
          <p:grpSpPr>
            <a:xfrm rot="-5400000">
              <a:off x="-3363027" y="-1395080"/>
              <a:ext cx="22604893" cy="13077160"/>
              <a:chOff x="0" y="0"/>
              <a:chExt cx="63631875" cy="22834526"/>
            </a:xfrm>
          </p:grpSpPr>
          <p:sp>
            <p:nvSpPr>
              <p:cNvPr id="4" name="Freeform 4"/>
              <p:cNvSpPr/>
              <p:nvPr/>
            </p:nvSpPr>
            <p:spPr>
              <a:xfrm>
                <a:off x="72390" y="72390"/>
                <a:ext cx="63487098" cy="22689746"/>
              </a:xfrm>
              <a:custGeom>
                <a:avLst/>
                <a:gdLst/>
                <a:ahLst/>
                <a:cxnLst/>
                <a:rect l="l" t="t" r="r" b="b"/>
                <a:pathLst>
                  <a:path w="63487098" h="22689746">
                    <a:moveTo>
                      <a:pt x="0" y="0"/>
                    </a:moveTo>
                    <a:lnTo>
                      <a:pt x="63487098" y="0"/>
                    </a:lnTo>
                    <a:lnTo>
                      <a:pt x="63487098" y="22689746"/>
                    </a:lnTo>
                    <a:lnTo>
                      <a:pt x="0" y="22689746"/>
                    </a:lnTo>
                    <a:lnTo>
                      <a:pt x="0" y="0"/>
                    </a:lnTo>
                    <a:close/>
                  </a:path>
                </a:pathLst>
              </a:custGeom>
              <a:solidFill>
                <a:srgbClr val="0097B2"/>
              </a:solidFill>
            </p:spPr>
          </p:sp>
          <p:sp>
            <p:nvSpPr>
              <p:cNvPr id="5" name="Freeform 5"/>
              <p:cNvSpPr/>
              <p:nvPr/>
            </p:nvSpPr>
            <p:spPr>
              <a:xfrm>
                <a:off x="0" y="0"/>
                <a:ext cx="63631874" cy="22834526"/>
              </a:xfrm>
              <a:custGeom>
                <a:avLst/>
                <a:gdLst/>
                <a:ahLst/>
                <a:cxnLst/>
                <a:rect l="l" t="t" r="r" b="b"/>
                <a:pathLst>
                  <a:path w="63631874" h="22834526">
                    <a:moveTo>
                      <a:pt x="63487095" y="22689747"/>
                    </a:moveTo>
                    <a:lnTo>
                      <a:pt x="63631874" y="22689747"/>
                    </a:lnTo>
                    <a:lnTo>
                      <a:pt x="63631874" y="22834526"/>
                    </a:lnTo>
                    <a:lnTo>
                      <a:pt x="63487095" y="22834526"/>
                    </a:lnTo>
                    <a:lnTo>
                      <a:pt x="63487095" y="22689747"/>
                    </a:lnTo>
                    <a:close/>
                    <a:moveTo>
                      <a:pt x="0" y="144780"/>
                    </a:moveTo>
                    <a:lnTo>
                      <a:pt x="144780" y="144780"/>
                    </a:lnTo>
                    <a:lnTo>
                      <a:pt x="144780" y="22689747"/>
                    </a:lnTo>
                    <a:lnTo>
                      <a:pt x="0" y="22689747"/>
                    </a:lnTo>
                    <a:lnTo>
                      <a:pt x="0" y="144780"/>
                    </a:lnTo>
                    <a:close/>
                    <a:moveTo>
                      <a:pt x="0" y="22689747"/>
                    </a:moveTo>
                    <a:lnTo>
                      <a:pt x="144780" y="22689747"/>
                    </a:lnTo>
                    <a:lnTo>
                      <a:pt x="144780" y="22834526"/>
                    </a:lnTo>
                    <a:lnTo>
                      <a:pt x="0" y="22834526"/>
                    </a:lnTo>
                    <a:lnTo>
                      <a:pt x="0" y="22689747"/>
                    </a:lnTo>
                    <a:close/>
                    <a:moveTo>
                      <a:pt x="63487095" y="144780"/>
                    </a:moveTo>
                    <a:lnTo>
                      <a:pt x="63631874" y="144780"/>
                    </a:lnTo>
                    <a:lnTo>
                      <a:pt x="63631874" y="22689747"/>
                    </a:lnTo>
                    <a:lnTo>
                      <a:pt x="63487095" y="22689747"/>
                    </a:lnTo>
                    <a:lnTo>
                      <a:pt x="63487095" y="144780"/>
                    </a:lnTo>
                    <a:close/>
                    <a:moveTo>
                      <a:pt x="144780" y="22689747"/>
                    </a:moveTo>
                    <a:lnTo>
                      <a:pt x="63487095" y="22689747"/>
                    </a:lnTo>
                    <a:lnTo>
                      <a:pt x="63487095" y="22834526"/>
                    </a:lnTo>
                    <a:lnTo>
                      <a:pt x="144780" y="22834526"/>
                    </a:lnTo>
                    <a:lnTo>
                      <a:pt x="144780" y="22689747"/>
                    </a:lnTo>
                    <a:close/>
                    <a:moveTo>
                      <a:pt x="63487095" y="0"/>
                    </a:moveTo>
                    <a:lnTo>
                      <a:pt x="63631874" y="0"/>
                    </a:lnTo>
                    <a:lnTo>
                      <a:pt x="63631874" y="144780"/>
                    </a:lnTo>
                    <a:lnTo>
                      <a:pt x="63487095" y="144780"/>
                    </a:lnTo>
                    <a:lnTo>
                      <a:pt x="63487095" y="0"/>
                    </a:lnTo>
                    <a:close/>
                    <a:moveTo>
                      <a:pt x="0" y="0"/>
                    </a:moveTo>
                    <a:lnTo>
                      <a:pt x="144780" y="0"/>
                    </a:lnTo>
                    <a:lnTo>
                      <a:pt x="144780" y="144780"/>
                    </a:lnTo>
                    <a:lnTo>
                      <a:pt x="0" y="144780"/>
                    </a:lnTo>
                    <a:lnTo>
                      <a:pt x="0" y="0"/>
                    </a:lnTo>
                    <a:close/>
                    <a:moveTo>
                      <a:pt x="144780" y="0"/>
                    </a:moveTo>
                    <a:lnTo>
                      <a:pt x="63487095" y="0"/>
                    </a:lnTo>
                    <a:lnTo>
                      <a:pt x="63487095" y="144780"/>
                    </a:lnTo>
                    <a:lnTo>
                      <a:pt x="144780" y="144780"/>
                    </a:lnTo>
                    <a:lnTo>
                      <a:pt x="144780" y="0"/>
                    </a:lnTo>
                    <a:close/>
                  </a:path>
                </a:pathLst>
              </a:custGeom>
              <a:solidFill>
                <a:srgbClr val="000000"/>
              </a:solidFill>
            </p:spPr>
          </p:sp>
        </p:grpSp>
        <p:grpSp>
          <p:nvGrpSpPr>
            <p:cNvPr id="6" name="Group 6"/>
            <p:cNvGrpSpPr/>
            <p:nvPr/>
          </p:nvGrpSpPr>
          <p:grpSpPr>
            <a:xfrm rot="-5400000">
              <a:off x="-2724511" y="-755299"/>
              <a:ext cx="21332473" cy="12251274"/>
              <a:chOff x="0" y="0"/>
              <a:chExt cx="56614009" cy="19571032"/>
            </a:xfrm>
          </p:grpSpPr>
          <p:sp>
            <p:nvSpPr>
              <p:cNvPr id="7" name="Freeform 7"/>
              <p:cNvSpPr/>
              <p:nvPr/>
            </p:nvSpPr>
            <p:spPr>
              <a:xfrm>
                <a:off x="72390" y="72390"/>
                <a:ext cx="56469232" cy="19426252"/>
              </a:xfrm>
              <a:custGeom>
                <a:avLst/>
                <a:gdLst/>
                <a:ahLst/>
                <a:cxnLst/>
                <a:rect l="l" t="t" r="r" b="b"/>
                <a:pathLst>
                  <a:path w="56469232" h="19426252">
                    <a:moveTo>
                      <a:pt x="0" y="0"/>
                    </a:moveTo>
                    <a:lnTo>
                      <a:pt x="56469232" y="0"/>
                    </a:lnTo>
                    <a:lnTo>
                      <a:pt x="56469232" y="19426252"/>
                    </a:lnTo>
                    <a:lnTo>
                      <a:pt x="0" y="19426252"/>
                    </a:lnTo>
                    <a:lnTo>
                      <a:pt x="0" y="0"/>
                    </a:lnTo>
                    <a:close/>
                  </a:path>
                </a:pathLst>
              </a:custGeom>
              <a:solidFill>
                <a:srgbClr val="FFFFFF"/>
              </a:solidFill>
            </p:spPr>
          </p:sp>
          <p:sp>
            <p:nvSpPr>
              <p:cNvPr id="8" name="Freeform 8"/>
              <p:cNvSpPr/>
              <p:nvPr/>
            </p:nvSpPr>
            <p:spPr>
              <a:xfrm>
                <a:off x="0" y="0"/>
                <a:ext cx="56614008" cy="19571032"/>
              </a:xfrm>
              <a:custGeom>
                <a:avLst/>
                <a:gdLst/>
                <a:ahLst/>
                <a:cxnLst/>
                <a:rect l="l" t="t" r="r" b="b"/>
                <a:pathLst>
                  <a:path w="56614008" h="19571032">
                    <a:moveTo>
                      <a:pt x="56469229" y="19426253"/>
                    </a:moveTo>
                    <a:lnTo>
                      <a:pt x="56614008" y="19426253"/>
                    </a:lnTo>
                    <a:lnTo>
                      <a:pt x="56614008" y="19571032"/>
                    </a:lnTo>
                    <a:lnTo>
                      <a:pt x="56469229" y="19571032"/>
                    </a:lnTo>
                    <a:lnTo>
                      <a:pt x="56469229" y="19426253"/>
                    </a:lnTo>
                    <a:close/>
                    <a:moveTo>
                      <a:pt x="0" y="144780"/>
                    </a:moveTo>
                    <a:lnTo>
                      <a:pt x="144780" y="144780"/>
                    </a:lnTo>
                    <a:lnTo>
                      <a:pt x="144780" y="19426253"/>
                    </a:lnTo>
                    <a:lnTo>
                      <a:pt x="0" y="19426253"/>
                    </a:lnTo>
                    <a:lnTo>
                      <a:pt x="0" y="144780"/>
                    </a:lnTo>
                    <a:close/>
                    <a:moveTo>
                      <a:pt x="0" y="19426253"/>
                    </a:moveTo>
                    <a:lnTo>
                      <a:pt x="144780" y="19426253"/>
                    </a:lnTo>
                    <a:lnTo>
                      <a:pt x="144780" y="19571032"/>
                    </a:lnTo>
                    <a:lnTo>
                      <a:pt x="0" y="19571032"/>
                    </a:lnTo>
                    <a:lnTo>
                      <a:pt x="0" y="19426253"/>
                    </a:lnTo>
                    <a:close/>
                    <a:moveTo>
                      <a:pt x="56469229" y="144780"/>
                    </a:moveTo>
                    <a:lnTo>
                      <a:pt x="56614008" y="144780"/>
                    </a:lnTo>
                    <a:lnTo>
                      <a:pt x="56614008" y="19426253"/>
                    </a:lnTo>
                    <a:lnTo>
                      <a:pt x="56469229" y="19426253"/>
                    </a:lnTo>
                    <a:lnTo>
                      <a:pt x="56469229" y="144780"/>
                    </a:lnTo>
                    <a:close/>
                    <a:moveTo>
                      <a:pt x="144780" y="19426253"/>
                    </a:moveTo>
                    <a:lnTo>
                      <a:pt x="56469229" y="19426253"/>
                    </a:lnTo>
                    <a:lnTo>
                      <a:pt x="56469229" y="19571032"/>
                    </a:lnTo>
                    <a:lnTo>
                      <a:pt x="144780" y="19571032"/>
                    </a:lnTo>
                    <a:lnTo>
                      <a:pt x="144780" y="19426253"/>
                    </a:lnTo>
                    <a:close/>
                    <a:moveTo>
                      <a:pt x="56469229" y="0"/>
                    </a:moveTo>
                    <a:lnTo>
                      <a:pt x="56614008" y="0"/>
                    </a:lnTo>
                    <a:lnTo>
                      <a:pt x="56614008" y="144780"/>
                    </a:lnTo>
                    <a:lnTo>
                      <a:pt x="56469229" y="144780"/>
                    </a:lnTo>
                    <a:lnTo>
                      <a:pt x="56469229" y="0"/>
                    </a:lnTo>
                    <a:close/>
                    <a:moveTo>
                      <a:pt x="0" y="0"/>
                    </a:moveTo>
                    <a:lnTo>
                      <a:pt x="144780" y="0"/>
                    </a:lnTo>
                    <a:lnTo>
                      <a:pt x="144780" y="144780"/>
                    </a:lnTo>
                    <a:lnTo>
                      <a:pt x="0" y="144780"/>
                    </a:lnTo>
                    <a:lnTo>
                      <a:pt x="0" y="0"/>
                    </a:lnTo>
                    <a:close/>
                    <a:moveTo>
                      <a:pt x="144780" y="0"/>
                    </a:moveTo>
                    <a:lnTo>
                      <a:pt x="56469229" y="0"/>
                    </a:lnTo>
                    <a:lnTo>
                      <a:pt x="56469229" y="144780"/>
                    </a:lnTo>
                    <a:lnTo>
                      <a:pt x="144780" y="144780"/>
                    </a:lnTo>
                    <a:lnTo>
                      <a:pt x="144780" y="0"/>
                    </a:lnTo>
                    <a:close/>
                  </a:path>
                </a:pathLst>
              </a:custGeom>
              <a:solidFill>
                <a:srgbClr val="000000"/>
              </a:solidFill>
            </p:spPr>
          </p:sp>
        </p:grpSp>
      </p:grpSp>
      <p:sp>
        <p:nvSpPr>
          <p:cNvPr id="9" name="Freeform 9"/>
          <p:cNvSpPr/>
          <p:nvPr/>
        </p:nvSpPr>
        <p:spPr>
          <a:xfrm>
            <a:off x="16842610" y="8837932"/>
            <a:ext cx="833380" cy="840737"/>
          </a:xfrm>
          <a:custGeom>
            <a:avLst/>
            <a:gdLst/>
            <a:ahLst/>
            <a:cxnLst/>
            <a:rect l="l" t="t" r="r" b="b"/>
            <a:pathLst>
              <a:path w="833380" h="840737">
                <a:moveTo>
                  <a:pt x="0" y="0"/>
                </a:moveTo>
                <a:lnTo>
                  <a:pt x="833380" y="0"/>
                </a:lnTo>
                <a:lnTo>
                  <a:pt x="833380" y="840736"/>
                </a:lnTo>
                <a:lnTo>
                  <a:pt x="0" y="84073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6" name="TextBox 18"/>
          <p:cNvSpPr txBox="1"/>
          <p:nvPr/>
        </p:nvSpPr>
        <p:spPr>
          <a:xfrm>
            <a:off x="993963" y="781554"/>
            <a:ext cx="12160644" cy="1000274"/>
          </a:xfrm>
          <a:prstGeom prst="rect">
            <a:avLst/>
          </a:prstGeom>
        </p:spPr>
        <p:txBody>
          <a:bodyPr wrap="square" lIns="0" tIns="0" rIns="0" bIns="0" rtlCol="0" anchor="t">
            <a:spAutoFit/>
          </a:bodyPr>
          <a:lstStyle/>
          <a:p>
            <a:pPr algn="ctr"/>
            <a:r>
              <a:rPr lang="en-US" sz="6500" b="1" smtClean="0">
                <a:solidFill>
                  <a:schemeClr val="accent1">
                    <a:lumMod val="75000"/>
                  </a:schemeClr>
                </a:solidFill>
                <a:latin typeface="Arial" panose="020B0604020202020204" pitchFamily="34" charset="0"/>
                <a:cs typeface="Arial" panose="020B0604020202020204" pitchFamily="34" charset="0"/>
              </a:rPr>
              <a:t>HƯỚNG DẪN VỀ NHÀ</a:t>
            </a:r>
            <a:endParaRPr lang="en-US" sz="6500" b="1">
              <a:solidFill>
                <a:schemeClr val="accent1">
                  <a:lumMod val="75000"/>
                </a:schemeClr>
              </a:solidFill>
              <a:latin typeface="Arial" panose="020B0604020202020204" pitchFamily="34" charset="0"/>
              <a:cs typeface="Arial" panose="020B0604020202020204" pitchFamily="34" charset="0"/>
            </a:endParaRPr>
          </a:p>
        </p:txBody>
      </p:sp>
      <p:grpSp>
        <p:nvGrpSpPr>
          <p:cNvPr id="18" name="Group 17"/>
          <p:cNvGrpSpPr/>
          <p:nvPr/>
        </p:nvGrpSpPr>
        <p:grpSpPr>
          <a:xfrm>
            <a:off x="2632815" y="3001028"/>
            <a:ext cx="6873240" cy="990600"/>
            <a:chOff x="1905000" y="3086100"/>
            <a:chExt cx="6873240" cy="990600"/>
          </a:xfrm>
        </p:grpSpPr>
        <p:sp>
          <p:nvSpPr>
            <p:cNvPr id="10" name="Freeform 10"/>
            <p:cNvSpPr/>
            <p:nvPr/>
          </p:nvSpPr>
          <p:spPr>
            <a:xfrm>
              <a:off x="1905000" y="3086100"/>
              <a:ext cx="990600" cy="990600"/>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7" name="Rectangle 16"/>
            <p:cNvSpPr/>
            <p:nvPr/>
          </p:nvSpPr>
          <p:spPr>
            <a:xfrm>
              <a:off x="3145100" y="3242846"/>
              <a:ext cx="5633140" cy="707886"/>
            </a:xfrm>
            <a:prstGeom prst="rect">
              <a:avLst/>
            </a:prstGeom>
          </p:spPr>
          <p:txBody>
            <a:bodyPr wrap="square">
              <a:spAutoFit/>
            </a:bodyPr>
            <a:lstStyle/>
            <a:p>
              <a:r>
                <a:rPr lang="nl-NL" sz="4000" kern="0">
                  <a:latin typeface="Arial" panose="020B0604020202020204" pitchFamily="34" charset="0"/>
                  <a:ea typeface="Times New Roman" panose="02020603050405020304" pitchFamily="18" charset="0"/>
                  <a:cs typeface="Arial" panose="020B0604020202020204" pitchFamily="34" charset="0"/>
                </a:rPr>
                <a:t>Ôn tập kiến thức đã học</a:t>
              </a:r>
              <a:endParaRPr lang="en-US" sz="4000">
                <a:latin typeface="Arial" panose="020B0604020202020204" pitchFamily="34" charset="0"/>
                <a:cs typeface="Arial" panose="020B0604020202020204" pitchFamily="34" charset="0"/>
              </a:endParaRPr>
            </a:p>
          </p:txBody>
        </p:sp>
      </p:grpSp>
      <p:grpSp>
        <p:nvGrpSpPr>
          <p:cNvPr id="19" name="Group 18"/>
          <p:cNvGrpSpPr/>
          <p:nvPr/>
        </p:nvGrpSpPr>
        <p:grpSpPr>
          <a:xfrm>
            <a:off x="2632815" y="4781985"/>
            <a:ext cx="8878326" cy="990600"/>
            <a:chOff x="1905000" y="3086100"/>
            <a:chExt cx="8878326" cy="990600"/>
          </a:xfrm>
        </p:grpSpPr>
        <p:sp>
          <p:nvSpPr>
            <p:cNvPr id="20" name="Freeform 10"/>
            <p:cNvSpPr/>
            <p:nvPr/>
          </p:nvSpPr>
          <p:spPr>
            <a:xfrm>
              <a:off x="1905000" y="3086100"/>
              <a:ext cx="990600" cy="990600"/>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1" name="Rectangle 20"/>
            <p:cNvSpPr/>
            <p:nvPr/>
          </p:nvSpPr>
          <p:spPr>
            <a:xfrm>
              <a:off x="3145099" y="3242846"/>
              <a:ext cx="7638227" cy="707886"/>
            </a:xfrm>
            <a:prstGeom prst="rect">
              <a:avLst/>
            </a:prstGeom>
          </p:spPr>
          <p:txBody>
            <a:bodyPr wrap="square">
              <a:spAutoFit/>
            </a:bodyPr>
            <a:lstStyle/>
            <a:p>
              <a:r>
                <a:rPr lang="nl-NL" sz="4000" kern="0" smtClean="0">
                  <a:latin typeface="Arial" panose="020B0604020202020204" pitchFamily="34" charset="0"/>
                  <a:ea typeface="Times New Roman" panose="02020603050405020304" pitchFamily="18" charset="0"/>
                  <a:cs typeface="Arial" panose="020B0604020202020204" pitchFamily="34" charset="0"/>
                </a:rPr>
                <a:t>Trả lời câu hỏi mục “Em có thể”</a:t>
              </a:r>
              <a:endParaRPr lang="en-US" sz="4000">
                <a:latin typeface="Arial" panose="020B0604020202020204" pitchFamily="34" charset="0"/>
                <a:cs typeface="Arial" panose="020B0604020202020204" pitchFamily="34" charset="0"/>
              </a:endParaRPr>
            </a:p>
          </p:txBody>
        </p:sp>
      </p:grpSp>
      <p:grpSp>
        <p:nvGrpSpPr>
          <p:cNvPr id="22" name="Group 21"/>
          <p:cNvGrpSpPr/>
          <p:nvPr/>
        </p:nvGrpSpPr>
        <p:grpSpPr>
          <a:xfrm>
            <a:off x="2632815" y="6562943"/>
            <a:ext cx="8878326" cy="990600"/>
            <a:chOff x="1905000" y="3086100"/>
            <a:chExt cx="8878326" cy="990600"/>
          </a:xfrm>
        </p:grpSpPr>
        <p:sp>
          <p:nvSpPr>
            <p:cNvPr id="23" name="Freeform 10"/>
            <p:cNvSpPr/>
            <p:nvPr/>
          </p:nvSpPr>
          <p:spPr>
            <a:xfrm>
              <a:off x="1905000" y="3086100"/>
              <a:ext cx="990600" cy="990600"/>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4" name="Rectangle 23"/>
            <p:cNvSpPr/>
            <p:nvPr/>
          </p:nvSpPr>
          <p:spPr>
            <a:xfrm>
              <a:off x="3145099" y="3242846"/>
              <a:ext cx="7638227" cy="707886"/>
            </a:xfrm>
            <a:prstGeom prst="rect">
              <a:avLst/>
            </a:prstGeom>
          </p:spPr>
          <p:txBody>
            <a:bodyPr wrap="square">
              <a:spAutoFit/>
            </a:bodyPr>
            <a:lstStyle/>
            <a:p>
              <a:r>
                <a:rPr lang="nl-NL" sz="4000" kern="0" smtClean="0">
                  <a:latin typeface="Arial" panose="020B0604020202020204" pitchFamily="34" charset="0"/>
                  <a:ea typeface="Times New Roman" panose="02020603050405020304" pitchFamily="18" charset="0"/>
                  <a:cs typeface="Arial" panose="020B0604020202020204" pitchFamily="34" charset="0"/>
                </a:rPr>
                <a:t>Hoàn thành bài tập trong SBT</a:t>
              </a:r>
              <a:endParaRPr lang="en-US" sz="4000">
                <a:latin typeface="Arial" panose="020B0604020202020204" pitchFamily="34" charset="0"/>
                <a:cs typeface="Arial" panose="020B0604020202020204" pitchFamily="34" charset="0"/>
              </a:endParaRPr>
            </a:p>
          </p:txBody>
        </p:sp>
      </p:grpSp>
      <p:grpSp>
        <p:nvGrpSpPr>
          <p:cNvPr id="25" name="Group 24"/>
          <p:cNvGrpSpPr/>
          <p:nvPr/>
        </p:nvGrpSpPr>
        <p:grpSpPr>
          <a:xfrm>
            <a:off x="2632815" y="8343900"/>
            <a:ext cx="8878326" cy="990600"/>
            <a:chOff x="1905000" y="3086100"/>
            <a:chExt cx="8878326" cy="990600"/>
          </a:xfrm>
        </p:grpSpPr>
        <p:sp>
          <p:nvSpPr>
            <p:cNvPr id="26" name="Freeform 10"/>
            <p:cNvSpPr/>
            <p:nvPr/>
          </p:nvSpPr>
          <p:spPr>
            <a:xfrm>
              <a:off x="1905000" y="3086100"/>
              <a:ext cx="990600" cy="990600"/>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7" name="Rectangle 26"/>
            <p:cNvSpPr/>
            <p:nvPr/>
          </p:nvSpPr>
          <p:spPr>
            <a:xfrm>
              <a:off x="3145099" y="3242846"/>
              <a:ext cx="7638227" cy="707886"/>
            </a:xfrm>
            <a:prstGeom prst="rect">
              <a:avLst/>
            </a:prstGeom>
          </p:spPr>
          <p:txBody>
            <a:bodyPr wrap="square">
              <a:spAutoFit/>
            </a:bodyPr>
            <a:lstStyle/>
            <a:p>
              <a:r>
                <a:rPr lang="nl-NL" sz="4000" kern="0" smtClean="0">
                  <a:latin typeface="Arial" panose="020B0604020202020204" pitchFamily="34" charset="0"/>
                  <a:cs typeface="Arial" panose="020B0604020202020204" pitchFamily="34" charset="0"/>
                </a:rPr>
                <a:t>Đọc trước nội dung </a:t>
              </a:r>
              <a:r>
                <a:rPr lang="nl-NL" sz="4000" i="1" kern="0" smtClean="0">
                  <a:latin typeface="Arial" panose="020B0604020202020204" pitchFamily="34" charset="0"/>
                  <a:cs typeface="Arial" panose="020B0604020202020204" pitchFamily="34" charset="0"/>
                </a:rPr>
                <a:t>Bài 2</a:t>
              </a:r>
              <a:endParaRPr lang="en-US" sz="4000" i="1">
                <a:latin typeface="Arial" panose="020B0604020202020204" pitchFamily="34" charset="0"/>
                <a:cs typeface="Arial" panose="020B0604020202020204" pitchFamily="34" charset="0"/>
              </a:endParaRPr>
            </a:p>
          </p:txBody>
        </p:sp>
      </p:grpSp>
      <p:sp>
        <p:nvSpPr>
          <p:cNvPr id="29" name="Freeform 16"/>
          <p:cNvSpPr/>
          <p:nvPr/>
        </p:nvSpPr>
        <p:spPr>
          <a:xfrm flipH="1">
            <a:off x="14060654" y="4499083"/>
            <a:ext cx="3777251" cy="4592882"/>
          </a:xfrm>
          <a:custGeom>
            <a:avLst/>
            <a:gdLst/>
            <a:ahLst/>
            <a:cxnLst/>
            <a:rect l="l" t="t" r="r" b="b"/>
            <a:pathLst>
              <a:path w="2086924" h="2460029">
                <a:moveTo>
                  <a:pt x="0" y="0"/>
                </a:moveTo>
                <a:lnTo>
                  <a:pt x="2086924" y="0"/>
                </a:lnTo>
                <a:lnTo>
                  <a:pt x="2086924" y="2460028"/>
                </a:lnTo>
                <a:lnTo>
                  <a:pt x="0" y="2460028"/>
                </a:lnTo>
                <a:lnTo>
                  <a:pt x="0" y="0"/>
                </a:lnTo>
                <a:close/>
              </a:path>
            </a:pathLst>
          </a:custGeom>
          <a:blipFill>
            <a:blip r:embed="rId5">
              <a:extLst>
                <a:ext uri="{96DAC541-7B7A-43D3-8B79-37D633B846F1}">
                  <asvg:svgBlip xmlns:asvg="http://schemas.microsoft.com/office/drawing/2016/SVG/main" xmlns="" r:embed="rId24"/>
                </a:ext>
              </a:extLst>
            </a:blip>
            <a:stretch>
              <a:fillRect/>
            </a:stretch>
          </a:blipFill>
          <a:effectLst>
            <a:outerShdw blurRad="50800" dist="38100" dir="2700000" algn="tl" rotWithShape="0">
              <a:prstClr val="black">
                <a:alpha val="40000"/>
              </a:prstClr>
            </a:outerShdw>
          </a:effectLst>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p:tgtEl>
                                          <p:spTgt spid="18"/>
                                        </p:tgtEl>
                                        <p:attrNameLst>
                                          <p:attrName>ppt_y</p:attrName>
                                        </p:attrNameLst>
                                      </p:cBhvr>
                                      <p:tavLst>
                                        <p:tav tm="0">
                                          <p:val>
                                            <p:strVal val="#ppt_y+#ppt_h*1.125000"/>
                                          </p:val>
                                        </p:tav>
                                        <p:tav tm="100000">
                                          <p:val>
                                            <p:strVal val="#ppt_y"/>
                                          </p:val>
                                        </p:tav>
                                      </p:tavLst>
                                    </p:anim>
                                    <p:animEffect transition="in" filter="wipe(up)">
                                      <p:cBhvr>
                                        <p:cTn id="13" dur="500"/>
                                        <p:tgtEl>
                                          <p:spTgt spid="18"/>
                                        </p:tgtEl>
                                      </p:cBhvr>
                                    </p:animEffect>
                                  </p:childTnLst>
                                </p:cTn>
                              </p:par>
                            </p:childTnLst>
                          </p:cTn>
                        </p:par>
                        <p:par>
                          <p:cTn id="14" fill="hold">
                            <p:stCondLst>
                              <p:cond delay="500"/>
                            </p:stCondLst>
                            <p:childTnLst>
                              <p:par>
                                <p:cTn id="15" presetID="1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ppt_y</p:attrName>
                                        </p:attrNameLst>
                                      </p:cBhvr>
                                      <p:tavLst>
                                        <p:tav tm="0">
                                          <p:val>
                                            <p:strVal val="#ppt_y+#ppt_h*1.125000"/>
                                          </p:val>
                                        </p:tav>
                                        <p:tav tm="100000">
                                          <p:val>
                                            <p:strVal val="#ppt_y"/>
                                          </p:val>
                                        </p:tav>
                                      </p:tavLst>
                                    </p:anim>
                                    <p:animEffect transition="in" filter="wipe(up)">
                                      <p:cBhvr>
                                        <p:cTn id="18" dur="500"/>
                                        <p:tgtEl>
                                          <p:spTgt spid="19"/>
                                        </p:tgtEl>
                                      </p:cBhvr>
                                    </p:animEffect>
                                  </p:childTnLst>
                                </p:cTn>
                              </p:par>
                            </p:childTnLst>
                          </p:cTn>
                        </p:par>
                        <p:par>
                          <p:cTn id="19" fill="hold">
                            <p:stCondLst>
                              <p:cond delay="1000"/>
                            </p:stCondLst>
                            <p:childTnLst>
                              <p:par>
                                <p:cTn id="20" presetID="12" presetClass="entr" presetSubtype="4"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p:tgtEl>
                                          <p:spTgt spid="22"/>
                                        </p:tgtEl>
                                        <p:attrNameLst>
                                          <p:attrName>ppt_y</p:attrName>
                                        </p:attrNameLst>
                                      </p:cBhvr>
                                      <p:tavLst>
                                        <p:tav tm="0">
                                          <p:val>
                                            <p:strVal val="#ppt_y+#ppt_h*1.125000"/>
                                          </p:val>
                                        </p:tav>
                                        <p:tav tm="100000">
                                          <p:val>
                                            <p:strVal val="#ppt_y"/>
                                          </p:val>
                                        </p:tav>
                                      </p:tavLst>
                                    </p:anim>
                                    <p:animEffect transition="in" filter="wipe(up)">
                                      <p:cBhvr>
                                        <p:cTn id="23" dur="500"/>
                                        <p:tgtEl>
                                          <p:spTgt spid="22"/>
                                        </p:tgtEl>
                                      </p:cBhvr>
                                    </p:animEffect>
                                  </p:childTnLst>
                                </p:cTn>
                              </p:par>
                            </p:childTnLst>
                          </p:cTn>
                        </p:par>
                        <p:par>
                          <p:cTn id="24" fill="hold">
                            <p:stCondLst>
                              <p:cond delay="1500"/>
                            </p:stCondLst>
                            <p:childTnLst>
                              <p:par>
                                <p:cTn id="25" presetID="12" presetClass="entr" presetSubtype="4"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p:tgtEl>
                                          <p:spTgt spid="25"/>
                                        </p:tgtEl>
                                        <p:attrNameLst>
                                          <p:attrName>ppt_y</p:attrName>
                                        </p:attrNameLst>
                                      </p:cBhvr>
                                      <p:tavLst>
                                        <p:tav tm="0">
                                          <p:val>
                                            <p:strVal val="#ppt_y+#ppt_h*1.125000"/>
                                          </p:val>
                                        </p:tav>
                                        <p:tav tm="100000">
                                          <p:val>
                                            <p:strVal val="#ppt_y"/>
                                          </p:val>
                                        </p:tav>
                                      </p:tavLst>
                                    </p:anim>
                                    <p:animEffect transition="in" filter="wipe(up)">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15" name="Group 14"/>
          <p:cNvGrpSpPr/>
          <p:nvPr/>
        </p:nvGrpSpPr>
        <p:grpSpPr>
          <a:xfrm>
            <a:off x="673046" y="2654128"/>
            <a:ext cx="16941908" cy="5331790"/>
            <a:chOff x="3581400" y="2982755"/>
            <a:chExt cx="18186615" cy="5331790"/>
          </a:xfrm>
        </p:grpSpPr>
        <p:grpSp>
          <p:nvGrpSpPr>
            <p:cNvPr id="3" name="Group 3"/>
            <p:cNvGrpSpPr/>
            <p:nvPr/>
          </p:nvGrpSpPr>
          <p:grpSpPr>
            <a:xfrm>
              <a:off x="3581400" y="2982755"/>
              <a:ext cx="18186615" cy="5331790"/>
              <a:chOff x="0" y="0"/>
              <a:chExt cx="45219913" cy="12164821"/>
            </a:xfrm>
          </p:grpSpPr>
          <p:sp>
            <p:nvSpPr>
              <p:cNvPr id="4" name="Freeform 4"/>
              <p:cNvSpPr/>
              <p:nvPr/>
            </p:nvSpPr>
            <p:spPr>
              <a:xfrm>
                <a:off x="72390" y="72390"/>
                <a:ext cx="45075133" cy="12020042"/>
              </a:xfrm>
              <a:custGeom>
                <a:avLst/>
                <a:gdLst/>
                <a:ahLst/>
                <a:cxnLst/>
                <a:rect l="l" t="t" r="r" b="b"/>
                <a:pathLst>
                  <a:path w="45075133" h="12020042">
                    <a:moveTo>
                      <a:pt x="0" y="0"/>
                    </a:moveTo>
                    <a:lnTo>
                      <a:pt x="45075133" y="0"/>
                    </a:lnTo>
                    <a:lnTo>
                      <a:pt x="45075133" y="12020042"/>
                    </a:lnTo>
                    <a:lnTo>
                      <a:pt x="0" y="12020042"/>
                    </a:lnTo>
                    <a:lnTo>
                      <a:pt x="0" y="0"/>
                    </a:lnTo>
                    <a:close/>
                  </a:path>
                </a:pathLst>
              </a:custGeom>
              <a:solidFill>
                <a:srgbClr val="0097B2"/>
              </a:solidFill>
            </p:spPr>
          </p:sp>
          <p:sp>
            <p:nvSpPr>
              <p:cNvPr id="5" name="Freeform 5"/>
              <p:cNvSpPr/>
              <p:nvPr/>
            </p:nvSpPr>
            <p:spPr>
              <a:xfrm>
                <a:off x="0" y="0"/>
                <a:ext cx="45219913" cy="12164822"/>
              </a:xfrm>
              <a:custGeom>
                <a:avLst/>
                <a:gdLst/>
                <a:ahLst/>
                <a:cxnLst/>
                <a:rect l="l" t="t" r="r" b="b"/>
                <a:pathLst>
                  <a:path w="45219913" h="12164822">
                    <a:moveTo>
                      <a:pt x="45075134" y="12020042"/>
                    </a:moveTo>
                    <a:lnTo>
                      <a:pt x="45219913" y="12020042"/>
                    </a:lnTo>
                    <a:lnTo>
                      <a:pt x="45219913" y="12164822"/>
                    </a:lnTo>
                    <a:lnTo>
                      <a:pt x="45075134" y="12164822"/>
                    </a:lnTo>
                    <a:lnTo>
                      <a:pt x="45075134" y="12020042"/>
                    </a:lnTo>
                    <a:close/>
                    <a:moveTo>
                      <a:pt x="0" y="144780"/>
                    </a:moveTo>
                    <a:lnTo>
                      <a:pt x="144780" y="144780"/>
                    </a:lnTo>
                    <a:lnTo>
                      <a:pt x="144780" y="12020042"/>
                    </a:lnTo>
                    <a:lnTo>
                      <a:pt x="0" y="12020042"/>
                    </a:lnTo>
                    <a:lnTo>
                      <a:pt x="0" y="144780"/>
                    </a:lnTo>
                    <a:close/>
                    <a:moveTo>
                      <a:pt x="0" y="12020042"/>
                    </a:moveTo>
                    <a:lnTo>
                      <a:pt x="144780" y="12020042"/>
                    </a:lnTo>
                    <a:lnTo>
                      <a:pt x="144780" y="12164822"/>
                    </a:lnTo>
                    <a:lnTo>
                      <a:pt x="0" y="12164822"/>
                    </a:lnTo>
                    <a:lnTo>
                      <a:pt x="0" y="12020042"/>
                    </a:lnTo>
                    <a:close/>
                    <a:moveTo>
                      <a:pt x="45075134" y="144780"/>
                    </a:moveTo>
                    <a:lnTo>
                      <a:pt x="45219913" y="144780"/>
                    </a:lnTo>
                    <a:lnTo>
                      <a:pt x="45219913" y="12020042"/>
                    </a:lnTo>
                    <a:lnTo>
                      <a:pt x="45075134" y="12020042"/>
                    </a:lnTo>
                    <a:lnTo>
                      <a:pt x="45075134" y="144780"/>
                    </a:lnTo>
                    <a:close/>
                    <a:moveTo>
                      <a:pt x="144780" y="12020042"/>
                    </a:moveTo>
                    <a:lnTo>
                      <a:pt x="45075134" y="12020042"/>
                    </a:lnTo>
                    <a:lnTo>
                      <a:pt x="45075134" y="12164822"/>
                    </a:lnTo>
                    <a:lnTo>
                      <a:pt x="144780" y="12164822"/>
                    </a:lnTo>
                    <a:lnTo>
                      <a:pt x="144780" y="12020042"/>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sp>
        </p:grpSp>
        <p:grpSp>
          <p:nvGrpSpPr>
            <p:cNvPr id="6" name="Group 6"/>
            <p:cNvGrpSpPr/>
            <p:nvPr/>
          </p:nvGrpSpPr>
          <p:grpSpPr>
            <a:xfrm>
              <a:off x="3900653" y="3361405"/>
              <a:ext cx="17548108" cy="4574490"/>
              <a:chOff x="0" y="0"/>
              <a:chExt cx="41425161" cy="9638862"/>
            </a:xfrm>
          </p:grpSpPr>
          <p:sp>
            <p:nvSpPr>
              <p:cNvPr id="7" name="Freeform 7"/>
              <p:cNvSpPr/>
              <p:nvPr/>
            </p:nvSpPr>
            <p:spPr>
              <a:xfrm>
                <a:off x="72390" y="72391"/>
                <a:ext cx="41280381" cy="9494081"/>
              </a:xfrm>
              <a:custGeom>
                <a:avLst/>
                <a:gdLst/>
                <a:ahLst/>
                <a:cxnLst/>
                <a:rect l="l" t="t" r="r" b="b"/>
                <a:pathLst>
                  <a:path w="41280382" h="9494082">
                    <a:moveTo>
                      <a:pt x="0" y="0"/>
                    </a:moveTo>
                    <a:lnTo>
                      <a:pt x="41280382" y="0"/>
                    </a:lnTo>
                    <a:lnTo>
                      <a:pt x="41280382" y="9494082"/>
                    </a:lnTo>
                    <a:lnTo>
                      <a:pt x="0" y="9494082"/>
                    </a:lnTo>
                    <a:lnTo>
                      <a:pt x="0" y="0"/>
                    </a:lnTo>
                    <a:close/>
                  </a:path>
                </a:pathLst>
              </a:custGeom>
              <a:solidFill>
                <a:srgbClr val="FFFFFF"/>
              </a:solidFill>
            </p:spPr>
          </p:sp>
          <p:sp>
            <p:nvSpPr>
              <p:cNvPr id="8" name="Freeform 8"/>
              <p:cNvSpPr/>
              <p:nvPr/>
            </p:nvSpPr>
            <p:spPr>
              <a:xfrm>
                <a:off x="0" y="0"/>
                <a:ext cx="41425161" cy="9638862"/>
              </a:xfrm>
              <a:custGeom>
                <a:avLst/>
                <a:gdLst/>
                <a:ahLst/>
                <a:cxnLst/>
                <a:rect l="l" t="t" r="r" b="b"/>
                <a:pathLst>
                  <a:path w="41425161" h="9638862">
                    <a:moveTo>
                      <a:pt x="41280383" y="9494082"/>
                    </a:moveTo>
                    <a:lnTo>
                      <a:pt x="41425161" y="9494082"/>
                    </a:lnTo>
                    <a:lnTo>
                      <a:pt x="41425161" y="9638862"/>
                    </a:lnTo>
                    <a:lnTo>
                      <a:pt x="41280383" y="9638862"/>
                    </a:lnTo>
                    <a:lnTo>
                      <a:pt x="41280383" y="9494082"/>
                    </a:lnTo>
                    <a:close/>
                    <a:moveTo>
                      <a:pt x="0" y="144780"/>
                    </a:moveTo>
                    <a:lnTo>
                      <a:pt x="144780" y="144780"/>
                    </a:lnTo>
                    <a:lnTo>
                      <a:pt x="144780" y="9494082"/>
                    </a:lnTo>
                    <a:lnTo>
                      <a:pt x="0" y="9494082"/>
                    </a:lnTo>
                    <a:lnTo>
                      <a:pt x="0" y="144780"/>
                    </a:lnTo>
                    <a:close/>
                    <a:moveTo>
                      <a:pt x="0" y="9494082"/>
                    </a:moveTo>
                    <a:lnTo>
                      <a:pt x="144780" y="9494082"/>
                    </a:lnTo>
                    <a:lnTo>
                      <a:pt x="144780" y="9638862"/>
                    </a:lnTo>
                    <a:lnTo>
                      <a:pt x="0" y="9638862"/>
                    </a:lnTo>
                    <a:lnTo>
                      <a:pt x="0" y="9494082"/>
                    </a:lnTo>
                    <a:close/>
                    <a:moveTo>
                      <a:pt x="41280383" y="144780"/>
                    </a:moveTo>
                    <a:lnTo>
                      <a:pt x="41425161" y="144780"/>
                    </a:lnTo>
                    <a:lnTo>
                      <a:pt x="41425161" y="9494082"/>
                    </a:lnTo>
                    <a:lnTo>
                      <a:pt x="41280383" y="9494082"/>
                    </a:lnTo>
                    <a:lnTo>
                      <a:pt x="41280383" y="144780"/>
                    </a:lnTo>
                    <a:close/>
                    <a:moveTo>
                      <a:pt x="144780" y="9494082"/>
                    </a:moveTo>
                    <a:lnTo>
                      <a:pt x="41280383" y="9494082"/>
                    </a:lnTo>
                    <a:lnTo>
                      <a:pt x="41280383" y="9638862"/>
                    </a:lnTo>
                    <a:lnTo>
                      <a:pt x="144780" y="9638862"/>
                    </a:lnTo>
                    <a:lnTo>
                      <a:pt x="144780" y="9494082"/>
                    </a:lnTo>
                    <a:close/>
                    <a:moveTo>
                      <a:pt x="41280383" y="0"/>
                    </a:moveTo>
                    <a:lnTo>
                      <a:pt x="41425161" y="0"/>
                    </a:lnTo>
                    <a:lnTo>
                      <a:pt x="41425161" y="144780"/>
                    </a:lnTo>
                    <a:lnTo>
                      <a:pt x="41280383" y="144780"/>
                    </a:lnTo>
                    <a:lnTo>
                      <a:pt x="41280383" y="0"/>
                    </a:lnTo>
                    <a:close/>
                    <a:moveTo>
                      <a:pt x="0" y="0"/>
                    </a:moveTo>
                    <a:lnTo>
                      <a:pt x="144780" y="0"/>
                    </a:lnTo>
                    <a:lnTo>
                      <a:pt x="144780" y="144780"/>
                    </a:lnTo>
                    <a:lnTo>
                      <a:pt x="0" y="144780"/>
                    </a:lnTo>
                    <a:lnTo>
                      <a:pt x="0" y="0"/>
                    </a:lnTo>
                    <a:close/>
                    <a:moveTo>
                      <a:pt x="144780" y="0"/>
                    </a:moveTo>
                    <a:lnTo>
                      <a:pt x="41280383" y="0"/>
                    </a:lnTo>
                    <a:lnTo>
                      <a:pt x="41280383" y="144780"/>
                    </a:lnTo>
                    <a:lnTo>
                      <a:pt x="144780" y="144780"/>
                    </a:lnTo>
                    <a:lnTo>
                      <a:pt x="144780" y="0"/>
                    </a:lnTo>
                    <a:close/>
                  </a:path>
                </a:pathLst>
              </a:custGeom>
              <a:solidFill>
                <a:srgbClr val="000000"/>
              </a:solidFill>
            </p:spPr>
          </p:sp>
        </p:grpSp>
      </p:grpSp>
      <p:sp>
        <p:nvSpPr>
          <p:cNvPr id="11" name="Freeform 11"/>
          <p:cNvSpPr/>
          <p:nvPr/>
        </p:nvSpPr>
        <p:spPr>
          <a:xfrm>
            <a:off x="7256707" y="9090588"/>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2" name="Freeform 12"/>
          <p:cNvSpPr/>
          <p:nvPr/>
        </p:nvSpPr>
        <p:spPr>
          <a:xfrm>
            <a:off x="16842610" y="8670220"/>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6" name="TextBox 16"/>
          <p:cNvSpPr txBox="1"/>
          <p:nvPr/>
        </p:nvSpPr>
        <p:spPr>
          <a:xfrm>
            <a:off x="1950153" y="3588780"/>
            <a:ext cx="14387692" cy="3462486"/>
          </a:xfrm>
          <a:prstGeom prst="rect">
            <a:avLst/>
          </a:prstGeom>
        </p:spPr>
        <p:txBody>
          <a:bodyPr wrap="square" lIns="0" tIns="0" rIns="0" bIns="0" rtlCol="0" anchor="ctr">
            <a:spAutoFit/>
          </a:bodyPr>
          <a:lstStyle/>
          <a:p>
            <a:pPr algn="ctr">
              <a:lnSpc>
                <a:spcPct val="150000"/>
              </a:lnSpc>
            </a:pPr>
            <a:r>
              <a:rPr lang="en-US" sz="7500" b="1" smtClean="0">
                <a:solidFill>
                  <a:srgbClr val="04697B"/>
                </a:solidFill>
                <a:latin typeface="Arial" panose="020B0604020202020204" pitchFamily="34" charset="0"/>
                <a:cs typeface="Arial" panose="020B0604020202020204" pitchFamily="34" charset="0"/>
              </a:rPr>
              <a:t>CẢM ƠN CÁC EM ĐÃ CHÚ Ý LẮNG NGHE BÀI GIẢNG!</a:t>
            </a:r>
            <a:endParaRPr lang="en-US" sz="7500" b="1" dirty="0">
              <a:solidFill>
                <a:srgbClr val="04697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1902822"/>
      </p:ext>
    </p:extLst>
  </p:cSld>
  <p:clrMapOvr>
    <a:masterClrMapping/>
  </p:clrMapOvr>
  <p:transition>
    <p:circl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3" name="Group 3"/>
          <p:cNvGrpSpPr/>
          <p:nvPr/>
        </p:nvGrpSpPr>
        <p:grpSpPr>
          <a:xfrm>
            <a:off x="1028700" y="1028700"/>
            <a:ext cx="16230600" cy="8229600"/>
            <a:chOff x="0" y="0"/>
            <a:chExt cx="45688494" cy="23165997"/>
          </a:xfrm>
        </p:grpSpPr>
        <p:sp>
          <p:nvSpPr>
            <p:cNvPr id="4" name="Freeform 4"/>
            <p:cNvSpPr/>
            <p:nvPr/>
          </p:nvSpPr>
          <p:spPr>
            <a:xfrm>
              <a:off x="72390" y="72390"/>
              <a:ext cx="45543712" cy="23021217"/>
            </a:xfrm>
            <a:custGeom>
              <a:avLst/>
              <a:gdLst/>
              <a:ahLst/>
              <a:cxnLst/>
              <a:rect l="l" t="t" r="r" b="b"/>
              <a:pathLst>
                <a:path w="45543712" h="23021217">
                  <a:moveTo>
                    <a:pt x="0" y="0"/>
                  </a:moveTo>
                  <a:lnTo>
                    <a:pt x="45543712" y="0"/>
                  </a:lnTo>
                  <a:lnTo>
                    <a:pt x="45543712" y="23021217"/>
                  </a:lnTo>
                  <a:lnTo>
                    <a:pt x="0" y="23021217"/>
                  </a:lnTo>
                  <a:lnTo>
                    <a:pt x="0" y="0"/>
                  </a:lnTo>
                  <a:close/>
                </a:path>
              </a:pathLst>
            </a:custGeom>
            <a:solidFill>
              <a:srgbClr val="0097B2"/>
            </a:solidFill>
          </p:spPr>
        </p:sp>
        <p:sp>
          <p:nvSpPr>
            <p:cNvPr id="5" name="Freeform 5"/>
            <p:cNvSpPr/>
            <p:nvPr/>
          </p:nvSpPr>
          <p:spPr>
            <a:xfrm>
              <a:off x="0" y="0"/>
              <a:ext cx="45688495" cy="23165997"/>
            </a:xfrm>
            <a:custGeom>
              <a:avLst/>
              <a:gdLst/>
              <a:ahLst/>
              <a:cxnLst/>
              <a:rect l="l" t="t" r="r" b="b"/>
              <a:pathLst>
                <a:path w="45688495" h="23165997">
                  <a:moveTo>
                    <a:pt x="45543713" y="23021217"/>
                  </a:moveTo>
                  <a:lnTo>
                    <a:pt x="45688495" y="23021217"/>
                  </a:lnTo>
                  <a:lnTo>
                    <a:pt x="45688495" y="23165997"/>
                  </a:lnTo>
                  <a:lnTo>
                    <a:pt x="45543713" y="23165997"/>
                  </a:lnTo>
                  <a:lnTo>
                    <a:pt x="45543713" y="23021217"/>
                  </a:lnTo>
                  <a:close/>
                  <a:moveTo>
                    <a:pt x="0" y="144780"/>
                  </a:moveTo>
                  <a:lnTo>
                    <a:pt x="144780" y="144780"/>
                  </a:lnTo>
                  <a:lnTo>
                    <a:pt x="144780" y="23021217"/>
                  </a:lnTo>
                  <a:lnTo>
                    <a:pt x="0" y="23021217"/>
                  </a:lnTo>
                  <a:lnTo>
                    <a:pt x="0" y="144780"/>
                  </a:lnTo>
                  <a:close/>
                  <a:moveTo>
                    <a:pt x="0" y="23021217"/>
                  </a:moveTo>
                  <a:lnTo>
                    <a:pt x="144780" y="23021217"/>
                  </a:lnTo>
                  <a:lnTo>
                    <a:pt x="144780" y="23165997"/>
                  </a:lnTo>
                  <a:lnTo>
                    <a:pt x="0" y="23165997"/>
                  </a:lnTo>
                  <a:lnTo>
                    <a:pt x="0" y="23021217"/>
                  </a:lnTo>
                  <a:close/>
                  <a:moveTo>
                    <a:pt x="45543713" y="144780"/>
                  </a:moveTo>
                  <a:lnTo>
                    <a:pt x="45688495" y="144780"/>
                  </a:lnTo>
                  <a:lnTo>
                    <a:pt x="45688495" y="23021217"/>
                  </a:lnTo>
                  <a:lnTo>
                    <a:pt x="45543713" y="23021217"/>
                  </a:lnTo>
                  <a:lnTo>
                    <a:pt x="45543713" y="144780"/>
                  </a:lnTo>
                  <a:close/>
                  <a:moveTo>
                    <a:pt x="144780" y="23021217"/>
                  </a:moveTo>
                  <a:lnTo>
                    <a:pt x="45543713" y="23021217"/>
                  </a:lnTo>
                  <a:lnTo>
                    <a:pt x="45543713" y="23165997"/>
                  </a:lnTo>
                  <a:lnTo>
                    <a:pt x="144780" y="23165997"/>
                  </a:lnTo>
                  <a:lnTo>
                    <a:pt x="144780" y="23021217"/>
                  </a:lnTo>
                  <a:close/>
                  <a:moveTo>
                    <a:pt x="45543713" y="0"/>
                  </a:moveTo>
                  <a:lnTo>
                    <a:pt x="45688495" y="0"/>
                  </a:lnTo>
                  <a:lnTo>
                    <a:pt x="45688495" y="144780"/>
                  </a:lnTo>
                  <a:lnTo>
                    <a:pt x="45543713" y="144780"/>
                  </a:lnTo>
                  <a:lnTo>
                    <a:pt x="45543713" y="0"/>
                  </a:lnTo>
                  <a:close/>
                  <a:moveTo>
                    <a:pt x="0" y="0"/>
                  </a:moveTo>
                  <a:lnTo>
                    <a:pt x="144780" y="0"/>
                  </a:lnTo>
                  <a:lnTo>
                    <a:pt x="144780" y="144780"/>
                  </a:lnTo>
                  <a:lnTo>
                    <a:pt x="0" y="144780"/>
                  </a:lnTo>
                  <a:lnTo>
                    <a:pt x="0" y="0"/>
                  </a:lnTo>
                  <a:close/>
                  <a:moveTo>
                    <a:pt x="144780" y="0"/>
                  </a:moveTo>
                  <a:lnTo>
                    <a:pt x="45543713" y="0"/>
                  </a:lnTo>
                  <a:lnTo>
                    <a:pt x="45543713" y="144780"/>
                  </a:lnTo>
                  <a:lnTo>
                    <a:pt x="144780" y="144780"/>
                  </a:lnTo>
                  <a:lnTo>
                    <a:pt x="144780" y="0"/>
                  </a:lnTo>
                  <a:close/>
                </a:path>
              </a:pathLst>
            </a:custGeom>
            <a:solidFill>
              <a:srgbClr val="000000"/>
            </a:solidFill>
          </p:spPr>
        </p:sp>
      </p:grpSp>
      <p:grpSp>
        <p:nvGrpSpPr>
          <p:cNvPr id="6" name="Group 6"/>
          <p:cNvGrpSpPr/>
          <p:nvPr/>
        </p:nvGrpSpPr>
        <p:grpSpPr>
          <a:xfrm>
            <a:off x="1339384" y="1325760"/>
            <a:ext cx="15609231" cy="7635480"/>
            <a:chOff x="0" y="0"/>
            <a:chExt cx="41425162" cy="20263714"/>
          </a:xfrm>
        </p:grpSpPr>
        <p:sp>
          <p:nvSpPr>
            <p:cNvPr id="7" name="Freeform 7"/>
            <p:cNvSpPr/>
            <p:nvPr/>
          </p:nvSpPr>
          <p:spPr>
            <a:xfrm>
              <a:off x="72390" y="72390"/>
              <a:ext cx="41280382" cy="20118934"/>
            </a:xfrm>
            <a:custGeom>
              <a:avLst/>
              <a:gdLst/>
              <a:ahLst/>
              <a:cxnLst/>
              <a:rect l="l" t="t" r="r" b="b"/>
              <a:pathLst>
                <a:path w="41280382" h="20118934">
                  <a:moveTo>
                    <a:pt x="0" y="0"/>
                  </a:moveTo>
                  <a:lnTo>
                    <a:pt x="41280382" y="0"/>
                  </a:lnTo>
                  <a:lnTo>
                    <a:pt x="41280382" y="20118934"/>
                  </a:lnTo>
                  <a:lnTo>
                    <a:pt x="0" y="20118934"/>
                  </a:lnTo>
                  <a:lnTo>
                    <a:pt x="0" y="0"/>
                  </a:lnTo>
                  <a:close/>
                </a:path>
              </a:pathLst>
            </a:custGeom>
            <a:solidFill>
              <a:srgbClr val="FFFFFF"/>
            </a:solidFill>
          </p:spPr>
        </p:sp>
        <p:sp>
          <p:nvSpPr>
            <p:cNvPr id="8" name="Freeform 8"/>
            <p:cNvSpPr/>
            <p:nvPr/>
          </p:nvSpPr>
          <p:spPr>
            <a:xfrm>
              <a:off x="0" y="0"/>
              <a:ext cx="41425161" cy="20263714"/>
            </a:xfrm>
            <a:custGeom>
              <a:avLst/>
              <a:gdLst/>
              <a:ahLst/>
              <a:cxnLst/>
              <a:rect l="l" t="t" r="r" b="b"/>
              <a:pathLst>
                <a:path w="41425161" h="20263714">
                  <a:moveTo>
                    <a:pt x="41280383" y="20118933"/>
                  </a:moveTo>
                  <a:lnTo>
                    <a:pt x="41425161" y="20118933"/>
                  </a:lnTo>
                  <a:lnTo>
                    <a:pt x="41425161" y="20263714"/>
                  </a:lnTo>
                  <a:lnTo>
                    <a:pt x="41280383" y="20263714"/>
                  </a:lnTo>
                  <a:lnTo>
                    <a:pt x="41280383" y="20118933"/>
                  </a:lnTo>
                  <a:close/>
                  <a:moveTo>
                    <a:pt x="0" y="144780"/>
                  </a:moveTo>
                  <a:lnTo>
                    <a:pt x="144780" y="144780"/>
                  </a:lnTo>
                  <a:lnTo>
                    <a:pt x="144780" y="20118935"/>
                  </a:lnTo>
                  <a:lnTo>
                    <a:pt x="0" y="20118935"/>
                  </a:lnTo>
                  <a:lnTo>
                    <a:pt x="0" y="144780"/>
                  </a:lnTo>
                  <a:close/>
                  <a:moveTo>
                    <a:pt x="0" y="20118935"/>
                  </a:moveTo>
                  <a:lnTo>
                    <a:pt x="144780" y="20118935"/>
                  </a:lnTo>
                  <a:lnTo>
                    <a:pt x="144780" y="20263714"/>
                  </a:lnTo>
                  <a:lnTo>
                    <a:pt x="0" y="20263714"/>
                  </a:lnTo>
                  <a:lnTo>
                    <a:pt x="0" y="20118933"/>
                  </a:lnTo>
                  <a:close/>
                  <a:moveTo>
                    <a:pt x="41280383" y="144780"/>
                  </a:moveTo>
                  <a:lnTo>
                    <a:pt x="41425161" y="144780"/>
                  </a:lnTo>
                  <a:lnTo>
                    <a:pt x="41425161" y="20118935"/>
                  </a:lnTo>
                  <a:lnTo>
                    <a:pt x="41280383" y="20118935"/>
                  </a:lnTo>
                  <a:lnTo>
                    <a:pt x="41280383" y="144780"/>
                  </a:lnTo>
                  <a:close/>
                  <a:moveTo>
                    <a:pt x="144780" y="20118933"/>
                  </a:moveTo>
                  <a:lnTo>
                    <a:pt x="41280383" y="20118933"/>
                  </a:lnTo>
                  <a:lnTo>
                    <a:pt x="41280383" y="20263714"/>
                  </a:lnTo>
                  <a:lnTo>
                    <a:pt x="144780" y="20263714"/>
                  </a:lnTo>
                  <a:lnTo>
                    <a:pt x="144780" y="20118933"/>
                  </a:lnTo>
                  <a:close/>
                  <a:moveTo>
                    <a:pt x="41280383" y="0"/>
                  </a:moveTo>
                  <a:lnTo>
                    <a:pt x="41425161" y="0"/>
                  </a:lnTo>
                  <a:lnTo>
                    <a:pt x="41425161" y="144780"/>
                  </a:lnTo>
                  <a:lnTo>
                    <a:pt x="41280383" y="144780"/>
                  </a:lnTo>
                  <a:lnTo>
                    <a:pt x="41280383" y="0"/>
                  </a:lnTo>
                  <a:close/>
                  <a:moveTo>
                    <a:pt x="0" y="0"/>
                  </a:moveTo>
                  <a:lnTo>
                    <a:pt x="144780" y="0"/>
                  </a:lnTo>
                  <a:lnTo>
                    <a:pt x="144780" y="144780"/>
                  </a:lnTo>
                  <a:lnTo>
                    <a:pt x="0" y="144780"/>
                  </a:lnTo>
                  <a:lnTo>
                    <a:pt x="0" y="0"/>
                  </a:lnTo>
                  <a:close/>
                  <a:moveTo>
                    <a:pt x="144780" y="0"/>
                  </a:moveTo>
                  <a:lnTo>
                    <a:pt x="41280383" y="0"/>
                  </a:lnTo>
                  <a:lnTo>
                    <a:pt x="41280383" y="144780"/>
                  </a:lnTo>
                  <a:lnTo>
                    <a:pt x="144780" y="144780"/>
                  </a:lnTo>
                  <a:lnTo>
                    <a:pt x="144780" y="0"/>
                  </a:lnTo>
                  <a:close/>
                </a:path>
              </a:pathLst>
            </a:custGeom>
            <a:solidFill>
              <a:srgbClr val="000000"/>
            </a:solidFill>
          </p:spPr>
        </p:sp>
      </p:grpSp>
      <p:sp>
        <p:nvSpPr>
          <p:cNvPr id="11" name="Freeform 11"/>
          <p:cNvSpPr/>
          <p:nvPr/>
        </p:nvSpPr>
        <p:spPr>
          <a:xfrm>
            <a:off x="7598446" y="9638521"/>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2" name="Freeform 12"/>
          <p:cNvSpPr/>
          <p:nvPr/>
        </p:nvSpPr>
        <p:spPr>
          <a:xfrm>
            <a:off x="17701601" y="7759782"/>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5" name="TextBox 20"/>
          <p:cNvSpPr txBox="1"/>
          <p:nvPr/>
        </p:nvSpPr>
        <p:spPr>
          <a:xfrm>
            <a:off x="1845345" y="4224242"/>
            <a:ext cx="14597307" cy="3693319"/>
          </a:xfrm>
          <a:prstGeom prst="rect">
            <a:avLst/>
          </a:prstGeom>
        </p:spPr>
        <p:txBody>
          <a:bodyPr wrap="square" lIns="0" tIns="0" rIns="0" bIns="0" rtlCol="0" anchor="t">
            <a:spAutoFit/>
          </a:bodyPr>
          <a:lstStyle/>
          <a:p>
            <a:pPr algn="ctr">
              <a:lnSpc>
                <a:spcPct val="150000"/>
              </a:lnSpc>
            </a:pPr>
            <a:r>
              <a:rPr lang="en-US" sz="8000" b="1" smtClean="0">
                <a:solidFill>
                  <a:srgbClr val="276493"/>
                </a:solidFill>
                <a:latin typeface="Arial" panose="020B0604020202020204" pitchFamily="34" charset="0"/>
                <a:cs typeface="Arial" panose="020B0604020202020204" pitchFamily="34" charset="0"/>
              </a:rPr>
              <a:t>TÍNH CHẤT CỦA NƯỚC VÀ NƯỚC VỚI CUỘC SỐNG</a:t>
            </a:r>
            <a:endParaRPr lang="en-US" sz="8000" b="1" dirty="0">
              <a:solidFill>
                <a:srgbClr val="276493"/>
              </a:solidFill>
              <a:latin typeface="Arial" panose="020B0604020202020204" pitchFamily="34" charset="0"/>
              <a:cs typeface="Arial" panose="020B0604020202020204" pitchFamily="34" charset="0"/>
            </a:endParaRPr>
          </a:p>
        </p:txBody>
      </p:sp>
      <p:sp>
        <p:nvSpPr>
          <p:cNvPr id="16" name="TextBox 21"/>
          <p:cNvSpPr txBox="1"/>
          <p:nvPr/>
        </p:nvSpPr>
        <p:spPr>
          <a:xfrm>
            <a:off x="6011587" y="2689859"/>
            <a:ext cx="6264824" cy="1154162"/>
          </a:xfrm>
          <a:prstGeom prst="rect">
            <a:avLst/>
          </a:prstGeom>
        </p:spPr>
        <p:txBody>
          <a:bodyPr lIns="0" tIns="0" rIns="0" bIns="0" rtlCol="0" anchor="ctr">
            <a:spAutoFit/>
          </a:bodyPr>
          <a:lstStyle/>
          <a:p>
            <a:pPr algn="ctr">
              <a:spcBef>
                <a:spcPct val="0"/>
              </a:spcBef>
            </a:pPr>
            <a:r>
              <a:rPr lang="vi-VN" sz="7500" b="1">
                <a:solidFill>
                  <a:srgbClr val="FF0000"/>
                </a:solidFill>
              </a:rPr>
              <a:t>BÀI </a:t>
            </a:r>
            <a:r>
              <a:rPr lang="vi-VN" sz="7500" b="1" smtClean="0">
                <a:solidFill>
                  <a:srgbClr val="FF0000"/>
                </a:solidFill>
              </a:rPr>
              <a:t>1</a:t>
            </a:r>
            <a:r>
              <a:rPr lang="en-US" sz="7500" b="1">
                <a:solidFill>
                  <a:srgbClr val="FF0000"/>
                </a:solidFill>
                <a:latin typeface="Arial" panose="020B0604020202020204" pitchFamily="34" charset="0"/>
                <a:cs typeface="Arial" panose="020B0604020202020204" pitchFamily="34" charset="0"/>
              </a:rPr>
              <a:t>.</a:t>
            </a:r>
            <a:endParaRPr lang="en-US" sz="7500" b="1"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23" name="Group 22"/>
          <p:cNvGrpSpPr/>
          <p:nvPr/>
        </p:nvGrpSpPr>
        <p:grpSpPr>
          <a:xfrm>
            <a:off x="514350" y="762000"/>
            <a:ext cx="17259300" cy="8763000"/>
            <a:chOff x="1028700" y="1028700"/>
            <a:chExt cx="17259300" cy="8763000"/>
          </a:xfrm>
        </p:grpSpPr>
        <p:grpSp>
          <p:nvGrpSpPr>
            <p:cNvPr id="3" name="Group 3"/>
            <p:cNvGrpSpPr/>
            <p:nvPr/>
          </p:nvGrpSpPr>
          <p:grpSpPr>
            <a:xfrm>
              <a:off x="1028700" y="1028700"/>
              <a:ext cx="17259300" cy="8763000"/>
              <a:chOff x="0" y="0"/>
              <a:chExt cx="45688494" cy="23165997"/>
            </a:xfrm>
          </p:grpSpPr>
          <p:sp>
            <p:nvSpPr>
              <p:cNvPr id="4" name="Freeform 4"/>
              <p:cNvSpPr/>
              <p:nvPr/>
            </p:nvSpPr>
            <p:spPr>
              <a:xfrm>
                <a:off x="72390" y="72390"/>
                <a:ext cx="45543712" cy="23021217"/>
              </a:xfrm>
              <a:custGeom>
                <a:avLst/>
                <a:gdLst/>
                <a:ahLst/>
                <a:cxnLst/>
                <a:rect l="l" t="t" r="r" b="b"/>
                <a:pathLst>
                  <a:path w="45543712" h="23021217">
                    <a:moveTo>
                      <a:pt x="0" y="0"/>
                    </a:moveTo>
                    <a:lnTo>
                      <a:pt x="45543712" y="0"/>
                    </a:lnTo>
                    <a:lnTo>
                      <a:pt x="45543712" y="23021217"/>
                    </a:lnTo>
                    <a:lnTo>
                      <a:pt x="0" y="23021217"/>
                    </a:lnTo>
                    <a:lnTo>
                      <a:pt x="0" y="0"/>
                    </a:lnTo>
                    <a:close/>
                  </a:path>
                </a:pathLst>
              </a:custGeom>
              <a:solidFill>
                <a:srgbClr val="0097B2"/>
              </a:solidFill>
            </p:spPr>
          </p:sp>
          <p:sp>
            <p:nvSpPr>
              <p:cNvPr id="5" name="Freeform 5"/>
              <p:cNvSpPr/>
              <p:nvPr/>
            </p:nvSpPr>
            <p:spPr>
              <a:xfrm>
                <a:off x="0" y="0"/>
                <a:ext cx="45688495" cy="23165997"/>
              </a:xfrm>
              <a:custGeom>
                <a:avLst/>
                <a:gdLst/>
                <a:ahLst/>
                <a:cxnLst/>
                <a:rect l="l" t="t" r="r" b="b"/>
                <a:pathLst>
                  <a:path w="45688495" h="23165997">
                    <a:moveTo>
                      <a:pt x="45543713" y="23021217"/>
                    </a:moveTo>
                    <a:lnTo>
                      <a:pt x="45688495" y="23021217"/>
                    </a:lnTo>
                    <a:lnTo>
                      <a:pt x="45688495" y="23165997"/>
                    </a:lnTo>
                    <a:lnTo>
                      <a:pt x="45543713" y="23165997"/>
                    </a:lnTo>
                    <a:lnTo>
                      <a:pt x="45543713" y="23021217"/>
                    </a:lnTo>
                    <a:close/>
                    <a:moveTo>
                      <a:pt x="0" y="144780"/>
                    </a:moveTo>
                    <a:lnTo>
                      <a:pt x="144780" y="144780"/>
                    </a:lnTo>
                    <a:lnTo>
                      <a:pt x="144780" y="23021217"/>
                    </a:lnTo>
                    <a:lnTo>
                      <a:pt x="0" y="23021217"/>
                    </a:lnTo>
                    <a:lnTo>
                      <a:pt x="0" y="144780"/>
                    </a:lnTo>
                    <a:close/>
                    <a:moveTo>
                      <a:pt x="0" y="23021217"/>
                    </a:moveTo>
                    <a:lnTo>
                      <a:pt x="144780" y="23021217"/>
                    </a:lnTo>
                    <a:lnTo>
                      <a:pt x="144780" y="23165997"/>
                    </a:lnTo>
                    <a:lnTo>
                      <a:pt x="0" y="23165997"/>
                    </a:lnTo>
                    <a:lnTo>
                      <a:pt x="0" y="23021217"/>
                    </a:lnTo>
                    <a:close/>
                    <a:moveTo>
                      <a:pt x="45543713" y="144780"/>
                    </a:moveTo>
                    <a:lnTo>
                      <a:pt x="45688495" y="144780"/>
                    </a:lnTo>
                    <a:lnTo>
                      <a:pt x="45688495" y="23021217"/>
                    </a:lnTo>
                    <a:lnTo>
                      <a:pt x="45543713" y="23021217"/>
                    </a:lnTo>
                    <a:lnTo>
                      <a:pt x="45543713" y="144780"/>
                    </a:lnTo>
                    <a:close/>
                    <a:moveTo>
                      <a:pt x="144780" y="23021217"/>
                    </a:moveTo>
                    <a:lnTo>
                      <a:pt x="45543713" y="23021217"/>
                    </a:lnTo>
                    <a:lnTo>
                      <a:pt x="45543713" y="23165997"/>
                    </a:lnTo>
                    <a:lnTo>
                      <a:pt x="144780" y="23165997"/>
                    </a:lnTo>
                    <a:lnTo>
                      <a:pt x="144780" y="23021217"/>
                    </a:lnTo>
                    <a:close/>
                    <a:moveTo>
                      <a:pt x="45543713" y="0"/>
                    </a:moveTo>
                    <a:lnTo>
                      <a:pt x="45688495" y="0"/>
                    </a:lnTo>
                    <a:lnTo>
                      <a:pt x="45688495" y="144780"/>
                    </a:lnTo>
                    <a:lnTo>
                      <a:pt x="45543713" y="144780"/>
                    </a:lnTo>
                    <a:lnTo>
                      <a:pt x="45543713" y="0"/>
                    </a:lnTo>
                    <a:close/>
                    <a:moveTo>
                      <a:pt x="0" y="0"/>
                    </a:moveTo>
                    <a:lnTo>
                      <a:pt x="144780" y="0"/>
                    </a:lnTo>
                    <a:lnTo>
                      <a:pt x="144780" y="144780"/>
                    </a:lnTo>
                    <a:lnTo>
                      <a:pt x="0" y="144780"/>
                    </a:lnTo>
                    <a:lnTo>
                      <a:pt x="0" y="0"/>
                    </a:lnTo>
                    <a:close/>
                    <a:moveTo>
                      <a:pt x="144780" y="0"/>
                    </a:moveTo>
                    <a:lnTo>
                      <a:pt x="45543713" y="0"/>
                    </a:lnTo>
                    <a:lnTo>
                      <a:pt x="45543713" y="144780"/>
                    </a:lnTo>
                    <a:lnTo>
                      <a:pt x="144780" y="144780"/>
                    </a:lnTo>
                    <a:lnTo>
                      <a:pt x="144780" y="0"/>
                    </a:lnTo>
                    <a:close/>
                  </a:path>
                </a:pathLst>
              </a:custGeom>
              <a:solidFill>
                <a:srgbClr val="000000"/>
              </a:solidFill>
            </p:spPr>
          </p:sp>
        </p:grpSp>
        <p:grpSp>
          <p:nvGrpSpPr>
            <p:cNvPr id="6" name="Group 6"/>
            <p:cNvGrpSpPr/>
            <p:nvPr/>
          </p:nvGrpSpPr>
          <p:grpSpPr>
            <a:xfrm>
              <a:off x="1339384" y="1325760"/>
              <a:ext cx="16598548" cy="8130372"/>
              <a:chOff x="0" y="0"/>
              <a:chExt cx="41425162" cy="20263714"/>
            </a:xfrm>
          </p:grpSpPr>
          <p:sp>
            <p:nvSpPr>
              <p:cNvPr id="7" name="Freeform 7"/>
              <p:cNvSpPr/>
              <p:nvPr/>
            </p:nvSpPr>
            <p:spPr>
              <a:xfrm>
                <a:off x="72390" y="72390"/>
                <a:ext cx="41280382" cy="20118934"/>
              </a:xfrm>
              <a:custGeom>
                <a:avLst/>
                <a:gdLst/>
                <a:ahLst/>
                <a:cxnLst/>
                <a:rect l="l" t="t" r="r" b="b"/>
                <a:pathLst>
                  <a:path w="41280382" h="20118934">
                    <a:moveTo>
                      <a:pt x="0" y="0"/>
                    </a:moveTo>
                    <a:lnTo>
                      <a:pt x="41280382" y="0"/>
                    </a:lnTo>
                    <a:lnTo>
                      <a:pt x="41280382" y="20118934"/>
                    </a:lnTo>
                    <a:lnTo>
                      <a:pt x="0" y="20118934"/>
                    </a:lnTo>
                    <a:lnTo>
                      <a:pt x="0" y="0"/>
                    </a:lnTo>
                    <a:close/>
                  </a:path>
                </a:pathLst>
              </a:custGeom>
              <a:solidFill>
                <a:srgbClr val="FFFFFF"/>
              </a:solidFill>
            </p:spPr>
          </p:sp>
          <p:sp>
            <p:nvSpPr>
              <p:cNvPr id="8" name="Freeform 8"/>
              <p:cNvSpPr/>
              <p:nvPr/>
            </p:nvSpPr>
            <p:spPr>
              <a:xfrm>
                <a:off x="0" y="0"/>
                <a:ext cx="41425161" cy="20263714"/>
              </a:xfrm>
              <a:custGeom>
                <a:avLst/>
                <a:gdLst/>
                <a:ahLst/>
                <a:cxnLst/>
                <a:rect l="l" t="t" r="r" b="b"/>
                <a:pathLst>
                  <a:path w="41425161" h="20263714">
                    <a:moveTo>
                      <a:pt x="41280383" y="20118933"/>
                    </a:moveTo>
                    <a:lnTo>
                      <a:pt x="41425161" y="20118933"/>
                    </a:lnTo>
                    <a:lnTo>
                      <a:pt x="41425161" y="20263714"/>
                    </a:lnTo>
                    <a:lnTo>
                      <a:pt x="41280383" y="20263714"/>
                    </a:lnTo>
                    <a:lnTo>
                      <a:pt x="41280383" y="20118933"/>
                    </a:lnTo>
                    <a:close/>
                    <a:moveTo>
                      <a:pt x="0" y="144780"/>
                    </a:moveTo>
                    <a:lnTo>
                      <a:pt x="144780" y="144780"/>
                    </a:lnTo>
                    <a:lnTo>
                      <a:pt x="144780" y="20118935"/>
                    </a:lnTo>
                    <a:lnTo>
                      <a:pt x="0" y="20118935"/>
                    </a:lnTo>
                    <a:lnTo>
                      <a:pt x="0" y="144780"/>
                    </a:lnTo>
                    <a:close/>
                    <a:moveTo>
                      <a:pt x="0" y="20118935"/>
                    </a:moveTo>
                    <a:lnTo>
                      <a:pt x="144780" y="20118935"/>
                    </a:lnTo>
                    <a:lnTo>
                      <a:pt x="144780" y="20263714"/>
                    </a:lnTo>
                    <a:lnTo>
                      <a:pt x="0" y="20263714"/>
                    </a:lnTo>
                    <a:lnTo>
                      <a:pt x="0" y="20118933"/>
                    </a:lnTo>
                    <a:close/>
                    <a:moveTo>
                      <a:pt x="41280383" y="144780"/>
                    </a:moveTo>
                    <a:lnTo>
                      <a:pt x="41425161" y="144780"/>
                    </a:lnTo>
                    <a:lnTo>
                      <a:pt x="41425161" y="20118935"/>
                    </a:lnTo>
                    <a:lnTo>
                      <a:pt x="41280383" y="20118935"/>
                    </a:lnTo>
                    <a:lnTo>
                      <a:pt x="41280383" y="144780"/>
                    </a:lnTo>
                    <a:close/>
                    <a:moveTo>
                      <a:pt x="144780" y="20118933"/>
                    </a:moveTo>
                    <a:lnTo>
                      <a:pt x="41280383" y="20118933"/>
                    </a:lnTo>
                    <a:lnTo>
                      <a:pt x="41280383" y="20263714"/>
                    </a:lnTo>
                    <a:lnTo>
                      <a:pt x="144780" y="20263714"/>
                    </a:lnTo>
                    <a:lnTo>
                      <a:pt x="144780" y="20118933"/>
                    </a:lnTo>
                    <a:close/>
                    <a:moveTo>
                      <a:pt x="41280383" y="0"/>
                    </a:moveTo>
                    <a:lnTo>
                      <a:pt x="41425161" y="0"/>
                    </a:lnTo>
                    <a:lnTo>
                      <a:pt x="41425161" y="144780"/>
                    </a:lnTo>
                    <a:lnTo>
                      <a:pt x="41280383" y="144780"/>
                    </a:lnTo>
                    <a:lnTo>
                      <a:pt x="41280383" y="0"/>
                    </a:lnTo>
                    <a:close/>
                    <a:moveTo>
                      <a:pt x="0" y="0"/>
                    </a:moveTo>
                    <a:lnTo>
                      <a:pt x="144780" y="0"/>
                    </a:lnTo>
                    <a:lnTo>
                      <a:pt x="144780" y="144780"/>
                    </a:lnTo>
                    <a:lnTo>
                      <a:pt x="0" y="144780"/>
                    </a:lnTo>
                    <a:lnTo>
                      <a:pt x="0" y="0"/>
                    </a:lnTo>
                    <a:close/>
                    <a:moveTo>
                      <a:pt x="144780" y="0"/>
                    </a:moveTo>
                    <a:lnTo>
                      <a:pt x="41280383" y="0"/>
                    </a:lnTo>
                    <a:lnTo>
                      <a:pt x="41280383" y="144780"/>
                    </a:lnTo>
                    <a:lnTo>
                      <a:pt x="144780" y="144780"/>
                    </a:lnTo>
                    <a:lnTo>
                      <a:pt x="144780" y="0"/>
                    </a:lnTo>
                    <a:close/>
                  </a:path>
                </a:pathLst>
              </a:custGeom>
              <a:solidFill>
                <a:srgbClr val="000000"/>
              </a:solidFill>
            </p:spPr>
          </p:sp>
        </p:grpSp>
      </p:grpSp>
      <p:sp>
        <p:nvSpPr>
          <p:cNvPr id="24" name="TextBox 11">
            <a:extLst>
              <a:ext uri="{FF2B5EF4-FFF2-40B4-BE49-F238E27FC236}">
                <a16:creationId xmlns:a16="http://schemas.microsoft.com/office/drawing/2014/main" id="{80CDF31E-9254-82F4-B432-80EDD69C7C25}"/>
              </a:ext>
            </a:extLst>
          </p:cNvPr>
          <p:cNvSpPr txBox="1"/>
          <p:nvPr/>
        </p:nvSpPr>
        <p:spPr>
          <a:xfrm>
            <a:off x="5265184" y="1562100"/>
            <a:ext cx="7757629" cy="954107"/>
          </a:xfrm>
          <a:prstGeom prst="rect">
            <a:avLst/>
          </a:prstGeom>
        </p:spPr>
        <p:txBody>
          <a:bodyPr wrap="square" lIns="0" tIns="0" rIns="0" bIns="0" rtlCol="0" anchor="t">
            <a:spAutoFit/>
          </a:bodyPr>
          <a:lstStyle/>
          <a:p>
            <a:pPr algn="ctr">
              <a:spcBef>
                <a:spcPct val="0"/>
              </a:spcBef>
            </a:pPr>
            <a:r>
              <a:rPr lang="en-US" sz="6200" b="1" smtClean="0">
                <a:solidFill>
                  <a:schemeClr val="tx2"/>
                </a:solidFill>
                <a:latin typeface="Arial" panose="020B0604020202020204" pitchFamily="34" charset="0"/>
                <a:cs typeface="Arial" panose="020B0604020202020204" pitchFamily="34" charset="0"/>
              </a:rPr>
              <a:t>NỘI DUNG BÀI </a:t>
            </a:r>
            <a:r>
              <a:rPr lang="en-US" sz="6200" b="1" smtClean="0">
                <a:solidFill>
                  <a:schemeClr val="tx2"/>
                </a:solidFill>
                <a:latin typeface="Arial" panose="020B0604020202020204" pitchFamily="34" charset="0"/>
                <a:cs typeface="Arial" panose="020B0604020202020204" pitchFamily="34" charset="0"/>
              </a:rPr>
              <a:t>HỌC</a:t>
            </a:r>
            <a:endParaRPr lang="en-US" sz="6200" b="1" dirty="0">
              <a:solidFill>
                <a:schemeClr val="tx2"/>
              </a:solidFill>
              <a:latin typeface="Arial" panose="020B0604020202020204" pitchFamily="34" charset="0"/>
              <a:cs typeface="Arial" panose="020B0604020202020204" pitchFamily="34" charset="0"/>
            </a:endParaRPr>
          </a:p>
        </p:txBody>
      </p:sp>
      <p:grpSp>
        <p:nvGrpSpPr>
          <p:cNvPr id="36" name="Group 35"/>
          <p:cNvGrpSpPr/>
          <p:nvPr/>
        </p:nvGrpSpPr>
        <p:grpSpPr>
          <a:xfrm>
            <a:off x="1444989" y="3086100"/>
            <a:ext cx="7089411" cy="2590800"/>
            <a:chOff x="1444989" y="3211443"/>
            <a:chExt cx="7089411" cy="2590800"/>
          </a:xfrm>
        </p:grpSpPr>
        <p:sp>
          <p:nvSpPr>
            <p:cNvPr id="26" name="Rectangle 25"/>
            <p:cNvSpPr/>
            <p:nvPr/>
          </p:nvSpPr>
          <p:spPr>
            <a:xfrm>
              <a:off x="3398058" y="4152900"/>
              <a:ext cx="5136342" cy="707886"/>
            </a:xfrm>
            <a:prstGeom prst="rect">
              <a:avLst/>
            </a:prstGeom>
          </p:spPr>
          <p:txBody>
            <a:bodyPr wrap="none">
              <a:spAutoFit/>
            </a:bodyPr>
            <a:lstStyle/>
            <a:p>
              <a:r>
                <a:rPr lang="en-US" sz="4000" b="1" kern="0" smtClean="0">
                  <a:latin typeface="Arial" panose="020B0604020202020204" pitchFamily="34" charset="0"/>
                  <a:ea typeface="Calibri" panose="020F0502020204030204" pitchFamily="34" charset="0"/>
                  <a:cs typeface="Arial" panose="020B0604020202020204" pitchFamily="34" charset="0"/>
                </a:rPr>
                <a:t>Tính </a:t>
              </a:r>
              <a:r>
                <a:rPr lang="en-US" sz="4000" b="1" kern="0">
                  <a:latin typeface="Arial" panose="020B0604020202020204" pitchFamily="34" charset="0"/>
                  <a:ea typeface="Calibri" panose="020F0502020204030204" pitchFamily="34" charset="0"/>
                  <a:cs typeface="Arial" panose="020B0604020202020204" pitchFamily="34" charset="0"/>
                </a:rPr>
                <a:t>chất của </a:t>
              </a:r>
              <a:r>
                <a:rPr lang="en-US" sz="4000" b="1" kern="0" smtClean="0">
                  <a:latin typeface="Arial" panose="020B0604020202020204" pitchFamily="34" charset="0"/>
                  <a:ea typeface="Calibri" panose="020F0502020204030204" pitchFamily="34" charset="0"/>
                  <a:cs typeface="Arial" panose="020B0604020202020204" pitchFamily="34" charset="0"/>
                </a:rPr>
                <a:t>nước</a:t>
              </a:r>
              <a:endParaRPr lang="en-US" sz="4000" b="1">
                <a:latin typeface="Arial" panose="020B0604020202020204" pitchFamily="34" charset="0"/>
                <a:cs typeface="Arial" panose="020B0604020202020204" pitchFamily="34" charset="0"/>
              </a:endParaRPr>
            </a:p>
          </p:txBody>
        </p:sp>
        <p:grpSp>
          <p:nvGrpSpPr>
            <p:cNvPr id="28" name="Group 27"/>
            <p:cNvGrpSpPr/>
            <p:nvPr/>
          </p:nvGrpSpPr>
          <p:grpSpPr>
            <a:xfrm>
              <a:off x="1444989" y="3211443"/>
              <a:ext cx="1752600" cy="2590800"/>
              <a:chOff x="1752600" y="3086100"/>
              <a:chExt cx="1752600" cy="2590800"/>
            </a:xfrm>
          </p:grpSpPr>
          <p:sp>
            <p:nvSpPr>
              <p:cNvPr id="25" name="Freeform 20"/>
              <p:cNvSpPr/>
              <p:nvPr/>
            </p:nvSpPr>
            <p:spPr>
              <a:xfrm>
                <a:off x="1752600" y="3086100"/>
                <a:ext cx="1752600" cy="2590800"/>
              </a:xfrm>
              <a:custGeom>
                <a:avLst/>
                <a:gdLst/>
                <a:ahLst/>
                <a:cxnLst/>
                <a:rect l="l" t="t" r="r" b="b"/>
                <a:pathLst>
                  <a:path w="1876494" h="2736079">
                    <a:moveTo>
                      <a:pt x="0" y="0"/>
                    </a:moveTo>
                    <a:lnTo>
                      <a:pt x="1876494" y="0"/>
                    </a:lnTo>
                    <a:lnTo>
                      <a:pt x="1876494" y="2736079"/>
                    </a:lnTo>
                    <a:lnTo>
                      <a:pt x="0" y="2736079"/>
                    </a:lnTo>
                    <a:lnTo>
                      <a:pt x="0" y="0"/>
                    </a:lnTo>
                    <a:close/>
                  </a:path>
                </a:pathLst>
              </a:custGeom>
              <a:blipFill>
                <a:blip r:embed="rId3">
                  <a:extLst>
                    <a:ext uri="{96DAC541-7B7A-43D3-8B79-37D633B846F1}">
                      <asvg:svgBlip xmlns:asvg="http://schemas.microsoft.com/office/drawing/2016/SVG/main" xmlns="" r:embed="rId32"/>
                    </a:ext>
                  </a:extLst>
                </a:blip>
                <a:stretch>
                  <a:fillRect/>
                </a:stretch>
              </a:blipFill>
            </p:spPr>
          </p:sp>
          <p:sp>
            <p:nvSpPr>
              <p:cNvPr id="27" name="TextBox 26"/>
              <p:cNvSpPr txBox="1"/>
              <p:nvPr/>
            </p:nvSpPr>
            <p:spPr>
              <a:xfrm>
                <a:off x="2288811" y="3735169"/>
                <a:ext cx="609600" cy="646331"/>
              </a:xfrm>
              <a:prstGeom prst="rect">
                <a:avLst/>
              </a:prstGeom>
              <a:noFill/>
            </p:spPr>
            <p:txBody>
              <a:bodyPr wrap="square" rtlCol="0">
                <a:spAutoFit/>
              </a:bodyPr>
              <a:lstStyle/>
              <a:p>
                <a:pPr algn="ctr"/>
                <a:r>
                  <a:rPr lang="en-US" sz="3600" b="1" smtClean="0">
                    <a:latin typeface="Arial" panose="020B0604020202020204" pitchFamily="34" charset="0"/>
                    <a:cs typeface="Arial" panose="020B0604020202020204" pitchFamily="34" charset="0"/>
                  </a:rPr>
                  <a:t>1</a:t>
                </a:r>
                <a:endParaRPr lang="en-US" sz="3600" b="1">
                  <a:latin typeface="Arial" panose="020B0604020202020204" pitchFamily="34" charset="0"/>
                  <a:cs typeface="Arial" panose="020B0604020202020204" pitchFamily="34" charset="0"/>
                </a:endParaRPr>
              </a:p>
            </p:txBody>
          </p:sp>
        </p:grpSp>
      </p:grpSp>
      <p:grpSp>
        <p:nvGrpSpPr>
          <p:cNvPr id="32" name="Group 31"/>
          <p:cNvGrpSpPr/>
          <p:nvPr/>
        </p:nvGrpSpPr>
        <p:grpSpPr>
          <a:xfrm>
            <a:off x="9372600" y="3090589"/>
            <a:ext cx="7400336" cy="2586311"/>
            <a:chOff x="8986433" y="3215932"/>
            <a:chExt cx="7400336" cy="2586311"/>
          </a:xfrm>
        </p:grpSpPr>
        <p:sp>
          <p:nvSpPr>
            <p:cNvPr id="29" name="Freeform 19"/>
            <p:cNvSpPr/>
            <p:nvPr/>
          </p:nvSpPr>
          <p:spPr>
            <a:xfrm>
              <a:off x="8986433" y="3215932"/>
              <a:ext cx="2291168" cy="2586311"/>
            </a:xfrm>
            <a:custGeom>
              <a:avLst/>
              <a:gdLst/>
              <a:ahLst/>
              <a:cxnLst/>
              <a:rect l="l" t="t" r="r" b="b"/>
              <a:pathLst>
                <a:path w="2366945" h="2623865">
                  <a:moveTo>
                    <a:pt x="0" y="0"/>
                  </a:moveTo>
                  <a:lnTo>
                    <a:pt x="2366945" y="0"/>
                  </a:lnTo>
                  <a:lnTo>
                    <a:pt x="2366945" y="2623865"/>
                  </a:lnTo>
                  <a:lnTo>
                    <a:pt x="0" y="2623865"/>
                  </a:lnTo>
                  <a:lnTo>
                    <a:pt x="0" y="0"/>
                  </a:lnTo>
                  <a:close/>
                </a:path>
              </a:pathLst>
            </a:custGeom>
            <a:blipFill>
              <a:blip r:embed="rId33">
                <a:extLst>
                  <a:ext uri="{96DAC541-7B7A-43D3-8B79-37D633B846F1}">
                    <asvg:svgBlip xmlns:asvg="http://schemas.microsoft.com/office/drawing/2016/SVG/main" xmlns="" r:embed="rId30"/>
                  </a:ext>
                </a:extLst>
              </a:blip>
              <a:stretch>
                <a:fillRect/>
              </a:stretch>
            </a:blipFill>
          </p:spPr>
          <p:txBody>
            <a:bodyPr/>
            <a:lstStyle/>
            <a:p>
              <a:endParaRPr lang="en-US"/>
            </a:p>
          </p:txBody>
        </p:sp>
        <p:sp>
          <p:nvSpPr>
            <p:cNvPr id="30" name="TextBox 29"/>
            <p:cNvSpPr txBox="1"/>
            <p:nvPr/>
          </p:nvSpPr>
          <p:spPr>
            <a:xfrm>
              <a:off x="9827217" y="3695700"/>
              <a:ext cx="609600" cy="646331"/>
            </a:xfrm>
            <a:prstGeom prst="rect">
              <a:avLst/>
            </a:prstGeom>
            <a:noFill/>
          </p:spPr>
          <p:txBody>
            <a:bodyPr wrap="square" rtlCol="0">
              <a:spAutoFit/>
            </a:bodyPr>
            <a:lstStyle/>
            <a:p>
              <a:pPr algn="ctr"/>
              <a:r>
                <a:rPr lang="en-US" sz="3600" b="1" smtClean="0">
                  <a:latin typeface="Arial" panose="020B0604020202020204" pitchFamily="34" charset="0"/>
                  <a:cs typeface="Arial" panose="020B0604020202020204" pitchFamily="34" charset="0"/>
                </a:rPr>
                <a:t>2</a:t>
              </a:r>
              <a:endParaRPr lang="en-US" sz="3600" b="1">
                <a:latin typeface="Arial" panose="020B0604020202020204" pitchFamily="34" charset="0"/>
                <a:cs typeface="Arial" panose="020B0604020202020204" pitchFamily="34" charset="0"/>
              </a:endParaRPr>
            </a:p>
          </p:txBody>
        </p:sp>
        <p:sp>
          <p:nvSpPr>
            <p:cNvPr id="31" name="Rectangle 30"/>
            <p:cNvSpPr/>
            <p:nvPr/>
          </p:nvSpPr>
          <p:spPr>
            <a:xfrm>
              <a:off x="11306854" y="3594381"/>
              <a:ext cx="5079915" cy="1824923"/>
            </a:xfrm>
            <a:prstGeom prst="rect">
              <a:avLst/>
            </a:prstGeom>
          </p:spPr>
          <p:txBody>
            <a:bodyPr wrap="square">
              <a:spAutoFit/>
            </a:bodyPr>
            <a:lstStyle/>
            <a:p>
              <a:pPr algn="ctr">
                <a:lnSpc>
                  <a:spcPct val="150000"/>
                </a:lnSpc>
                <a:spcAft>
                  <a:spcPts val="0"/>
                </a:spcAft>
              </a:pPr>
              <a:r>
                <a:rPr lang="en-US" sz="4000" b="1">
                  <a:latin typeface="Arial" panose="020B0604020202020204" pitchFamily="34" charset="0"/>
                  <a:ea typeface="Calibri" panose="020F0502020204030204" pitchFamily="34" charset="0"/>
                  <a:cs typeface="Arial" panose="020B0604020202020204" pitchFamily="34" charset="0"/>
                </a:rPr>
                <a:t>Vận dụng tính chất của nước</a:t>
              </a:r>
              <a:endParaRPr lang="en-US" sz="4000" b="1">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9" name="Group 38"/>
          <p:cNvGrpSpPr/>
          <p:nvPr/>
        </p:nvGrpSpPr>
        <p:grpSpPr>
          <a:xfrm>
            <a:off x="3814033" y="5969179"/>
            <a:ext cx="10620549" cy="2755721"/>
            <a:chOff x="4162252" y="6057900"/>
            <a:chExt cx="10620549" cy="2755721"/>
          </a:xfrm>
        </p:grpSpPr>
        <p:grpSp>
          <p:nvGrpSpPr>
            <p:cNvPr id="38" name="Group 37"/>
            <p:cNvGrpSpPr/>
            <p:nvPr/>
          </p:nvGrpSpPr>
          <p:grpSpPr>
            <a:xfrm>
              <a:off x="4162252" y="6057900"/>
              <a:ext cx="10620549" cy="2755721"/>
              <a:chOff x="4162252" y="6057900"/>
              <a:chExt cx="10620549" cy="2755721"/>
            </a:xfrm>
          </p:grpSpPr>
          <p:sp>
            <p:nvSpPr>
              <p:cNvPr id="34" name="Freeform 16"/>
              <p:cNvSpPr/>
              <p:nvPr/>
            </p:nvSpPr>
            <p:spPr>
              <a:xfrm>
                <a:off x="4162252" y="6057900"/>
                <a:ext cx="2205864" cy="2755721"/>
              </a:xfrm>
              <a:custGeom>
                <a:avLst/>
                <a:gdLst/>
                <a:ahLst/>
                <a:cxnLst/>
                <a:rect l="l" t="t" r="r" b="b"/>
                <a:pathLst>
                  <a:path w="2086924" h="2460029">
                    <a:moveTo>
                      <a:pt x="0" y="0"/>
                    </a:moveTo>
                    <a:lnTo>
                      <a:pt x="2086924" y="0"/>
                    </a:lnTo>
                    <a:lnTo>
                      <a:pt x="2086924" y="2460028"/>
                    </a:lnTo>
                    <a:lnTo>
                      <a:pt x="0" y="2460028"/>
                    </a:lnTo>
                    <a:lnTo>
                      <a:pt x="0" y="0"/>
                    </a:lnTo>
                    <a:close/>
                  </a:path>
                </a:pathLst>
              </a:custGeom>
              <a:blipFill>
                <a:blip r:embed="rId34">
                  <a:extLst>
                    <a:ext uri="{96DAC541-7B7A-43D3-8B79-37D633B846F1}">
                      <asvg:svgBlip xmlns:asvg="http://schemas.microsoft.com/office/drawing/2016/SVG/main" xmlns="" r:embed="rId24"/>
                    </a:ext>
                  </a:extLst>
                </a:blip>
                <a:stretch>
                  <a:fillRect/>
                </a:stretch>
              </a:blipFill>
            </p:spPr>
            <p:txBody>
              <a:bodyPr/>
              <a:lstStyle/>
              <a:p>
                <a:endParaRPr lang="en-US"/>
              </a:p>
            </p:txBody>
          </p:sp>
          <p:sp>
            <p:nvSpPr>
              <p:cNvPr id="37" name="Rectangle 36"/>
              <p:cNvSpPr/>
              <p:nvPr/>
            </p:nvSpPr>
            <p:spPr>
              <a:xfrm>
                <a:off x="6553200" y="6557308"/>
                <a:ext cx="8229601" cy="1938992"/>
              </a:xfrm>
              <a:prstGeom prst="rect">
                <a:avLst/>
              </a:prstGeom>
            </p:spPr>
            <p:txBody>
              <a:bodyPr wrap="square">
                <a:spAutoFit/>
              </a:bodyPr>
              <a:lstStyle/>
              <a:p>
                <a:pPr algn="ctr">
                  <a:lnSpc>
                    <a:spcPct val="150000"/>
                  </a:lnSpc>
                  <a:spcAft>
                    <a:spcPts val="0"/>
                  </a:spcAft>
                </a:pPr>
                <a:r>
                  <a:rPr lang="en-US" sz="4000" b="1">
                    <a:latin typeface="Arial" panose="020B0604020202020204" pitchFamily="34" charset="0"/>
                    <a:ea typeface="Calibri" panose="020F0502020204030204" pitchFamily="34" charset="0"/>
                    <a:cs typeface="Arial" panose="020B0604020202020204" pitchFamily="34" charset="0"/>
                  </a:rPr>
                  <a:t>Vai trò của nước trong đời sống, sản xuất và sinh hoạt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sp>
          <p:nvSpPr>
            <p:cNvPr id="35" name="TextBox 34"/>
            <p:cNvSpPr txBox="1"/>
            <p:nvPr/>
          </p:nvSpPr>
          <p:spPr>
            <a:xfrm>
              <a:off x="4876800" y="6630769"/>
              <a:ext cx="609600" cy="646331"/>
            </a:xfrm>
            <a:prstGeom prst="rect">
              <a:avLst/>
            </a:prstGeom>
            <a:noFill/>
          </p:spPr>
          <p:txBody>
            <a:bodyPr wrap="square" rtlCol="0">
              <a:spAutoFit/>
            </a:bodyPr>
            <a:lstStyle/>
            <a:p>
              <a:pPr algn="ctr"/>
              <a:r>
                <a:rPr lang="en-US" sz="3600" b="1" smtClean="0">
                  <a:latin typeface="Arial" panose="020B0604020202020204" pitchFamily="34" charset="0"/>
                  <a:cs typeface="Arial" panose="020B0604020202020204" pitchFamily="34" charset="0"/>
                </a:rPr>
                <a:t>3</a:t>
              </a:r>
              <a:endParaRPr lang="en-US" sz="3600" b="1">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dissolve">
                                      <p:cBhvr>
                                        <p:cTn id="12" dur="500"/>
                                        <p:tgtEl>
                                          <p:spTgt spid="36"/>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dissolve">
                                      <p:cBhvr>
                                        <p:cTn id="16" dur="500"/>
                                        <p:tgtEl>
                                          <p:spTgt spid="32"/>
                                        </p:tgtEl>
                                      </p:cBhvr>
                                    </p:animEffect>
                                  </p:childTnLst>
                                </p:cTn>
                              </p:par>
                            </p:childTnLst>
                          </p:cTn>
                        </p:par>
                        <p:par>
                          <p:cTn id="17" fill="hold">
                            <p:stCondLst>
                              <p:cond delay="1000"/>
                            </p:stCondLst>
                            <p:childTnLst>
                              <p:par>
                                <p:cTn id="18" presetID="9" presetClass="entr" presetSubtype="0"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dissolve">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13" name="Group 12"/>
          <p:cNvGrpSpPr/>
          <p:nvPr/>
        </p:nvGrpSpPr>
        <p:grpSpPr>
          <a:xfrm>
            <a:off x="-1337140" y="2767727"/>
            <a:ext cx="20962280" cy="4751545"/>
            <a:chOff x="-1295400" y="2929233"/>
            <a:chExt cx="20962280" cy="4751545"/>
          </a:xfrm>
        </p:grpSpPr>
        <p:grpSp>
          <p:nvGrpSpPr>
            <p:cNvPr id="14" name="Group 3"/>
            <p:cNvGrpSpPr/>
            <p:nvPr/>
          </p:nvGrpSpPr>
          <p:grpSpPr>
            <a:xfrm>
              <a:off x="-1295400" y="2929233"/>
              <a:ext cx="20962280" cy="4751545"/>
              <a:chOff x="0" y="0"/>
              <a:chExt cx="59007984" cy="12164821"/>
            </a:xfrm>
          </p:grpSpPr>
          <p:sp>
            <p:nvSpPr>
              <p:cNvPr id="18" name="Freeform 4"/>
              <p:cNvSpPr/>
              <p:nvPr/>
            </p:nvSpPr>
            <p:spPr>
              <a:xfrm>
                <a:off x="72390" y="72390"/>
                <a:ext cx="58863206" cy="12020042"/>
              </a:xfrm>
              <a:custGeom>
                <a:avLst/>
                <a:gdLst/>
                <a:ahLst/>
                <a:cxnLst/>
                <a:rect l="l" t="t" r="r" b="b"/>
                <a:pathLst>
                  <a:path w="58863206" h="12020042">
                    <a:moveTo>
                      <a:pt x="0" y="0"/>
                    </a:moveTo>
                    <a:lnTo>
                      <a:pt x="58863206" y="0"/>
                    </a:lnTo>
                    <a:lnTo>
                      <a:pt x="58863206" y="12020042"/>
                    </a:lnTo>
                    <a:lnTo>
                      <a:pt x="0" y="12020042"/>
                    </a:lnTo>
                    <a:lnTo>
                      <a:pt x="0" y="0"/>
                    </a:lnTo>
                    <a:close/>
                  </a:path>
                </a:pathLst>
              </a:custGeom>
              <a:solidFill>
                <a:srgbClr val="0097B2"/>
              </a:solidFill>
            </p:spPr>
          </p:sp>
          <p:sp>
            <p:nvSpPr>
              <p:cNvPr id="19" name="Freeform 5"/>
              <p:cNvSpPr/>
              <p:nvPr/>
            </p:nvSpPr>
            <p:spPr>
              <a:xfrm>
                <a:off x="0" y="0"/>
                <a:ext cx="59007983" cy="12164822"/>
              </a:xfrm>
              <a:custGeom>
                <a:avLst/>
                <a:gdLst/>
                <a:ahLst/>
                <a:cxnLst/>
                <a:rect l="l" t="t" r="r" b="b"/>
                <a:pathLst>
                  <a:path w="59007983" h="12164822">
                    <a:moveTo>
                      <a:pt x="58863204" y="12020042"/>
                    </a:moveTo>
                    <a:lnTo>
                      <a:pt x="59007983" y="12020042"/>
                    </a:lnTo>
                    <a:lnTo>
                      <a:pt x="59007983" y="12164822"/>
                    </a:lnTo>
                    <a:lnTo>
                      <a:pt x="58863204" y="12164822"/>
                    </a:lnTo>
                    <a:lnTo>
                      <a:pt x="58863204" y="12020042"/>
                    </a:lnTo>
                    <a:close/>
                    <a:moveTo>
                      <a:pt x="0" y="144780"/>
                    </a:moveTo>
                    <a:lnTo>
                      <a:pt x="144780" y="144780"/>
                    </a:lnTo>
                    <a:lnTo>
                      <a:pt x="144780" y="12020042"/>
                    </a:lnTo>
                    <a:lnTo>
                      <a:pt x="0" y="12020042"/>
                    </a:lnTo>
                    <a:lnTo>
                      <a:pt x="0" y="144780"/>
                    </a:lnTo>
                    <a:close/>
                    <a:moveTo>
                      <a:pt x="0" y="12020042"/>
                    </a:moveTo>
                    <a:lnTo>
                      <a:pt x="144780" y="12020042"/>
                    </a:lnTo>
                    <a:lnTo>
                      <a:pt x="144780" y="12164822"/>
                    </a:lnTo>
                    <a:lnTo>
                      <a:pt x="0" y="12164822"/>
                    </a:lnTo>
                    <a:lnTo>
                      <a:pt x="0" y="12020042"/>
                    </a:lnTo>
                    <a:close/>
                    <a:moveTo>
                      <a:pt x="58863204" y="144780"/>
                    </a:moveTo>
                    <a:lnTo>
                      <a:pt x="59007983" y="144780"/>
                    </a:lnTo>
                    <a:lnTo>
                      <a:pt x="59007983" y="12020042"/>
                    </a:lnTo>
                    <a:lnTo>
                      <a:pt x="58863204" y="12020042"/>
                    </a:lnTo>
                    <a:lnTo>
                      <a:pt x="58863204" y="144780"/>
                    </a:lnTo>
                    <a:close/>
                    <a:moveTo>
                      <a:pt x="144780" y="12020042"/>
                    </a:moveTo>
                    <a:lnTo>
                      <a:pt x="58863204" y="12020042"/>
                    </a:lnTo>
                    <a:lnTo>
                      <a:pt x="58863204" y="12164822"/>
                    </a:lnTo>
                    <a:lnTo>
                      <a:pt x="144780" y="12164822"/>
                    </a:lnTo>
                    <a:lnTo>
                      <a:pt x="144780" y="12020042"/>
                    </a:lnTo>
                    <a:close/>
                    <a:moveTo>
                      <a:pt x="58863204" y="0"/>
                    </a:moveTo>
                    <a:lnTo>
                      <a:pt x="59007983" y="0"/>
                    </a:lnTo>
                    <a:lnTo>
                      <a:pt x="59007983" y="144780"/>
                    </a:lnTo>
                    <a:lnTo>
                      <a:pt x="58863204" y="144780"/>
                    </a:lnTo>
                    <a:lnTo>
                      <a:pt x="58863204" y="0"/>
                    </a:lnTo>
                    <a:close/>
                    <a:moveTo>
                      <a:pt x="0" y="0"/>
                    </a:moveTo>
                    <a:lnTo>
                      <a:pt x="144780" y="0"/>
                    </a:lnTo>
                    <a:lnTo>
                      <a:pt x="144780" y="144780"/>
                    </a:lnTo>
                    <a:lnTo>
                      <a:pt x="0" y="144780"/>
                    </a:lnTo>
                    <a:lnTo>
                      <a:pt x="0" y="0"/>
                    </a:lnTo>
                    <a:close/>
                    <a:moveTo>
                      <a:pt x="144780" y="0"/>
                    </a:moveTo>
                    <a:lnTo>
                      <a:pt x="58863204" y="0"/>
                    </a:lnTo>
                    <a:lnTo>
                      <a:pt x="58863204" y="144780"/>
                    </a:lnTo>
                    <a:lnTo>
                      <a:pt x="144780" y="144780"/>
                    </a:lnTo>
                    <a:lnTo>
                      <a:pt x="144780" y="0"/>
                    </a:lnTo>
                    <a:close/>
                  </a:path>
                </a:pathLst>
              </a:custGeom>
              <a:solidFill>
                <a:srgbClr val="000000"/>
              </a:solidFill>
            </p:spPr>
          </p:sp>
        </p:grpSp>
        <p:grpSp>
          <p:nvGrpSpPr>
            <p:cNvPr id="15" name="Group 6"/>
            <p:cNvGrpSpPr/>
            <p:nvPr/>
          </p:nvGrpSpPr>
          <p:grpSpPr>
            <a:xfrm>
              <a:off x="-1112678" y="3273991"/>
              <a:ext cx="20779557" cy="3993415"/>
              <a:chOff x="0" y="0"/>
              <a:chExt cx="55146631" cy="9638862"/>
            </a:xfrm>
          </p:grpSpPr>
          <p:sp>
            <p:nvSpPr>
              <p:cNvPr id="16" name="Freeform 7"/>
              <p:cNvSpPr/>
              <p:nvPr/>
            </p:nvSpPr>
            <p:spPr>
              <a:xfrm>
                <a:off x="72390" y="72389"/>
                <a:ext cx="55001856" cy="9494082"/>
              </a:xfrm>
              <a:custGeom>
                <a:avLst/>
                <a:gdLst/>
                <a:ahLst/>
                <a:cxnLst/>
                <a:rect l="l" t="t" r="r" b="b"/>
                <a:pathLst>
                  <a:path w="55001855" h="9494082">
                    <a:moveTo>
                      <a:pt x="0" y="0"/>
                    </a:moveTo>
                    <a:lnTo>
                      <a:pt x="55001855" y="0"/>
                    </a:lnTo>
                    <a:lnTo>
                      <a:pt x="55001855" y="9494082"/>
                    </a:lnTo>
                    <a:lnTo>
                      <a:pt x="0" y="9494082"/>
                    </a:lnTo>
                    <a:lnTo>
                      <a:pt x="0" y="0"/>
                    </a:lnTo>
                    <a:close/>
                  </a:path>
                </a:pathLst>
              </a:custGeom>
              <a:solidFill>
                <a:srgbClr val="FFFFFF"/>
              </a:solidFill>
            </p:spPr>
          </p:sp>
          <p:sp>
            <p:nvSpPr>
              <p:cNvPr id="17" name="Freeform 8"/>
              <p:cNvSpPr/>
              <p:nvPr/>
            </p:nvSpPr>
            <p:spPr>
              <a:xfrm>
                <a:off x="0" y="0"/>
                <a:ext cx="55146631" cy="9638862"/>
              </a:xfrm>
              <a:custGeom>
                <a:avLst/>
                <a:gdLst/>
                <a:ahLst/>
                <a:cxnLst/>
                <a:rect l="l" t="t" r="r" b="b"/>
                <a:pathLst>
                  <a:path w="55146631" h="9638862">
                    <a:moveTo>
                      <a:pt x="55001852" y="9494082"/>
                    </a:moveTo>
                    <a:lnTo>
                      <a:pt x="55146631" y="9494082"/>
                    </a:lnTo>
                    <a:lnTo>
                      <a:pt x="55146631" y="9638862"/>
                    </a:lnTo>
                    <a:lnTo>
                      <a:pt x="55001852" y="9638862"/>
                    </a:lnTo>
                    <a:lnTo>
                      <a:pt x="55001852" y="9494082"/>
                    </a:lnTo>
                    <a:close/>
                    <a:moveTo>
                      <a:pt x="0" y="144780"/>
                    </a:moveTo>
                    <a:lnTo>
                      <a:pt x="144780" y="144780"/>
                    </a:lnTo>
                    <a:lnTo>
                      <a:pt x="144780" y="9494082"/>
                    </a:lnTo>
                    <a:lnTo>
                      <a:pt x="0" y="9494082"/>
                    </a:lnTo>
                    <a:lnTo>
                      <a:pt x="0" y="144780"/>
                    </a:lnTo>
                    <a:close/>
                    <a:moveTo>
                      <a:pt x="0" y="9494082"/>
                    </a:moveTo>
                    <a:lnTo>
                      <a:pt x="144780" y="9494082"/>
                    </a:lnTo>
                    <a:lnTo>
                      <a:pt x="144780" y="9638862"/>
                    </a:lnTo>
                    <a:lnTo>
                      <a:pt x="0" y="9638862"/>
                    </a:lnTo>
                    <a:lnTo>
                      <a:pt x="0" y="9494082"/>
                    </a:lnTo>
                    <a:close/>
                    <a:moveTo>
                      <a:pt x="55001852" y="144780"/>
                    </a:moveTo>
                    <a:lnTo>
                      <a:pt x="55146631" y="144780"/>
                    </a:lnTo>
                    <a:lnTo>
                      <a:pt x="55146631" y="9494082"/>
                    </a:lnTo>
                    <a:lnTo>
                      <a:pt x="55001852" y="9494082"/>
                    </a:lnTo>
                    <a:lnTo>
                      <a:pt x="55001852" y="144780"/>
                    </a:lnTo>
                    <a:close/>
                    <a:moveTo>
                      <a:pt x="144780" y="9494082"/>
                    </a:moveTo>
                    <a:lnTo>
                      <a:pt x="55001852" y="9494082"/>
                    </a:lnTo>
                    <a:lnTo>
                      <a:pt x="55001852" y="9638862"/>
                    </a:lnTo>
                    <a:lnTo>
                      <a:pt x="144780" y="9638862"/>
                    </a:lnTo>
                    <a:lnTo>
                      <a:pt x="144780" y="9494082"/>
                    </a:lnTo>
                    <a:close/>
                    <a:moveTo>
                      <a:pt x="55001852" y="0"/>
                    </a:moveTo>
                    <a:lnTo>
                      <a:pt x="55146631" y="0"/>
                    </a:lnTo>
                    <a:lnTo>
                      <a:pt x="55146631" y="144780"/>
                    </a:lnTo>
                    <a:lnTo>
                      <a:pt x="55001852" y="144780"/>
                    </a:lnTo>
                    <a:lnTo>
                      <a:pt x="55001852" y="0"/>
                    </a:lnTo>
                    <a:close/>
                    <a:moveTo>
                      <a:pt x="0" y="0"/>
                    </a:moveTo>
                    <a:lnTo>
                      <a:pt x="144780" y="0"/>
                    </a:lnTo>
                    <a:lnTo>
                      <a:pt x="144780" y="144780"/>
                    </a:lnTo>
                    <a:lnTo>
                      <a:pt x="0" y="144780"/>
                    </a:lnTo>
                    <a:lnTo>
                      <a:pt x="0" y="0"/>
                    </a:lnTo>
                    <a:close/>
                    <a:moveTo>
                      <a:pt x="144780" y="0"/>
                    </a:moveTo>
                    <a:lnTo>
                      <a:pt x="55001852" y="0"/>
                    </a:lnTo>
                    <a:lnTo>
                      <a:pt x="55001852" y="144780"/>
                    </a:lnTo>
                    <a:lnTo>
                      <a:pt x="144780" y="144780"/>
                    </a:lnTo>
                    <a:lnTo>
                      <a:pt x="144780" y="0"/>
                    </a:lnTo>
                    <a:close/>
                  </a:path>
                </a:pathLst>
              </a:custGeom>
              <a:solidFill>
                <a:srgbClr val="000000"/>
              </a:solidFill>
            </p:spPr>
          </p:sp>
        </p:grpSp>
      </p:grpSp>
      <p:sp>
        <p:nvSpPr>
          <p:cNvPr id="9" name="TextBox 9"/>
          <p:cNvSpPr txBox="1"/>
          <p:nvPr/>
        </p:nvSpPr>
        <p:spPr>
          <a:xfrm>
            <a:off x="2299473" y="4447187"/>
            <a:ext cx="13689054" cy="1526059"/>
          </a:xfrm>
          <a:prstGeom prst="rect">
            <a:avLst/>
          </a:prstGeom>
        </p:spPr>
        <p:txBody>
          <a:bodyPr lIns="0" tIns="0" rIns="0" bIns="0" rtlCol="0" anchor="t">
            <a:spAutoFit/>
          </a:bodyPr>
          <a:lstStyle/>
          <a:p>
            <a:pPr algn="ctr">
              <a:lnSpc>
                <a:spcPts val="11899"/>
              </a:lnSpc>
            </a:pPr>
            <a:r>
              <a:rPr lang="en-US" sz="8499" b="1" smtClean="0">
                <a:solidFill>
                  <a:schemeClr val="accent4"/>
                </a:solidFill>
                <a:latin typeface="Arial" panose="020B0604020202020204" pitchFamily="34" charset="0"/>
                <a:cs typeface="Arial" panose="020B0604020202020204" pitchFamily="34" charset="0"/>
              </a:rPr>
              <a:t>1. TÍNH CHẤT CỦA NƯỚC</a:t>
            </a:r>
            <a:endParaRPr lang="en-US" sz="8499" b="1">
              <a:solidFill>
                <a:schemeClr val="accent4"/>
              </a:solidFill>
              <a:latin typeface="Arial" panose="020B0604020202020204" pitchFamily="34" charset="0"/>
              <a:cs typeface="Arial" panose="020B0604020202020204" pitchFamily="34" charset="0"/>
            </a:endParaRPr>
          </a:p>
        </p:txBody>
      </p:sp>
      <p:sp>
        <p:nvSpPr>
          <p:cNvPr id="10" name="Freeform 10"/>
          <p:cNvSpPr/>
          <p:nvPr/>
        </p:nvSpPr>
        <p:spPr>
          <a:xfrm>
            <a:off x="8480261" y="8417563"/>
            <a:ext cx="833380" cy="840737"/>
          </a:xfrm>
          <a:custGeom>
            <a:avLst/>
            <a:gdLst/>
            <a:ahLst/>
            <a:cxnLst/>
            <a:rect l="l" t="t" r="r" b="b"/>
            <a:pathLst>
              <a:path w="833380" h="840737">
                <a:moveTo>
                  <a:pt x="0" y="0"/>
                </a:moveTo>
                <a:lnTo>
                  <a:pt x="833381" y="0"/>
                </a:lnTo>
                <a:lnTo>
                  <a:pt x="833381"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Freeform 11"/>
          <p:cNvSpPr/>
          <p:nvPr/>
        </p:nvSpPr>
        <p:spPr>
          <a:xfrm>
            <a:off x="17259300" y="9660887"/>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2" name="Freeform 12"/>
          <p:cNvSpPr/>
          <p:nvPr/>
        </p:nvSpPr>
        <p:spPr>
          <a:xfrm>
            <a:off x="195320" y="9660887"/>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6" name="Group 6"/>
          <p:cNvGrpSpPr/>
          <p:nvPr/>
        </p:nvGrpSpPr>
        <p:grpSpPr>
          <a:xfrm>
            <a:off x="266700" y="272030"/>
            <a:ext cx="17754600" cy="9742939"/>
            <a:chOff x="0" y="0"/>
            <a:chExt cx="41425162" cy="20263714"/>
          </a:xfrm>
        </p:grpSpPr>
        <p:sp>
          <p:nvSpPr>
            <p:cNvPr id="7" name="Freeform 7"/>
            <p:cNvSpPr/>
            <p:nvPr/>
          </p:nvSpPr>
          <p:spPr>
            <a:xfrm>
              <a:off x="72390" y="72390"/>
              <a:ext cx="41280382" cy="20118934"/>
            </a:xfrm>
            <a:custGeom>
              <a:avLst/>
              <a:gdLst/>
              <a:ahLst/>
              <a:cxnLst/>
              <a:rect l="l" t="t" r="r" b="b"/>
              <a:pathLst>
                <a:path w="41280382" h="20118934">
                  <a:moveTo>
                    <a:pt x="0" y="0"/>
                  </a:moveTo>
                  <a:lnTo>
                    <a:pt x="41280382" y="0"/>
                  </a:lnTo>
                  <a:lnTo>
                    <a:pt x="41280382" y="20118934"/>
                  </a:lnTo>
                  <a:lnTo>
                    <a:pt x="0" y="20118934"/>
                  </a:lnTo>
                  <a:lnTo>
                    <a:pt x="0" y="0"/>
                  </a:lnTo>
                  <a:close/>
                </a:path>
              </a:pathLst>
            </a:custGeom>
            <a:solidFill>
              <a:srgbClr val="FFFFFF"/>
            </a:solidFill>
          </p:spPr>
        </p:sp>
        <p:sp>
          <p:nvSpPr>
            <p:cNvPr id="8" name="Freeform 8"/>
            <p:cNvSpPr/>
            <p:nvPr/>
          </p:nvSpPr>
          <p:spPr>
            <a:xfrm>
              <a:off x="0" y="0"/>
              <a:ext cx="41425161" cy="20263714"/>
            </a:xfrm>
            <a:custGeom>
              <a:avLst/>
              <a:gdLst/>
              <a:ahLst/>
              <a:cxnLst/>
              <a:rect l="l" t="t" r="r" b="b"/>
              <a:pathLst>
                <a:path w="41425161" h="20263714">
                  <a:moveTo>
                    <a:pt x="41280383" y="20118933"/>
                  </a:moveTo>
                  <a:lnTo>
                    <a:pt x="41425161" y="20118933"/>
                  </a:lnTo>
                  <a:lnTo>
                    <a:pt x="41425161" y="20263714"/>
                  </a:lnTo>
                  <a:lnTo>
                    <a:pt x="41280383" y="20263714"/>
                  </a:lnTo>
                  <a:lnTo>
                    <a:pt x="41280383" y="20118933"/>
                  </a:lnTo>
                  <a:close/>
                  <a:moveTo>
                    <a:pt x="0" y="144780"/>
                  </a:moveTo>
                  <a:lnTo>
                    <a:pt x="144780" y="144780"/>
                  </a:lnTo>
                  <a:lnTo>
                    <a:pt x="144780" y="20118935"/>
                  </a:lnTo>
                  <a:lnTo>
                    <a:pt x="0" y="20118935"/>
                  </a:lnTo>
                  <a:lnTo>
                    <a:pt x="0" y="144780"/>
                  </a:lnTo>
                  <a:close/>
                  <a:moveTo>
                    <a:pt x="0" y="20118935"/>
                  </a:moveTo>
                  <a:lnTo>
                    <a:pt x="144780" y="20118935"/>
                  </a:lnTo>
                  <a:lnTo>
                    <a:pt x="144780" y="20263714"/>
                  </a:lnTo>
                  <a:lnTo>
                    <a:pt x="0" y="20263714"/>
                  </a:lnTo>
                  <a:lnTo>
                    <a:pt x="0" y="20118933"/>
                  </a:lnTo>
                  <a:close/>
                  <a:moveTo>
                    <a:pt x="41280383" y="144780"/>
                  </a:moveTo>
                  <a:lnTo>
                    <a:pt x="41425161" y="144780"/>
                  </a:lnTo>
                  <a:lnTo>
                    <a:pt x="41425161" y="20118935"/>
                  </a:lnTo>
                  <a:lnTo>
                    <a:pt x="41280383" y="20118935"/>
                  </a:lnTo>
                  <a:lnTo>
                    <a:pt x="41280383" y="144780"/>
                  </a:lnTo>
                  <a:close/>
                  <a:moveTo>
                    <a:pt x="144780" y="20118933"/>
                  </a:moveTo>
                  <a:lnTo>
                    <a:pt x="41280383" y="20118933"/>
                  </a:lnTo>
                  <a:lnTo>
                    <a:pt x="41280383" y="20263714"/>
                  </a:lnTo>
                  <a:lnTo>
                    <a:pt x="144780" y="20263714"/>
                  </a:lnTo>
                  <a:lnTo>
                    <a:pt x="144780" y="20118933"/>
                  </a:lnTo>
                  <a:close/>
                  <a:moveTo>
                    <a:pt x="41280383" y="0"/>
                  </a:moveTo>
                  <a:lnTo>
                    <a:pt x="41425161" y="0"/>
                  </a:lnTo>
                  <a:lnTo>
                    <a:pt x="41425161" y="144780"/>
                  </a:lnTo>
                  <a:lnTo>
                    <a:pt x="41280383" y="144780"/>
                  </a:lnTo>
                  <a:lnTo>
                    <a:pt x="41280383" y="0"/>
                  </a:lnTo>
                  <a:close/>
                  <a:moveTo>
                    <a:pt x="0" y="0"/>
                  </a:moveTo>
                  <a:lnTo>
                    <a:pt x="144780" y="0"/>
                  </a:lnTo>
                  <a:lnTo>
                    <a:pt x="144780" y="144780"/>
                  </a:lnTo>
                  <a:lnTo>
                    <a:pt x="0" y="144780"/>
                  </a:lnTo>
                  <a:lnTo>
                    <a:pt x="0" y="0"/>
                  </a:lnTo>
                  <a:close/>
                  <a:moveTo>
                    <a:pt x="144780" y="0"/>
                  </a:moveTo>
                  <a:lnTo>
                    <a:pt x="41280383" y="0"/>
                  </a:lnTo>
                  <a:lnTo>
                    <a:pt x="41280383" y="144780"/>
                  </a:lnTo>
                  <a:lnTo>
                    <a:pt x="144780" y="144780"/>
                  </a:lnTo>
                  <a:lnTo>
                    <a:pt x="144780" y="0"/>
                  </a:lnTo>
                  <a:close/>
                </a:path>
              </a:pathLst>
            </a:custGeom>
            <a:solidFill>
              <a:srgbClr val="000000"/>
            </a:solidFill>
          </p:spPr>
        </p:sp>
      </p:grpSp>
      <p:sp>
        <p:nvSpPr>
          <p:cNvPr id="9" name="Freeform 9"/>
          <p:cNvSpPr/>
          <p:nvPr/>
        </p:nvSpPr>
        <p:spPr>
          <a:xfrm>
            <a:off x="0" y="9432803"/>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a:off x="17589771" y="7782148"/>
            <a:ext cx="833380" cy="840737"/>
          </a:xfrm>
          <a:custGeom>
            <a:avLst/>
            <a:gdLst/>
            <a:ahLst/>
            <a:cxnLst/>
            <a:rect l="l" t="t" r="r" b="b"/>
            <a:pathLst>
              <a:path w="833380" h="840737">
                <a:moveTo>
                  <a:pt x="0" y="0"/>
                </a:moveTo>
                <a:lnTo>
                  <a:pt x="833381" y="0"/>
                </a:lnTo>
                <a:lnTo>
                  <a:pt x="833381"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4" name="TextBox 11">
            <a:extLst>
              <a:ext uri="{FF2B5EF4-FFF2-40B4-BE49-F238E27FC236}">
                <a16:creationId xmlns:a16="http://schemas.microsoft.com/office/drawing/2014/main" id="{80CDF31E-9254-82F4-B432-80EDD69C7C25}"/>
              </a:ext>
            </a:extLst>
          </p:cNvPr>
          <p:cNvSpPr txBox="1"/>
          <p:nvPr/>
        </p:nvSpPr>
        <p:spPr>
          <a:xfrm>
            <a:off x="5265183" y="723900"/>
            <a:ext cx="7757629" cy="846386"/>
          </a:xfrm>
          <a:prstGeom prst="rect">
            <a:avLst/>
          </a:prstGeom>
        </p:spPr>
        <p:txBody>
          <a:bodyPr wrap="square" lIns="0" tIns="0" rIns="0" bIns="0" rtlCol="0" anchor="t">
            <a:spAutoFit/>
          </a:bodyPr>
          <a:lstStyle/>
          <a:p>
            <a:pPr algn="ctr">
              <a:spcBef>
                <a:spcPct val="0"/>
              </a:spcBef>
            </a:pPr>
            <a:r>
              <a:rPr lang="en-US" sz="5500" b="1" smtClean="0">
                <a:solidFill>
                  <a:schemeClr val="tx2"/>
                </a:solidFill>
                <a:latin typeface="Arial" panose="020B0604020202020204" pitchFamily="34" charset="0"/>
                <a:cs typeface="Arial" panose="020B0604020202020204" pitchFamily="34" charset="0"/>
              </a:rPr>
              <a:t>HOẠT ĐỘNG NHÓM</a:t>
            </a:r>
            <a:endParaRPr lang="en-US" sz="5500" b="1" dirty="0">
              <a:solidFill>
                <a:schemeClr val="tx2"/>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5"/>
          <a:stretch>
            <a:fillRect/>
          </a:stretch>
        </p:blipFill>
        <p:spPr>
          <a:xfrm>
            <a:off x="4100508" y="3209925"/>
            <a:ext cx="10086975" cy="3686175"/>
          </a:xfrm>
          <a:prstGeom prst="rect">
            <a:avLst/>
          </a:prstGeom>
          <a:effectLst>
            <a:outerShdw blurRad="50800" dist="38100" dir="2700000" algn="tl" rotWithShape="0">
              <a:prstClr val="black">
                <a:alpha val="40000"/>
              </a:prstClr>
            </a:outerShdw>
          </a:effectLst>
        </p:spPr>
      </p:pic>
      <p:sp>
        <p:nvSpPr>
          <p:cNvPr id="4" name="Rectangle 3"/>
          <p:cNvSpPr/>
          <p:nvPr/>
        </p:nvSpPr>
        <p:spPr>
          <a:xfrm>
            <a:off x="2103449" y="2066940"/>
            <a:ext cx="14081099" cy="630942"/>
          </a:xfrm>
          <a:prstGeom prst="rect">
            <a:avLst/>
          </a:prstGeom>
        </p:spPr>
        <p:txBody>
          <a:bodyPr wrap="none">
            <a:spAutoFit/>
          </a:bodyPr>
          <a:lstStyle/>
          <a:p>
            <a:pPr algn="ctr"/>
            <a:r>
              <a:rPr lang="en-US" sz="3500" b="1" i="1" kern="0" smtClean="0">
                <a:solidFill>
                  <a:srgbClr val="FF0000"/>
                </a:solidFill>
                <a:latin typeface="Arial" panose="020B0604020202020204" pitchFamily="34" charset="0"/>
                <a:ea typeface="Calibri" panose="020F0502020204030204" pitchFamily="34" charset="0"/>
                <a:cs typeface="Arial" panose="020B0604020202020204" pitchFamily="34" charset="0"/>
              </a:rPr>
              <a:t>Hoạt động 1. </a:t>
            </a:r>
            <a:r>
              <a:rPr lang="en-US" sz="3500" b="1" i="1" kern="0" smtClean="0">
                <a:latin typeface="Arial" panose="020B0604020202020204" pitchFamily="34" charset="0"/>
                <a:ea typeface="Calibri" panose="020F0502020204030204" pitchFamily="34" charset="0"/>
                <a:cs typeface="Arial" panose="020B0604020202020204" pitchFamily="34" charset="0"/>
              </a:rPr>
              <a:t>Tìm </a:t>
            </a:r>
            <a:r>
              <a:rPr lang="en-US" sz="3500" b="1" i="1" kern="0">
                <a:latin typeface="Arial" panose="020B0604020202020204" pitchFamily="34" charset="0"/>
                <a:ea typeface="Calibri" panose="020F0502020204030204" pitchFamily="34" charset="0"/>
                <a:cs typeface="Arial" panose="020B0604020202020204" pitchFamily="34" charset="0"/>
              </a:rPr>
              <a:t>hiểu nội dung và tiến hành thí nghiệm </a:t>
            </a:r>
            <a:r>
              <a:rPr lang="en-US" sz="3500" b="1" i="1" kern="0" smtClean="0">
                <a:latin typeface="Arial" panose="020B0604020202020204" pitchFamily="34" charset="0"/>
                <a:ea typeface="Calibri" panose="020F0502020204030204" pitchFamily="34" charset="0"/>
                <a:cs typeface="Arial" panose="020B0604020202020204" pitchFamily="34" charset="0"/>
              </a:rPr>
              <a:t>(Hình 1)</a:t>
            </a:r>
            <a:endParaRPr lang="en-US" sz="3500" b="1" i="1">
              <a:latin typeface="Arial" panose="020B0604020202020204" pitchFamily="34" charset="0"/>
              <a:cs typeface="Arial" panose="020B0604020202020204" pitchFamily="34" charset="0"/>
            </a:endParaRPr>
          </a:p>
        </p:txBody>
      </p:sp>
      <p:grpSp>
        <p:nvGrpSpPr>
          <p:cNvPr id="11" name="Group 10"/>
          <p:cNvGrpSpPr/>
          <p:nvPr/>
        </p:nvGrpSpPr>
        <p:grpSpPr>
          <a:xfrm>
            <a:off x="2419346" y="6680250"/>
            <a:ext cx="13935730" cy="2752553"/>
            <a:chOff x="2419346" y="6680250"/>
            <a:chExt cx="13935730" cy="2752553"/>
          </a:xfrm>
        </p:grpSpPr>
        <p:sp>
          <p:nvSpPr>
            <p:cNvPr id="20" name="Rectangle: Rounded Corners 2">
              <a:extLst>
                <a:ext uri="{FF2B5EF4-FFF2-40B4-BE49-F238E27FC236}">
                  <a16:creationId xmlns:a16="http://schemas.microsoft.com/office/drawing/2014/main" id="{CB8CB800-CC95-EE62-ED36-8CEC92831E57}"/>
                </a:ext>
              </a:extLst>
            </p:cNvPr>
            <p:cNvSpPr/>
            <p:nvPr/>
          </p:nvSpPr>
          <p:spPr>
            <a:xfrm>
              <a:off x="2419346" y="7497057"/>
              <a:ext cx="13449298" cy="1935746"/>
            </a:xfrm>
            <a:prstGeom prst="roundRect">
              <a:avLst/>
            </a:prstGeom>
            <a:solidFill>
              <a:schemeClr val="accent5">
                <a:lumMod val="40000"/>
                <a:lumOff val="6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kern="0">
                  <a:solidFill>
                    <a:schemeClr val="tx1"/>
                  </a:solidFill>
                  <a:latin typeface="Arial" panose="020B0604020202020204" pitchFamily="34" charset="0"/>
                  <a:ea typeface="Calibri" panose="020F0502020204030204" pitchFamily="34" charset="0"/>
                  <a:cs typeface="Arial" panose="020B0604020202020204" pitchFamily="34" charset="0"/>
                </a:rPr>
                <a:t>Từ thí nghiệm trên, em rút ra nhận xét gì về tính chất của </a:t>
              </a:r>
              <a:r>
                <a:rPr lang="en-US" sz="3500" kern="0" smtClean="0">
                  <a:solidFill>
                    <a:schemeClr val="tx1"/>
                  </a:solidFill>
                  <a:latin typeface="Arial" panose="020B0604020202020204" pitchFamily="34" charset="0"/>
                  <a:ea typeface="Calibri" panose="020F0502020204030204" pitchFamily="34" charset="0"/>
                  <a:cs typeface="Arial" panose="020B0604020202020204" pitchFamily="34" charset="0"/>
                </a:rPr>
                <a:t>nước?</a:t>
              </a:r>
              <a:endParaRPr lang="en-US" sz="3500">
                <a:solidFill>
                  <a:schemeClr val="tx1"/>
                </a:solidFill>
                <a:latin typeface="Arial" panose="020B0604020202020204" pitchFamily="34" charset="0"/>
                <a:cs typeface="Arial" panose="020B0604020202020204" pitchFamily="34" charset="0"/>
              </a:endParaRPr>
            </a:p>
          </p:txBody>
        </p:sp>
        <p:sp>
          <p:nvSpPr>
            <p:cNvPr id="21" name="Freeform 19"/>
            <p:cNvSpPr/>
            <p:nvPr/>
          </p:nvSpPr>
          <p:spPr>
            <a:xfrm>
              <a:off x="14853250" y="6680250"/>
              <a:ext cx="1501826" cy="1495474"/>
            </a:xfrm>
            <a:custGeom>
              <a:avLst/>
              <a:gdLst/>
              <a:ahLst/>
              <a:cxnLst/>
              <a:rect l="l" t="t" r="r" b="b"/>
              <a:pathLst>
                <a:path w="2105655" h="2057400">
                  <a:moveTo>
                    <a:pt x="0" y="0"/>
                  </a:moveTo>
                  <a:lnTo>
                    <a:pt x="2105655" y="0"/>
                  </a:lnTo>
                  <a:lnTo>
                    <a:pt x="2105655" y="2057400"/>
                  </a:lnTo>
                  <a:lnTo>
                    <a:pt x="0" y="2057400"/>
                  </a:lnTo>
                  <a:lnTo>
                    <a:pt x="0" y="0"/>
                  </a:lnTo>
                  <a:close/>
                </a:path>
              </a:pathLst>
            </a:custGeom>
            <a:blipFill>
              <a:blip r:embed="rId6">
                <a:extLst>
                  <a:ext uri="{96DAC541-7B7A-43D3-8B79-37D633B846F1}">
                    <asvg:svgBlip xmlns:asvg="http://schemas.microsoft.com/office/drawing/2016/SVG/main" xmlns="" r:embed="rId37"/>
                  </a:ext>
                </a:extLst>
              </a:blip>
              <a:stretch>
                <a:fillRect/>
              </a:stretch>
            </a:blipFill>
          </p:spPr>
        </p:sp>
      </p:grpSp>
    </p:spTree>
    <p:extLst>
      <p:ext uri="{BB962C8B-B14F-4D97-AF65-F5344CB8AC3E}">
        <p14:creationId xmlns:p14="http://schemas.microsoft.com/office/powerpoint/2010/main" val="1011690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500"/>
                                        <p:tgtEl>
                                          <p:spTgt spid="3"/>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851" r="10851"/>
          <a:stretch>
            <a:fillRect/>
          </a:stretch>
        </p:blipFill>
        <p:spPr>
          <a:xfrm>
            <a:off x="0" y="0"/>
            <a:ext cx="18288000" cy="10287000"/>
          </a:xfrm>
          <a:prstGeom prst="rect">
            <a:avLst/>
          </a:prstGeom>
        </p:spPr>
      </p:pic>
      <p:grpSp>
        <p:nvGrpSpPr>
          <p:cNvPr id="6" name="Group 6"/>
          <p:cNvGrpSpPr/>
          <p:nvPr/>
        </p:nvGrpSpPr>
        <p:grpSpPr>
          <a:xfrm>
            <a:off x="266700" y="272030"/>
            <a:ext cx="17754600" cy="9742939"/>
            <a:chOff x="0" y="0"/>
            <a:chExt cx="41425162" cy="20263714"/>
          </a:xfrm>
        </p:grpSpPr>
        <p:sp>
          <p:nvSpPr>
            <p:cNvPr id="7" name="Freeform 7"/>
            <p:cNvSpPr/>
            <p:nvPr/>
          </p:nvSpPr>
          <p:spPr>
            <a:xfrm>
              <a:off x="72390" y="72390"/>
              <a:ext cx="41280382" cy="20118934"/>
            </a:xfrm>
            <a:custGeom>
              <a:avLst/>
              <a:gdLst/>
              <a:ahLst/>
              <a:cxnLst/>
              <a:rect l="l" t="t" r="r" b="b"/>
              <a:pathLst>
                <a:path w="41280382" h="20118934">
                  <a:moveTo>
                    <a:pt x="0" y="0"/>
                  </a:moveTo>
                  <a:lnTo>
                    <a:pt x="41280382" y="0"/>
                  </a:lnTo>
                  <a:lnTo>
                    <a:pt x="41280382" y="20118934"/>
                  </a:lnTo>
                  <a:lnTo>
                    <a:pt x="0" y="20118934"/>
                  </a:lnTo>
                  <a:lnTo>
                    <a:pt x="0" y="0"/>
                  </a:lnTo>
                  <a:close/>
                </a:path>
              </a:pathLst>
            </a:custGeom>
            <a:solidFill>
              <a:srgbClr val="FFFFFF"/>
            </a:solidFill>
          </p:spPr>
        </p:sp>
        <p:sp>
          <p:nvSpPr>
            <p:cNvPr id="8" name="Freeform 8"/>
            <p:cNvSpPr/>
            <p:nvPr/>
          </p:nvSpPr>
          <p:spPr>
            <a:xfrm>
              <a:off x="0" y="0"/>
              <a:ext cx="41425161" cy="20263714"/>
            </a:xfrm>
            <a:custGeom>
              <a:avLst/>
              <a:gdLst/>
              <a:ahLst/>
              <a:cxnLst/>
              <a:rect l="l" t="t" r="r" b="b"/>
              <a:pathLst>
                <a:path w="41425161" h="20263714">
                  <a:moveTo>
                    <a:pt x="41280383" y="20118933"/>
                  </a:moveTo>
                  <a:lnTo>
                    <a:pt x="41425161" y="20118933"/>
                  </a:lnTo>
                  <a:lnTo>
                    <a:pt x="41425161" y="20263714"/>
                  </a:lnTo>
                  <a:lnTo>
                    <a:pt x="41280383" y="20263714"/>
                  </a:lnTo>
                  <a:lnTo>
                    <a:pt x="41280383" y="20118933"/>
                  </a:lnTo>
                  <a:close/>
                  <a:moveTo>
                    <a:pt x="0" y="144780"/>
                  </a:moveTo>
                  <a:lnTo>
                    <a:pt x="144780" y="144780"/>
                  </a:lnTo>
                  <a:lnTo>
                    <a:pt x="144780" y="20118935"/>
                  </a:lnTo>
                  <a:lnTo>
                    <a:pt x="0" y="20118935"/>
                  </a:lnTo>
                  <a:lnTo>
                    <a:pt x="0" y="144780"/>
                  </a:lnTo>
                  <a:close/>
                  <a:moveTo>
                    <a:pt x="0" y="20118935"/>
                  </a:moveTo>
                  <a:lnTo>
                    <a:pt x="144780" y="20118935"/>
                  </a:lnTo>
                  <a:lnTo>
                    <a:pt x="144780" y="20263714"/>
                  </a:lnTo>
                  <a:lnTo>
                    <a:pt x="0" y="20263714"/>
                  </a:lnTo>
                  <a:lnTo>
                    <a:pt x="0" y="20118933"/>
                  </a:lnTo>
                  <a:close/>
                  <a:moveTo>
                    <a:pt x="41280383" y="144780"/>
                  </a:moveTo>
                  <a:lnTo>
                    <a:pt x="41425161" y="144780"/>
                  </a:lnTo>
                  <a:lnTo>
                    <a:pt x="41425161" y="20118935"/>
                  </a:lnTo>
                  <a:lnTo>
                    <a:pt x="41280383" y="20118935"/>
                  </a:lnTo>
                  <a:lnTo>
                    <a:pt x="41280383" y="144780"/>
                  </a:lnTo>
                  <a:close/>
                  <a:moveTo>
                    <a:pt x="144780" y="20118933"/>
                  </a:moveTo>
                  <a:lnTo>
                    <a:pt x="41280383" y="20118933"/>
                  </a:lnTo>
                  <a:lnTo>
                    <a:pt x="41280383" y="20263714"/>
                  </a:lnTo>
                  <a:lnTo>
                    <a:pt x="144780" y="20263714"/>
                  </a:lnTo>
                  <a:lnTo>
                    <a:pt x="144780" y="20118933"/>
                  </a:lnTo>
                  <a:close/>
                  <a:moveTo>
                    <a:pt x="41280383" y="0"/>
                  </a:moveTo>
                  <a:lnTo>
                    <a:pt x="41425161" y="0"/>
                  </a:lnTo>
                  <a:lnTo>
                    <a:pt x="41425161" y="144780"/>
                  </a:lnTo>
                  <a:lnTo>
                    <a:pt x="41280383" y="144780"/>
                  </a:lnTo>
                  <a:lnTo>
                    <a:pt x="41280383" y="0"/>
                  </a:lnTo>
                  <a:close/>
                  <a:moveTo>
                    <a:pt x="0" y="0"/>
                  </a:moveTo>
                  <a:lnTo>
                    <a:pt x="144780" y="0"/>
                  </a:lnTo>
                  <a:lnTo>
                    <a:pt x="144780" y="144780"/>
                  </a:lnTo>
                  <a:lnTo>
                    <a:pt x="0" y="144780"/>
                  </a:lnTo>
                  <a:lnTo>
                    <a:pt x="0" y="0"/>
                  </a:lnTo>
                  <a:close/>
                  <a:moveTo>
                    <a:pt x="144780" y="0"/>
                  </a:moveTo>
                  <a:lnTo>
                    <a:pt x="41280383" y="0"/>
                  </a:lnTo>
                  <a:lnTo>
                    <a:pt x="41280383" y="144780"/>
                  </a:lnTo>
                  <a:lnTo>
                    <a:pt x="144780" y="144780"/>
                  </a:lnTo>
                  <a:lnTo>
                    <a:pt x="144780" y="0"/>
                  </a:lnTo>
                  <a:close/>
                </a:path>
              </a:pathLst>
            </a:custGeom>
            <a:solidFill>
              <a:srgbClr val="000000"/>
            </a:solidFill>
          </p:spPr>
        </p:sp>
      </p:grpSp>
      <p:sp>
        <p:nvSpPr>
          <p:cNvPr id="9" name="Freeform 9"/>
          <p:cNvSpPr/>
          <p:nvPr/>
        </p:nvSpPr>
        <p:spPr>
          <a:xfrm>
            <a:off x="0" y="9432803"/>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a:off x="17589771" y="7782148"/>
            <a:ext cx="833380" cy="840737"/>
          </a:xfrm>
          <a:custGeom>
            <a:avLst/>
            <a:gdLst/>
            <a:ahLst/>
            <a:cxnLst/>
            <a:rect l="l" t="t" r="r" b="b"/>
            <a:pathLst>
              <a:path w="833380" h="840737">
                <a:moveTo>
                  <a:pt x="0" y="0"/>
                </a:moveTo>
                <a:lnTo>
                  <a:pt x="833381" y="0"/>
                </a:lnTo>
                <a:lnTo>
                  <a:pt x="833381" y="840737"/>
                </a:lnTo>
                <a:lnTo>
                  <a:pt x="0" y="8407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4" name="TextBox 11">
            <a:extLst>
              <a:ext uri="{FF2B5EF4-FFF2-40B4-BE49-F238E27FC236}">
                <a16:creationId xmlns:a16="http://schemas.microsoft.com/office/drawing/2014/main" id="{80CDF31E-9254-82F4-B432-80EDD69C7C25}"/>
              </a:ext>
            </a:extLst>
          </p:cNvPr>
          <p:cNvSpPr txBox="1"/>
          <p:nvPr/>
        </p:nvSpPr>
        <p:spPr>
          <a:xfrm>
            <a:off x="5265183" y="723900"/>
            <a:ext cx="7757629" cy="846386"/>
          </a:xfrm>
          <a:prstGeom prst="rect">
            <a:avLst/>
          </a:prstGeom>
        </p:spPr>
        <p:txBody>
          <a:bodyPr wrap="square" lIns="0" tIns="0" rIns="0" bIns="0" rtlCol="0" anchor="t">
            <a:spAutoFit/>
          </a:bodyPr>
          <a:lstStyle/>
          <a:p>
            <a:pPr algn="ctr">
              <a:spcBef>
                <a:spcPct val="0"/>
              </a:spcBef>
            </a:pPr>
            <a:r>
              <a:rPr lang="en-US" sz="5500" b="1" smtClean="0">
                <a:solidFill>
                  <a:schemeClr val="tx2"/>
                </a:solidFill>
                <a:latin typeface="Arial" panose="020B0604020202020204" pitchFamily="34" charset="0"/>
                <a:cs typeface="Arial" panose="020B0604020202020204" pitchFamily="34" charset="0"/>
              </a:rPr>
              <a:t>HOẠT ĐỘNG </a:t>
            </a:r>
            <a:r>
              <a:rPr lang="en-US" sz="5500" b="1" smtClean="0">
                <a:solidFill>
                  <a:schemeClr val="tx2"/>
                </a:solidFill>
                <a:latin typeface="Arial" panose="020B0604020202020204" pitchFamily="34" charset="0"/>
                <a:cs typeface="Arial" panose="020B0604020202020204" pitchFamily="34" charset="0"/>
              </a:rPr>
              <a:t>NHÓM</a:t>
            </a:r>
            <a:endParaRPr lang="en-US" sz="5500" b="1" dirty="0">
              <a:solidFill>
                <a:schemeClr val="tx2"/>
              </a:solidFill>
              <a:latin typeface="Arial" panose="020B0604020202020204" pitchFamily="34" charset="0"/>
              <a:cs typeface="Arial" panose="020B0604020202020204" pitchFamily="34"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3101451055"/>
              </p:ext>
            </p:extLst>
          </p:nvPr>
        </p:nvGraphicFramePr>
        <p:xfrm>
          <a:off x="828831" y="3162300"/>
          <a:ext cx="16621238" cy="6238268"/>
        </p:xfrm>
        <a:graphic>
          <a:graphicData uri="http://schemas.openxmlformats.org/drawingml/2006/table">
            <a:tbl>
              <a:tblPr firstRow="1" firstCol="1" bandRow="1">
                <a:tableStyleId>{5C22544A-7EE6-4342-B048-85BDC9FD1C3A}</a:tableStyleId>
              </a:tblPr>
              <a:tblGrid>
                <a:gridCol w="3205219">
                  <a:extLst>
                    <a:ext uri="{9D8B030D-6E8A-4147-A177-3AD203B41FA5}">
                      <a16:colId xmlns:a16="http://schemas.microsoft.com/office/drawing/2014/main" val="3824189208"/>
                    </a:ext>
                  </a:extLst>
                </a:gridCol>
                <a:gridCol w="3440388">
                  <a:extLst>
                    <a:ext uri="{9D8B030D-6E8A-4147-A177-3AD203B41FA5}">
                      <a16:colId xmlns:a16="http://schemas.microsoft.com/office/drawing/2014/main" val="2464078255"/>
                    </a:ext>
                  </a:extLst>
                </a:gridCol>
                <a:gridCol w="3322803">
                  <a:extLst>
                    <a:ext uri="{9D8B030D-6E8A-4147-A177-3AD203B41FA5}">
                      <a16:colId xmlns:a16="http://schemas.microsoft.com/office/drawing/2014/main" val="2020486129"/>
                    </a:ext>
                  </a:extLst>
                </a:gridCol>
                <a:gridCol w="3326414">
                  <a:extLst>
                    <a:ext uri="{9D8B030D-6E8A-4147-A177-3AD203B41FA5}">
                      <a16:colId xmlns:a16="http://schemas.microsoft.com/office/drawing/2014/main" val="2244271321"/>
                    </a:ext>
                  </a:extLst>
                </a:gridCol>
                <a:gridCol w="3326414">
                  <a:extLst>
                    <a:ext uri="{9D8B030D-6E8A-4147-A177-3AD203B41FA5}">
                      <a16:colId xmlns:a16="http://schemas.microsoft.com/office/drawing/2014/main" val="1892825301"/>
                    </a:ext>
                  </a:extLst>
                </a:gridCol>
              </a:tblGrid>
              <a:tr h="863969">
                <a:tc>
                  <a:txBody>
                    <a:bodyPr/>
                    <a:lstStyle/>
                    <a:p>
                      <a:pPr algn="ctr">
                        <a:lnSpc>
                          <a:spcPct val="100000"/>
                        </a:lnSpc>
                        <a:spcAft>
                          <a:spcPts val="0"/>
                        </a:spcAft>
                      </a:pPr>
                      <a:r>
                        <a:rPr lang="nl-NL" sz="3500">
                          <a:solidFill>
                            <a:schemeClr val="tx1"/>
                          </a:solidFill>
                          <a:effectLst/>
                          <a:latin typeface="Arial" panose="020B0604020202020204" pitchFamily="34" charset="0"/>
                          <a:cs typeface="Arial" panose="020B0604020202020204" pitchFamily="34" charset="0"/>
                        </a:rPr>
                        <a:t> </a:t>
                      </a:r>
                      <a:endPar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lnSpc>
                          <a:spcPct val="100000"/>
                        </a:lnSpc>
                        <a:spcAft>
                          <a:spcPts val="0"/>
                        </a:spcAft>
                      </a:pPr>
                      <a:r>
                        <a:rPr lang="nl-NL" sz="3500">
                          <a:solidFill>
                            <a:schemeClr val="tx1"/>
                          </a:solidFill>
                          <a:effectLst/>
                          <a:latin typeface="Arial" panose="020B0604020202020204" pitchFamily="34" charset="0"/>
                          <a:cs typeface="Arial" panose="020B0604020202020204" pitchFamily="34" charset="0"/>
                        </a:rPr>
                        <a:t>Màu sắc</a:t>
                      </a:r>
                      <a:endPar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lnSpc>
                          <a:spcPct val="100000"/>
                        </a:lnSpc>
                        <a:spcAft>
                          <a:spcPts val="0"/>
                        </a:spcAft>
                      </a:pPr>
                      <a:r>
                        <a:rPr lang="nl-NL" sz="3500">
                          <a:solidFill>
                            <a:schemeClr val="tx1"/>
                          </a:solidFill>
                          <a:effectLst/>
                          <a:latin typeface="Arial" panose="020B0604020202020204" pitchFamily="34" charset="0"/>
                          <a:cs typeface="Arial" panose="020B0604020202020204" pitchFamily="34" charset="0"/>
                        </a:rPr>
                        <a:t>Mùi </a:t>
                      </a:r>
                      <a:endPar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lnSpc>
                          <a:spcPct val="100000"/>
                        </a:lnSpc>
                        <a:spcAft>
                          <a:spcPts val="0"/>
                        </a:spcAft>
                      </a:pPr>
                      <a:r>
                        <a:rPr lang="nl-NL" sz="3500">
                          <a:solidFill>
                            <a:schemeClr val="tx1"/>
                          </a:solidFill>
                          <a:effectLst/>
                          <a:latin typeface="Arial" panose="020B0604020202020204" pitchFamily="34" charset="0"/>
                          <a:cs typeface="Arial" panose="020B0604020202020204" pitchFamily="34" charset="0"/>
                        </a:rPr>
                        <a:t>Vị </a:t>
                      </a:r>
                      <a:endPar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lnSpc>
                          <a:spcPct val="100000"/>
                        </a:lnSpc>
                        <a:spcAft>
                          <a:spcPts val="0"/>
                        </a:spcAft>
                      </a:pPr>
                      <a:r>
                        <a:rPr lang="nl-NL" sz="3500">
                          <a:solidFill>
                            <a:schemeClr val="tx1"/>
                          </a:solidFill>
                          <a:effectLst/>
                          <a:latin typeface="Arial" panose="020B0604020202020204" pitchFamily="34" charset="0"/>
                          <a:cs typeface="Arial" panose="020B0604020202020204" pitchFamily="34" charset="0"/>
                        </a:rPr>
                        <a:t>Hình dạng</a:t>
                      </a:r>
                      <a:endPar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538911829"/>
                  </a:ext>
                </a:extLst>
              </a:tr>
              <a:tr h="1791433">
                <a:tc>
                  <a:txBody>
                    <a:bodyPr/>
                    <a:lstStyle/>
                    <a:p>
                      <a:pPr algn="ctr">
                        <a:lnSpc>
                          <a:spcPct val="100000"/>
                        </a:lnSpc>
                        <a:spcAft>
                          <a:spcPts val="0"/>
                        </a:spcAft>
                      </a:pPr>
                      <a:r>
                        <a:rPr lang="nl-NL" sz="3500">
                          <a:solidFill>
                            <a:schemeClr val="tx1"/>
                          </a:solidFill>
                          <a:effectLst/>
                          <a:latin typeface="Arial" panose="020B0604020202020204" pitchFamily="34" charset="0"/>
                          <a:cs typeface="Arial" panose="020B0604020202020204" pitchFamily="34" charset="0"/>
                        </a:rPr>
                        <a:t>Nước ở cốc</a:t>
                      </a:r>
                      <a:endPar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r>
                        <a:rPr lang="nl-NL" sz="3500">
                          <a:solidFill>
                            <a:schemeClr val="tx1"/>
                          </a:solidFill>
                          <a:effectLst/>
                          <a:latin typeface="Arial" panose="020B0604020202020204" pitchFamily="34" charset="0"/>
                          <a:cs typeface="Arial" panose="020B0604020202020204" pitchFamily="34" charset="0"/>
                        </a:rPr>
                        <a:t> </a:t>
                      </a:r>
                      <a:endPar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r>
                        <a:rPr lang="nl-NL" sz="3500">
                          <a:solidFill>
                            <a:schemeClr val="tx1"/>
                          </a:solidFill>
                          <a:effectLst/>
                          <a:latin typeface="Arial" panose="020B0604020202020204" pitchFamily="34" charset="0"/>
                          <a:cs typeface="Arial" panose="020B0604020202020204" pitchFamily="34" charset="0"/>
                        </a:rPr>
                        <a:t> </a:t>
                      </a:r>
                      <a:endPar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r>
                        <a:rPr lang="nl-NL" sz="3500">
                          <a:solidFill>
                            <a:schemeClr val="tx1"/>
                          </a:solidFill>
                          <a:effectLst/>
                          <a:latin typeface="Arial" panose="020B0604020202020204" pitchFamily="34" charset="0"/>
                          <a:cs typeface="Arial" panose="020B0604020202020204" pitchFamily="34" charset="0"/>
                        </a:rPr>
                        <a:t> </a:t>
                      </a:r>
                      <a:endPar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r>
                        <a:rPr lang="nl-NL" sz="3500">
                          <a:solidFill>
                            <a:schemeClr val="tx1"/>
                          </a:solidFill>
                          <a:effectLst/>
                          <a:latin typeface="Arial" panose="020B0604020202020204" pitchFamily="34" charset="0"/>
                          <a:cs typeface="Arial" panose="020B0604020202020204" pitchFamily="34" charset="0"/>
                        </a:rPr>
                        <a:t> </a:t>
                      </a:r>
                      <a:endPar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66489090"/>
                  </a:ext>
                </a:extLst>
              </a:tr>
              <a:tr h="1791433">
                <a:tc>
                  <a:txBody>
                    <a:bodyPr/>
                    <a:lstStyle/>
                    <a:p>
                      <a:pPr algn="ctr">
                        <a:lnSpc>
                          <a:spcPct val="100000"/>
                        </a:lnSpc>
                        <a:spcAft>
                          <a:spcPts val="0"/>
                        </a:spcAft>
                      </a:pPr>
                      <a:r>
                        <a:rPr lang="nl-NL" sz="3500">
                          <a:solidFill>
                            <a:schemeClr val="tx1"/>
                          </a:solidFill>
                          <a:effectLst/>
                          <a:latin typeface="Arial" panose="020B0604020202020204" pitchFamily="34" charset="0"/>
                          <a:cs typeface="Arial" panose="020B0604020202020204" pitchFamily="34" charset="0"/>
                        </a:rPr>
                        <a:t>Nước ở bát</a:t>
                      </a:r>
                      <a:endPar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r>
                        <a:rPr lang="nl-NL" sz="3500">
                          <a:solidFill>
                            <a:schemeClr val="tx1"/>
                          </a:solidFill>
                          <a:effectLst/>
                          <a:latin typeface="Arial" panose="020B0604020202020204" pitchFamily="34" charset="0"/>
                          <a:cs typeface="Arial" panose="020B0604020202020204" pitchFamily="34" charset="0"/>
                        </a:rPr>
                        <a:t> </a:t>
                      </a:r>
                      <a:endPar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r>
                        <a:rPr lang="nl-NL" sz="3500">
                          <a:solidFill>
                            <a:schemeClr val="tx1"/>
                          </a:solidFill>
                          <a:effectLst/>
                          <a:latin typeface="Arial" panose="020B0604020202020204" pitchFamily="34" charset="0"/>
                          <a:cs typeface="Arial" panose="020B0604020202020204" pitchFamily="34" charset="0"/>
                        </a:rPr>
                        <a:t> </a:t>
                      </a:r>
                      <a:endPar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r>
                        <a:rPr lang="nl-NL" sz="3500">
                          <a:solidFill>
                            <a:schemeClr val="tx1"/>
                          </a:solidFill>
                          <a:effectLst/>
                          <a:latin typeface="Arial" panose="020B0604020202020204" pitchFamily="34" charset="0"/>
                          <a:cs typeface="Arial" panose="020B0604020202020204" pitchFamily="34" charset="0"/>
                        </a:rPr>
                        <a:t> </a:t>
                      </a:r>
                      <a:endPar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r>
                        <a:rPr lang="nl-NL" sz="3500">
                          <a:solidFill>
                            <a:schemeClr val="tx1"/>
                          </a:solidFill>
                          <a:effectLst/>
                          <a:latin typeface="Arial" panose="020B0604020202020204" pitchFamily="34" charset="0"/>
                          <a:cs typeface="Arial" panose="020B0604020202020204" pitchFamily="34" charset="0"/>
                        </a:rPr>
                        <a:t> </a:t>
                      </a:r>
                      <a:endPar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13596603"/>
                  </a:ext>
                </a:extLst>
              </a:tr>
              <a:tr h="1791433">
                <a:tc>
                  <a:txBody>
                    <a:bodyPr/>
                    <a:lstStyle/>
                    <a:p>
                      <a:pPr algn="ctr">
                        <a:lnSpc>
                          <a:spcPct val="100000"/>
                        </a:lnSpc>
                        <a:spcAft>
                          <a:spcPts val="0"/>
                        </a:spcAft>
                      </a:pPr>
                      <a:r>
                        <a:rPr lang="nl-NL" sz="3500">
                          <a:solidFill>
                            <a:schemeClr val="tx1"/>
                          </a:solidFill>
                          <a:effectLst/>
                          <a:latin typeface="Arial" panose="020B0604020202020204" pitchFamily="34" charset="0"/>
                          <a:cs typeface="Arial" panose="020B0604020202020204" pitchFamily="34" charset="0"/>
                        </a:rPr>
                        <a:t>Nước ở chai</a:t>
                      </a:r>
                      <a:endPar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r>
                        <a:rPr lang="nl-NL" sz="3500">
                          <a:solidFill>
                            <a:schemeClr val="tx1"/>
                          </a:solidFill>
                          <a:effectLst/>
                          <a:latin typeface="Arial" panose="020B0604020202020204" pitchFamily="34" charset="0"/>
                          <a:cs typeface="Arial" panose="020B0604020202020204" pitchFamily="34" charset="0"/>
                        </a:rPr>
                        <a:t> </a:t>
                      </a:r>
                      <a:endPar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r>
                        <a:rPr lang="nl-NL" sz="3500">
                          <a:solidFill>
                            <a:schemeClr val="tx1"/>
                          </a:solidFill>
                          <a:effectLst/>
                          <a:latin typeface="Arial" panose="020B0604020202020204" pitchFamily="34" charset="0"/>
                          <a:cs typeface="Arial" panose="020B0604020202020204" pitchFamily="34" charset="0"/>
                        </a:rPr>
                        <a:t> </a:t>
                      </a:r>
                      <a:endPar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r>
                        <a:rPr lang="nl-NL" sz="3500">
                          <a:solidFill>
                            <a:schemeClr val="tx1"/>
                          </a:solidFill>
                          <a:effectLst/>
                          <a:latin typeface="Arial" panose="020B0604020202020204" pitchFamily="34" charset="0"/>
                          <a:cs typeface="Arial" panose="020B0604020202020204" pitchFamily="34" charset="0"/>
                        </a:rPr>
                        <a:t> </a:t>
                      </a:r>
                      <a:endPar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r>
                        <a:rPr lang="nl-NL" sz="3500">
                          <a:solidFill>
                            <a:schemeClr val="tx1"/>
                          </a:solidFill>
                          <a:effectLst/>
                          <a:latin typeface="Arial" panose="020B0604020202020204" pitchFamily="34" charset="0"/>
                          <a:cs typeface="Arial" panose="020B0604020202020204" pitchFamily="34" charset="0"/>
                        </a:rPr>
                        <a:t> </a:t>
                      </a:r>
                      <a:endPar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663423"/>
                  </a:ext>
                </a:extLst>
              </a:tr>
            </a:tbl>
          </a:graphicData>
        </a:graphic>
      </p:graphicFrame>
      <p:sp>
        <p:nvSpPr>
          <p:cNvPr id="17" name="Rectangle 16"/>
          <p:cNvSpPr/>
          <p:nvPr/>
        </p:nvSpPr>
        <p:spPr>
          <a:xfrm>
            <a:off x="5604668" y="2050822"/>
            <a:ext cx="7069564" cy="630942"/>
          </a:xfrm>
          <a:prstGeom prst="rect">
            <a:avLst/>
          </a:prstGeom>
        </p:spPr>
        <p:txBody>
          <a:bodyPr wrap="none">
            <a:spAutoFit/>
          </a:bodyPr>
          <a:lstStyle/>
          <a:p>
            <a:pPr marL="457200" indent="-457200" algn="ctr">
              <a:buFont typeface="Wingdings" panose="05000000000000000000" pitchFamily="2" charset="2"/>
              <a:buChar char="Ø"/>
            </a:pPr>
            <a:r>
              <a:rPr lang="en-US" sz="3500" kern="0" smtClean="0">
                <a:latin typeface="Arial" panose="020B0604020202020204" pitchFamily="34" charset="0"/>
                <a:ea typeface="Calibri" panose="020F0502020204030204" pitchFamily="34" charset="0"/>
                <a:cs typeface="Arial" panose="020B0604020202020204" pitchFamily="34" charset="0"/>
              </a:rPr>
              <a:t>Hoàn thành bảng theo mẫu sau:</a:t>
            </a:r>
            <a:endParaRPr lang="en-US" sz="3500">
              <a:latin typeface="Arial" panose="020B0604020202020204" pitchFamily="34" charset="0"/>
              <a:cs typeface="Arial" panose="020B0604020202020204" pitchFamily="34" charset="0"/>
            </a:endParaRPr>
          </a:p>
        </p:txBody>
      </p:sp>
      <p:sp>
        <p:nvSpPr>
          <p:cNvPr id="12" name="Rectangle 11"/>
          <p:cNvSpPr/>
          <p:nvPr/>
        </p:nvSpPr>
        <p:spPr>
          <a:xfrm>
            <a:off x="4495800" y="4599968"/>
            <a:ext cx="2483372" cy="630942"/>
          </a:xfrm>
          <a:prstGeom prst="rect">
            <a:avLst/>
          </a:prstGeom>
        </p:spPr>
        <p:txBody>
          <a:bodyPr wrap="none">
            <a:spAutoFit/>
          </a:bodyPr>
          <a:lstStyle/>
          <a:p>
            <a:pPr algn="ctr"/>
            <a:r>
              <a:rPr lang="nl-NL" sz="3500" kern="0">
                <a:latin typeface="Arial" panose="020B0604020202020204" pitchFamily="34" charset="0"/>
                <a:ea typeface="Calibri" panose="020F0502020204030204" pitchFamily="34" charset="0"/>
                <a:cs typeface="Arial" panose="020B0604020202020204" pitchFamily="34" charset="0"/>
              </a:rPr>
              <a:t>Không màu</a:t>
            </a:r>
            <a:endParaRPr lang="en-US" sz="3500">
              <a:latin typeface="Arial" panose="020B0604020202020204" pitchFamily="34" charset="0"/>
              <a:cs typeface="Arial" panose="020B0604020202020204" pitchFamily="34" charset="0"/>
            </a:endParaRPr>
          </a:p>
        </p:txBody>
      </p:sp>
      <p:sp>
        <p:nvSpPr>
          <p:cNvPr id="19" name="Rectangle 18"/>
          <p:cNvSpPr/>
          <p:nvPr/>
        </p:nvSpPr>
        <p:spPr>
          <a:xfrm>
            <a:off x="4495800" y="6407426"/>
            <a:ext cx="2483372" cy="630942"/>
          </a:xfrm>
          <a:prstGeom prst="rect">
            <a:avLst/>
          </a:prstGeom>
        </p:spPr>
        <p:txBody>
          <a:bodyPr wrap="none">
            <a:spAutoFit/>
          </a:bodyPr>
          <a:lstStyle/>
          <a:p>
            <a:pPr algn="ctr"/>
            <a:r>
              <a:rPr lang="nl-NL" sz="3500" kern="0">
                <a:latin typeface="Arial" panose="020B0604020202020204" pitchFamily="34" charset="0"/>
                <a:ea typeface="Calibri" panose="020F0502020204030204" pitchFamily="34" charset="0"/>
                <a:cs typeface="Arial" panose="020B0604020202020204" pitchFamily="34" charset="0"/>
              </a:rPr>
              <a:t>Không màu</a:t>
            </a:r>
            <a:endParaRPr lang="en-US" sz="3500">
              <a:latin typeface="Arial" panose="020B0604020202020204" pitchFamily="34" charset="0"/>
              <a:cs typeface="Arial" panose="020B0604020202020204" pitchFamily="34" charset="0"/>
            </a:endParaRPr>
          </a:p>
        </p:txBody>
      </p:sp>
      <p:sp>
        <p:nvSpPr>
          <p:cNvPr id="22" name="Rectangle 21"/>
          <p:cNvSpPr/>
          <p:nvPr/>
        </p:nvSpPr>
        <p:spPr>
          <a:xfrm>
            <a:off x="4492388" y="8221082"/>
            <a:ext cx="2483372" cy="630942"/>
          </a:xfrm>
          <a:prstGeom prst="rect">
            <a:avLst/>
          </a:prstGeom>
        </p:spPr>
        <p:txBody>
          <a:bodyPr wrap="none">
            <a:spAutoFit/>
          </a:bodyPr>
          <a:lstStyle/>
          <a:p>
            <a:pPr algn="ctr"/>
            <a:r>
              <a:rPr lang="nl-NL" sz="3500" kern="0">
                <a:latin typeface="Arial" panose="020B0604020202020204" pitchFamily="34" charset="0"/>
                <a:ea typeface="Calibri" panose="020F0502020204030204" pitchFamily="34" charset="0"/>
                <a:cs typeface="Arial" panose="020B0604020202020204" pitchFamily="34" charset="0"/>
              </a:rPr>
              <a:t>Không màu</a:t>
            </a:r>
            <a:endParaRPr lang="en-US" sz="3500">
              <a:latin typeface="Arial" panose="020B0604020202020204" pitchFamily="34" charset="0"/>
              <a:cs typeface="Arial" panose="020B0604020202020204" pitchFamily="34" charset="0"/>
            </a:endParaRPr>
          </a:p>
        </p:txBody>
      </p:sp>
      <p:sp>
        <p:nvSpPr>
          <p:cNvPr id="23" name="Rectangle 22"/>
          <p:cNvSpPr/>
          <p:nvPr/>
        </p:nvSpPr>
        <p:spPr>
          <a:xfrm>
            <a:off x="7973105" y="4599968"/>
            <a:ext cx="2332690" cy="630942"/>
          </a:xfrm>
          <a:prstGeom prst="rect">
            <a:avLst/>
          </a:prstGeom>
        </p:spPr>
        <p:txBody>
          <a:bodyPr wrap="none">
            <a:spAutoFit/>
          </a:bodyPr>
          <a:lstStyle/>
          <a:p>
            <a:pPr algn="ctr"/>
            <a:r>
              <a:rPr lang="nl-NL" sz="3500" kern="0">
                <a:latin typeface="Arial" panose="020B0604020202020204" pitchFamily="34" charset="0"/>
                <a:ea typeface="Calibri" panose="020F0502020204030204" pitchFamily="34" charset="0"/>
                <a:cs typeface="Arial" panose="020B0604020202020204" pitchFamily="34" charset="0"/>
              </a:rPr>
              <a:t>Không </a:t>
            </a:r>
            <a:r>
              <a:rPr lang="nl-NL" sz="3500" kern="0" smtClean="0">
                <a:latin typeface="Arial" panose="020B0604020202020204" pitchFamily="34" charset="0"/>
                <a:ea typeface="Calibri" panose="020F0502020204030204" pitchFamily="34" charset="0"/>
                <a:cs typeface="Arial" panose="020B0604020202020204" pitchFamily="34" charset="0"/>
              </a:rPr>
              <a:t>mùi</a:t>
            </a:r>
            <a:endParaRPr lang="en-US" sz="3500">
              <a:latin typeface="Arial" panose="020B0604020202020204" pitchFamily="34" charset="0"/>
              <a:cs typeface="Arial" panose="020B0604020202020204" pitchFamily="34" charset="0"/>
            </a:endParaRPr>
          </a:p>
        </p:txBody>
      </p:sp>
      <p:sp>
        <p:nvSpPr>
          <p:cNvPr id="24" name="Rectangle 23"/>
          <p:cNvSpPr/>
          <p:nvPr/>
        </p:nvSpPr>
        <p:spPr>
          <a:xfrm>
            <a:off x="7973105" y="6407426"/>
            <a:ext cx="2332690" cy="630942"/>
          </a:xfrm>
          <a:prstGeom prst="rect">
            <a:avLst/>
          </a:prstGeom>
        </p:spPr>
        <p:txBody>
          <a:bodyPr wrap="none">
            <a:spAutoFit/>
          </a:bodyPr>
          <a:lstStyle/>
          <a:p>
            <a:pPr algn="ctr"/>
            <a:r>
              <a:rPr lang="nl-NL" sz="3500" kern="0">
                <a:latin typeface="Arial" panose="020B0604020202020204" pitchFamily="34" charset="0"/>
                <a:ea typeface="Calibri" panose="020F0502020204030204" pitchFamily="34" charset="0"/>
                <a:cs typeface="Arial" panose="020B0604020202020204" pitchFamily="34" charset="0"/>
              </a:rPr>
              <a:t>Không </a:t>
            </a:r>
            <a:r>
              <a:rPr lang="nl-NL" sz="3500" kern="0" smtClean="0">
                <a:latin typeface="Arial" panose="020B0604020202020204" pitchFamily="34" charset="0"/>
                <a:ea typeface="Calibri" panose="020F0502020204030204" pitchFamily="34" charset="0"/>
                <a:cs typeface="Arial" panose="020B0604020202020204" pitchFamily="34" charset="0"/>
              </a:rPr>
              <a:t>mùi</a:t>
            </a:r>
            <a:endParaRPr lang="en-US" sz="3500">
              <a:latin typeface="Arial" panose="020B0604020202020204" pitchFamily="34" charset="0"/>
              <a:cs typeface="Arial" panose="020B0604020202020204" pitchFamily="34" charset="0"/>
            </a:endParaRPr>
          </a:p>
        </p:txBody>
      </p:sp>
      <p:sp>
        <p:nvSpPr>
          <p:cNvPr id="25" name="Rectangle 24"/>
          <p:cNvSpPr/>
          <p:nvPr/>
        </p:nvSpPr>
        <p:spPr>
          <a:xfrm>
            <a:off x="7973105" y="8214884"/>
            <a:ext cx="2332690" cy="630942"/>
          </a:xfrm>
          <a:prstGeom prst="rect">
            <a:avLst/>
          </a:prstGeom>
        </p:spPr>
        <p:txBody>
          <a:bodyPr wrap="none">
            <a:spAutoFit/>
          </a:bodyPr>
          <a:lstStyle/>
          <a:p>
            <a:pPr algn="ctr"/>
            <a:r>
              <a:rPr lang="nl-NL" sz="3500" kern="0">
                <a:latin typeface="Arial" panose="020B0604020202020204" pitchFamily="34" charset="0"/>
                <a:ea typeface="Calibri" panose="020F0502020204030204" pitchFamily="34" charset="0"/>
                <a:cs typeface="Arial" panose="020B0604020202020204" pitchFamily="34" charset="0"/>
              </a:rPr>
              <a:t>Không </a:t>
            </a:r>
            <a:r>
              <a:rPr lang="nl-NL" sz="3500" kern="0" smtClean="0">
                <a:latin typeface="Arial" panose="020B0604020202020204" pitchFamily="34" charset="0"/>
                <a:ea typeface="Calibri" panose="020F0502020204030204" pitchFamily="34" charset="0"/>
                <a:cs typeface="Arial" panose="020B0604020202020204" pitchFamily="34" charset="0"/>
              </a:rPr>
              <a:t>mùi</a:t>
            </a:r>
            <a:endParaRPr lang="en-US" sz="3500">
              <a:latin typeface="Arial" panose="020B0604020202020204" pitchFamily="34" charset="0"/>
              <a:cs typeface="Arial" panose="020B0604020202020204" pitchFamily="34" charset="0"/>
            </a:endParaRPr>
          </a:p>
        </p:txBody>
      </p:sp>
      <p:sp>
        <p:nvSpPr>
          <p:cNvPr id="26" name="Rectangle 25"/>
          <p:cNvSpPr/>
          <p:nvPr/>
        </p:nvSpPr>
        <p:spPr>
          <a:xfrm>
            <a:off x="11499301" y="4599968"/>
            <a:ext cx="1933543" cy="630942"/>
          </a:xfrm>
          <a:prstGeom prst="rect">
            <a:avLst/>
          </a:prstGeom>
        </p:spPr>
        <p:txBody>
          <a:bodyPr wrap="none">
            <a:spAutoFit/>
          </a:bodyPr>
          <a:lstStyle/>
          <a:p>
            <a:pPr algn="ctr"/>
            <a:r>
              <a:rPr lang="nl-NL" sz="3500" kern="0">
                <a:latin typeface="Arial" panose="020B0604020202020204" pitchFamily="34" charset="0"/>
                <a:ea typeface="Calibri" panose="020F0502020204030204" pitchFamily="34" charset="0"/>
                <a:cs typeface="Arial" panose="020B0604020202020204" pitchFamily="34" charset="0"/>
              </a:rPr>
              <a:t>Không </a:t>
            </a:r>
            <a:r>
              <a:rPr lang="nl-NL" sz="3500" kern="0" smtClean="0">
                <a:latin typeface="Arial" panose="020B0604020202020204" pitchFamily="34" charset="0"/>
                <a:ea typeface="Calibri" panose="020F0502020204030204" pitchFamily="34" charset="0"/>
                <a:cs typeface="Arial" panose="020B0604020202020204" pitchFamily="34" charset="0"/>
              </a:rPr>
              <a:t>vị</a:t>
            </a:r>
            <a:endParaRPr lang="en-US" sz="3500">
              <a:latin typeface="Arial" panose="020B0604020202020204" pitchFamily="34" charset="0"/>
              <a:cs typeface="Arial" panose="020B0604020202020204" pitchFamily="34" charset="0"/>
            </a:endParaRPr>
          </a:p>
        </p:txBody>
      </p:sp>
      <p:sp>
        <p:nvSpPr>
          <p:cNvPr id="27" name="Rectangle 26"/>
          <p:cNvSpPr/>
          <p:nvPr/>
        </p:nvSpPr>
        <p:spPr>
          <a:xfrm>
            <a:off x="11499301" y="6407426"/>
            <a:ext cx="1933543" cy="630942"/>
          </a:xfrm>
          <a:prstGeom prst="rect">
            <a:avLst/>
          </a:prstGeom>
        </p:spPr>
        <p:txBody>
          <a:bodyPr wrap="none">
            <a:spAutoFit/>
          </a:bodyPr>
          <a:lstStyle/>
          <a:p>
            <a:pPr algn="ctr"/>
            <a:r>
              <a:rPr lang="nl-NL" sz="3500" kern="0">
                <a:latin typeface="Arial" panose="020B0604020202020204" pitchFamily="34" charset="0"/>
                <a:ea typeface="Calibri" panose="020F0502020204030204" pitchFamily="34" charset="0"/>
                <a:cs typeface="Arial" panose="020B0604020202020204" pitchFamily="34" charset="0"/>
              </a:rPr>
              <a:t>Không </a:t>
            </a:r>
            <a:r>
              <a:rPr lang="nl-NL" sz="3500" kern="0" smtClean="0">
                <a:latin typeface="Arial" panose="020B0604020202020204" pitchFamily="34" charset="0"/>
                <a:ea typeface="Calibri" panose="020F0502020204030204" pitchFamily="34" charset="0"/>
                <a:cs typeface="Arial" panose="020B0604020202020204" pitchFamily="34" charset="0"/>
              </a:rPr>
              <a:t>vị</a:t>
            </a:r>
            <a:endParaRPr lang="en-US" sz="3500">
              <a:latin typeface="Arial" panose="020B0604020202020204" pitchFamily="34" charset="0"/>
              <a:cs typeface="Arial" panose="020B0604020202020204" pitchFamily="34" charset="0"/>
            </a:endParaRPr>
          </a:p>
        </p:txBody>
      </p:sp>
      <p:sp>
        <p:nvSpPr>
          <p:cNvPr id="28" name="Rectangle 27"/>
          <p:cNvSpPr/>
          <p:nvPr/>
        </p:nvSpPr>
        <p:spPr>
          <a:xfrm>
            <a:off x="11502714" y="8214884"/>
            <a:ext cx="1933543" cy="630942"/>
          </a:xfrm>
          <a:prstGeom prst="rect">
            <a:avLst/>
          </a:prstGeom>
        </p:spPr>
        <p:txBody>
          <a:bodyPr wrap="none">
            <a:spAutoFit/>
          </a:bodyPr>
          <a:lstStyle/>
          <a:p>
            <a:pPr algn="ctr"/>
            <a:r>
              <a:rPr lang="nl-NL" sz="3500" kern="0">
                <a:latin typeface="Arial" panose="020B0604020202020204" pitchFamily="34" charset="0"/>
                <a:ea typeface="Calibri" panose="020F0502020204030204" pitchFamily="34" charset="0"/>
                <a:cs typeface="Arial" panose="020B0604020202020204" pitchFamily="34" charset="0"/>
              </a:rPr>
              <a:t>Không </a:t>
            </a:r>
            <a:r>
              <a:rPr lang="nl-NL" sz="3500" kern="0" smtClean="0">
                <a:latin typeface="Arial" panose="020B0604020202020204" pitchFamily="34" charset="0"/>
                <a:ea typeface="Calibri" panose="020F0502020204030204" pitchFamily="34" charset="0"/>
                <a:cs typeface="Arial" panose="020B0604020202020204" pitchFamily="34" charset="0"/>
              </a:rPr>
              <a:t>vị</a:t>
            </a:r>
            <a:endParaRPr lang="en-US" sz="3500">
              <a:latin typeface="Arial" panose="020B0604020202020204" pitchFamily="34" charset="0"/>
              <a:cs typeface="Arial" panose="020B0604020202020204" pitchFamily="34" charset="0"/>
            </a:endParaRPr>
          </a:p>
        </p:txBody>
      </p:sp>
      <p:sp>
        <p:nvSpPr>
          <p:cNvPr id="29" name="Rectangle 28"/>
          <p:cNvSpPr/>
          <p:nvPr/>
        </p:nvSpPr>
        <p:spPr>
          <a:xfrm>
            <a:off x="14858709" y="4599968"/>
            <a:ext cx="1957588" cy="630942"/>
          </a:xfrm>
          <a:prstGeom prst="rect">
            <a:avLst/>
          </a:prstGeom>
        </p:spPr>
        <p:txBody>
          <a:bodyPr wrap="none">
            <a:spAutoFit/>
          </a:bodyPr>
          <a:lstStyle/>
          <a:p>
            <a:pPr algn="ctr"/>
            <a:r>
              <a:rPr lang="nl-NL" sz="3500" kern="0" smtClean="0">
                <a:latin typeface="Arial" panose="020B0604020202020204" pitchFamily="34" charset="0"/>
                <a:ea typeface="Calibri" panose="020F0502020204030204" pitchFamily="34" charset="0"/>
                <a:cs typeface="Arial" panose="020B0604020202020204" pitchFamily="34" charset="0"/>
              </a:rPr>
              <a:t>Hình cốc</a:t>
            </a:r>
            <a:endParaRPr lang="en-US" sz="3500">
              <a:latin typeface="Arial" panose="020B0604020202020204" pitchFamily="34" charset="0"/>
              <a:cs typeface="Arial" panose="020B0604020202020204" pitchFamily="34" charset="0"/>
            </a:endParaRPr>
          </a:p>
        </p:txBody>
      </p:sp>
      <p:sp>
        <p:nvSpPr>
          <p:cNvPr id="30" name="Rectangle 29"/>
          <p:cNvSpPr/>
          <p:nvPr/>
        </p:nvSpPr>
        <p:spPr>
          <a:xfrm>
            <a:off x="14895578" y="6407426"/>
            <a:ext cx="1883849" cy="630942"/>
          </a:xfrm>
          <a:prstGeom prst="rect">
            <a:avLst/>
          </a:prstGeom>
        </p:spPr>
        <p:txBody>
          <a:bodyPr wrap="none">
            <a:spAutoFit/>
          </a:bodyPr>
          <a:lstStyle/>
          <a:p>
            <a:pPr algn="ctr"/>
            <a:r>
              <a:rPr lang="nl-NL" sz="3500" kern="0" smtClean="0">
                <a:latin typeface="Arial" panose="020B0604020202020204" pitchFamily="34" charset="0"/>
                <a:ea typeface="Calibri" panose="020F0502020204030204" pitchFamily="34" charset="0"/>
                <a:cs typeface="Arial" panose="020B0604020202020204" pitchFamily="34" charset="0"/>
              </a:rPr>
              <a:t>Hình bát</a:t>
            </a:r>
            <a:endParaRPr lang="en-US" sz="3500">
              <a:latin typeface="Arial" panose="020B0604020202020204" pitchFamily="34" charset="0"/>
              <a:cs typeface="Arial" panose="020B0604020202020204" pitchFamily="34" charset="0"/>
            </a:endParaRPr>
          </a:p>
        </p:txBody>
      </p:sp>
      <p:sp>
        <p:nvSpPr>
          <p:cNvPr id="31" name="Rectangle 30"/>
          <p:cNvSpPr/>
          <p:nvPr/>
        </p:nvSpPr>
        <p:spPr>
          <a:xfrm>
            <a:off x="14796191" y="8214884"/>
            <a:ext cx="2082622" cy="630942"/>
          </a:xfrm>
          <a:prstGeom prst="rect">
            <a:avLst/>
          </a:prstGeom>
        </p:spPr>
        <p:txBody>
          <a:bodyPr wrap="none">
            <a:spAutoFit/>
          </a:bodyPr>
          <a:lstStyle/>
          <a:p>
            <a:pPr algn="ctr"/>
            <a:r>
              <a:rPr lang="nl-NL" sz="3500" kern="0" smtClean="0">
                <a:latin typeface="Arial" panose="020B0604020202020204" pitchFamily="34" charset="0"/>
                <a:ea typeface="Calibri" panose="020F0502020204030204" pitchFamily="34" charset="0"/>
                <a:cs typeface="Arial" panose="020B0604020202020204" pitchFamily="34" charset="0"/>
              </a:rPr>
              <a:t>Hình chai</a:t>
            </a:r>
            <a:endParaRPr lang="en-US" sz="3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18503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par>
                          <p:cTn id="43" fill="hold">
                            <p:stCondLst>
                              <p:cond delay="1500"/>
                            </p:stCondLst>
                            <p:childTnLst>
                              <p:par>
                                <p:cTn id="44" presetID="10" presetClass="entr" presetSubtype="0" fill="hold" grpId="0"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par>
                          <p:cTn id="56" fill="hold">
                            <p:stCondLst>
                              <p:cond delay="1000"/>
                            </p:stCondLst>
                            <p:childTnLst>
                              <p:par>
                                <p:cTn id="57" presetID="10" presetClass="entr" presetSubtype="0"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childTnLst>
                          </p:cTn>
                        </p:par>
                        <p:par>
                          <p:cTn id="60" fill="hold">
                            <p:stCondLst>
                              <p:cond delay="1500"/>
                            </p:stCondLst>
                            <p:childTnLst>
                              <p:par>
                                <p:cTn id="61" presetID="10" presetClass="entr" presetSubtype="0" fill="hold" grpId="0" nodeType="after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p:bldP spid="19" grpId="0"/>
      <p:bldP spid="22" grpId="0"/>
      <p:bldP spid="23" grpId="0"/>
      <p:bldP spid="24" grpId="0"/>
      <p:bldP spid="25" grpId="0"/>
      <p:bldP spid="26" grpId="0"/>
      <p:bldP spid="27" grpId="0"/>
      <p:bldP spid="28" grpId="0"/>
      <p:bldP spid="29" grpId="0"/>
      <p:bldP spid="30" grpId="0"/>
      <p:bldP spid="3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1183</TotalTime>
  <Words>1669</Words>
  <Application>Microsoft Office PowerPoint</Application>
  <PresentationFormat>Custom</PresentationFormat>
  <Paragraphs>196</Paragraphs>
  <Slides>43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Calibri</vt:lpstr>
      <vt:lpstr>Times New Roman</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Ngô Văn Minh</cp:lastModifiedBy>
  <cp:revision>56</cp:revision>
  <dcterms:created xsi:type="dcterms:W3CDTF">2006-08-16T00:00:00Z</dcterms:created>
  <dcterms:modified xsi:type="dcterms:W3CDTF">2023-07-08T09:08:01Z</dcterms:modified>
  <dc:identifier>DAFbXp4ivnI</dc:identifier>
</cp:coreProperties>
</file>