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  <p:sldMasterId id="2147483672" r:id="rId2"/>
  </p:sldMasterIdLst>
  <p:notesMasterIdLst>
    <p:notesMasterId r:id="rId25"/>
  </p:notesMasterIdLst>
  <p:sldIdLst>
    <p:sldId id="330" r:id="rId3"/>
    <p:sldId id="257" r:id="rId4"/>
    <p:sldId id="263" r:id="rId5"/>
    <p:sldId id="256" r:id="rId6"/>
    <p:sldId id="289" r:id="rId7"/>
    <p:sldId id="331" r:id="rId8"/>
    <p:sldId id="326" r:id="rId9"/>
    <p:sldId id="274" r:id="rId10"/>
    <p:sldId id="290" r:id="rId11"/>
    <p:sldId id="291" r:id="rId12"/>
    <p:sldId id="292" r:id="rId13"/>
    <p:sldId id="277" r:id="rId14"/>
    <p:sldId id="315" r:id="rId15"/>
    <p:sldId id="259" r:id="rId16"/>
    <p:sldId id="321" r:id="rId17"/>
    <p:sldId id="320" r:id="rId18"/>
    <p:sldId id="329" r:id="rId19"/>
    <p:sldId id="328" r:id="rId20"/>
    <p:sldId id="261" r:id="rId21"/>
    <p:sldId id="260" r:id="rId22"/>
    <p:sldId id="323" r:id="rId23"/>
    <p:sldId id="322" r:id="rId2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038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45D209-E374-43AC-8261-B46434BC88E5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202CC3-05F3-4B5E-97E6-94CF3EC8A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007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614A7B-BCDB-D744-97E6-26B13A4AEDB6}" type="slidenum">
              <a:rPr lang="en-VN" smtClean="0"/>
              <a:t>12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3815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Bấm để chọn đáp án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Bấm quay về để tiếp tục chọn các câu hỏi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A7444-5083-4C6F-A16B-68B68B8A95D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320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247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681311"/>
      </p:ext>
    </p:extLst>
  </p:cSld>
  <p:clrMapOvr>
    <a:masterClrMapping/>
  </p:clrMapOvr>
  <p:transition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4967368"/>
      </p:ext>
    </p:extLst>
  </p:cSld>
  <p:clrMapOvr>
    <a:masterClrMapping/>
  </p:clrMapOvr>
  <p:transition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406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</p:sldLayoutIdLst>
  <p:transition>
    <p:split orient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625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ransition>
    <p:split orient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0.svg"/><Relationship Id="rId7" Type="http://schemas.openxmlformats.org/officeDocument/2006/relationships/image" Target="../media/image7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svg"/><Relationship Id="rId11" Type="http://schemas.openxmlformats.org/officeDocument/2006/relationships/image" Target="../media/image87.sv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svg"/><Relationship Id="rId9" Type="http://schemas.openxmlformats.org/officeDocument/2006/relationships/image" Target="../media/image8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microsoft.com/office/2007/relationships/hdphoto" Target="../media/hdphoto14.wdp"/><Relationship Id="rId3" Type="http://schemas.openxmlformats.org/officeDocument/2006/relationships/audio" Target="../media/audio1.wav"/><Relationship Id="rId7" Type="http://schemas.openxmlformats.org/officeDocument/2006/relationships/slide" Target="slide2.xml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svg"/><Relationship Id="rId11" Type="http://schemas.openxmlformats.org/officeDocument/2006/relationships/image" Target="../media/image17.jpeg"/><Relationship Id="rId5" Type="http://schemas.openxmlformats.org/officeDocument/2006/relationships/image" Target="../media/image88.png"/><Relationship Id="rId15" Type="http://schemas.openxmlformats.org/officeDocument/2006/relationships/image" Target="../media/image19.png"/><Relationship Id="rId10" Type="http://schemas.openxmlformats.org/officeDocument/2006/relationships/image" Target="../media/image92.svg"/><Relationship Id="rId4" Type="http://schemas.openxmlformats.org/officeDocument/2006/relationships/audio" Target="../media/audio2.wav"/><Relationship Id="rId9" Type="http://schemas.openxmlformats.org/officeDocument/2006/relationships/image" Target="../media/image91.png"/><Relationship Id="rId14" Type="http://schemas.openxmlformats.org/officeDocument/2006/relationships/slide" Target="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slide" Target="slid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image" Target="../media/image1.jpeg"/><Relationship Id="rId4" Type="http://schemas.microsoft.com/office/2007/relationships/hdphoto" Target="../media/hdphoto1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5.wdp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6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microsoft.com/office/2007/relationships/hdphoto" Target="../media/hdphoto13.wdp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microsoft.com/office/2007/relationships/hdphoto" Target="../media/hdphoto4.wdp"/><Relationship Id="rId24" Type="http://schemas.openxmlformats.org/officeDocument/2006/relationships/image" Target="../media/image12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14.png"/><Relationship Id="rId10" Type="http://schemas.openxmlformats.org/officeDocument/2006/relationships/image" Target="../media/image5.png"/><Relationship Id="rId19" Type="http://schemas.microsoft.com/office/2007/relationships/hdphoto" Target="../media/hdphoto8.wdp"/><Relationship Id="rId31" Type="http://schemas.openxmlformats.org/officeDocument/2006/relationships/image" Target="../media/image16.png"/><Relationship Id="rId4" Type="http://schemas.openxmlformats.org/officeDocument/2006/relationships/image" Target="../media/image2.jpeg"/><Relationship Id="rId9" Type="http://schemas.microsoft.com/office/2007/relationships/hdphoto" Target="../media/hdphoto3.wdp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microsoft.com/office/2007/relationships/hdphoto" Target="../media/hdphoto12.wdp"/><Relationship Id="rId30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4.wdp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microsoft.com/office/2007/relationships/hdphoto" Target="../media/hdphoto14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25.png"/><Relationship Id="rId18" Type="http://schemas.openxmlformats.org/officeDocument/2006/relationships/slide" Target="slide20.xml"/><Relationship Id="rId26" Type="http://schemas.openxmlformats.org/officeDocument/2006/relationships/image" Target="../media/image12.png"/><Relationship Id="rId39" Type="http://schemas.microsoft.com/office/2007/relationships/hdphoto" Target="../media/hdphoto25.wdp"/><Relationship Id="rId3" Type="http://schemas.openxmlformats.org/officeDocument/2006/relationships/image" Target="../media/image20.png"/><Relationship Id="rId21" Type="http://schemas.openxmlformats.org/officeDocument/2006/relationships/image" Target="../media/image9.png"/><Relationship Id="rId34" Type="http://schemas.openxmlformats.org/officeDocument/2006/relationships/image" Target="../media/image31.png"/><Relationship Id="rId42" Type="http://schemas.openxmlformats.org/officeDocument/2006/relationships/image" Target="../media/image35.png"/><Relationship Id="rId7" Type="http://schemas.openxmlformats.org/officeDocument/2006/relationships/image" Target="../media/image22.png"/><Relationship Id="rId12" Type="http://schemas.microsoft.com/office/2007/relationships/hdphoto" Target="../media/hdphoto19.wdp"/><Relationship Id="rId17" Type="http://schemas.openxmlformats.org/officeDocument/2006/relationships/image" Target="../media/image26.png"/><Relationship Id="rId25" Type="http://schemas.microsoft.com/office/2007/relationships/hdphoto" Target="../media/hdphoto20.wdp"/><Relationship Id="rId33" Type="http://schemas.microsoft.com/office/2007/relationships/hdphoto" Target="../media/hdphoto12.wdp"/><Relationship Id="rId38" Type="http://schemas.openxmlformats.org/officeDocument/2006/relationships/image" Target="../media/image33.png"/><Relationship Id="rId2" Type="http://schemas.openxmlformats.org/officeDocument/2006/relationships/image" Target="../media/image17.jpeg"/><Relationship Id="rId16" Type="http://schemas.microsoft.com/office/2007/relationships/hdphoto" Target="../media/hdphoto9.wdp"/><Relationship Id="rId20" Type="http://schemas.openxmlformats.org/officeDocument/2006/relationships/slide" Target="slide14.xml"/><Relationship Id="rId29" Type="http://schemas.microsoft.com/office/2007/relationships/hdphoto" Target="../media/hdphoto21.wdp"/><Relationship Id="rId41" Type="http://schemas.microsoft.com/office/2007/relationships/hdphoto" Target="../media/hdphoto26.wdp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11" Type="http://schemas.openxmlformats.org/officeDocument/2006/relationships/image" Target="../media/image24.png"/><Relationship Id="rId24" Type="http://schemas.openxmlformats.org/officeDocument/2006/relationships/image" Target="../media/image28.png"/><Relationship Id="rId32" Type="http://schemas.openxmlformats.org/officeDocument/2006/relationships/image" Target="../media/image13.png"/><Relationship Id="rId37" Type="http://schemas.microsoft.com/office/2007/relationships/hdphoto" Target="../media/hdphoto24.wdp"/><Relationship Id="rId40" Type="http://schemas.openxmlformats.org/officeDocument/2006/relationships/image" Target="../media/image34.png"/><Relationship Id="rId5" Type="http://schemas.openxmlformats.org/officeDocument/2006/relationships/image" Target="../media/image21.png"/><Relationship Id="rId15" Type="http://schemas.openxmlformats.org/officeDocument/2006/relationships/image" Target="../media/image10.png"/><Relationship Id="rId23" Type="http://schemas.openxmlformats.org/officeDocument/2006/relationships/slide" Target="slide19.xml"/><Relationship Id="rId28" Type="http://schemas.openxmlformats.org/officeDocument/2006/relationships/image" Target="../media/image29.png"/><Relationship Id="rId36" Type="http://schemas.openxmlformats.org/officeDocument/2006/relationships/image" Target="../media/image32.png"/><Relationship Id="rId10" Type="http://schemas.microsoft.com/office/2007/relationships/hdphoto" Target="../media/hdphoto18.wdp"/><Relationship Id="rId19" Type="http://schemas.openxmlformats.org/officeDocument/2006/relationships/image" Target="../media/image27.png"/><Relationship Id="rId31" Type="http://schemas.microsoft.com/office/2007/relationships/hdphoto" Target="../media/hdphoto22.wdp"/><Relationship Id="rId4" Type="http://schemas.microsoft.com/office/2007/relationships/hdphoto" Target="../media/hdphoto15.wdp"/><Relationship Id="rId9" Type="http://schemas.openxmlformats.org/officeDocument/2006/relationships/image" Target="../media/image23.png"/><Relationship Id="rId14" Type="http://schemas.openxmlformats.org/officeDocument/2006/relationships/slide" Target="slide13.xml"/><Relationship Id="rId22" Type="http://schemas.microsoft.com/office/2007/relationships/hdphoto" Target="../media/hdphoto8.wdp"/><Relationship Id="rId27" Type="http://schemas.microsoft.com/office/2007/relationships/hdphoto" Target="../media/hdphoto11.wdp"/><Relationship Id="rId30" Type="http://schemas.openxmlformats.org/officeDocument/2006/relationships/image" Target="../media/image30.png"/><Relationship Id="rId35" Type="http://schemas.microsoft.com/office/2007/relationships/hdphoto" Target="../media/hdphoto23.wdp"/><Relationship Id="rId43" Type="http://schemas.microsoft.com/office/2007/relationships/hdphoto" Target="../media/hdphoto27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sv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Relationship Id="rId1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svg"/><Relationship Id="rId3" Type="http://schemas.openxmlformats.org/officeDocument/2006/relationships/image" Target="../media/image56.svg"/><Relationship Id="rId7" Type="http://schemas.openxmlformats.org/officeDocument/2006/relationships/image" Target="../media/image60.svg"/><Relationship Id="rId12" Type="http://schemas.openxmlformats.org/officeDocument/2006/relationships/image" Target="../media/image6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11" Type="http://schemas.openxmlformats.org/officeDocument/2006/relationships/image" Target="../media/image64.svg"/><Relationship Id="rId5" Type="http://schemas.openxmlformats.org/officeDocument/2006/relationships/image" Target="../media/image58.svg"/><Relationship Id="rId15" Type="http://schemas.openxmlformats.org/officeDocument/2006/relationships/image" Target="../media/image68.sv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svg"/><Relationship Id="rId14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002 copy">
            <a:extLst>
              <a:ext uri="{FF2B5EF4-FFF2-40B4-BE49-F238E27FC236}">
                <a16:creationId xmlns:a16="http://schemas.microsoft.com/office/drawing/2014/main" id="{E64CD34C-73B1-6EDF-9C32-EB81EFE19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" t="20403" r="4076" b="14655"/>
          <a:stretch>
            <a:fillRect/>
          </a:stretch>
        </p:blipFill>
        <p:spPr bwMode="auto">
          <a:xfrm>
            <a:off x="0" y="-10583"/>
            <a:ext cx="9144000" cy="5143500"/>
          </a:xfrm>
          <a:prstGeom prst="rect">
            <a:avLst/>
          </a:prstGeom>
          <a:ln w="57150">
            <a:solidFill>
              <a:srgbClr val="0070C0"/>
            </a:solidFill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447800" y="2372783"/>
            <a:ext cx="6858000" cy="93161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>
                <a:solidFill>
                  <a:srgbClr val="001F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en-US" sz="4400" b="1" dirty="0">
              <a:solidFill>
                <a:srgbClr val="001F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B58418D-185C-CA94-5FDC-421E3C704D30}"/>
              </a:ext>
            </a:extLst>
          </p:cNvPr>
          <p:cNvSpPr txBox="1">
            <a:spLocks/>
          </p:cNvSpPr>
          <p:nvPr/>
        </p:nvSpPr>
        <p:spPr>
          <a:xfrm>
            <a:off x="228600" y="3181350"/>
            <a:ext cx="5943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 Việt Bắc (Tiết 2)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017004"/>
      </p:ext>
    </p:extLst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84AB9F4-1918-37E7-376F-DFB21CE9E5AB}"/>
              </a:ext>
            </a:extLst>
          </p:cNvPr>
          <p:cNvSpPr/>
          <p:nvPr/>
        </p:nvSpPr>
        <p:spPr>
          <a:xfrm>
            <a:off x="473658" y="167463"/>
            <a:ext cx="1507541" cy="4572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23">
              <a:defRPr/>
            </a:pPr>
            <a:r>
              <a:rPr lang="en-US" sz="24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GỢI Ý: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1DFEF28-F04B-E54E-7568-E099ED5B99BA}"/>
              </a:ext>
            </a:extLst>
          </p:cNvPr>
          <p:cNvGrpSpPr/>
          <p:nvPr/>
        </p:nvGrpSpPr>
        <p:grpSpPr>
          <a:xfrm>
            <a:off x="222992" y="861275"/>
            <a:ext cx="6310386" cy="2241960"/>
            <a:chOff x="687446" y="2122649"/>
            <a:chExt cx="10943042" cy="4483919"/>
          </a:xfrm>
        </p:grpSpPr>
        <p:pic>
          <p:nvPicPr>
            <p:cNvPr id="14" name="Picture 26">
              <a:extLst>
                <a:ext uri="{FF2B5EF4-FFF2-40B4-BE49-F238E27FC236}">
                  <a16:creationId xmlns:a16="http://schemas.microsoft.com/office/drawing/2014/main" id="{3A265DD3-F88D-0FFA-4297-71D385E46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7446" y="2247897"/>
              <a:ext cx="10814414" cy="337344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DFC7A75-E001-3EA9-D680-3E8AE9F76343}"/>
                </a:ext>
              </a:extLst>
            </p:cNvPr>
            <p:cNvSpPr/>
            <p:nvPr/>
          </p:nvSpPr>
          <p:spPr>
            <a:xfrm>
              <a:off x="1008628" y="2122649"/>
              <a:ext cx="10621860" cy="44839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23">
                <a:lnSpc>
                  <a:spcPct val="150000"/>
                </a:lnSpc>
              </a:pPr>
              <a:r>
                <a:rPr lang="nl-NL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nl-NL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2400" b="1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nl-NL" sz="2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2400" b="1" i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 </a:t>
              </a:r>
              <a:r>
                <a:rPr lang="nl-NL" sz="2400" b="1" i="1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nl-NL" sz="2400" b="1" i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Bắc </a:t>
              </a:r>
              <a:r>
                <a:rPr lang="nl-NL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nl-NL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khắc</a:t>
              </a:r>
              <a:r>
                <a:rPr lang="nl-NL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</a:t>
              </a:r>
              <a:r>
                <a:rPr lang="nl-NL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nl-NL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nl-NL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nl-NL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nl-NL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bào</a:t>
              </a:r>
              <a:r>
                <a:rPr lang="nl-NL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nl-NL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nl-NL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tộc</a:t>
              </a:r>
              <a:r>
                <a:rPr lang="nl-NL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nl-NL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Bắc</a:t>
              </a:r>
              <a:r>
                <a:rPr lang="nl-NL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nl-NL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nl-NL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nl-NL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nl-NL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đáng</a:t>
              </a:r>
              <a:r>
                <a:rPr lang="nl-NL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quý</a:t>
              </a:r>
              <a:r>
                <a:rPr lang="nl-NL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nl-NL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nl-NL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</a:t>
              </a:r>
              <a:r>
                <a:rPr lang="nl-NL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nl-NL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nl-NL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nl-NL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1844016-A6D7-88FE-1F69-DC217CCAFCB2}"/>
              </a:ext>
            </a:extLst>
          </p:cNvPr>
          <p:cNvGrpSpPr/>
          <p:nvPr/>
        </p:nvGrpSpPr>
        <p:grpSpPr>
          <a:xfrm>
            <a:off x="2209800" y="2881350"/>
            <a:ext cx="6843786" cy="2346367"/>
            <a:chOff x="996586" y="2247901"/>
            <a:chExt cx="10814414" cy="3677858"/>
          </a:xfrm>
        </p:grpSpPr>
        <p:pic>
          <p:nvPicPr>
            <p:cNvPr id="20" name="Picture 26">
              <a:extLst>
                <a:ext uri="{FF2B5EF4-FFF2-40B4-BE49-F238E27FC236}">
                  <a16:creationId xmlns:a16="http://schemas.microsoft.com/office/drawing/2014/main" id="{070DFF30-27AA-6281-5084-F5D16DCB8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996586" y="2247901"/>
              <a:ext cx="10814414" cy="3001596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B654A3D-F652-BBFB-68EA-7A5AAA1C4977}"/>
                </a:ext>
              </a:extLst>
            </p:cNvPr>
            <p:cNvSpPr/>
            <p:nvPr/>
          </p:nvSpPr>
          <p:spPr>
            <a:xfrm>
              <a:off x="1209360" y="2400298"/>
              <a:ext cx="10385154" cy="35254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457223">
                <a:lnSpc>
                  <a:spcPct val="150000"/>
                </a:lnSpc>
              </a:pPr>
              <a:r>
                <a:rPr lang="vi-VN" sz="2400" b="1" dirty="0">
                  <a:solidFill>
                    <a:srgbClr val="FF0000"/>
                  </a:solidFill>
                  <a:latin typeface="+mj-lt"/>
                  <a:cs typeface="Arial" pitchFamily="34" charset="0"/>
                </a:rPr>
                <a:t>Bài </a:t>
              </a:r>
              <a:r>
                <a:rPr lang="vi-VN" sz="2400" b="1">
                  <a:solidFill>
                    <a:srgbClr val="FF0000"/>
                  </a:solidFill>
                  <a:latin typeface="+mj-lt"/>
                  <a:cs typeface="Arial" pitchFamily="34" charset="0"/>
                </a:rPr>
                <a:t>thơ </a:t>
              </a:r>
              <a:r>
                <a:rPr lang="vi-VN" sz="2400" b="1" i="1">
                  <a:solidFill>
                    <a:srgbClr val="FF0000"/>
                  </a:solidFill>
                  <a:latin typeface="+mj-lt"/>
                  <a:cs typeface="Arial" pitchFamily="34" charset="0"/>
                </a:rPr>
                <a:t>Nhớ Việt Bắc </a:t>
              </a:r>
              <a:r>
                <a:rPr lang="vi-VN" sz="2400" b="1" dirty="0">
                  <a:solidFill>
                    <a:srgbClr val="FF0000"/>
                  </a:solidFill>
                  <a:latin typeface="+mj-lt"/>
                  <a:cs typeface="Arial" pitchFamily="34" charset="0"/>
                </a:rPr>
                <a:t>đã khắc hoạ nên hình ảnh đồng bào các dân tộc Việt Bắc với những phẩm chất đáng quý: cần cù lao động, yêu đất nước.</a:t>
              </a:r>
              <a:endParaRPr lang="en-US" sz="2400" b="1" dirty="0">
                <a:solidFill>
                  <a:srgbClr val="FF0000"/>
                </a:solidFill>
                <a:latin typeface="+mj-lt"/>
                <a:cs typeface="Arial" pitchFamily="34" charset="0"/>
              </a:endParaRPr>
            </a:p>
          </p:txBody>
        </p:sp>
      </p:grpSp>
      <p:pic>
        <p:nvPicPr>
          <p:cNvPr id="22" name="Picture 25">
            <a:extLst>
              <a:ext uri="{FF2B5EF4-FFF2-40B4-BE49-F238E27FC236}">
                <a16:creationId xmlns:a16="http://schemas.microsoft.com/office/drawing/2014/main" id="{BDC26432-E4C2-B3D7-47E6-54917A0E50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472759" y="999828"/>
            <a:ext cx="2671241" cy="1832909"/>
          </a:xfrm>
          <a:prstGeom prst="rect">
            <a:avLst/>
          </a:prstGeom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E8E892B3-F56D-F11F-3D87-CE8764ACAFC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966715" y="1120914"/>
            <a:ext cx="827315" cy="1500797"/>
          </a:xfrm>
          <a:prstGeom prst="rect">
            <a:avLst/>
          </a:prstGeom>
        </p:spPr>
      </p:pic>
      <p:pic>
        <p:nvPicPr>
          <p:cNvPr id="24" name="Picture 8">
            <a:extLst>
              <a:ext uri="{FF2B5EF4-FFF2-40B4-BE49-F238E27FC236}">
                <a16:creationId xmlns:a16="http://schemas.microsoft.com/office/drawing/2014/main" id="{8321F706-4781-3B06-1AB1-53213E50F60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08379" y="1208131"/>
            <a:ext cx="609600" cy="1416302"/>
          </a:xfrm>
          <a:prstGeom prst="rect">
            <a:avLst/>
          </a:prstGeom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4C5C1011-1BD4-58B7-AA23-4D223B928F7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85530" y="3452160"/>
            <a:ext cx="2371452" cy="172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3537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5">
            <a:extLst>
              <a:ext uri="{FF2B5EF4-FFF2-40B4-BE49-F238E27FC236}">
                <a16:creationId xmlns:a16="http://schemas.microsoft.com/office/drawing/2014/main" id="{A9F3D411-A4E9-BCA6-74BF-94A610F9D4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94224">
            <a:off x="7209716" y="3349188"/>
            <a:ext cx="576852" cy="1064660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49729F0E-7952-0890-275C-8F622E0FC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23" y="1761373"/>
            <a:ext cx="4146983" cy="3122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3">
            <a:extLst>
              <a:ext uri="{FF2B5EF4-FFF2-40B4-BE49-F238E27FC236}">
                <a16:creationId xmlns:a16="http://schemas.microsoft.com/office/drawing/2014/main" id="{1040802E-9D42-2753-4FE5-BCAA167DA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384" y="3336072"/>
            <a:ext cx="4367894" cy="1721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EC210617-872C-1A4A-B018-DA5BDBA7DC05}"/>
              </a:ext>
            </a:extLst>
          </p:cNvPr>
          <p:cNvSpPr/>
          <p:nvPr/>
        </p:nvSpPr>
        <p:spPr>
          <a:xfrm>
            <a:off x="1779714" y="1789916"/>
            <a:ext cx="1143000" cy="326414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7223">
              <a:defRPr/>
            </a:pPr>
            <a:endParaRPr lang="en-US" sz="6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E79DAC9-8248-35BF-D957-A6648FC5DE0D}"/>
              </a:ext>
            </a:extLst>
          </p:cNvPr>
          <p:cNvSpPr/>
          <p:nvPr/>
        </p:nvSpPr>
        <p:spPr>
          <a:xfrm>
            <a:off x="1730728" y="2379664"/>
            <a:ext cx="1028700" cy="326414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7223">
              <a:defRPr/>
            </a:pPr>
            <a:endParaRPr lang="en-US" sz="6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8BBEDA3-A377-23A2-B6ED-C6912F365325}"/>
              </a:ext>
            </a:extLst>
          </p:cNvPr>
          <p:cNvSpPr/>
          <p:nvPr/>
        </p:nvSpPr>
        <p:spPr>
          <a:xfrm>
            <a:off x="826245" y="3336073"/>
            <a:ext cx="1458340" cy="326414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7223">
              <a:defRPr/>
            </a:pPr>
            <a:endParaRPr lang="en-US" sz="6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A6ADBD3-E17C-CAEE-7C1A-EE9981938612}"/>
              </a:ext>
            </a:extLst>
          </p:cNvPr>
          <p:cNvSpPr/>
          <p:nvPr/>
        </p:nvSpPr>
        <p:spPr>
          <a:xfrm>
            <a:off x="1842833" y="3943957"/>
            <a:ext cx="1028700" cy="326414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7223">
              <a:defRPr/>
            </a:pPr>
            <a:endParaRPr lang="en-US" sz="6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DA2D903-24C9-B6EA-4B0D-B0A107C31604}"/>
              </a:ext>
            </a:extLst>
          </p:cNvPr>
          <p:cNvSpPr/>
          <p:nvPr/>
        </p:nvSpPr>
        <p:spPr>
          <a:xfrm>
            <a:off x="4835200" y="3382642"/>
            <a:ext cx="840922" cy="326414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7223">
              <a:defRPr/>
            </a:pPr>
            <a:endParaRPr lang="en-US" sz="6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3B17F74-31B4-B8FA-1FFF-C1AF47A1ED41}"/>
              </a:ext>
            </a:extLst>
          </p:cNvPr>
          <p:cNvSpPr/>
          <p:nvPr/>
        </p:nvSpPr>
        <p:spPr>
          <a:xfrm>
            <a:off x="6658230" y="4033733"/>
            <a:ext cx="1285876" cy="326414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7223">
              <a:defRPr/>
            </a:pPr>
            <a:endParaRPr lang="en-US" sz="6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771C5D9-C78C-8528-F013-8DC8EFE407A3}"/>
              </a:ext>
            </a:extLst>
          </p:cNvPr>
          <p:cNvSpPr/>
          <p:nvPr/>
        </p:nvSpPr>
        <p:spPr>
          <a:xfrm>
            <a:off x="5192304" y="4379742"/>
            <a:ext cx="1285876" cy="326414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7223">
              <a:defRPr/>
            </a:pPr>
            <a:endParaRPr lang="en-US" sz="6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0E0FD66-AE2B-40A7-BA71-5DD6C366E466}"/>
              </a:ext>
            </a:extLst>
          </p:cNvPr>
          <p:cNvSpPr/>
          <p:nvPr/>
        </p:nvSpPr>
        <p:spPr>
          <a:xfrm>
            <a:off x="3423245" y="3336073"/>
            <a:ext cx="989709" cy="326414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7223">
              <a:defRPr/>
            </a:pPr>
            <a:endParaRPr lang="en-US" sz="600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Picture 3">
            <a:extLst>
              <a:ext uri="{FF2B5EF4-FFF2-40B4-BE49-F238E27FC236}">
                <a16:creationId xmlns:a16="http://schemas.microsoft.com/office/drawing/2014/main" id="{4BF1B739-578E-1F43-F99E-7398E64B637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574889" y="1631046"/>
            <a:ext cx="1806581" cy="163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460955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3">
            <a:extLst>
              <a:ext uri="{FF2B5EF4-FFF2-40B4-BE49-F238E27FC236}">
                <a16:creationId xmlns:a16="http://schemas.microsoft.com/office/drawing/2014/main" id="{7FB48C71-C6CA-2FB6-E262-E93943E5579A}"/>
              </a:ext>
            </a:extLst>
          </p:cNvPr>
          <p:cNvGrpSpPr/>
          <p:nvPr/>
        </p:nvGrpSpPr>
        <p:grpSpPr>
          <a:xfrm>
            <a:off x="509919" y="1415261"/>
            <a:ext cx="2995877" cy="1526176"/>
            <a:chOff x="0" y="0"/>
            <a:chExt cx="6086895" cy="2408132"/>
          </a:xfrm>
        </p:grpSpPr>
        <p:sp>
          <p:nvSpPr>
            <p:cNvPr id="22" name="Freeform 4">
              <a:extLst>
                <a:ext uri="{FF2B5EF4-FFF2-40B4-BE49-F238E27FC236}">
                  <a16:creationId xmlns:a16="http://schemas.microsoft.com/office/drawing/2014/main" id="{2B4AC19A-2638-A67F-1B8C-74FC4783F1B8}"/>
                </a:ext>
              </a:extLst>
            </p:cNvPr>
            <p:cNvSpPr/>
            <p:nvPr/>
          </p:nvSpPr>
          <p:spPr>
            <a:xfrm>
              <a:off x="0" y="0"/>
              <a:ext cx="6086895" cy="2408132"/>
            </a:xfrm>
            <a:custGeom>
              <a:avLst/>
              <a:gdLst/>
              <a:ahLst/>
              <a:cxnLst/>
              <a:rect l="l" t="t" r="r" b="b"/>
              <a:pathLst>
                <a:path w="6086895" h="2408132">
                  <a:moveTo>
                    <a:pt x="5962435" y="2408132"/>
                  </a:moveTo>
                  <a:lnTo>
                    <a:pt x="124460" y="2408132"/>
                  </a:lnTo>
                  <a:cubicBezTo>
                    <a:pt x="55880" y="2408132"/>
                    <a:pt x="0" y="2352252"/>
                    <a:pt x="0" y="228367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62435" y="0"/>
                  </a:lnTo>
                  <a:cubicBezTo>
                    <a:pt x="6031015" y="0"/>
                    <a:pt x="6086895" y="55880"/>
                    <a:pt x="6086895" y="124460"/>
                  </a:cubicBezTo>
                  <a:lnTo>
                    <a:pt x="6086895" y="2283672"/>
                  </a:lnTo>
                  <a:cubicBezTo>
                    <a:pt x="6086895" y="2352253"/>
                    <a:pt x="6031015" y="2408132"/>
                    <a:pt x="5962435" y="240813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3" name="Group 5">
            <a:extLst>
              <a:ext uri="{FF2B5EF4-FFF2-40B4-BE49-F238E27FC236}">
                <a16:creationId xmlns:a16="http://schemas.microsoft.com/office/drawing/2014/main" id="{6A4B6B9E-487D-9A21-F65D-B100124CBA4A}"/>
              </a:ext>
            </a:extLst>
          </p:cNvPr>
          <p:cNvGrpSpPr/>
          <p:nvPr/>
        </p:nvGrpSpPr>
        <p:grpSpPr>
          <a:xfrm>
            <a:off x="3394436" y="1579701"/>
            <a:ext cx="2239477" cy="469352"/>
            <a:chOff x="0" y="0"/>
            <a:chExt cx="4789490" cy="1003787"/>
          </a:xfrm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53F1C161-A4D0-9D3F-7AFA-1C3C6BA34C75}"/>
                </a:ext>
              </a:extLst>
            </p:cNvPr>
            <p:cNvSpPr/>
            <p:nvPr/>
          </p:nvSpPr>
          <p:spPr>
            <a:xfrm>
              <a:off x="0" y="0"/>
              <a:ext cx="4789491" cy="1003787"/>
            </a:xfrm>
            <a:custGeom>
              <a:avLst/>
              <a:gdLst/>
              <a:ahLst/>
              <a:cxnLst/>
              <a:rect l="l" t="t" r="r" b="b"/>
              <a:pathLst>
                <a:path w="4789491" h="1003787">
                  <a:moveTo>
                    <a:pt x="4665030" y="1003787"/>
                  </a:moveTo>
                  <a:lnTo>
                    <a:pt x="124460" y="1003787"/>
                  </a:lnTo>
                  <a:cubicBezTo>
                    <a:pt x="55880" y="1003787"/>
                    <a:pt x="0" y="947907"/>
                    <a:pt x="0" y="8793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65030" y="0"/>
                  </a:lnTo>
                  <a:cubicBezTo>
                    <a:pt x="4733610" y="0"/>
                    <a:pt x="4789491" y="55880"/>
                    <a:pt x="4789491" y="124460"/>
                  </a:cubicBezTo>
                  <a:lnTo>
                    <a:pt x="4789491" y="879327"/>
                  </a:lnTo>
                  <a:cubicBezTo>
                    <a:pt x="4789491" y="947907"/>
                    <a:pt x="4733610" y="1003787"/>
                    <a:pt x="4665030" y="1003787"/>
                  </a:cubicBezTo>
                  <a:close/>
                </a:path>
              </a:pathLst>
            </a:custGeom>
            <a:solidFill>
              <a:srgbClr val="FFCC00"/>
            </a:solidFill>
          </p:spPr>
        </p:sp>
      </p:grpSp>
      <p:sp>
        <p:nvSpPr>
          <p:cNvPr id="25" name="TextBox 7">
            <a:extLst>
              <a:ext uri="{FF2B5EF4-FFF2-40B4-BE49-F238E27FC236}">
                <a16:creationId xmlns:a16="http://schemas.microsoft.com/office/drawing/2014/main" id="{48BFD4EF-126B-0204-68B1-93B2210406AF}"/>
              </a:ext>
            </a:extLst>
          </p:cNvPr>
          <p:cNvSpPr txBox="1"/>
          <p:nvPr/>
        </p:nvSpPr>
        <p:spPr>
          <a:xfrm>
            <a:off x="973675" y="1323011"/>
            <a:ext cx="2017316" cy="321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23">
              <a:lnSpc>
                <a:spcPts val="2520"/>
              </a:lnSpc>
              <a:spcBef>
                <a:spcPct val="0"/>
              </a:spcBef>
            </a:pP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1</a:t>
            </a:r>
            <a:endParaRPr lang="en-US" sz="2100" b="1" dirty="0">
              <a:solidFill>
                <a:schemeClr val="bg1"/>
              </a:solidFill>
              <a:latin typeface="UTM Avo" panose="02040603050506020204" pitchFamily="18"/>
              <a:cs typeface="Arial" pitchFamily="34" charset="0"/>
            </a:endParaRPr>
          </a:p>
        </p:txBody>
      </p:sp>
      <p:sp>
        <p:nvSpPr>
          <p:cNvPr id="30" name="TextBox 18">
            <a:extLst>
              <a:ext uri="{FF2B5EF4-FFF2-40B4-BE49-F238E27FC236}">
                <a16:creationId xmlns:a16="http://schemas.microsoft.com/office/drawing/2014/main" id="{FF1ACABB-F90A-4F14-FF85-8F9BA4EC2378}"/>
              </a:ext>
            </a:extLst>
          </p:cNvPr>
          <p:cNvSpPr txBox="1"/>
          <p:nvPr/>
        </p:nvSpPr>
        <p:spPr>
          <a:xfrm>
            <a:off x="4905494" y="1270420"/>
            <a:ext cx="2017316" cy="321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23">
              <a:lnSpc>
                <a:spcPts val="2520"/>
              </a:lnSpc>
              <a:spcBef>
                <a:spcPct val="0"/>
              </a:spcBef>
            </a:pPr>
            <a:r>
              <a:rPr lang="en-US" sz="2400" b="1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2</a:t>
            </a:r>
            <a:endParaRPr lang="en-US" sz="2100" b="1">
              <a:solidFill>
                <a:schemeClr val="bg1"/>
              </a:solidFill>
              <a:latin typeface="UTM Avo" panose="02040603050506020204" pitchFamily="18"/>
              <a:cs typeface="Arial" pitchFamily="34" charset="0"/>
            </a:endParaRPr>
          </a:p>
        </p:txBody>
      </p:sp>
      <p:pic>
        <p:nvPicPr>
          <p:cNvPr id="31" name="Picture 19">
            <a:extLst>
              <a:ext uri="{FF2B5EF4-FFF2-40B4-BE49-F238E27FC236}">
                <a16:creationId xmlns:a16="http://schemas.microsoft.com/office/drawing/2014/main" id="{8DAADB2D-E84C-69C0-32E0-021783B996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3728" b="22553"/>
          <a:stretch>
            <a:fillRect/>
          </a:stretch>
        </p:blipFill>
        <p:spPr>
          <a:xfrm flipH="1">
            <a:off x="7599943" y="4305057"/>
            <a:ext cx="1544653" cy="838444"/>
          </a:xfrm>
          <a:prstGeom prst="rect">
            <a:avLst/>
          </a:prstGeom>
        </p:spPr>
      </p:pic>
      <p:pic>
        <p:nvPicPr>
          <p:cNvPr id="32" name="Picture 21">
            <a:extLst>
              <a:ext uri="{FF2B5EF4-FFF2-40B4-BE49-F238E27FC236}">
                <a16:creationId xmlns:a16="http://schemas.microsoft.com/office/drawing/2014/main" id="{6C56B8F7-0D4B-0361-5EC9-48CD96500F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36537"/>
          <a:stretch>
            <a:fillRect/>
          </a:stretch>
        </p:blipFill>
        <p:spPr>
          <a:xfrm>
            <a:off x="-76066" y="4541739"/>
            <a:ext cx="1853258" cy="602764"/>
          </a:xfrm>
          <a:prstGeom prst="rect">
            <a:avLst/>
          </a:prstGeom>
        </p:spPr>
      </p:pic>
      <p:pic>
        <p:nvPicPr>
          <p:cNvPr id="33" name="Picture 23">
            <a:extLst>
              <a:ext uri="{FF2B5EF4-FFF2-40B4-BE49-F238E27FC236}">
                <a16:creationId xmlns:a16="http://schemas.microsoft.com/office/drawing/2014/main" id="{99B27BED-1626-907E-1A6C-EFE47BA8C5B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36608" y="4130220"/>
            <a:ext cx="373981" cy="349673"/>
          </a:xfrm>
          <a:prstGeom prst="rect">
            <a:avLst/>
          </a:prstGeom>
        </p:spPr>
      </p:pic>
      <p:pic>
        <p:nvPicPr>
          <p:cNvPr id="34" name="Picture 24">
            <a:extLst>
              <a:ext uri="{FF2B5EF4-FFF2-40B4-BE49-F238E27FC236}">
                <a16:creationId xmlns:a16="http://schemas.microsoft.com/office/drawing/2014/main" id="{16F9E267-B4B5-BD96-FF5E-97A5FFB394A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080264" y="4326788"/>
            <a:ext cx="327498" cy="306211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BEE96488-180F-8C2A-B1AF-1A0600BA631F}"/>
              </a:ext>
            </a:extLst>
          </p:cNvPr>
          <p:cNvSpPr/>
          <p:nvPr/>
        </p:nvSpPr>
        <p:spPr>
          <a:xfrm>
            <a:off x="787383" y="1884787"/>
            <a:ext cx="2529980" cy="88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23">
              <a:lnSpc>
                <a:spcPct val="150000"/>
              </a:lnSpc>
            </a:pPr>
            <a:r>
              <a:rPr lang="en-US" b="1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Ôn tập lại nội dung bài học</a:t>
            </a: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9398F277-7326-CDFA-F443-9E96132F4F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5102" y="3013114"/>
            <a:ext cx="1981466" cy="1825426"/>
          </a:xfrm>
          <a:prstGeom prst="rect">
            <a:avLst/>
          </a:prstGeom>
        </p:spPr>
      </p:pic>
      <p:pic>
        <p:nvPicPr>
          <p:cNvPr id="38" name="Picture 14">
            <a:extLst>
              <a:ext uri="{FF2B5EF4-FFF2-40B4-BE49-F238E27FC236}">
                <a16:creationId xmlns:a16="http://schemas.microsoft.com/office/drawing/2014/main" id="{4DA4F6FC-D72A-2ACD-3452-1EAD90195F7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594126" y="3016213"/>
            <a:ext cx="2036120" cy="182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627814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0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6C7B95D9-FF5E-93AF-4F95-C290040295EF}"/>
              </a:ext>
            </a:extLst>
          </p:cNvPr>
          <p:cNvGrpSpPr/>
          <p:nvPr/>
        </p:nvGrpSpPr>
        <p:grpSpPr>
          <a:xfrm>
            <a:off x="-833604" y="3929973"/>
            <a:ext cx="11494313" cy="1261708"/>
            <a:chOff x="-1140691" y="5175504"/>
            <a:chExt cx="15327746" cy="1682496"/>
          </a:xfrm>
        </p:grpSpPr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E8C4879F-AD0C-3AE9-DA34-B09DFC99D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2BFD24DC-C19F-FB3B-582C-F04180FEB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47AFD3F1-365F-F267-1254-76B678331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pic>
        <p:nvPicPr>
          <p:cNvPr id="33" name="Picture 32">
            <a:hlinkClick r:id="rId7" action="ppaction://hlinksldjump"/>
            <a:extLst>
              <a:ext uri="{FF2B5EF4-FFF2-40B4-BE49-F238E27FC236}">
                <a16:creationId xmlns:a16="http://schemas.microsoft.com/office/drawing/2014/main" id="{158CD88B-C23A-FCE7-7734-523846E91F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3077" y="4072184"/>
            <a:ext cx="1230331" cy="1119702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066BD82E-4B73-4E2E-4BDB-281447ADC3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32782" y="3681685"/>
            <a:ext cx="909774" cy="1509998"/>
          </a:xfrm>
          <a:prstGeom prst="rect">
            <a:avLst/>
          </a:prstGeom>
        </p:spPr>
      </p:pic>
      <p:pic>
        <p:nvPicPr>
          <p:cNvPr id="3" name="Picture 2" descr="C:\Users\ADMIN\Desktop\Lam tac\bg.jpg">
            <a:extLst>
              <a:ext uri="{FF2B5EF4-FFF2-40B4-BE49-F238E27FC236}">
                <a16:creationId xmlns:a16="http://schemas.microsoft.com/office/drawing/2014/main" id="{659D572E-45BB-F51D-2C9F-CF961B2CE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95250"/>
            <a:ext cx="92202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A0EBC439-E17F-22A9-A746-C258B8CD9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92" y="-211989"/>
            <a:ext cx="7019778" cy="270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âu hỏi">
            <a:extLst>
              <a:ext uri="{FF2B5EF4-FFF2-40B4-BE49-F238E27FC236}">
                <a16:creationId xmlns:a16="http://schemas.microsoft.com/office/drawing/2014/main" id="{55B07BF0-B1DB-9080-BCF6-6D87CC320573}"/>
              </a:ext>
            </a:extLst>
          </p:cNvPr>
          <p:cNvSpPr/>
          <p:nvPr/>
        </p:nvSpPr>
        <p:spPr>
          <a:xfrm flipH="1">
            <a:off x="1813765" y="203931"/>
            <a:ext cx="5146232" cy="14256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6" rIns="68571" bIns="34286" rtlCol="0" anchor="ctr"/>
          <a:lstStyle/>
          <a:p>
            <a:pPr algn="ctr" defTabSz="685715">
              <a:lnSpc>
                <a:spcPct val="150000"/>
              </a:lnSpc>
              <a:buClr>
                <a:srgbClr val="000000"/>
              </a:buClr>
            </a:pPr>
            <a:r>
              <a:rPr lang="vi-VN" sz="2700" b="1">
                <a:solidFill>
                  <a:schemeClr val="tx1"/>
                </a:solidFill>
                <a:latin typeface="+mj-lt"/>
                <a:cs typeface="Arial" pitchFamily="34" charset="0"/>
              </a:rPr>
              <a:t>1. Bài thơ là lời của ai nói với ai? </a:t>
            </a:r>
            <a:endParaRPr lang="en-US" sz="2700" b="1" kern="0" dirty="0">
              <a:solidFill>
                <a:schemeClr val="tx1"/>
              </a:solidFill>
              <a:latin typeface="+mj-lt"/>
              <a:sym typeface="Arial"/>
            </a:endParaRPr>
          </a:p>
        </p:txBody>
      </p:sp>
      <p:sp>
        <p:nvSpPr>
          <p:cNvPr id="6" name="Đáp án đúng">
            <a:extLst>
              <a:ext uri="{FF2B5EF4-FFF2-40B4-BE49-F238E27FC236}">
                <a16:creationId xmlns:a16="http://schemas.microsoft.com/office/drawing/2014/main" id="{8B2B1B6B-818F-B857-C63E-95E26ABB6320}"/>
              </a:ext>
            </a:extLst>
          </p:cNvPr>
          <p:cNvSpPr/>
          <p:nvPr/>
        </p:nvSpPr>
        <p:spPr>
          <a:xfrm flipH="1">
            <a:off x="380999" y="2156572"/>
            <a:ext cx="8394894" cy="63695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6" rIns="68571" bIns="34286" rtlCol="0" anchor="ctr"/>
          <a:lstStyle/>
          <a:p>
            <a:pPr algn="ctr" defTabSz="457223">
              <a:lnSpc>
                <a:spcPct val="150000"/>
              </a:lnSpc>
              <a:defRPr/>
            </a:pPr>
            <a:r>
              <a:rPr lang="vi-VN" sz="2400" b="1" kern="0">
                <a:solidFill>
                  <a:schemeClr val="tx1"/>
                </a:solidFill>
                <a:latin typeface="+mj-lt"/>
              </a:rPr>
              <a:t>a) Là lời của người sắp xa Việt Bắc nói với người dân Việt Bắc.</a:t>
            </a:r>
            <a:endParaRPr lang="en-US" sz="2400" b="1" kern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Đáp án sai 1">
            <a:extLst>
              <a:ext uri="{FF2B5EF4-FFF2-40B4-BE49-F238E27FC236}">
                <a16:creationId xmlns:a16="http://schemas.microsoft.com/office/drawing/2014/main" id="{FC393DEF-57A5-7640-08D7-8B93A46CB99E}"/>
              </a:ext>
            </a:extLst>
          </p:cNvPr>
          <p:cNvSpPr/>
          <p:nvPr/>
        </p:nvSpPr>
        <p:spPr>
          <a:xfrm>
            <a:off x="380999" y="3021350"/>
            <a:ext cx="8394895" cy="62776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6" rIns="68571" bIns="34286" rtlCol="0" anchor="ctr"/>
          <a:lstStyle/>
          <a:p>
            <a:pPr algn="ctr" defTabSz="457223">
              <a:lnSpc>
                <a:spcPct val="150000"/>
              </a:lnSpc>
              <a:defRPr/>
            </a:pPr>
            <a:r>
              <a:rPr lang="vi-VN" sz="2400" b="1" kern="0">
                <a:solidFill>
                  <a:schemeClr val="tx1"/>
                </a:solidFill>
                <a:latin typeface="+mj-lt"/>
              </a:rPr>
              <a:t>b) Là lời của người dân Việt Bắc nói với người sắp xa Việt Bắc.</a:t>
            </a:r>
            <a:endParaRPr lang="en-US" sz="2400" b="1" kern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Đáp án sai 2">
            <a:extLst>
              <a:ext uri="{FF2B5EF4-FFF2-40B4-BE49-F238E27FC236}">
                <a16:creationId xmlns:a16="http://schemas.microsoft.com/office/drawing/2014/main" id="{72E080E8-9CBE-7E1E-25CC-340E27A4D017}"/>
              </a:ext>
            </a:extLst>
          </p:cNvPr>
          <p:cNvSpPr/>
          <p:nvPr/>
        </p:nvSpPr>
        <p:spPr>
          <a:xfrm>
            <a:off x="422105" y="3882688"/>
            <a:ext cx="8187395" cy="62640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6" rIns="68571" bIns="34286" rtlCol="0" anchor="ctr"/>
          <a:lstStyle/>
          <a:p>
            <a:pPr defTabSz="457223">
              <a:lnSpc>
                <a:spcPct val="150000"/>
              </a:lnSpc>
              <a:defRPr/>
            </a:pPr>
            <a:r>
              <a:rPr lang="vi-VN" sz="2400" b="1" kern="0">
                <a:solidFill>
                  <a:schemeClr val="tx1"/>
                </a:solidFill>
                <a:latin typeface="+mj-lt"/>
              </a:rPr>
              <a:t>c) Là lời của người dân Việt Bắc nói với nhau về quê hương.</a:t>
            </a:r>
            <a:endParaRPr lang="en-US" sz="2400" b="1" kern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" name="Picture 2" descr="C:\Users\ADMIN\Desktop\Tai nguyen thiet ke tro choi\Bảng gỗ\Picture1 (2).png">
            <a:hlinkClick r:id="rId14" action="ppaction://hlinksldjump"/>
            <a:extLst>
              <a:ext uri="{FF2B5EF4-FFF2-40B4-BE49-F238E27FC236}">
                <a16:creationId xmlns:a16="http://schemas.microsoft.com/office/drawing/2014/main" id="{CEBB8982-A7FD-69F0-394C-8E3BB9D3B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515" y="4476751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218009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E79"/>
                                      </p:to>
                                    </p:animClr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E79"/>
                                      </p:to>
                                    </p:animClr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6" grpId="1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95250"/>
            <a:ext cx="92202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0170"/>
            <a:ext cx="8610600" cy="2017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343" y="1676278"/>
            <a:ext cx="6415314" cy="397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257300" y="346323"/>
            <a:ext cx="6629400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latin typeface="+mj-lt"/>
                <a:cs typeface="Arial" panose="020B0604020202020204" pitchFamily="34" charset="0"/>
              </a:rPr>
              <a:t>2.</a:t>
            </a:r>
            <a:r>
              <a:rPr lang="vi-VN" sz="2800">
                <a:cs typeface="Arial" panose="020B0604020202020204" pitchFamily="34" charset="0"/>
              </a:rPr>
              <a:t> </a:t>
            </a:r>
            <a:r>
              <a:rPr lang="en-US" sz="3200" kern="0">
                <a:latin typeface="Times New Roman" panose="02020603050405020304" pitchFamily="18" charset="0"/>
                <a:cs typeface="Times New Roman" panose="02020603050405020304" pitchFamily="18" charset="0"/>
              </a:rPr>
              <a:t>Tìm những hình ảnh đẹp về núi rừng Việt Bắc trong bài thơ.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557" y="4019550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498D92-6BFD-0F91-6FD2-0B46E315A08A}"/>
              </a:ext>
            </a:extLst>
          </p:cNvPr>
          <p:cNvSpPr txBox="1"/>
          <p:nvPr/>
        </p:nvSpPr>
        <p:spPr>
          <a:xfrm>
            <a:off x="2133600" y="2456926"/>
            <a:ext cx="4952999" cy="224676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nl-NL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rừng xanh hoa chuối đỏ tươi</a:t>
            </a:r>
            <a:r>
              <a:rPr lang="vi-VN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nl-NL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đèo cao nắng ánh</a:t>
            </a:r>
            <a:r>
              <a:rPr lang="vi-VN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nl-NL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mơ nở trắng rừng</a:t>
            </a:r>
            <a:r>
              <a:rPr lang="vi-VN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nl-NL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rừng phách đổ vàng</a:t>
            </a:r>
            <a:r>
              <a:rPr lang="vi-VN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nl-NL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rừng thu trăng rọi hoà bình.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5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9" name="Picture 1">
            <a:extLst>
              <a:ext uri="{FF2B5EF4-FFF2-40B4-BE49-F238E27FC236}">
                <a16:creationId xmlns:a16="http://schemas.microsoft.com/office/drawing/2014/main" id="{7E0F1CD2-FA03-2622-BE78-FF2315576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249" y="11994"/>
            <a:ext cx="48787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22FE29-1E88-D26D-BBA6-E1F6A1946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4572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483055"/>
      </p:ext>
    </p:extLst>
  </p:cSld>
  <p:clrMapOvr>
    <a:masterClrMapping/>
  </p:clrMapOvr>
  <p:transition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B2ADB6-5B9B-BE1F-363E-4BB3332B0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712039"/>
      </p:ext>
    </p:extLst>
  </p:cSld>
  <p:clrMapOvr>
    <a:masterClrMapping/>
  </p:clrMapOvr>
  <p:transition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o-gio-ha-giang-2-1614.jpg">
            <a:extLst>
              <a:ext uri="{FF2B5EF4-FFF2-40B4-BE49-F238E27FC236}">
                <a16:creationId xmlns:a16="http://schemas.microsoft.com/office/drawing/2014/main" id="{59528EDF-31D1-073D-5D60-DD1508DC5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437873"/>
      </p:ext>
    </p:extLst>
  </p:cSld>
  <p:clrMapOvr>
    <a:masterClrMapping/>
  </p:clrMapOvr>
  <p:transition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Kết quả hình ảnh cho hoa mơ nở trắng rừng">
            <a:extLst>
              <a:ext uri="{FF2B5EF4-FFF2-40B4-BE49-F238E27FC236}">
                <a16:creationId xmlns:a16="http://schemas.microsoft.com/office/drawing/2014/main" id="{70A42924-1483-B074-FD49-19AAF2F8A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0"/>
            <a:ext cx="4750838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 descr="[Image]">
            <a:extLst>
              <a:ext uri="{FF2B5EF4-FFF2-40B4-BE49-F238E27FC236}">
                <a16:creationId xmlns:a16="http://schemas.microsoft.com/office/drawing/2014/main" id="{342AF678-C81F-A704-17CE-4B965C8E0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646" y="-114300"/>
            <a:ext cx="4853354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:\Users\ADMIN\Desktop\Tai nguyen thiet ke tro choi\Bảng gỗ\Picture1 (2).png">
            <a:hlinkClick r:id="rId4" action="ppaction://hlinksldjump"/>
            <a:extLst>
              <a:ext uri="{FF2B5EF4-FFF2-40B4-BE49-F238E27FC236}">
                <a16:creationId xmlns:a16="http://schemas.microsoft.com/office/drawing/2014/main" id="{8A3FCD27-D2B5-C0C3-A5B1-5902D4CEE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400550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231957"/>
      </p:ext>
    </p:extLst>
  </p:cSld>
  <p:clrMapOvr>
    <a:masterClrMapping/>
  </p:clrMapOvr>
  <p:transition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ADMIN\Desktop\Lam tac\bg.jpg">
            <a:extLst>
              <a:ext uri="{FF2B5EF4-FFF2-40B4-BE49-F238E27FC236}">
                <a16:creationId xmlns:a16="http://schemas.microsoft.com/office/drawing/2014/main" id="{3468AD91-3DFD-A89B-895B-BFBA8AC53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0"/>
            <a:ext cx="9247909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5A922922-FE39-FBB0-C4B4-6D4E8DBDA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91" y="376377"/>
            <a:ext cx="7230294" cy="439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88D992C-D7B6-7093-EBF8-2CDFECA02C76}"/>
              </a:ext>
            </a:extLst>
          </p:cNvPr>
          <p:cNvSpPr txBox="1"/>
          <p:nvPr/>
        </p:nvSpPr>
        <p:spPr>
          <a:xfrm>
            <a:off x="1741638" y="1581150"/>
            <a:ext cx="58674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b="1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3.Tìm những hình ảnh đẹp về người dân Việt Bắc </a:t>
            </a:r>
          </a:p>
          <a:p>
            <a:pPr algn="ctr"/>
            <a:r>
              <a:rPr lang="vi-VN" sz="3600" b="1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cần cù lao động</a:t>
            </a:r>
            <a:endParaRPr lang="en-US" sz="3600" b="1">
              <a:solidFill>
                <a:srgbClr val="00800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5" name="Picture 1" descr="img002 copy">
            <a:extLst>
              <a:ext uri="{FF2B5EF4-FFF2-40B4-BE49-F238E27FC236}">
                <a16:creationId xmlns:a16="http://schemas.microsoft.com/office/drawing/2014/main" id="{4129CAB3-DA8C-6B76-E45D-4E71677EC4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" t="32477" r="4075" b="14655"/>
          <a:stretch/>
        </p:blipFill>
        <p:spPr bwMode="auto">
          <a:xfrm>
            <a:off x="-173580" y="-171447"/>
            <a:ext cx="9595068" cy="5486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1">
            <a:extLst>
              <a:ext uri="{FF2B5EF4-FFF2-40B4-BE49-F238E27FC236}">
                <a16:creationId xmlns:a16="http://schemas.microsoft.com/office/drawing/2014/main" id="{60B78DA7-D91C-1E6E-FEB0-2DCF61241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81573" y="1159961"/>
            <a:ext cx="628650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Ta về, mình có nhớ ta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 Ta về, ta nhớ những hoa cùng người.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      Rừng xanh hoa chuối đỏ tươi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 Đèo cao nắng ánh dao gài thắt lưng.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       Ngày xuân mơ nở trắng rừng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Nhớ người đan nón chuốt từng sợi giang.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    Ve kêu rừng phách đổ vàng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Nhớ cô em gái hái măng một mình.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    Rừng thu trăng rọi hòa bình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   Nhớ ai tiếng hát ân tình thủy chung.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				</a:t>
            </a:r>
          </a:p>
        </p:txBody>
      </p:sp>
      <p:pic>
        <p:nvPicPr>
          <p:cNvPr id="28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42" y="106665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C76499C-A982-D944-9493-92D3BD81C867}"/>
              </a:ext>
            </a:extLst>
          </p:cNvPr>
          <p:cNvCxnSpPr>
            <a:cxnSpLocks/>
          </p:cNvCxnSpPr>
          <p:nvPr/>
        </p:nvCxnSpPr>
        <p:spPr>
          <a:xfrm>
            <a:off x="2667000" y="2647950"/>
            <a:ext cx="20845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AA020F4-0B24-6BD8-CFA7-0958E1C25939}"/>
              </a:ext>
            </a:extLst>
          </p:cNvPr>
          <p:cNvCxnSpPr>
            <a:cxnSpLocks/>
          </p:cNvCxnSpPr>
          <p:nvPr/>
        </p:nvCxnSpPr>
        <p:spPr>
          <a:xfrm>
            <a:off x="987535" y="3373816"/>
            <a:ext cx="441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72530FD-9131-6FA5-DA64-3D2905ECCCE5}"/>
              </a:ext>
            </a:extLst>
          </p:cNvPr>
          <p:cNvCxnSpPr>
            <a:cxnSpLocks/>
          </p:cNvCxnSpPr>
          <p:nvPr/>
        </p:nvCxnSpPr>
        <p:spPr>
          <a:xfrm>
            <a:off x="987535" y="4095750"/>
            <a:ext cx="3657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45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567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409950"/>
            <a:ext cx="971550" cy="117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477" y="3998119"/>
            <a:ext cx="1066800" cy="70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4" y="3998119"/>
            <a:ext cx="1787353" cy="60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998119"/>
            <a:ext cx="762000" cy="50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8119"/>
            <a:ext cx="1066800" cy="70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28001" y="3971345"/>
            <a:ext cx="914400" cy="55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760452"/>
            <a:ext cx="1474982" cy="263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7391993" y="2872914"/>
            <a:ext cx="1835809" cy="277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558285" y="-2000250"/>
            <a:ext cx="9281827" cy="824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4401" y="-100238"/>
            <a:ext cx="914399" cy="131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34967" y="2433612"/>
            <a:ext cx="1015637" cy="99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923" y="-628650"/>
            <a:ext cx="2605877" cy="261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74921" y="609703"/>
            <a:ext cx="20986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VỆ</a:t>
            </a:r>
          </a:p>
          <a:p>
            <a:pPr algn="ctr"/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766" y="2059534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9677400" y="45051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1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95250"/>
            <a:ext cx="92202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01" y="-301412"/>
            <a:ext cx="6742026" cy="319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386114" y="1120115"/>
            <a:ext cx="579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Đáp án sai 2">
            <a:extLst>
              <a:ext uri="{FF2B5EF4-FFF2-40B4-BE49-F238E27FC236}">
                <a16:creationId xmlns:a16="http://schemas.microsoft.com/office/drawing/2014/main" id="{721107F7-DCE2-4180-BF57-2E3F6466EA71}"/>
              </a:ext>
            </a:extLst>
          </p:cNvPr>
          <p:cNvSpPr/>
          <p:nvPr/>
        </p:nvSpPr>
        <p:spPr>
          <a:xfrm>
            <a:off x="621245" y="2380878"/>
            <a:ext cx="7461866" cy="7819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6" rIns="68571" bIns="34286" rtlCol="0" anchor="ctr"/>
          <a:lstStyle/>
          <a:p>
            <a:pPr algn="ctr" defTabSz="685801">
              <a:defRPr/>
            </a:pPr>
            <a:r>
              <a:rPr lang="vi-VN" sz="2800" kern="0" dirty="0">
                <a:solidFill>
                  <a:srgbClr val="000000"/>
                </a:solidFill>
                <a:latin typeface="+mj-lt"/>
                <a:sym typeface="Arial"/>
              </a:rPr>
              <a:t>A</a:t>
            </a:r>
            <a:r>
              <a:rPr lang="fr-FR" sz="2800" kern="0">
                <a:solidFill>
                  <a:srgbClr val="000000"/>
                </a:solidFill>
                <a:latin typeface="+mj-lt"/>
                <a:sym typeface="Arial"/>
              </a:rPr>
              <a:t>. </a:t>
            </a:r>
            <a:r>
              <a:rPr lang="vi-VN" sz="2800" kern="0">
                <a:solidFill>
                  <a:srgbClr val="000000"/>
                </a:solidFill>
                <a:latin typeface="+mj-lt"/>
                <a:sym typeface="Arial"/>
              </a:rPr>
              <a:t>Rừng thu trăng rọi hòa bình</a:t>
            </a:r>
          </a:p>
          <a:p>
            <a:pPr algn="ctr" defTabSz="685801">
              <a:defRPr/>
            </a:pPr>
            <a:r>
              <a:rPr lang="vi-VN" sz="2800" kern="0" noProof="1">
                <a:solidFill>
                  <a:srgbClr val="000000"/>
                </a:solidFill>
                <a:latin typeface="+mj-lt"/>
                <a:cs typeface="Arial" panose="020B0604020202020204" pitchFamily="34" charset="0"/>
                <a:sym typeface="Arial"/>
              </a:rPr>
              <a:t>Nhớ ai tiếng hát ân tình thủy chung</a:t>
            </a:r>
            <a:endParaRPr lang="vi-VN" sz="2800" noProof="1">
              <a:solidFill>
                <a:srgbClr val="000000"/>
              </a:solidFill>
              <a:latin typeface="+mj-lt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Đáp án đúng">
            <a:extLst>
              <a:ext uri="{FF2B5EF4-FFF2-40B4-BE49-F238E27FC236}">
                <a16:creationId xmlns:a16="http://schemas.microsoft.com/office/drawing/2014/main" id="{32B9DC6D-1D96-7BC3-7970-60F8C5DD5909}"/>
              </a:ext>
            </a:extLst>
          </p:cNvPr>
          <p:cNvSpPr/>
          <p:nvPr/>
        </p:nvSpPr>
        <p:spPr>
          <a:xfrm>
            <a:off x="621245" y="3338276"/>
            <a:ext cx="7461866" cy="82707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6" rIns="68571" bIns="34286" rtlCol="0" anchor="ctr"/>
          <a:lstStyle/>
          <a:p>
            <a:pPr algn="ctr" defTabSz="685801">
              <a:defRPr/>
            </a:pPr>
            <a:r>
              <a:rPr lang="vi-VN" sz="2800" kern="0">
                <a:solidFill>
                  <a:srgbClr val="000000"/>
                </a:solidFill>
                <a:latin typeface="+mj-lt"/>
                <a:sym typeface="Arial"/>
              </a:rPr>
              <a:t>B</a:t>
            </a:r>
            <a:r>
              <a:rPr lang="fr-FR" sz="2800" kern="0">
                <a:solidFill>
                  <a:srgbClr val="000000"/>
                </a:solidFill>
                <a:latin typeface="+mj-lt"/>
                <a:sym typeface="Arial"/>
              </a:rPr>
              <a:t>. </a:t>
            </a:r>
            <a:r>
              <a:rPr lang="vi-VN" sz="2800" kern="0">
                <a:solidFill>
                  <a:srgbClr val="000000"/>
                </a:solidFill>
                <a:latin typeface="+mj-lt"/>
                <a:sym typeface="Arial"/>
              </a:rPr>
              <a:t>Nhớ khi giặc đến giặc lùng</a:t>
            </a:r>
          </a:p>
          <a:p>
            <a:pPr algn="ctr" defTabSz="685801">
              <a:defRPr/>
            </a:pPr>
            <a:r>
              <a:rPr lang="vi-VN" sz="2800" kern="0" noProof="1">
                <a:solidFill>
                  <a:srgbClr val="000000"/>
                </a:solidFill>
                <a:latin typeface="+mj-lt"/>
                <a:cs typeface="Arial" panose="020B0604020202020204" pitchFamily="34" charset="0"/>
                <a:sym typeface="Arial"/>
              </a:rPr>
              <a:t>Rừng cây núi đá ta cùng đánh Tây</a:t>
            </a:r>
            <a:endParaRPr lang="vi-VN" sz="2800" noProof="1">
              <a:solidFill>
                <a:srgbClr val="000000"/>
              </a:solidFill>
              <a:latin typeface="+mj-lt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Đáp án đúng">
            <a:extLst>
              <a:ext uri="{FF2B5EF4-FFF2-40B4-BE49-F238E27FC236}">
                <a16:creationId xmlns:a16="http://schemas.microsoft.com/office/drawing/2014/main" id="{F35767A6-0AD2-98EB-2E2E-5CD75D8C6925}"/>
              </a:ext>
            </a:extLst>
          </p:cNvPr>
          <p:cNvSpPr/>
          <p:nvPr/>
        </p:nvSpPr>
        <p:spPr>
          <a:xfrm>
            <a:off x="621245" y="4236421"/>
            <a:ext cx="7461866" cy="82707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6" rIns="68571" bIns="34286" rtlCol="0" anchor="ctr"/>
          <a:lstStyle/>
          <a:p>
            <a:pPr algn="ctr" defTabSz="685801">
              <a:defRPr/>
            </a:pPr>
            <a:r>
              <a:rPr lang="vi-VN" sz="2800" kern="0">
                <a:solidFill>
                  <a:srgbClr val="000000"/>
                </a:solidFill>
                <a:latin typeface="+mj-lt"/>
                <a:sym typeface="Arial"/>
              </a:rPr>
              <a:t>C. Núi giăng thành lũy sắt dày</a:t>
            </a:r>
          </a:p>
          <a:p>
            <a:pPr algn="ctr" defTabSz="685801">
              <a:defRPr/>
            </a:pPr>
            <a:r>
              <a:rPr lang="vi-VN" sz="2800" kern="0" noProof="1">
                <a:solidFill>
                  <a:srgbClr val="000000"/>
                </a:solidFill>
                <a:latin typeface="+mj-lt"/>
                <a:cs typeface="Arial" panose="020B0604020202020204" pitchFamily="34" charset="0"/>
                <a:sym typeface="Arial"/>
              </a:rPr>
              <a:t>Rừng che bộ đội, rừng vây quân thù</a:t>
            </a:r>
            <a:endParaRPr lang="vi-VN" sz="2800" noProof="1">
              <a:solidFill>
                <a:srgbClr val="000000"/>
              </a:solidFill>
              <a:latin typeface="+mj-lt"/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Câu hỏi">
            <a:extLst>
              <a:ext uri="{FF2B5EF4-FFF2-40B4-BE49-F238E27FC236}">
                <a16:creationId xmlns:a16="http://schemas.microsoft.com/office/drawing/2014/main" id="{018AD89B-885D-983C-F4F6-FC485515F49D}"/>
              </a:ext>
            </a:extLst>
          </p:cNvPr>
          <p:cNvSpPr/>
          <p:nvPr/>
        </p:nvSpPr>
        <p:spPr>
          <a:xfrm>
            <a:off x="1634646" y="316459"/>
            <a:ext cx="5435064" cy="155045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6" rIns="68571" bIns="34286" rtlCol="0" anchor="ctr"/>
          <a:lstStyle/>
          <a:p>
            <a:pPr algn="ctr" defTabSz="685732">
              <a:buClr>
                <a:srgbClr val="000000"/>
              </a:buClr>
            </a:pPr>
            <a:r>
              <a:rPr lang="vi-VN" sz="3200" b="1" noProof="1">
                <a:solidFill>
                  <a:srgbClr val="000000"/>
                </a:solidFill>
                <a:latin typeface="+mj-lt"/>
                <a:cs typeface="Arial" panose="020B0604020202020204" pitchFamily="34" charset="0"/>
                <a:sym typeface="Arial"/>
              </a:rPr>
              <a:t>4.</a:t>
            </a:r>
            <a:r>
              <a:rPr lang="en-US" sz="3200">
                <a:solidFill>
                  <a:schemeClr val="tx1"/>
                </a:solidFill>
                <a:latin typeface="+mj-lt"/>
                <a:cs typeface="Arial" pitchFamily="34" charset="0"/>
              </a:rPr>
              <a:t> </a:t>
            </a:r>
            <a:r>
              <a:rPr lang="vi-VN" sz="3200">
                <a:solidFill>
                  <a:schemeClr val="tx1"/>
                </a:solidFill>
                <a:latin typeface="+mj-lt"/>
                <a:cs typeface="Arial" pitchFamily="34" charset="0"/>
              </a:rPr>
              <a:t>Những câu 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 nào nói lên </a:t>
            </a:r>
            <a:r>
              <a:rPr lang="vi-VN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yêu nước của người dân Việt Bắc?</a:t>
            </a:r>
            <a:endParaRPr lang="en-US" sz="3200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139" y="4236421"/>
            <a:ext cx="104010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ultiplication Sign 6">
            <a:extLst>
              <a:ext uri="{FF2B5EF4-FFF2-40B4-BE49-F238E27FC236}">
                <a16:creationId xmlns:a16="http://schemas.microsoft.com/office/drawing/2014/main" id="{6721A5AE-0E76-38E3-8AB2-0B643A60CF57}"/>
              </a:ext>
            </a:extLst>
          </p:cNvPr>
          <p:cNvSpPr/>
          <p:nvPr/>
        </p:nvSpPr>
        <p:spPr>
          <a:xfrm>
            <a:off x="830943" y="2423401"/>
            <a:ext cx="615664" cy="707229"/>
          </a:xfrm>
          <a:prstGeom prst="mathMultiply">
            <a:avLst/>
          </a:prstGeom>
          <a:solidFill>
            <a:srgbClr val="C00000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Rounded Rectangle 19">
            <a:extLst>
              <a:ext uri="{FF2B5EF4-FFF2-40B4-BE49-F238E27FC236}">
                <a16:creationId xmlns:a16="http://schemas.microsoft.com/office/drawing/2014/main" id="{8285F152-B61E-E955-B00D-657BED9A5C71}"/>
              </a:ext>
            </a:extLst>
          </p:cNvPr>
          <p:cNvSpPr/>
          <p:nvPr/>
        </p:nvSpPr>
        <p:spPr>
          <a:xfrm>
            <a:off x="910701" y="3566647"/>
            <a:ext cx="373747" cy="3016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609630">
              <a:lnSpc>
                <a:spcPct val="150000"/>
              </a:lnSpc>
              <a:defRPr/>
            </a:pPr>
            <a:r>
              <a:rPr lang="vi-VN" sz="2400" kern="0" noProof="1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✅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sp>
        <p:nvSpPr>
          <p:cNvPr id="9" name="Rounded Rectangle 19">
            <a:extLst>
              <a:ext uri="{FF2B5EF4-FFF2-40B4-BE49-F238E27FC236}">
                <a16:creationId xmlns:a16="http://schemas.microsoft.com/office/drawing/2014/main" id="{399BF956-F9C1-FF1B-487B-068E60AD1890}"/>
              </a:ext>
            </a:extLst>
          </p:cNvPr>
          <p:cNvSpPr/>
          <p:nvPr/>
        </p:nvSpPr>
        <p:spPr>
          <a:xfrm>
            <a:off x="938046" y="4486967"/>
            <a:ext cx="373747" cy="3016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609630">
              <a:lnSpc>
                <a:spcPct val="150000"/>
              </a:lnSpc>
              <a:defRPr/>
            </a:pPr>
            <a:r>
              <a:rPr lang="vi-VN" sz="2400" kern="0" noProof="1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✅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7545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E79"/>
                                      </p:to>
                                    </p:animClr>
                                    <p:set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5" grpId="0" animBg="1"/>
      <p:bldP spid="5" grpId="1" animBg="1"/>
      <p:bldP spid="7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A1CDD-60AE-2657-E88C-6731A3521B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CE1612-9581-6A60-6B52-DB33244EC9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3AD984-2307-EC4A-6117-DED8581D8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493"/>
            <a:ext cx="9144000" cy="4452257"/>
          </a:xfrm>
          <a:prstGeom prst="rect">
            <a:avLst/>
          </a:prstGeom>
        </p:spPr>
      </p:pic>
      <p:sp>
        <p:nvSpPr>
          <p:cNvPr id="35843" name="Text Box 5">
            <a:extLst>
              <a:ext uri="{FF2B5EF4-FFF2-40B4-BE49-F238E27FC236}">
                <a16:creationId xmlns:a16="http://schemas.microsoft.com/office/drawing/2014/main" id="{EBED4417-3DC3-20BE-DAE6-249FB5D94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4373562"/>
            <a:ext cx="7391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>
                <a:solidFill>
                  <a:srgbClr val="0000FF"/>
                </a:solidFill>
                <a:latin typeface="Times New Roman" panose="02020603050405020304" pitchFamily="18" charset="0"/>
              </a:rPr>
              <a:t>Hái măng trong rừng</a:t>
            </a:r>
            <a:endParaRPr lang="vi-VN" altLang="en-US" sz="44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6561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02550-24D3-F23C-9B39-28D5FE924F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9DB4AC-AE18-3911-9679-F7FF4FE961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54DA41-723F-3A9A-01B5-28DCB3CAD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76750"/>
          </a:xfrm>
          <a:prstGeom prst="rect">
            <a:avLst/>
          </a:prstGeom>
        </p:spPr>
      </p:pic>
      <p:sp>
        <p:nvSpPr>
          <p:cNvPr id="27651" name="Text Box 5">
            <a:extLst>
              <a:ext uri="{FF2B5EF4-FFF2-40B4-BE49-F238E27FC236}">
                <a16:creationId xmlns:a16="http://schemas.microsoft.com/office/drawing/2014/main" id="{DC107E94-2C9D-87C3-005B-D4894CEFA7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" y="4379840"/>
            <a:ext cx="7391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>
                <a:solidFill>
                  <a:srgbClr val="0000FF"/>
                </a:solidFill>
                <a:latin typeface="Times New Roman" panose="02020603050405020304" pitchFamily="18" charset="0"/>
              </a:rPr>
              <a:t>Dao gài thắt lưng</a:t>
            </a:r>
            <a:endParaRPr lang="vi-VN" altLang="en-US" sz="44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89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95250"/>
            <a:ext cx="92202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805"/>
            <a:ext cx="8458200" cy="513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990600" y="966005"/>
            <a:ext cx="7391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r>
              <a:rPr lang="en-US" sz="40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chặn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</a:p>
          <a:p>
            <a:pPr algn="ctr"/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tặc</a:t>
            </a:r>
            <a:endParaRPr lang="en-US" sz="40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514" y="4476750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1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95250"/>
            <a:ext cx="92202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2600" y="3057672"/>
            <a:ext cx="762000" cy="96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44258" y="3531663"/>
            <a:ext cx="1676400" cy="43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531663"/>
            <a:ext cx="1044576" cy="69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481147" y="3877556"/>
            <a:ext cx="1091619" cy="36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23029" y="3362420"/>
            <a:ext cx="994682" cy="69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867150"/>
            <a:ext cx="59372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299087" y="3253763"/>
            <a:ext cx="1455738" cy="224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04950"/>
            <a:ext cx="40894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752" y="3128415"/>
            <a:ext cx="1560513" cy="226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09800" y="3237454"/>
            <a:ext cx="1104900" cy="206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43578" y="3750893"/>
            <a:ext cx="990600" cy="138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57" y="-119288"/>
            <a:ext cx="946944" cy="131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077072" y="536345"/>
            <a:ext cx="797916" cy="85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4655555" y="222579"/>
            <a:ext cx="1066109" cy="132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7299393" y="11180"/>
            <a:ext cx="835776" cy="81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186" y="419293"/>
            <a:ext cx="829187" cy="87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619" y="1337162"/>
            <a:ext cx="500579" cy="60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37" y="231510"/>
            <a:ext cx="562424" cy="73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578" y="1277419"/>
            <a:ext cx="482600" cy="58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39" y="2748810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393537" y="4224238"/>
            <a:ext cx="1455738" cy="224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810" y="2896705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1905374" y="4485503"/>
            <a:ext cx="1104900" cy="206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172" y="2913417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4399253" y="4221997"/>
            <a:ext cx="1560513" cy="226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748" y="3111602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6287955" y="4641646"/>
            <a:ext cx="990600" cy="138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914400" y="2800350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6600"/>
                </a:solidFill>
              </a:rPr>
              <a:t>1</a:t>
            </a:r>
          </a:p>
        </p:txBody>
      </p:sp>
      <p:sp>
        <p:nvSpPr>
          <p:cNvPr id="40" name="Oval 39"/>
          <p:cNvSpPr/>
          <p:nvPr/>
        </p:nvSpPr>
        <p:spPr>
          <a:xfrm>
            <a:off x="2532497" y="2800350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41" name="Oval 40"/>
          <p:cNvSpPr/>
          <p:nvPr/>
        </p:nvSpPr>
        <p:spPr>
          <a:xfrm>
            <a:off x="7269459" y="2812904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6600"/>
                </a:solidFill>
              </a:rPr>
              <a:t>4</a:t>
            </a:r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5172382" y="2839600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6600"/>
                </a:solidFill>
              </a:rPr>
              <a:t>3</a:t>
            </a:r>
            <a:endParaRPr lang="en-US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8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902 0.10802 L 0.41076 0.44197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7284E-6 L -0.00086 0.53395 " pathEditMode="relative" rAng="0" ptsTypes="AA">
                                      <p:cBhvr>
                                        <p:cTn id="9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3FBFC57A-10DF-0828-C992-8F5E0F890365}"/>
              </a:ext>
            </a:extLst>
          </p:cNvPr>
          <p:cNvGrpSpPr/>
          <p:nvPr/>
        </p:nvGrpSpPr>
        <p:grpSpPr>
          <a:xfrm>
            <a:off x="369835" y="325362"/>
            <a:ext cx="2654451" cy="578513"/>
            <a:chOff x="405282" y="518375"/>
            <a:chExt cx="7102162" cy="1326428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4884C84-A3BC-72A6-0ED3-157653E4B7C6}"/>
                </a:ext>
              </a:extLst>
            </p:cNvPr>
            <p:cNvGrpSpPr/>
            <p:nvPr/>
          </p:nvGrpSpPr>
          <p:grpSpPr>
            <a:xfrm>
              <a:off x="405282" y="518375"/>
              <a:ext cx="6621691" cy="1120251"/>
              <a:chOff x="405282" y="518375"/>
              <a:chExt cx="6621691" cy="1120251"/>
            </a:xfrm>
          </p:grpSpPr>
          <p:sp>
            <p:nvSpPr>
              <p:cNvPr id="25" name="Snip Diagonal Corner Rectangle 24">
                <a:extLst>
                  <a:ext uri="{FF2B5EF4-FFF2-40B4-BE49-F238E27FC236}">
                    <a16:creationId xmlns:a16="http://schemas.microsoft.com/office/drawing/2014/main" id="{389C74F9-ADBE-491C-3765-2657BD57A8CF}"/>
                  </a:ext>
                </a:extLst>
              </p:cNvPr>
              <p:cNvSpPr/>
              <p:nvPr/>
            </p:nvSpPr>
            <p:spPr>
              <a:xfrm>
                <a:off x="1007173" y="648026"/>
                <a:ext cx="6019800" cy="990600"/>
              </a:xfrm>
              <a:prstGeom prst="snip2Diag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457223">
                  <a:defRPr/>
                </a:pPr>
                <a:r>
                  <a:rPr lang="en-US" sz="2400" b="1" kern="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 ĐỌC HIỂU</a:t>
                </a:r>
              </a:p>
            </p:txBody>
          </p:sp>
          <p:pic>
            <p:nvPicPr>
              <p:cNvPr id="26" name="Picture 18">
                <a:extLst>
                  <a:ext uri="{FF2B5EF4-FFF2-40B4-BE49-F238E27FC236}">
                    <a16:creationId xmlns:a16="http://schemas.microsoft.com/office/drawing/2014/main" id="{5757F68D-DB59-8742-218D-881DD3228A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 rot="20042700">
                <a:off x="405282" y="518375"/>
                <a:ext cx="1414620" cy="452678"/>
              </a:xfrm>
              <a:prstGeom prst="rect">
                <a:avLst/>
              </a:prstGeom>
            </p:spPr>
          </p:pic>
        </p:grpSp>
        <p:pic>
          <p:nvPicPr>
            <p:cNvPr id="24" name="Picture 18">
              <a:extLst>
                <a:ext uri="{FF2B5EF4-FFF2-40B4-BE49-F238E27FC236}">
                  <a16:creationId xmlns:a16="http://schemas.microsoft.com/office/drawing/2014/main" id="{A4BFD77D-1A07-220C-EDD3-7D7592C59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20042700">
              <a:off x="6092824" y="1392125"/>
              <a:ext cx="1414620" cy="452678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62B729A-C0FB-2ACB-7BDB-2063E4D20829}"/>
              </a:ext>
            </a:extLst>
          </p:cNvPr>
          <p:cNvGrpSpPr/>
          <p:nvPr/>
        </p:nvGrpSpPr>
        <p:grpSpPr>
          <a:xfrm>
            <a:off x="51542" y="1112615"/>
            <a:ext cx="3747362" cy="549848"/>
            <a:chOff x="563200" y="2197928"/>
            <a:chExt cx="7494726" cy="1099696"/>
          </a:xfrm>
        </p:grpSpPr>
        <p:sp>
          <p:nvSpPr>
            <p:cNvPr id="20" name="Snip Single Corner Rectangle 19">
              <a:extLst>
                <a:ext uri="{FF2B5EF4-FFF2-40B4-BE49-F238E27FC236}">
                  <a16:creationId xmlns:a16="http://schemas.microsoft.com/office/drawing/2014/main" id="{6096CCB0-301D-A020-DE79-0EB53814E21A}"/>
                </a:ext>
              </a:extLst>
            </p:cNvPr>
            <p:cNvSpPr/>
            <p:nvPr/>
          </p:nvSpPr>
          <p:spPr>
            <a:xfrm>
              <a:off x="563200" y="2215996"/>
              <a:ext cx="7494726" cy="1081628"/>
            </a:xfrm>
            <a:prstGeom prst="snip1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800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AB98CC5-5929-2360-4613-BD6F9A9EDD62}"/>
                </a:ext>
              </a:extLst>
            </p:cNvPr>
            <p:cNvSpPr/>
            <p:nvPr/>
          </p:nvSpPr>
          <p:spPr>
            <a:xfrm>
              <a:off x="618394" y="2197928"/>
              <a:ext cx="7416134" cy="10464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23">
                <a:defRPr/>
              </a:pPr>
              <a:r>
                <a:rPr lang="vi-VN" sz="2800" ker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thơ thể hiện điều gì?</a:t>
              </a:r>
              <a:endParaRPr lang="en-US" sz="2800" ker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20D24A9-87F9-9C66-5162-A1561BD68A4F}"/>
              </a:ext>
            </a:extLst>
          </p:cNvPr>
          <p:cNvGrpSpPr/>
          <p:nvPr/>
        </p:nvGrpSpPr>
        <p:grpSpPr>
          <a:xfrm>
            <a:off x="455652" y="2103500"/>
            <a:ext cx="3100975" cy="2824465"/>
            <a:chOff x="738973" y="2599485"/>
            <a:chExt cx="6201949" cy="564893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48C6069-2EDE-13A5-086C-AFA22B13D2AE}"/>
                </a:ext>
              </a:extLst>
            </p:cNvPr>
            <p:cNvGrpSpPr/>
            <p:nvPr/>
          </p:nvGrpSpPr>
          <p:grpSpPr>
            <a:xfrm>
              <a:off x="738973" y="2599485"/>
              <a:ext cx="6201949" cy="4307797"/>
              <a:chOff x="738973" y="2599485"/>
              <a:chExt cx="6201949" cy="4307797"/>
            </a:xfrm>
          </p:grpSpPr>
          <p:pic>
            <p:nvPicPr>
              <p:cNvPr id="32" name="Picture 4">
                <a:extLst>
                  <a:ext uri="{FF2B5EF4-FFF2-40B4-BE49-F238E27FC236}">
                    <a16:creationId xmlns:a16="http://schemas.microsoft.com/office/drawing/2014/main" id="{0DDADDDA-B81A-8CD3-7B25-0EA7CA292B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 rot="16200000">
                <a:off x="1755108" y="1721469"/>
                <a:ext cx="4307797" cy="6063830"/>
              </a:xfrm>
              <a:prstGeom prst="rect">
                <a:avLst/>
              </a:prstGeom>
            </p:spPr>
          </p:pic>
          <p:pic>
            <p:nvPicPr>
              <p:cNvPr id="33" name="Picture 8">
                <a:extLst>
                  <a:ext uri="{FF2B5EF4-FFF2-40B4-BE49-F238E27FC236}">
                    <a16:creationId xmlns:a16="http://schemas.microsoft.com/office/drawing/2014/main" id="{7E7B6B92-32AF-B791-8CE3-7CDF69B772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221630" flipH="1">
                <a:off x="738973" y="3795442"/>
                <a:ext cx="763919" cy="1027275"/>
              </a:xfrm>
              <a:prstGeom prst="rect">
                <a:avLst/>
              </a:prstGeom>
            </p:spPr>
          </p:pic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26C8B98-4C58-EF1C-885B-1C24F4400D9D}"/>
                  </a:ext>
                </a:extLst>
              </p:cNvPr>
              <p:cNvSpPr/>
              <p:nvPr/>
            </p:nvSpPr>
            <p:spPr>
              <a:xfrm>
                <a:off x="877091" y="2910675"/>
                <a:ext cx="5678242" cy="33941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57223">
                  <a:lnSpc>
                    <a:spcPct val="150000"/>
                  </a:lnSpc>
                  <a:defRPr/>
                </a:pPr>
                <a:r>
                  <a:rPr lang="vi-VN" sz="2400" kern="0">
                    <a:solidFill>
                      <a:prstClr val="black"/>
                    </a:solidFill>
                    <a:latin typeface="+mj-lt"/>
                  </a:rPr>
                  <a:t>Ca ngợi vẻ đẹp</a:t>
                </a:r>
                <a:endParaRPr lang="en-US" sz="2400" kern="0">
                  <a:solidFill>
                    <a:prstClr val="black"/>
                  </a:solidFill>
                  <a:latin typeface="+mj-lt"/>
                </a:endParaRPr>
              </a:p>
              <a:p>
                <a:pPr algn="ctr" defTabSz="457223">
                  <a:lnSpc>
                    <a:spcPct val="150000"/>
                  </a:lnSpc>
                  <a:defRPr/>
                </a:pPr>
                <a:r>
                  <a:rPr lang="vi-VN" sz="2400" kern="0">
                    <a:solidFill>
                      <a:prstClr val="black"/>
                    </a:solidFill>
                    <a:latin typeface="+mj-lt"/>
                  </a:rPr>
                  <a:t> của thiên nhiên và </a:t>
                </a:r>
                <a:endParaRPr lang="en-US" sz="2400" kern="0">
                  <a:solidFill>
                    <a:prstClr val="black"/>
                  </a:solidFill>
                  <a:latin typeface="+mj-lt"/>
                </a:endParaRPr>
              </a:p>
              <a:p>
                <a:pPr algn="ctr" defTabSz="457223">
                  <a:lnSpc>
                    <a:spcPct val="150000"/>
                  </a:lnSpc>
                  <a:defRPr/>
                </a:pPr>
                <a:r>
                  <a:rPr lang="vi-VN" sz="2400" kern="0">
                    <a:solidFill>
                      <a:prstClr val="black"/>
                    </a:solidFill>
                    <a:latin typeface="+mj-lt"/>
                  </a:rPr>
                  <a:t>con người Việt Bắc</a:t>
                </a:r>
                <a:r>
                  <a:rPr lang="nl-NL" sz="2400" kern="0">
                    <a:solidFill>
                      <a:prstClr val="black"/>
                    </a:solidFill>
                    <a:latin typeface="+mj-lt"/>
                  </a:rPr>
                  <a:t>.</a:t>
                </a:r>
                <a:endParaRPr lang="en-US" sz="2400" kern="0">
                  <a:solidFill>
                    <a:prstClr val="black"/>
                  </a:solidFill>
                  <a:latin typeface="+mj-lt"/>
                </a:endParaRPr>
              </a:p>
            </p:txBody>
          </p:sp>
        </p:grpSp>
        <p:pic>
          <p:nvPicPr>
            <p:cNvPr id="31" name="Picture 10">
              <a:extLst>
                <a:ext uri="{FF2B5EF4-FFF2-40B4-BE49-F238E27FC236}">
                  <a16:creationId xmlns:a16="http://schemas.microsoft.com/office/drawing/2014/main" id="{6961CF7D-DE3F-BBB7-1D08-404251BFD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1843760">
              <a:off x="5197534" y="7371732"/>
              <a:ext cx="1634126" cy="876683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AE5B682-4A90-D605-AC98-0913E475AD37}"/>
              </a:ext>
            </a:extLst>
          </p:cNvPr>
          <p:cNvGrpSpPr/>
          <p:nvPr/>
        </p:nvGrpSpPr>
        <p:grpSpPr>
          <a:xfrm>
            <a:off x="3798127" y="692222"/>
            <a:ext cx="5233031" cy="3565178"/>
            <a:chOff x="7832503" y="519450"/>
            <a:chExt cx="9659615" cy="6506711"/>
          </a:xfrm>
        </p:grpSpPr>
        <p:pic>
          <p:nvPicPr>
            <p:cNvPr id="43" name="Picture 2">
              <a:extLst>
                <a:ext uri="{FF2B5EF4-FFF2-40B4-BE49-F238E27FC236}">
                  <a16:creationId xmlns:a16="http://schemas.microsoft.com/office/drawing/2014/main" id="{DD605EE8-AF91-6C02-DD94-8FA565032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77608">
              <a:off x="7832503" y="1591998"/>
              <a:ext cx="9659615" cy="5434163"/>
            </a:xfrm>
            <a:prstGeom prst="rect">
              <a:avLst/>
            </a:prstGeom>
          </p:spPr>
        </p:pic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877F722D-C4EE-940D-E6C0-466F391DFD1F}"/>
                </a:ext>
              </a:extLst>
            </p:cNvPr>
            <p:cNvGrpSpPr/>
            <p:nvPr/>
          </p:nvGrpSpPr>
          <p:grpSpPr>
            <a:xfrm>
              <a:off x="10860159" y="519450"/>
              <a:ext cx="3689321" cy="1221072"/>
              <a:chOff x="10860159" y="519450"/>
              <a:chExt cx="3689321" cy="1221072"/>
            </a:xfrm>
          </p:grpSpPr>
          <p:pic>
            <p:nvPicPr>
              <p:cNvPr id="46" name="Picture 3">
                <a:extLst>
                  <a:ext uri="{FF2B5EF4-FFF2-40B4-BE49-F238E27FC236}">
                    <a16:creationId xmlns:a16="http://schemas.microsoft.com/office/drawing/2014/main" id="{BD1F3FCB-F51E-404F-1B6B-677A1DB74D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/>
              <a:stretch>
                <a:fillRect/>
              </a:stretch>
            </p:blipFill>
            <p:spPr>
              <a:xfrm rot="107093">
                <a:off x="10860159" y="519450"/>
                <a:ext cx="3689321" cy="1221072"/>
              </a:xfrm>
              <a:prstGeom prst="rect">
                <a:avLst/>
              </a:prstGeom>
            </p:spPr>
          </p:pic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707391F0-77C0-A18D-E14A-AE289FD58781}"/>
                  </a:ext>
                </a:extLst>
              </p:cNvPr>
              <p:cNvSpPr/>
              <p:nvPr/>
            </p:nvSpPr>
            <p:spPr>
              <a:xfrm>
                <a:off x="11223635" y="741382"/>
                <a:ext cx="3091233" cy="800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23"/>
                <a:r>
                  <a:rPr lang="en-US" sz="2000" b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TỔNG KẾT</a:t>
                </a:r>
              </a:p>
            </p:txBody>
          </p:sp>
        </p:grp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3D6D24D-8B41-8ED8-950B-0B01DE8E2B97}"/>
                </a:ext>
              </a:extLst>
            </p:cNvPr>
            <p:cNvSpPr/>
            <p:nvPr/>
          </p:nvSpPr>
          <p:spPr>
            <a:xfrm>
              <a:off x="7963751" y="1796698"/>
              <a:ext cx="9370409" cy="51346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457223"/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lòng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cán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mạng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trở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miền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xuôi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nhưng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vẫn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thương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miền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Bắc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thiên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48" name="Picture 2">
            <a:extLst>
              <a:ext uri="{FF2B5EF4-FFF2-40B4-BE49-F238E27FC236}">
                <a16:creationId xmlns:a16="http://schemas.microsoft.com/office/drawing/2014/main" id="{DAAEF2AD-8716-E61C-4E7D-962A8BDE7031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4082878" y="4105230"/>
            <a:ext cx="4686300" cy="142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86214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C03A3EC-6521-DEE9-067C-91FF43FBF4E3}"/>
              </a:ext>
            </a:extLst>
          </p:cNvPr>
          <p:cNvSpPr txBox="1"/>
          <p:nvPr/>
        </p:nvSpPr>
        <p:spPr>
          <a:xfrm>
            <a:off x="2333978" y="1820046"/>
            <a:ext cx="5791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0" i="0">
                <a:effectLst/>
                <a:latin typeface="+mj-lt"/>
              </a:rPr>
              <a:t>Rừng thu trăng rọi hoà bình</a:t>
            </a:r>
            <a:br>
              <a:rPr lang="vi-VN" sz="2800">
                <a:latin typeface="+mj-lt"/>
              </a:rPr>
            </a:br>
            <a:endParaRPr lang="en-US" sz="2800">
              <a:latin typeface="+mj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03F245F-1F62-F170-9F8C-F126336C777E}"/>
              </a:ext>
            </a:extLst>
          </p:cNvPr>
          <p:cNvGrpSpPr/>
          <p:nvPr/>
        </p:nvGrpSpPr>
        <p:grpSpPr>
          <a:xfrm>
            <a:off x="381000" y="438150"/>
            <a:ext cx="2654411" cy="451026"/>
            <a:chOff x="1035064" y="2166257"/>
            <a:chExt cx="4777938" cy="865080"/>
          </a:xfrm>
        </p:grpSpPr>
        <p:sp>
          <p:nvSpPr>
            <p:cNvPr id="5" name="Pentagon 2">
              <a:extLst>
                <a:ext uri="{FF2B5EF4-FFF2-40B4-BE49-F238E27FC236}">
                  <a16:creationId xmlns:a16="http://schemas.microsoft.com/office/drawing/2014/main" id="{67D4DADF-9CA1-2276-0ABB-1EC957A6FC87}"/>
                </a:ext>
              </a:extLst>
            </p:cNvPr>
            <p:cNvSpPr/>
            <p:nvPr/>
          </p:nvSpPr>
          <p:spPr>
            <a:xfrm>
              <a:off x="1035064" y="2166257"/>
              <a:ext cx="4777938" cy="820898"/>
            </a:xfrm>
            <a:prstGeom prst="homePlate">
              <a:avLst/>
            </a:prstGeom>
            <a:solidFill>
              <a:srgbClr val="F79646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600" kern="0">
                <a:solidFill>
                  <a:schemeClr val="bg1"/>
                </a:solidFill>
                <a:latin typeface="UTM Avo" panose="02040603050506020204" pitchFamily="18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3C76B74-47F0-6B1E-3B46-E6115B067322}"/>
                </a:ext>
              </a:extLst>
            </p:cNvPr>
            <p:cNvSpPr/>
            <p:nvPr/>
          </p:nvSpPr>
          <p:spPr>
            <a:xfrm>
              <a:off x="1143327" y="2263915"/>
              <a:ext cx="4280856" cy="7674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23">
                <a:defRPr/>
              </a:pPr>
              <a:r>
                <a:rPr lang="vi-VN" sz="2000" b="1" kern="0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rPr>
                <a:t>Học </a:t>
              </a:r>
              <a:r>
                <a:rPr lang="vi-VN" sz="2000" b="1" kern="0" dirty="0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rPr>
                <a:t>thuộc lòng</a:t>
              </a:r>
              <a:endParaRPr lang="en-US" sz="2000" kern="0" dirty="0">
                <a:solidFill>
                  <a:schemeClr val="bg1"/>
                </a:solidFill>
                <a:latin typeface="UTM Avo" panose="02040603050506020204" pitchFamily="18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323DCEF-B653-5B3F-7313-FE626A1A4813}"/>
              </a:ext>
            </a:extLst>
          </p:cNvPr>
          <p:cNvSpPr txBox="1"/>
          <p:nvPr/>
        </p:nvSpPr>
        <p:spPr>
          <a:xfrm>
            <a:off x="3097389" y="1021747"/>
            <a:ext cx="4191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0" i="0">
                <a:effectLst/>
                <a:latin typeface="+mj-lt"/>
              </a:rPr>
              <a:t>Ve kêu rừng phách đổ vàng</a:t>
            </a:r>
            <a:br>
              <a:rPr lang="vi-VN" sz="2800">
                <a:latin typeface="+mj-lt"/>
              </a:rPr>
            </a:br>
            <a:endParaRPr lang="en-US" sz="280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DCEFAE-BC59-A3F5-025D-C89700F2E88D}"/>
              </a:ext>
            </a:extLst>
          </p:cNvPr>
          <p:cNvSpPr txBox="1"/>
          <p:nvPr/>
        </p:nvSpPr>
        <p:spPr>
          <a:xfrm>
            <a:off x="2322689" y="985356"/>
            <a:ext cx="57912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vi-VN" sz="2800">
                <a:latin typeface="+mj-lt"/>
              </a:rPr>
            </a:br>
            <a:r>
              <a:rPr lang="vi-VN" sz="2800" b="0" i="0">
                <a:effectLst/>
                <a:latin typeface="+mj-lt"/>
              </a:rPr>
              <a:t>Nhớ cô em gái hái măng một mình.</a:t>
            </a:r>
            <a:br>
              <a:rPr lang="vi-VN" sz="2800">
                <a:latin typeface="+mj-lt"/>
              </a:rPr>
            </a:br>
            <a:endParaRPr lang="en-US" sz="280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BDD794-A70F-AD12-2A1B-F87C83E89B5C}"/>
              </a:ext>
            </a:extLst>
          </p:cNvPr>
          <p:cNvSpPr txBox="1"/>
          <p:nvPr/>
        </p:nvSpPr>
        <p:spPr>
          <a:xfrm>
            <a:off x="2514600" y="1825501"/>
            <a:ext cx="57912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vi-VN" sz="2800">
                <a:latin typeface="+mj-lt"/>
              </a:rPr>
            </a:br>
            <a:r>
              <a:rPr lang="vi-VN" sz="2800" b="0" i="0">
                <a:effectLst/>
                <a:latin typeface="+mj-lt"/>
              </a:rPr>
              <a:t>Nhớ ai tiếng hát ân tình thuỷ chung.</a:t>
            </a:r>
            <a:br>
              <a:rPr lang="vi-VN" sz="2800">
                <a:latin typeface="+mj-lt"/>
              </a:rPr>
            </a:br>
            <a:endParaRPr lang="en-US" sz="280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C876DE-DC79-FD5E-AC59-9BCBEC9F7C17}"/>
              </a:ext>
            </a:extLst>
          </p:cNvPr>
          <p:cNvSpPr txBox="1"/>
          <p:nvPr/>
        </p:nvSpPr>
        <p:spPr>
          <a:xfrm>
            <a:off x="2297289" y="2740154"/>
            <a:ext cx="5791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0" i="0">
                <a:effectLst/>
                <a:latin typeface="+mj-lt"/>
              </a:rPr>
              <a:t>Nhớ khi giặc đến giặc lùng</a:t>
            </a:r>
            <a:endParaRPr lang="en-US" sz="2800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E4EE65-9D97-CF2D-1C1F-EA9BEFF58B18}"/>
              </a:ext>
            </a:extLst>
          </p:cNvPr>
          <p:cNvSpPr txBox="1"/>
          <p:nvPr/>
        </p:nvSpPr>
        <p:spPr>
          <a:xfrm>
            <a:off x="2405945" y="3221114"/>
            <a:ext cx="5791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0" i="0">
                <a:effectLst/>
                <a:latin typeface="+mj-lt"/>
              </a:rPr>
              <a:t>Rừng cây núi đá ta cùng đánh Tây.</a:t>
            </a:r>
            <a:endParaRPr lang="en-US" sz="2800"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2AD182-9480-BB1E-A4CC-6C58646EF17F}"/>
              </a:ext>
            </a:extLst>
          </p:cNvPr>
          <p:cNvSpPr txBox="1"/>
          <p:nvPr/>
        </p:nvSpPr>
        <p:spPr>
          <a:xfrm>
            <a:off x="2405945" y="3633177"/>
            <a:ext cx="5791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0" i="0">
                <a:effectLst/>
                <a:latin typeface="+mj-lt"/>
              </a:rPr>
              <a:t>Núi giăng thành luỹ sắt dày</a:t>
            </a:r>
            <a:endParaRPr lang="en-US" sz="280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544E11-06F9-FCEA-2E4D-6E24FF706E36}"/>
              </a:ext>
            </a:extLst>
          </p:cNvPr>
          <p:cNvSpPr txBox="1"/>
          <p:nvPr/>
        </p:nvSpPr>
        <p:spPr>
          <a:xfrm>
            <a:off x="2514600" y="4045240"/>
            <a:ext cx="5791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0" i="0">
                <a:effectLst/>
                <a:latin typeface="+mj-lt"/>
              </a:rPr>
              <a:t>Rừng che bộ đội, rừng vây quân thù.</a:t>
            </a:r>
            <a:endParaRPr lang="en-US" sz="2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9204196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gtbrd013a">
            <a:extLst>
              <a:ext uri="{FF2B5EF4-FFF2-40B4-BE49-F238E27FC236}">
                <a16:creationId xmlns:a16="http://schemas.microsoft.com/office/drawing/2014/main" id="{D958A9E4-68ED-4F42-137E-C3B3AB642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4940"/>
            <a:ext cx="9448800" cy="5015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457897-DBC1-3AA4-8103-C6B19E7553E1}"/>
              </a:ext>
            </a:extLst>
          </p:cNvPr>
          <p:cNvSpPr txBox="1"/>
          <p:nvPr/>
        </p:nvSpPr>
        <p:spPr>
          <a:xfrm>
            <a:off x="2170289" y="1885950"/>
            <a:ext cx="48034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en-US" altLang="en-US" sz="5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137871263"/>
      </p:ext>
    </p:extLst>
  </p:cSld>
  <p:clrMapOvr>
    <a:masterClrMapping/>
  </p:clrMapOvr>
  <p:transition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F66CC73-7C90-2C2C-FF34-348D1346A618}"/>
              </a:ext>
            </a:extLst>
          </p:cNvPr>
          <p:cNvGrpSpPr/>
          <p:nvPr/>
        </p:nvGrpSpPr>
        <p:grpSpPr>
          <a:xfrm>
            <a:off x="79794" y="57393"/>
            <a:ext cx="4158936" cy="555199"/>
            <a:chOff x="1035064" y="2091970"/>
            <a:chExt cx="6289422" cy="1064887"/>
          </a:xfrm>
        </p:grpSpPr>
        <p:sp>
          <p:nvSpPr>
            <p:cNvPr id="17" name="Pentagon 16">
              <a:extLst>
                <a:ext uri="{FF2B5EF4-FFF2-40B4-BE49-F238E27FC236}">
                  <a16:creationId xmlns:a16="http://schemas.microsoft.com/office/drawing/2014/main" id="{008718B2-1EFB-D9D5-73FD-E09C0A507564}"/>
                </a:ext>
              </a:extLst>
            </p:cNvPr>
            <p:cNvSpPr/>
            <p:nvPr/>
          </p:nvSpPr>
          <p:spPr>
            <a:xfrm>
              <a:off x="1035064" y="2166257"/>
              <a:ext cx="5693228" cy="990600"/>
            </a:xfrm>
            <a:prstGeom prst="homePlate">
              <a:avLst/>
            </a:prstGeom>
            <a:solidFill>
              <a:srgbClr val="F79646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600" ker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8488E87-5C44-E085-6E68-BEFE7FC61EC1}"/>
                </a:ext>
              </a:extLst>
            </p:cNvPr>
            <p:cNvSpPr/>
            <p:nvPr/>
          </p:nvSpPr>
          <p:spPr>
            <a:xfrm>
              <a:off x="1215509" y="2091970"/>
              <a:ext cx="6108977" cy="10035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23">
                <a:defRPr/>
              </a:pPr>
              <a:r>
                <a:rPr lang="nl-NL" sz="2800" b="1" ker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vi-VN" sz="2800" b="1" ker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Lựa chọn dấu câu </a:t>
              </a:r>
              <a:endParaRPr lang="en-US" sz="2800" ker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9650608-A172-5C5F-73C8-3278B81B797E}"/>
              </a:ext>
            </a:extLst>
          </p:cNvPr>
          <p:cNvGrpSpPr/>
          <p:nvPr/>
        </p:nvGrpSpPr>
        <p:grpSpPr>
          <a:xfrm>
            <a:off x="242959" y="834904"/>
            <a:ext cx="9053441" cy="1092607"/>
            <a:chOff x="692573" y="2651879"/>
            <a:chExt cx="13824491" cy="2185215"/>
          </a:xfrm>
        </p:grpSpPr>
        <p:sp>
          <p:nvSpPr>
            <p:cNvPr id="20" name="Rectangle 3">
              <a:extLst>
                <a:ext uri="{FF2B5EF4-FFF2-40B4-BE49-F238E27FC236}">
                  <a16:creationId xmlns:a16="http://schemas.microsoft.com/office/drawing/2014/main" id="{5CC7AAA9-9A2F-DD6A-81B7-6C721C75EF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573" y="2651879"/>
              <a:ext cx="13824491" cy="21852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45720" tIns="22860" rIns="45720" bIns="2286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defTabSz="457223"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2400" dirty="0">
                  <a:solidFill>
                    <a:srgbClr val="FF0000"/>
                  </a:solidFill>
                  <a:latin typeface="UTM Avo" panose="02040603050506020204" pitchFamily="18"/>
                  <a:ea typeface="Yu Gothic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Yu Gothic"/>
                  <a:cs typeface="Times New Roman" panose="02020603050405020304" pitchFamily="18" charset="0"/>
                </a:rPr>
                <a:t>Có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ea typeface="Yu Gothic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Yu Gothic"/>
                  <a:cs typeface="Times New Roman" panose="02020603050405020304" pitchFamily="18" charset="0"/>
                </a:rPr>
                <a:t>thể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ea typeface="Yu Gothic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Yu Gothic"/>
                  <a:cs typeface="Times New Roman" panose="02020603050405020304" pitchFamily="18" charset="0"/>
                </a:rPr>
                <a:t>thay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ea typeface="Yu Gothic"/>
                  <a:cs typeface="Times New Roman" panose="02020603050405020304" pitchFamily="18" charset="0"/>
                </a:rPr>
                <a:t>       t</a:t>
              </a:r>
              <a:r>
                <a:rPr lang="vi-VN" sz="3200" dirty="0">
                  <a:solidFill>
                    <a:srgbClr val="FF0000"/>
                  </a:solidFill>
                  <a:latin typeface="Times New Roman" panose="02020603050405020304" pitchFamily="18" charset="0"/>
                  <a:ea typeface="Yu Gothic"/>
                  <a:cs typeface="Times New Roman" panose="02020603050405020304" pitchFamily="18" charset="0"/>
                </a:rPr>
                <a:t>rong mỗi câu dưới đây bằng dấu câu nào? Dấu câu ấy được dùng làm gì?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53B6C980-6BD0-6867-0FA0-73AFA4B550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2271" y="2791051"/>
              <a:ext cx="930852" cy="1054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2" name="Picture 5">
            <a:extLst>
              <a:ext uri="{FF2B5EF4-FFF2-40B4-BE49-F238E27FC236}">
                <a16:creationId xmlns:a16="http://schemas.microsoft.com/office/drawing/2014/main" id="{AD6F163B-5939-ADD5-92BF-EAF6B615D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15" y="1927511"/>
            <a:ext cx="7031175" cy="1523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D7C39716-6B83-714E-1265-AF80C7C86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15" y="3507191"/>
            <a:ext cx="7139585" cy="1545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16B74C5-D84A-9A61-4ADD-779FFAE5DA05}"/>
              </a:ext>
            </a:extLst>
          </p:cNvPr>
          <p:cNvGrpSpPr/>
          <p:nvPr/>
        </p:nvGrpSpPr>
        <p:grpSpPr>
          <a:xfrm>
            <a:off x="7029373" y="2003106"/>
            <a:ext cx="2028628" cy="1058116"/>
            <a:chOff x="1824077" y="2525180"/>
            <a:chExt cx="4624115" cy="1540394"/>
          </a:xfrm>
        </p:grpSpPr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id="{187456A3-D336-D3D5-491A-8A96CF333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824077" y="2525180"/>
              <a:ext cx="4624115" cy="1540394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BACFB41-CCC2-74EA-8B8B-E675BD2F5AE3}"/>
                </a:ext>
              </a:extLst>
            </p:cNvPr>
            <p:cNvSpPr/>
            <p:nvPr/>
          </p:nvSpPr>
          <p:spPr>
            <a:xfrm>
              <a:off x="2682287" y="2665751"/>
              <a:ext cx="3487985" cy="6767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23">
                <a:lnSpc>
                  <a:spcPct val="150000"/>
                </a:lnSpc>
                <a:defRPr/>
              </a:pPr>
              <a:r>
                <a:rPr lang="en-US" kern="0" dirty="0" err="1">
                  <a:solidFill>
                    <a:srgbClr val="FF0000"/>
                  </a:solidFill>
                  <a:latin typeface="UTM Avo" panose="02040603050506020204" pitchFamily="18"/>
                  <a:cs typeface="Arial" pitchFamily="34" charset="0"/>
                </a:rPr>
                <a:t>Dấu</a:t>
              </a:r>
              <a:r>
                <a:rPr lang="en-US" kern="0" dirty="0">
                  <a:solidFill>
                    <a:srgbClr val="FF0000"/>
                  </a:solidFill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lang="en-US" kern="0" dirty="0" err="1">
                  <a:solidFill>
                    <a:srgbClr val="FF0000"/>
                  </a:solidFill>
                  <a:latin typeface="UTM Avo" panose="02040603050506020204" pitchFamily="18"/>
                  <a:cs typeface="Arial" pitchFamily="34" charset="0"/>
                </a:rPr>
                <a:t>hai</a:t>
              </a:r>
              <a:r>
                <a:rPr lang="en-US" kern="0" dirty="0">
                  <a:solidFill>
                    <a:srgbClr val="FF0000"/>
                  </a:solidFill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lang="en-US" kern="0" dirty="0" err="1">
                  <a:solidFill>
                    <a:srgbClr val="FF0000"/>
                  </a:solidFill>
                  <a:latin typeface="UTM Avo" panose="02040603050506020204" pitchFamily="18"/>
                  <a:cs typeface="Arial" pitchFamily="34" charset="0"/>
                </a:rPr>
                <a:t>chấm</a:t>
              </a:r>
              <a:r>
                <a:rPr lang="en-US" kern="0" dirty="0">
                  <a:solidFill>
                    <a:srgbClr val="FF0000"/>
                  </a:solidFill>
                  <a:latin typeface="UTM Avo" panose="02040603050506020204" pitchFamily="18"/>
                  <a:cs typeface="Arial" pitchFamily="34" charset="0"/>
                </a:rPr>
                <a:t> “</a:t>
              </a:r>
              <a:r>
                <a:rPr lang="en-US" b="1" kern="0" dirty="0">
                  <a:solidFill>
                    <a:srgbClr val="FF0000"/>
                  </a:solidFill>
                  <a:latin typeface="UTM Avo" panose="02040603050506020204" pitchFamily="18"/>
                  <a:cs typeface="Arial" pitchFamily="34" charset="0"/>
                </a:rPr>
                <a:t>:</a:t>
              </a:r>
              <a:r>
                <a:rPr lang="en-US" kern="0" dirty="0">
                  <a:solidFill>
                    <a:srgbClr val="FF0000"/>
                  </a:solidFill>
                  <a:latin typeface="UTM Avo" panose="02040603050506020204" pitchFamily="18"/>
                  <a:cs typeface="Arial" pitchFamily="34" charset="0"/>
                </a:rPr>
                <a:t>”</a:t>
              </a:r>
              <a:endParaRPr lang="en-US" kern="0" dirty="0">
                <a:solidFill>
                  <a:srgbClr val="FF0000"/>
                </a:solidFill>
                <a:latin typeface="UTM Avo" panose="02040603050506020204" pitchFamily="18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3A09D10-EA21-6E3C-3B44-4D01933F982B}"/>
              </a:ext>
            </a:extLst>
          </p:cNvPr>
          <p:cNvGrpSpPr/>
          <p:nvPr/>
        </p:nvGrpSpPr>
        <p:grpSpPr>
          <a:xfrm>
            <a:off x="7156661" y="3609351"/>
            <a:ext cx="2028628" cy="1058116"/>
            <a:chOff x="2324100" y="3771900"/>
            <a:chExt cx="4624115" cy="1540394"/>
          </a:xfrm>
        </p:grpSpPr>
        <p:pic>
          <p:nvPicPr>
            <p:cNvPr id="28" name="Picture 4">
              <a:extLst>
                <a:ext uri="{FF2B5EF4-FFF2-40B4-BE49-F238E27FC236}">
                  <a16:creationId xmlns:a16="http://schemas.microsoft.com/office/drawing/2014/main" id="{9F31E4A2-F9B3-8D73-A8F0-5E23450ED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324100" y="3771900"/>
              <a:ext cx="4624115" cy="1540394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E9555CB-64D4-7809-9E7A-C9621BD039C2}"/>
                </a:ext>
              </a:extLst>
            </p:cNvPr>
            <p:cNvSpPr/>
            <p:nvPr/>
          </p:nvSpPr>
          <p:spPr>
            <a:xfrm>
              <a:off x="3018797" y="4229156"/>
              <a:ext cx="3487986" cy="6767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23">
                <a:lnSpc>
                  <a:spcPct val="150000"/>
                </a:lnSpc>
                <a:defRPr/>
              </a:pPr>
              <a:r>
                <a:rPr lang="en-US" kern="0" dirty="0" err="1">
                  <a:solidFill>
                    <a:srgbClr val="FF0000"/>
                  </a:solidFill>
                  <a:latin typeface="UTM Avo" panose="02040603050506020204" pitchFamily="18"/>
                  <a:cs typeface="Arial" pitchFamily="34" charset="0"/>
                </a:rPr>
                <a:t>Dấu</a:t>
              </a:r>
              <a:r>
                <a:rPr lang="en-US" kern="0" dirty="0">
                  <a:solidFill>
                    <a:srgbClr val="FF0000"/>
                  </a:solidFill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lang="en-US" kern="0" dirty="0" err="1">
                  <a:solidFill>
                    <a:srgbClr val="FF0000"/>
                  </a:solidFill>
                  <a:latin typeface="UTM Avo" panose="02040603050506020204" pitchFamily="18"/>
                  <a:cs typeface="Arial" pitchFamily="34" charset="0"/>
                </a:rPr>
                <a:t>hai</a:t>
              </a:r>
              <a:r>
                <a:rPr lang="en-US" kern="0" dirty="0">
                  <a:solidFill>
                    <a:srgbClr val="FF0000"/>
                  </a:solidFill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lang="en-US" kern="0" dirty="0" err="1">
                  <a:solidFill>
                    <a:srgbClr val="FF0000"/>
                  </a:solidFill>
                  <a:latin typeface="UTM Avo" panose="02040603050506020204" pitchFamily="18"/>
                  <a:cs typeface="Arial" pitchFamily="34" charset="0"/>
                </a:rPr>
                <a:t>chấm</a:t>
              </a:r>
              <a:r>
                <a:rPr lang="en-US" kern="0" dirty="0">
                  <a:solidFill>
                    <a:srgbClr val="FF0000"/>
                  </a:solidFill>
                  <a:latin typeface="UTM Avo" panose="02040603050506020204" pitchFamily="18"/>
                  <a:cs typeface="Arial" pitchFamily="34" charset="0"/>
                </a:rPr>
                <a:t> “</a:t>
              </a:r>
              <a:r>
                <a:rPr lang="en-US" b="1" kern="0" dirty="0">
                  <a:solidFill>
                    <a:srgbClr val="FF0000"/>
                  </a:solidFill>
                  <a:latin typeface="UTM Avo" panose="02040603050506020204" pitchFamily="18"/>
                  <a:cs typeface="Arial" pitchFamily="34" charset="0"/>
                </a:rPr>
                <a:t>:</a:t>
              </a:r>
              <a:r>
                <a:rPr lang="en-US" kern="0" dirty="0">
                  <a:solidFill>
                    <a:srgbClr val="FF0000"/>
                  </a:solidFill>
                  <a:latin typeface="UTM Avo" panose="02040603050506020204" pitchFamily="18"/>
                  <a:cs typeface="Arial" pitchFamily="34" charset="0"/>
                </a:rPr>
                <a:t>”</a:t>
              </a:r>
              <a:endParaRPr lang="en-US" kern="0" dirty="0">
                <a:solidFill>
                  <a:srgbClr val="FF0000"/>
                </a:solidFill>
                <a:latin typeface="UTM Avo" panose="02040603050506020204" pitchFamily="1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479980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F66CC73-7C90-2C2C-FF34-348D1346A618}"/>
              </a:ext>
            </a:extLst>
          </p:cNvPr>
          <p:cNvGrpSpPr/>
          <p:nvPr/>
        </p:nvGrpSpPr>
        <p:grpSpPr>
          <a:xfrm>
            <a:off x="31044" y="95973"/>
            <a:ext cx="4116666" cy="848934"/>
            <a:chOff x="1035064" y="2113851"/>
            <a:chExt cx="5707907" cy="1121614"/>
          </a:xfrm>
        </p:grpSpPr>
        <p:sp>
          <p:nvSpPr>
            <p:cNvPr id="17" name="Pentagon 16">
              <a:extLst>
                <a:ext uri="{FF2B5EF4-FFF2-40B4-BE49-F238E27FC236}">
                  <a16:creationId xmlns:a16="http://schemas.microsoft.com/office/drawing/2014/main" id="{008718B2-1EFB-D9D5-73FD-E09C0A507564}"/>
                </a:ext>
              </a:extLst>
            </p:cNvPr>
            <p:cNvSpPr/>
            <p:nvPr/>
          </p:nvSpPr>
          <p:spPr>
            <a:xfrm>
              <a:off x="1035064" y="2166257"/>
              <a:ext cx="4777938" cy="820898"/>
            </a:xfrm>
            <a:prstGeom prst="homePlate">
              <a:avLst/>
            </a:prstGeom>
            <a:solidFill>
              <a:srgbClr val="F79646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900" ker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8488E87-5C44-E085-6E68-BEFE7FC61EC1}"/>
                </a:ext>
              </a:extLst>
            </p:cNvPr>
            <p:cNvSpPr/>
            <p:nvPr/>
          </p:nvSpPr>
          <p:spPr>
            <a:xfrm>
              <a:off x="1035064" y="2113851"/>
              <a:ext cx="5707907" cy="11216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23">
                <a:defRPr/>
              </a:pPr>
              <a:r>
                <a:rPr lang="vi-VN" sz="3200" b="1" kern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Luyện viết câu</a:t>
              </a:r>
              <a:endParaRPr lang="en-US" sz="32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4" name="Picture 5">
            <a:extLst>
              <a:ext uri="{FF2B5EF4-FFF2-40B4-BE49-F238E27FC236}">
                <a16:creationId xmlns:a16="http://schemas.microsoft.com/office/drawing/2014/main" id="{ADF37560-6E59-542B-6683-8587FCD6E2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24311" y="812499"/>
            <a:ext cx="7175404" cy="4108549"/>
          </a:xfrm>
          <a:prstGeom prst="rect">
            <a:avLst/>
          </a:prstGeom>
        </p:spPr>
      </p:pic>
      <p:pic>
        <p:nvPicPr>
          <p:cNvPr id="35" name="Picture 6">
            <a:extLst>
              <a:ext uri="{FF2B5EF4-FFF2-40B4-BE49-F238E27FC236}">
                <a16:creationId xmlns:a16="http://schemas.microsoft.com/office/drawing/2014/main" id="{393A8646-B931-648F-E7A5-9202973BE8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111081" y="72537"/>
            <a:ext cx="1934517" cy="1466715"/>
          </a:xfrm>
          <a:prstGeom prst="rect">
            <a:avLst/>
          </a:prstGeom>
        </p:spPr>
      </p:pic>
      <p:pic>
        <p:nvPicPr>
          <p:cNvPr id="36" name="Picture 17">
            <a:extLst>
              <a:ext uri="{FF2B5EF4-FFF2-40B4-BE49-F238E27FC236}">
                <a16:creationId xmlns:a16="http://schemas.microsoft.com/office/drawing/2014/main" id="{D8D5F7BD-482C-E57F-F140-256C2E1017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419875">
            <a:off x="-40635" y="4504219"/>
            <a:ext cx="1423072" cy="383938"/>
          </a:xfrm>
          <a:prstGeom prst="rect">
            <a:avLst/>
          </a:prstGeom>
        </p:spPr>
      </p:pic>
      <p:pic>
        <p:nvPicPr>
          <p:cNvPr id="41" name="Picture 17">
            <a:extLst>
              <a:ext uri="{FF2B5EF4-FFF2-40B4-BE49-F238E27FC236}">
                <a16:creationId xmlns:a16="http://schemas.microsoft.com/office/drawing/2014/main" id="{7961B30F-A12E-219A-471C-65A9EE49E8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077180">
            <a:off x="5466166" y="4662110"/>
            <a:ext cx="1423072" cy="383938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FE2424C1-339F-823A-48B8-4EF5A97DA672}"/>
              </a:ext>
            </a:extLst>
          </p:cNvPr>
          <p:cNvSpPr/>
          <p:nvPr/>
        </p:nvSpPr>
        <p:spPr>
          <a:xfrm>
            <a:off x="752295" y="767952"/>
            <a:ext cx="6747420" cy="3892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23">
              <a:lnSpc>
                <a:spcPct val="150000"/>
              </a:lnSpc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defTabSz="457223">
              <a:lnSpc>
                <a:spcPct val="150000"/>
              </a:lnSpc>
            </a:pP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</p:txBody>
      </p:sp>
      <p:pic>
        <p:nvPicPr>
          <p:cNvPr id="44" name="Picture 5">
            <a:extLst>
              <a:ext uri="{FF2B5EF4-FFF2-40B4-BE49-F238E27FC236}">
                <a16:creationId xmlns:a16="http://schemas.microsoft.com/office/drawing/2014/main" id="{14764B91-4E24-11B6-7457-57F8D52041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352221" y="297932"/>
            <a:ext cx="1747958" cy="1225497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358CBAED-DAA5-F4AB-F303-AD8F4642752F}"/>
              </a:ext>
            </a:extLst>
          </p:cNvPr>
          <p:cNvGrpSpPr/>
          <p:nvPr/>
        </p:nvGrpSpPr>
        <p:grpSpPr>
          <a:xfrm rot="507466">
            <a:off x="7430646" y="3007948"/>
            <a:ext cx="1580640" cy="1957419"/>
            <a:chOff x="13272476" y="5272524"/>
            <a:chExt cx="4262639" cy="4587967"/>
          </a:xfrm>
        </p:grpSpPr>
        <p:pic>
          <p:nvPicPr>
            <p:cNvPr id="46" name="Picture 14">
              <a:extLst>
                <a:ext uri="{FF2B5EF4-FFF2-40B4-BE49-F238E27FC236}">
                  <a16:creationId xmlns:a16="http://schemas.microsoft.com/office/drawing/2014/main" id="{B36D3A4D-3E76-D2B4-BD06-4A1602F85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184406">
              <a:off x="13272476" y="5272524"/>
              <a:ext cx="4262639" cy="4587967"/>
            </a:xfrm>
            <a:prstGeom prst="rect">
              <a:avLst/>
            </a:prstGeom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DDFBADDF-8332-98DE-BEAF-EF247F8F10AE}"/>
                </a:ext>
              </a:extLst>
            </p:cNvPr>
            <p:cNvGrpSpPr/>
            <p:nvPr/>
          </p:nvGrpSpPr>
          <p:grpSpPr>
            <a:xfrm>
              <a:off x="13364881" y="6414838"/>
              <a:ext cx="3988234" cy="3194738"/>
              <a:chOff x="13364881" y="6414838"/>
              <a:chExt cx="3988234" cy="3194738"/>
            </a:xfrm>
          </p:grpSpPr>
          <p:pic>
            <p:nvPicPr>
              <p:cNvPr id="48" name="Picture 3">
                <a:extLst>
                  <a:ext uri="{FF2B5EF4-FFF2-40B4-BE49-F238E27FC236}">
                    <a16:creationId xmlns:a16="http://schemas.microsoft.com/office/drawing/2014/main" id="{53C6211D-505D-60E9-7254-751B4A8399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3364881" y="6647076"/>
                <a:ext cx="3988234" cy="2846294"/>
              </a:xfrm>
              <a:prstGeom prst="rect">
                <a:avLst/>
              </a:prstGeom>
            </p:spPr>
          </p:pic>
          <p:pic>
            <p:nvPicPr>
              <p:cNvPr id="49" name="Picture 12">
                <a:extLst>
                  <a:ext uri="{FF2B5EF4-FFF2-40B4-BE49-F238E27FC236}">
                    <a16:creationId xmlns:a16="http://schemas.microsoft.com/office/drawing/2014/main" id="{9212893E-992F-7333-2664-23F772878C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3754511" y="6414838"/>
                <a:ext cx="1649284" cy="319473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27468041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6ED58AA-6044-4063-A2D9-5C566FADBD0E}" vid="{6929B544-CFDD-4290-A91C-DFD0546A7D38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6ED58AA-6044-4063-A2D9-5C566FADBD0E}" vid="{6929B544-CFDD-4290-A91C-DFD0546A7D3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ppt6130.tmp</Template>
  <TotalTime>843</TotalTime>
  <Words>657</Words>
  <Application>Microsoft Office PowerPoint</Application>
  <PresentationFormat>On-screen Show (16:9)</PresentationFormat>
  <Paragraphs>80</Paragraphs>
  <Slides>22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UTM Avo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TU ANH NGUYEN</cp:lastModifiedBy>
  <cp:revision>38</cp:revision>
  <dcterms:created xsi:type="dcterms:W3CDTF">2018-03-10T15:59:11Z</dcterms:created>
  <dcterms:modified xsi:type="dcterms:W3CDTF">2024-03-21T12:54:01Z</dcterms:modified>
</cp:coreProperties>
</file>