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Lst>
  <p:notesMasterIdLst>
    <p:notesMasterId r:id="rId44"/>
  </p:notesMasterIdLst>
  <p:sldIdLst>
    <p:sldId id="306" r:id="rId4"/>
    <p:sldId id="2007577210" r:id="rId5"/>
    <p:sldId id="2007577214" r:id="rId6"/>
    <p:sldId id="2007577204" r:id="rId7"/>
    <p:sldId id="319" r:id="rId8"/>
    <p:sldId id="2007577190" r:id="rId9"/>
    <p:sldId id="2007577206" r:id="rId10"/>
    <p:sldId id="2007577239" r:id="rId11"/>
    <p:sldId id="2007577240" r:id="rId12"/>
    <p:sldId id="2007577241" r:id="rId13"/>
    <p:sldId id="2007577247" r:id="rId14"/>
    <p:sldId id="2007577242" r:id="rId15"/>
    <p:sldId id="2007577217" r:id="rId16"/>
    <p:sldId id="2007577218" r:id="rId17"/>
    <p:sldId id="2007577220" r:id="rId18"/>
    <p:sldId id="2007577221" r:id="rId19"/>
    <p:sldId id="2007577230" r:id="rId20"/>
    <p:sldId id="2007577233" r:id="rId21"/>
    <p:sldId id="2007577223" r:id="rId22"/>
    <p:sldId id="2007577244" r:id="rId23"/>
    <p:sldId id="2007577246" r:id="rId24"/>
    <p:sldId id="2007577254" r:id="rId25"/>
    <p:sldId id="2007577227" r:id="rId26"/>
    <p:sldId id="2007577251" r:id="rId27"/>
    <p:sldId id="2007577234" r:id="rId28"/>
    <p:sldId id="2007577252" r:id="rId29"/>
    <p:sldId id="2007577253" r:id="rId30"/>
    <p:sldId id="2007577255" r:id="rId31"/>
    <p:sldId id="2007577236" r:id="rId32"/>
    <p:sldId id="2007577235" r:id="rId33"/>
    <p:sldId id="2007577237" r:id="rId34"/>
    <p:sldId id="2007577238" r:id="rId35"/>
    <p:sldId id="335" r:id="rId36"/>
    <p:sldId id="2007577199" r:id="rId37"/>
    <p:sldId id="341" r:id="rId38"/>
    <p:sldId id="2007577212" r:id="rId39"/>
    <p:sldId id="2007577249" r:id="rId40"/>
    <p:sldId id="2007577250" r:id="rId41"/>
    <p:sldId id="2007577245" r:id="rId42"/>
    <p:sldId id="200757721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0.17647" units="1/cm"/>
          <inkml:channelProperty channel="Y" name="resolution" value="40.42105" units="1/cm"/>
          <inkml:channelProperty channel="T" name="resolution" value="1" units="1/dev"/>
        </inkml:channelProperties>
      </inkml:inkSource>
      <inkml:timestamp xml:id="ts0" timeString="2024-03-27T08:30:36.724"/>
    </inkml:context>
    <inkml:brush xml:id="br0">
      <inkml:brushProperty name="width" value="0.05292" units="cm"/>
      <inkml:brushProperty name="height" value="0.05292" units="cm"/>
      <inkml:brushProperty name="color" value="#FF0000"/>
    </inkml:brush>
  </inkml:definitions>
  <inkml:trace contextRef="#ctx0" brushRef="#br0">30135 12593 0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27/3/2024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5</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755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892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811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641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19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245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8673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27/3/2024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2245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27/3/2024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26696782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2024/3/27</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8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 id="214748368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2024/3/27</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8"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emf"/><Relationship Id="rId5" Type="http://schemas.openxmlformats.org/officeDocument/2006/relationships/customXml" Target="../ink/ink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11.jpeg"/><Relationship Id="rId18" Type="http://schemas.openxmlformats.org/officeDocument/2006/relationships/image" Target="../media/image54.jpeg"/><Relationship Id="rId3" Type="http://schemas.openxmlformats.org/officeDocument/2006/relationships/image" Target="../media/image28.jpeg"/><Relationship Id="rId21" Type="http://schemas.openxmlformats.org/officeDocument/2006/relationships/image" Target="../media/image29.jpeg"/><Relationship Id="rId7" Type="http://schemas.openxmlformats.org/officeDocument/2006/relationships/image" Target="../media/image48.jpeg"/><Relationship Id="rId12" Type="http://schemas.openxmlformats.org/officeDocument/2006/relationships/image" Target="../media/image26.jpeg"/><Relationship Id="rId17" Type="http://schemas.openxmlformats.org/officeDocument/2006/relationships/image" Target="../media/image53.jpeg"/><Relationship Id="rId2" Type="http://schemas.openxmlformats.org/officeDocument/2006/relationships/image" Target="../media/image45.jpeg"/><Relationship Id="rId16" Type="http://schemas.openxmlformats.org/officeDocument/2006/relationships/image" Target="../media/image8.jpeg"/><Relationship Id="rId20"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9.jpeg"/><Relationship Id="rId10" Type="http://schemas.openxmlformats.org/officeDocument/2006/relationships/image" Target="../media/image51.jpeg"/><Relationship Id="rId19" Type="http://schemas.openxmlformats.org/officeDocument/2006/relationships/image" Target="../media/image25.jpeg"/><Relationship Id="rId4" Type="http://schemas.openxmlformats.org/officeDocument/2006/relationships/image" Target="../media/image30.jpeg"/><Relationship Id="rId9" Type="http://schemas.openxmlformats.org/officeDocument/2006/relationships/image" Target="../media/image50.jpeg"/><Relationship Id="rId14" Type="http://schemas.openxmlformats.org/officeDocument/2006/relationships/image" Target="../media/image10.jpe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564614" y="749998"/>
            <a:ext cx="11268839"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lvl="0" algn="ju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lvl="0" algn="just">
              <a:defRPr/>
            </a:pPr>
            <a:endParaRPr lang="en-US" sz="2800" dirty="0">
              <a:solidFill>
                <a:srgbClr val="000000"/>
              </a:solidFill>
              <a:latin typeface="Cambria" panose="02040503050406030204" pitchFamily="18" charset="0"/>
              <a:ea typeface="Cambria" panose="02040503050406030204" pitchFamily="18" charset="0"/>
            </a:endParaRPr>
          </a:p>
          <a:p>
            <a:pPr lvl="0" algn="just">
              <a:defRPr/>
            </a:pPr>
            <a:r>
              <a:rPr lang="en-US" sz="2800" dirty="0">
                <a:solidFill>
                  <a:srgbClr val="000000"/>
                </a:solidFill>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chim sơn ca cất tiếng hót tự do, thiết tha đến nỗi khiến người ta phải ao ước giá mình có một đôi cánh. </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2"/>
          <a:stretch>
            <a:fillRect/>
          </a:stretch>
        </p:blipFill>
        <p:spPr>
          <a:xfrm>
            <a:off x="4145111" y="88043"/>
            <a:ext cx="3901778" cy="969348"/>
          </a:xfrm>
          <a:prstGeom prst="rect">
            <a:avLst/>
          </a:prstGeom>
        </p:spPr>
      </p:pic>
      <p:sp>
        <p:nvSpPr>
          <p:cNvPr id="2" name="TextBox 1">
            <a:extLst>
              <a:ext uri="{FF2B5EF4-FFF2-40B4-BE49-F238E27FC236}">
                <a16:creationId xmlns:a16="http://schemas.microsoft.com/office/drawing/2014/main" id="{EEC35B05-FF4E-4A62-9062-10B4DD025336}"/>
              </a:ext>
            </a:extLst>
          </p:cNvPr>
          <p:cNvSpPr txBox="1"/>
          <p:nvPr/>
        </p:nvSpPr>
        <p:spPr>
          <a:xfrm>
            <a:off x="564614" y="1871333"/>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D604B2E4-2BC3-4D8E-82FA-19213B52EBFC}"/>
              </a:ext>
            </a:extLst>
          </p:cNvPr>
          <p:cNvSpPr txBox="1"/>
          <p:nvPr/>
        </p:nvSpPr>
        <p:spPr>
          <a:xfrm>
            <a:off x="704869" y="572717"/>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8DDC7D14-9D39-4ADD-8D40-01216FCE4376}"/>
              </a:ext>
            </a:extLst>
          </p:cNvPr>
          <p:cNvSpPr txBox="1"/>
          <p:nvPr/>
        </p:nvSpPr>
        <p:spPr>
          <a:xfrm>
            <a:off x="514089" y="3739713"/>
            <a:ext cx="11369887" cy="1384995"/>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Đằng sau lưng là phố xá,</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trước mặt là đồng lúa chín mênh mông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và cả một khoảng trời bao la,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những đám mây trắng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vui đùa đuổi nhau trên cao.</a:t>
            </a:r>
            <a:endParaRPr lang="en-US" sz="2800" dirty="0"/>
          </a:p>
        </p:txBody>
      </p:sp>
      <p:sp>
        <p:nvSpPr>
          <p:cNvPr id="17" name="TextBox 16">
            <a:extLst>
              <a:ext uri="{FF2B5EF4-FFF2-40B4-BE49-F238E27FC236}">
                <a16:creationId xmlns:a16="http://schemas.microsoft.com/office/drawing/2014/main" id="{200AF5C9-875B-480B-8667-D78C20258859}"/>
              </a:ext>
            </a:extLst>
          </p:cNvPr>
          <p:cNvSpPr txBox="1"/>
          <p:nvPr/>
        </p:nvSpPr>
        <p:spPr>
          <a:xfrm>
            <a:off x="514089" y="5447804"/>
            <a:ext cx="11449313" cy="954107"/>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Trải khắp cánh đồng là ráng chiều vàng dịu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và thơm hơi đất,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gió đưa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thoang thoảng hương lúa chín và hương sen.</a:t>
            </a:r>
            <a:endParaRPr lang="en-US" sz="2800" dirty="0">
              <a:solidFill>
                <a:srgbClr val="7030A0"/>
              </a:solidFill>
            </a:endParaRPr>
          </a:p>
        </p:txBody>
      </p:sp>
      <p:cxnSp>
        <p:nvCxnSpPr>
          <p:cNvPr id="18" name="Straight Connector 17">
            <a:extLst>
              <a:ext uri="{FF2B5EF4-FFF2-40B4-BE49-F238E27FC236}">
                <a16:creationId xmlns:a16="http://schemas.microsoft.com/office/drawing/2014/main" id="{E91C2DD7-B7FB-4346-9E20-AC7A11D858C7}"/>
              </a:ext>
            </a:extLst>
          </p:cNvPr>
          <p:cNvCxnSpPr>
            <a:cxnSpLocks/>
          </p:cNvCxnSpPr>
          <p:nvPr/>
        </p:nvCxnSpPr>
        <p:spPr>
          <a:xfrm flipH="1">
            <a:off x="1689133" y="4237172"/>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637B4D-80CA-43EB-8E4C-3FAA0B4CCE62}"/>
              </a:ext>
            </a:extLst>
          </p:cNvPr>
          <p:cNvCxnSpPr>
            <a:cxnSpLocks/>
          </p:cNvCxnSpPr>
          <p:nvPr/>
        </p:nvCxnSpPr>
        <p:spPr>
          <a:xfrm flipH="1">
            <a:off x="7721827" y="4222081"/>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73246B-23FF-4033-85B0-3C97DAE9A416}"/>
              </a:ext>
            </a:extLst>
          </p:cNvPr>
          <p:cNvCxnSpPr>
            <a:cxnSpLocks/>
          </p:cNvCxnSpPr>
          <p:nvPr/>
        </p:nvCxnSpPr>
        <p:spPr>
          <a:xfrm flipH="1">
            <a:off x="987908"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4C8E0F-9372-493D-82B3-1733F9EC1FBC}"/>
              </a:ext>
            </a:extLst>
          </p:cNvPr>
          <p:cNvCxnSpPr>
            <a:cxnSpLocks/>
          </p:cNvCxnSpPr>
          <p:nvPr/>
        </p:nvCxnSpPr>
        <p:spPr>
          <a:xfrm flipH="1">
            <a:off x="4472191"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3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7030A0"/>
                                        </p:clrVal>
                                      </p:to>
                                    </p:set>
                                    <p:set>
                                      <p:cBhvr>
                                        <p:cTn id="7" dur="500" fill="hold"/>
                                        <p:tgtEl>
                                          <p:spTgt spid="16"/>
                                        </p:tgtEl>
                                        <p:attrNameLst>
                                          <p:attrName>fillcolor</p:attrName>
                                        </p:attrNameLst>
                                      </p:cBhvr>
                                      <p:to>
                                        <p:clrVal>
                                          <a:srgbClr val="7030A0"/>
                                        </p:clrVal>
                                      </p:to>
                                    </p:set>
                                    <p:set>
                                      <p:cBhvr>
                                        <p:cTn id="8" dur="500" fill="hold"/>
                                        <p:tgtEl>
                                          <p:spTgt spid="16"/>
                                        </p:tgtEl>
                                        <p:attrNameLst>
                                          <p:attrName>fill.type</p:attrName>
                                        </p:attrNameLst>
                                      </p:cBhvr>
                                      <p:to>
                                        <p:strVal val="solid"/>
                                      </p:to>
                                    </p:set>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266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316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366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564614" y="749998"/>
            <a:ext cx="11268839"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lvl="0" algn="ju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lvl="0" algn="just">
              <a:defRPr/>
            </a:pPr>
            <a:endParaRPr lang="en-US" sz="2800" dirty="0">
              <a:solidFill>
                <a:srgbClr val="000000"/>
              </a:solidFill>
              <a:latin typeface="Cambria" panose="02040503050406030204" pitchFamily="18" charset="0"/>
              <a:ea typeface="Cambria" panose="02040503050406030204" pitchFamily="18" charset="0"/>
            </a:endParaRPr>
          </a:p>
          <a:p>
            <a:pPr lvl="0" algn="just">
              <a:defRPr/>
            </a:pPr>
            <a:r>
              <a:rPr lang="en-US" sz="2800" dirty="0">
                <a:solidFill>
                  <a:srgbClr val="000000"/>
                </a:solidFill>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chim sơn ca cất tiếng hót tự do, thiết tha đến nỗi khiến người ta phải ao ước giá mình có một đôi cánh. </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2"/>
          <a:stretch>
            <a:fillRect/>
          </a:stretch>
        </p:blipFill>
        <p:spPr>
          <a:xfrm>
            <a:off x="4145111" y="88043"/>
            <a:ext cx="3901778" cy="969348"/>
          </a:xfrm>
          <a:prstGeom prst="rect">
            <a:avLst/>
          </a:prstGeom>
        </p:spPr>
      </p:pic>
      <p:sp>
        <p:nvSpPr>
          <p:cNvPr id="2" name="TextBox 1">
            <a:extLst>
              <a:ext uri="{FF2B5EF4-FFF2-40B4-BE49-F238E27FC236}">
                <a16:creationId xmlns:a16="http://schemas.microsoft.com/office/drawing/2014/main" id="{EEC35B05-FF4E-4A62-9062-10B4DD025336}"/>
              </a:ext>
            </a:extLst>
          </p:cNvPr>
          <p:cNvSpPr txBox="1"/>
          <p:nvPr/>
        </p:nvSpPr>
        <p:spPr>
          <a:xfrm>
            <a:off x="564614" y="1871333"/>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D604B2E4-2BC3-4D8E-82FA-19213B52EBFC}"/>
              </a:ext>
            </a:extLst>
          </p:cNvPr>
          <p:cNvSpPr txBox="1"/>
          <p:nvPr/>
        </p:nvSpPr>
        <p:spPr>
          <a:xfrm>
            <a:off x="704869" y="572717"/>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8DDC7D14-9D39-4ADD-8D40-01216FCE4376}"/>
              </a:ext>
            </a:extLst>
          </p:cNvPr>
          <p:cNvSpPr txBox="1"/>
          <p:nvPr/>
        </p:nvSpPr>
        <p:spPr>
          <a:xfrm>
            <a:off x="514089" y="3739713"/>
            <a:ext cx="11369887" cy="1384995"/>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Đằng sau lưng là phố xá,</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 trước mặt là đồng lúa chín mênh mông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và cả một khoảng trời bao la,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những đám mây trắng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vui đùa đuổi nhau trên cao.</a:t>
            </a:r>
            <a:endParaRPr lang="en-US" sz="2800" dirty="0">
              <a:solidFill>
                <a:srgbClr val="7030A0"/>
              </a:solidFill>
            </a:endParaRPr>
          </a:p>
        </p:txBody>
      </p:sp>
      <p:sp>
        <p:nvSpPr>
          <p:cNvPr id="17" name="TextBox 16">
            <a:extLst>
              <a:ext uri="{FF2B5EF4-FFF2-40B4-BE49-F238E27FC236}">
                <a16:creationId xmlns:a16="http://schemas.microsoft.com/office/drawing/2014/main" id="{200AF5C9-875B-480B-8667-D78C20258859}"/>
              </a:ext>
            </a:extLst>
          </p:cNvPr>
          <p:cNvSpPr txBox="1"/>
          <p:nvPr/>
        </p:nvSpPr>
        <p:spPr>
          <a:xfrm>
            <a:off x="514089" y="5447804"/>
            <a:ext cx="11449313" cy="954107"/>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Trải khắp cánh đồng là ráng chiều vàng dịu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và thơm hơi đất,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gió đưa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thoang thoảng hương lúa chín và hương sen.</a:t>
            </a:r>
            <a:endParaRPr lang="en-US" sz="2800" dirty="0">
              <a:solidFill>
                <a:srgbClr val="7030A0"/>
              </a:solidFill>
            </a:endParaRPr>
          </a:p>
        </p:txBody>
      </p:sp>
      <p:cxnSp>
        <p:nvCxnSpPr>
          <p:cNvPr id="18" name="Straight Connector 17">
            <a:extLst>
              <a:ext uri="{FF2B5EF4-FFF2-40B4-BE49-F238E27FC236}">
                <a16:creationId xmlns:a16="http://schemas.microsoft.com/office/drawing/2014/main" id="{E91C2DD7-B7FB-4346-9E20-AC7A11D858C7}"/>
              </a:ext>
            </a:extLst>
          </p:cNvPr>
          <p:cNvCxnSpPr>
            <a:cxnSpLocks/>
          </p:cNvCxnSpPr>
          <p:nvPr/>
        </p:nvCxnSpPr>
        <p:spPr>
          <a:xfrm flipH="1">
            <a:off x="1689133" y="4237172"/>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637B4D-80CA-43EB-8E4C-3FAA0B4CCE62}"/>
              </a:ext>
            </a:extLst>
          </p:cNvPr>
          <p:cNvCxnSpPr>
            <a:cxnSpLocks/>
          </p:cNvCxnSpPr>
          <p:nvPr/>
        </p:nvCxnSpPr>
        <p:spPr>
          <a:xfrm flipH="1">
            <a:off x="7721827" y="4222081"/>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73246B-23FF-4033-85B0-3C97DAE9A416}"/>
              </a:ext>
            </a:extLst>
          </p:cNvPr>
          <p:cNvCxnSpPr>
            <a:cxnSpLocks/>
          </p:cNvCxnSpPr>
          <p:nvPr/>
        </p:nvCxnSpPr>
        <p:spPr>
          <a:xfrm flipH="1">
            <a:off x="987908"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4C8E0F-9372-493D-82B3-1733F9EC1FBC}"/>
              </a:ext>
            </a:extLst>
          </p:cNvPr>
          <p:cNvCxnSpPr>
            <a:cxnSpLocks/>
          </p:cNvCxnSpPr>
          <p:nvPr/>
        </p:nvCxnSpPr>
        <p:spPr>
          <a:xfrm flipH="1">
            <a:off x="4472191"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9C1419-15B8-4383-BB17-44C665B1B667}"/>
              </a:ext>
            </a:extLst>
          </p:cNvPr>
          <p:cNvCxnSpPr>
            <a:cxnSpLocks/>
          </p:cNvCxnSpPr>
          <p:nvPr/>
        </p:nvCxnSpPr>
        <p:spPr>
          <a:xfrm flipH="1">
            <a:off x="9649103" y="5523200"/>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29B2FE-0E0F-4FCF-8E86-A6CFEED84130}"/>
              </a:ext>
            </a:extLst>
          </p:cNvPr>
          <p:cNvCxnSpPr>
            <a:cxnSpLocks/>
          </p:cNvCxnSpPr>
          <p:nvPr/>
        </p:nvCxnSpPr>
        <p:spPr>
          <a:xfrm flipH="1">
            <a:off x="1192403" y="5971336"/>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15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7"/>
                                        </p:tgtEl>
                                        <p:attrNameLst>
                                          <p:attrName>style.color</p:attrName>
                                        </p:attrNameLst>
                                      </p:cBhvr>
                                      <p:to>
                                        <p:clrVal>
                                          <a:srgbClr val="0070C0"/>
                                        </p:clrVal>
                                      </p:to>
                                    </p:set>
                                    <p:set>
                                      <p:cBhvr>
                                        <p:cTn id="7" dur="500" fill="hold"/>
                                        <p:tgtEl>
                                          <p:spTgt spid="17"/>
                                        </p:tgtEl>
                                        <p:attrNameLst>
                                          <p:attrName>fillcolor</p:attrName>
                                        </p:attrNameLst>
                                      </p:cBhvr>
                                      <p:to>
                                        <p:clrVal>
                                          <a:srgbClr val="0070C0"/>
                                        </p:clrVal>
                                      </p:to>
                                    </p:set>
                                    <p:set>
                                      <p:cBhvr>
                                        <p:cTn id="8" dur="500" fill="hold"/>
                                        <p:tgtEl>
                                          <p:spTgt spid="17"/>
                                        </p:tgtEl>
                                        <p:attrNameLst>
                                          <p:attrName>fill.type</p:attrName>
                                        </p:attrNameLst>
                                      </p:cBhvr>
                                      <p:to>
                                        <p:strVal val="solid"/>
                                      </p:to>
                                    </p:set>
                                  </p:childTnLst>
                                </p:cTn>
                              </p:par>
                            </p:childTnLst>
                          </p:cTn>
                        </p:par>
                        <p:par>
                          <p:cTn id="9" fill="hold">
                            <p:stCondLst>
                              <p:cond delay="2280"/>
                            </p:stCondLst>
                            <p:childTnLst>
                              <p:par>
                                <p:cTn id="10" presetID="16" presetClass="entr" presetSubtype="2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par>
                          <p:cTn id="13" fill="hold">
                            <p:stCondLst>
                              <p:cond delay="2780"/>
                            </p:stCondLst>
                            <p:childTnLst>
                              <p:par>
                                <p:cTn id="14" presetID="16" presetClass="entr" presetSubtype="2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653143"/>
            <a:ext cx="11649075" cy="611913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00000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sp>
        <p:nvSpPr>
          <p:cNvPr id="6" name="TextBox 5">
            <a:extLst>
              <a:ext uri="{FF2B5EF4-FFF2-40B4-BE49-F238E27FC236}">
                <a16:creationId xmlns:a16="http://schemas.microsoft.com/office/drawing/2014/main" id="{BE79F97A-D66D-4AC6-91EA-B4A8F3096D6D}"/>
              </a:ext>
            </a:extLst>
          </p:cNvPr>
          <p:cNvSpPr txBox="1"/>
          <p:nvPr/>
        </p:nvSpPr>
        <p:spPr>
          <a:xfrm>
            <a:off x="749852" y="1210961"/>
            <a:ext cx="431262"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54BBE520-D2B0-45C5-9DF9-11B2DFC886A4}"/>
              </a:ext>
            </a:extLst>
          </p:cNvPr>
          <p:cNvSpPr txBox="1"/>
          <p:nvPr/>
        </p:nvSpPr>
        <p:spPr>
          <a:xfrm>
            <a:off x="390525" y="3852412"/>
            <a:ext cx="11449313" cy="2000548"/>
          </a:xfrm>
          <a:prstGeom prst="rect">
            <a:avLst/>
          </a:prstGeom>
          <a:noFill/>
        </p:spPr>
        <p:txBody>
          <a:bodyPr wrap="square" rtlCol="0">
            <a:spAutoFit/>
          </a:bodyPr>
          <a:lstStyle/>
          <a:p>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Ngồi bên nơi cắm diều, </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lòng tôi lâng lâng,</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 tôi muốn gửi ước mơ của mình theo những cánh diều lên tận mây xanh.</a:t>
            </a:r>
          </a:p>
          <a:p>
            <a:r>
              <a:rPr lang="en-US" sz="2800" dirty="0">
                <a:solidFill>
                  <a:srgbClr val="7030A0"/>
                </a:solidFill>
              </a:rPr>
              <a:t>                                             </a:t>
            </a:r>
          </a:p>
        </p:txBody>
      </p:sp>
      <p:cxnSp>
        <p:nvCxnSpPr>
          <p:cNvPr id="8" name="Straight Connector 7">
            <a:extLst>
              <a:ext uri="{FF2B5EF4-FFF2-40B4-BE49-F238E27FC236}">
                <a16:creationId xmlns:a16="http://schemas.microsoft.com/office/drawing/2014/main" id="{26F6505E-3BAC-4EC7-A662-8EE50D586F34}"/>
              </a:ext>
            </a:extLst>
          </p:cNvPr>
          <p:cNvCxnSpPr>
            <a:cxnSpLocks/>
          </p:cNvCxnSpPr>
          <p:nvPr/>
        </p:nvCxnSpPr>
        <p:spPr>
          <a:xfrm flipH="1">
            <a:off x="2815998" y="4462611"/>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198491-9826-4535-AA19-462E57AFFE6F}"/>
              </a:ext>
            </a:extLst>
          </p:cNvPr>
          <p:cNvCxnSpPr>
            <a:cxnSpLocks/>
          </p:cNvCxnSpPr>
          <p:nvPr/>
        </p:nvCxnSpPr>
        <p:spPr>
          <a:xfrm flipH="1">
            <a:off x="6053136" y="4469336"/>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9DF214-99CD-4259-92D8-F7C8AAE5A247}"/>
              </a:ext>
            </a:extLst>
          </p:cNvPr>
          <p:cNvCxnSpPr>
            <a:cxnSpLocks/>
          </p:cNvCxnSpPr>
          <p:nvPr/>
        </p:nvCxnSpPr>
        <p:spPr>
          <a:xfrm flipH="1">
            <a:off x="11539086" y="4453758"/>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60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1" nodeType="clickEffect">
                                  <p:stCondLst>
                                    <p:cond delay="0"/>
                                  </p:stCondLst>
                                  <p:iterate type="lt">
                                    <p:tmPct val="4000"/>
                                  </p:iterate>
                                  <p:childTnLst>
                                    <p:set>
                                      <p:cBhvr override="childStyle">
                                        <p:cTn id="6" dur="500" fill="hold"/>
                                        <p:tgtEl>
                                          <p:spTgt spid="7"/>
                                        </p:tgtEl>
                                        <p:attrNameLst>
                                          <p:attrName>style.color</p:attrName>
                                        </p:attrNameLst>
                                      </p:cBhvr>
                                      <p:to>
                                        <p:clrVal>
                                          <a:srgbClr val="00B050"/>
                                        </p:clrVal>
                                      </p:to>
                                    </p:set>
                                    <p:set>
                                      <p:cBhvr>
                                        <p:cTn id="7" dur="500" fill="hold"/>
                                        <p:tgtEl>
                                          <p:spTgt spid="7"/>
                                        </p:tgtEl>
                                        <p:attrNameLst>
                                          <p:attrName>fillcolor</p:attrName>
                                        </p:attrNameLst>
                                      </p:cBhvr>
                                      <p:to>
                                        <p:clrVal>
                                          <a:srgbClr val="00B050"/>
                                        </p:clrVal>
                                      </p:to>
                                    </p:set>
                                    <p:set>
                                      <p:cBhvr>
                                        <p:cTn id="8" dur="500" fill="hold"/>
                                        <p:tgtEl>
                                          <p:spTgt spid="7"/>
                                        </p:tgtEl>
                                        <p:attrNameLst>
                                          <p:attrName>fill.type</p:attrName>
                                        </p:attrNameLst>
                                      </p:cBhvr>
                                      <p:to>
                                        <p:strVal val="solid"/>
                                      </p:to>
                                    </p:set>
                                  </p:childTnLst>
                                </p:cTn>
                              </p:par>
                            </p:childTnLst>
                          </p:cTn>
                        </p:par>
                        <p:par>
                          <p:cTn id="9" fill="hold">
                            <p:stCondLst>
                              <p:cond delay="2220"/>
                            </p:stCondLst>
                            <p:childTnLst>
                              <p:par>
                                <p:cTn id="10" presetID="16" presetClass="entr" presetSubtype="2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272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3220"/>
                            </p:stCondLst>
                            <p:childTnLst>
                              <p:par>
                                <p:cTn id="18" presetID="16" presetClass="entr" presetSubtype="2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168575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838220" y="520159"/>
            <a:ext cx="10972427" cy="4636847"/>
            <a:chOff x="748400" y="879977"/>
            <a:chExt cx="8229320" cy="2326779"/>
          </a:xfrm>
        </p:grpSpPr>
        <p:grpSp>
          <p:nvGrpSpPr>
            <p:cNvPr id="27" name="Nhóm 26">
              <a:extLst>
                <a:ext uri="{FF2B5EF4-FFF2-40B4-BE49-F238E27FC236}">
                  <a16:creationId xmlns:a16="http://schemas.microsoft.com/office/drawing/2014/main" id="{3BC0ED7B-8D27-3F92-9800-1421AD1E1972}"/>
                </a:ext>
              </a:extLst>
            </p:cNvPr>
            <p:cNvGrpSpPr/>
            <p:nvPr/>
          </p:nvGrpSpPr>
          <p:grpSpPr>
            <a:xfrm>
              <a:off x="784089" y="879977"/>
              <a:ext cx="7478170" cy="991710"/>
              <a:chOff x="899877" y="946211"/>
              <a:chExt cx="7478170" cy="991710"/>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478170" cy="991710"/>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942371" y="1000120"/>
                <a:ext cx="7393181" cy="818548"/>
              </a:xfrm>
              <a:prstGeom prst="rect">
                <a:avLst/>
              </a:prstGeom>
              <a:noFill/>
            </p:spPr>
            <p:txBody>
              <a:bodyPr wrap="square" rtlCol="0">
                <a:spAutoFit/>
              </a:bodyPr>
              <a:lstStyle/>
              <a:p>
                <a:pPr defTabSz="1219170">
                  <a:buClr>
                    <a:srgbClr val="000000"/>
                  </a:buClr>
                </a:pPr>
                <a:r>
                  <a:rPr lang="en-US" sz="5000" b="1" kern="0" dirty="0">
                    <a:solidFill>
                      <a:prstClr val="black"/>
                    </a:solidFill>
                    <a:latin typeface="Calibri" panose="020F0502020204030204" pitchFamily="34" charset="0"/>
                    <a:cs typeface="Calibri" panose="020F0502020204030204" pitchFamily="34" charset="0"/>
                    <a:sym typeface="Arial"/>
                  </a:rPr>
                  <a:t>1. </a:t>
                </a:r>
                <a:r>
                  <a:rPr lang="vi-VN" sz="5000" b="1"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5000" b="1" kern="0" dirty="0">
                  <a:solidFill>
                    <a:prstClr val="black"/>
                  </a:solidFill>
                  <a:latin typeface="Calibri" panose="020F0502020204030204" pitchFamily="34" charset="0"/>
                  <a:cs typeface="Calibri" panose="020F0502020204030204" pitchFamily="34" charset="0"/>
                  <a:sym typeface="Arial"/>
                </a:endParaRPr>
              </a:p>
            </p:txBody>
          </p:sp>
        </p:grpSp>
        <p:grpSp>
          <p:nvGrpSpPr>
            <p:cNvPr id="13" name="Nhóm 12">
              <a:extLst>
                <a:ext uri="{FF2B5EF4-FFF2-40B4-BE49-F238E27FC236}">
                  <a16:creationId xmlns:a16="http://schemas.microsoft.com/office/drawing/2014/main" id="{4C9ED8AB-9D37-141E-B81B-D3BBDC919692}"/>
                </a:ext>
              </a:extLst>
            </p:cNvPr>
            <p:cNvGrpSpPr/>
            <p:nvPr/>
          </p:nvGrpSpPr>
          <p:grpSpPr>
            <a:xfrm>
              <a:off x="748400" y="2098424"/>
              <a:ext cx="8229320" cy="1108332"/>
              <a:chOff x="849769" y="2319620"/>
              <a:chExt cx="8229320" cy="1108332"/>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49769" y="2319620"/>
                <a:ext cx="8003906" cy="1108332"/>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6" name="Hộp Văn bản 15">
                <a:extLst>
                  <a:ext uri="{FF2B5EF4-FFF2-40B4-BE49-F238E27FC236}">
                    <a16:creationId xmlns:a16="http://schemas.microsoft.com/office/drawing/2014/main" id="{73347FD2-FECF-8CB2-1019-252C487B2B03}"/>
                  </a:ext>
                </a:extLst>
              </p:cNvPr>
              <p:cNvSpPr txBox="1"/>
              <p:nvPr/>
            </p:nvSpPr>
            <p:spPr>
              <a:xfrm>
                <a:off x="878761" y="2463120"/>
                <a:ext cx="8200328" cy="818548"/>
              </a:xfrm>
              <a:prstGeom prst="rect">
                <a:avLst/>
              </a:prstGeom>
              <a:noFill/>
            </p:spPr>
            <p:txBody>
              <a:bodyPr wrap="square" rtlCol="0">
                <a:spAutoFit/>
              </a:bodyPr>
              <a:lstStyle/>
              <a:p>
                <a:pPr defTabSz="1219170">
                  <a:buClr>
                    <a:srgbClr val="000000"/>
                  </a:buClr>
                </a:pPr>
                <a:r>
                  <a:rPr lang="en-US" sz="5000" b="1" kern="0" dirty="0">
                    <a:solidFill>
                      <a:prstClr val="black"/>
                    </a:solidFill>
                    <a:latin typeface="Calibri" panose="020F0502020204030204" pitchFamily="34" charset="0"/>
                    <a:cs typeface="Calibri" panose="020F0502020204030204" pitchFamily="34" charset="0"/>
                    <a:sym typeface="Arial"/>
                  </a:rPr>
                  <a:t>3.</a:t>
                </a:r>
                <a:r>
                  <a:rPr lang="vi-VN" sz="5000" b="1"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5000" b="1" kern="0" dirty="0">
                  <a:solidFill>
                    <a:prstClr val="black"/>
                  </a:solidFill>
                  <a:latin typeface="Calibri" panose="020F0502020204030204" pitchFamily="34" charset="0"/>
                  <a:cs typeface="Calibri" panose="020F0502020204030204" pitchFamily="34" charset="0"/>
                  <a:sym typeface="Arial"/>
                </a:endParaRPr>
              </a:p>
            </p:txBody>
          </p:sp>
        </p:grpSp>
      </p:grpSp>
    </p:spTree>
    <p:extLst>
      <p:ext uri="{BB962C8B-B14F-4D97-AF65-F5344CB8AC3E}">
        <p14:creationId xmlns:p14="http://schemas.microsoft.com/office/powerpoint/2010/main" val="2533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3BC0ED7B-8D27-3F92-9800-1421AD1E1972}"/>
              </a:ext>
            </a:extLst>
          </p:cNvPr>
          <p:cNvGrpSpPr/>
          <p:nvPr/>
        </p:nvGrpSpPr>
        <p:grpSpPr>
          <a:xfrm>
            <a:off x="856485" y="506449"/>
            <a:ext cx="9970894" cy="1976298"/>
            <a:chOff x="720514" y="427820"/>
            <a:chExt cx="7478170" cy="991710"/>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720514" y="427820"/>
              <a:ext cx="7478170" cy="991710"/>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763008" y="514401"/>
              <a:ext cx="7393181" cy="818548"/>
            </a:xfrm>
            <a:prstGeom prst="rect">
              <a:avLst/>
            </a:prstGeom>
            <a:noFill/>
          </p:spPr>
          <p:txBody>
            <a:bodyPr wrap="square" rtlCol="0">
              <a:spAutoFit/>
            </a:bodyPr>
            <a:lstStyle/>
            <a:p>
              <a:pPr defTabSz="1219170">
                <a:buClr>
                  <a:srgbClr val="000000"/>
                </a:buClr>
              </a:pPr>
              <a:r>
                <a:rPr lang="en-US" sz="5000" b="1" kern="0" dirty="0">
                  <a:solidFill>
                    <a:prstClr val="black"/>
                  </a:solidFill>
                  <a:latin typeface="Calibri" panose="020F0502020204030204" pitchFamily="34" charset="0"/>
                  <a:cs typeface="Calibri" panose="020F0502020204030204" pitchFamily="34" charset="0"/>
                  <a:sym typeface="Arial"/>
                </a:rPr>
                <a:t>1. </a:t>
              </a:r>
              <a:r>
                <a:rPr lang="vi-VN" sz="5000" b="1"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5000" b="1" kern="0" dirty="0">
                <a:solidFill>
                  <a:prstClr val="black"/>
                </a:solidFill>
                <a:latin typeface="Calibri" panose="020F0502020204030204" pitchFamily="34" charset="0"/>
                <a:cs typeface="Calibri" panose="020F0502020204030204" pitchFamily="34" charset="0"/>
                <a:sym typeface="Arial"/>
              </a:endParaRPr>
            </a:p>
          </p:txBody>
        </p:sp>
      </p:grpSp>
      <p:sp>
        <p:nvSpPr>
          <p:cNvPr id="6" name="Hình chữ nhật: Góc Tròn 12">
            <a:extLst>
              <a:ext uri="{FF2B5EF4-FFF2-40B4-BE49-F238E27FC236}">
                <a16:creationId xmlns:a16="http://schemas.microsoft.com/office/drawing/2014/main" id="{183B0229-D7BB-4C33-8318-29F95504F1EC}"/>
              </a:ext>
            </a:extLst>
          </p:cNvPr>
          <p:cNvSpPr/>
          <p:nvPr/>
        </p:nvSpPr>
        <p:spPr>
          <a:xfrm>
            <a:off x="1041399" y="3651202"/>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Nội</a:t>
            </a:r>
            <a:r>
              <a:rPr lang="en-US" sz="3600" b="1" dirty="0">
                <a:solidFill>
                  <a:srgbClr val="002060"/>
                </a:solidFill>
                <a:latin typeface="Cambria" panose="02040503050406030204" pitchFamily="18" charset="0"/>
                <a:ea typeface="Cambria" panose="02040503050406030204" pitchFamily="18" charset="0"/>
              </a:rPr>
              <a:t> dung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1: </a:t>
            </a:r>
          </a:p>
          <a:p>
            <a:pPr algn="ct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92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4C9ED8AB-9D37-141E-B81B-D3BBDC919692}"/>
              </a:ext>
            </a:extLst>
          </p:cNvPr>
          <p:cNvGrpSpPr/>
          <p:nvPr/>
        </p:nvGrpSpPr>
        <p:grpSpPr>
          <a:xfrm>
            <a:off x="686792" y="839688"/>
            <a:ext cx="11080312" cy="2208704"/>
            <a:chOff x="768855" y="1764061"/>
            <a:chExt cx="8310234" cy="1108332"/>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768855" y="1764061"/>
              <a:ext cx="8003906" cy="1108332"/>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6" name="Hộp Văn bản 15">
              <a:extLst>
                <a:ext uri="{FF2B5EF4-FFF2-40B4-BE49-F238E27FC236}">
                  <a16:creationId xmlns:a16="http://schemas.microsoft.com/office/drawing/2014/main" id="{73347FD2-FECF-8CB2-1019-252C487B2B03}"/>
                </a:ext>
              </a:extLst>
            </p:cNvPr>
            <p:cNvSpPr txBox="1"/>
            <p:nvPr/>
          </p:nvSpPr>
          <p:spPr>
            <a:xfrm>
              <a:off x="878761" y="1908953"/>
              <a:ext cx="8200328" cy="818548"/>
            </a:xfrm>
            <a:prstGeom prst="rect">
              <a:avLst/>
            </a:prstGeom>
            <a:noFill/>
          </p:spPr>
          <p:txBody>
            <a:bodyPr wrap="square" rtlCol="0">
              <a:spAutoFit/>
            </a:bodyPr>
            <a:lstStyle/>
            <a:p>
              <a:pPr defTabSz="1219170">
                <a:buClr>
                  <a:srgbClr val="000000"/>
                </a:buClr>
              </a:pPr>
              <a:r>
                <a:rPr lang="en-US" sz="5000" b="1" kern="0" dirty="0">
                  <a:solidFill>
                    <a:prstClr val="black"/>
                  </a:solidFill>
                  <a:latin typeface="Calibri" panose="020F0502020204030204" pitchFamily="34" charset="0"/>
                  <a:cs typeface="Calibri" panose="020F0502020204030204" pitchFamily="34" charset="0"/>
                  <a:sym typeface="Arial"/>
                </a:rPr>
                <a:t>3.</a:t>
              </a:r>
              <a:r>
                <a:rPr lang="vi-VN" sz="5000" b="1"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5000" b="1" kern="0" dirty="0">
                <a:solidFill>
                  <a:prstClr val="black"/>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047098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ành trình khám phá nông thôn Việt Nam với 5 địa điểm nổi tiếng">
            <a:extLst>
              <a:ext uri="{FF2B5EF4-FFF2-40B4-BE49-F238E27FC236}">
                <a16:creationId xmlns:a16="http://schemas.microsoft.com/office/drawing/2014/main" id="{3E7091E4-CCF9-44E4-BCAD-7919AA5C8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375" y="92406"/>
            <a:ext cx="8940800" cy="67655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8" descr="Tận hưởng kỳ nghỉ dài, giới trẻ rủ nhau “săn ảnh” tại đồng cỏ xanh mướt  giữa lòng Mộc Châu">
            <a:extLst>
              <a:ext uri="{FF2B5EF4-FFF2-40B4-BE49-F238E27FC236}">
                <a16:creationId xmlns:a16="http://schemas.microsoft.com/office/drawing/2014/main" id="{2B5C6C79-54A9-486C-AA08-8485FBD1E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374" y="203958"/>
            <a:ext cx="8952487" cy="6637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 tiết tin tức - Hội nông dân tỉnh Bắc Ninh">
            <a:extLst>
              <a:ext uri="{FF2B5EF4-FFF2-40B4-BE49-F238E27FC236}">
                <a16:creationId xmlns:a16="http://schemas.microsoft.com/office/drawing/2014/main" id="{541C842C-995F-45A1-8AF1-1797AD3E6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763" y="148181"/>
            <a:ext cx="9065709" cy="6748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ặng tre ngày ấy">
            <a:extLst>
              <a:ext uri="{FF2B5EF4-FFF2-40B4-BE49-F238E27FC236}">
                <a16:creationId xmlns:a16="http://schemas.microsoft.com/office/drawing/2014/main" id="{7B6BC583-3A89-4A31-9750-6ADA0E99D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689" y="203957"/>
            <a:ext cx="9077230" cy="6403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ánh đồng lúa chín trổ vàng cả một vùng trời. #suabapthaison #nhadamthaison  #monngonqueviet | Sơn, Mỹ thuật, Cánh">
            <a:extLst>
              <a:ext uri="{FF2B5EF4-FFF2-40B4-BE49-F238E27FC236}">
                <a16:creationId xmlns:a16="http://schemas.microsoft.com/office/drawing/2014/main" id="{662A090D-7F3B-441B-9FAD-CEAF9E8392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928" y="165132"/>
            <a:ext cx="9077229" cy="66928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ểu cảm về cây tre - Văn 7 (12 mẫu)">
            <a:extLst>
              <a:ext uri="{FF2B5EF4-FFF2-40B4-BE49-F238E27FC236}">
                <a16:creationId xmlns:a16="http://schemas.microsoft.com/office/drawing/2014/main" id="{A7A8BA1C-369D-444D-AA99-7ED839892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2264" y="100881"/>
            <a:ext cx="9676080" cy="674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33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000"/>
                                        <p:tgtEl>
                                          <p:spTgt spid="4"/>
                                        </p:tgtEl>
                                      </p:cBhvr>
                                    </p:animEffect>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2000"/>
                                        <p:tgtEl>
                                          <p:spTgt spid="1026"/>
                                        </p:tgtEl>
                                      </p:cBhvr>
                                    </p:animEffect>
                                  </p:childTnLst>
                                </p:cTn>
                              </p:par>
                            </p:childTnLst>
                          </p:cTn>
                        </p:par>
                        <p:par>
                          <p:cTn id="17" fill="hold">
                            <p:stCondLst>
                              <p:cond delay="4000"/>
                            </p:stCondLst>
                            <p:childTnLst>
                              <p:par>
                                <p:cTn id="18" presetID="16" presetClass="entr" presetSubtype="2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2000"/>
                                        <p:tgtEl>
                                          <p:spTgt spid="7"/>
                                        </p:tgtEl>
                                      </p:cBhvr>
                                    </p:animEffect>
                                  </p:childTnLst>
                                </p:cTn>
                              </p:par>
                            </p:childTnLst>
                          </p:cTn>
                        </p:par>
                        <p:par>
                          <p:cTn id="21" fill="hold">
                            <p:stCondLst>
                              <p:cond delay="6000"/>
                            </p:stCondLst>
                            <p:childTnLst>
                              <p:par>
                                <p:cTn id="22" presetID="16" presetClass="entr" presetSubtype="2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2000"/>
                                        <p:tgtEl>
                                          <p:spTgt spid="8"/>
                                        </p:tgtEl>
                                      </p:cBhvr>
                                    </p:animEffect>
                                  </p:childTnLst>
                                </p:cTn>
                              </p:par>
                            </p:childTnLst>
                          </p:cTn>
                        </p:par>
                        <p:par>
                          <p:cTn id="25" fill="hold">
                            <p:stCondLst>
                              <p:cond delay="80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01600" y="0"/>
            <a:ext cx="12293600" cy="6599161"/>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7" name="Hình chữ nhật: Góc Tròn 6">
            <a:extLst>
              <a:ext uri="{FF2B5EF4-FFF2-40B4-BE49-F238E27FC236}">
                <a16:creationId xmlns:a16="http://schemas.microsoft.com/office/drawing/2014/main" id="{5ADF2212-84B3-F5A0-17CD-6D90F4205BCF}"/>
              </a:ext>
            </a:extLst>
          </p:cNvPr>
          <p:cNvSpPr/>
          <p:nvPr/>
        </p:nvSpPr>
        <p:spPr>
          <a:xfrm>
            <a:off x="2461254" y="4224635"/>
            <a:ext cx="4994669" cy="161053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4" name="Hộp Văn bản 13">
            <a:extLst>
              <a:ext uri="{FF2B5EF4-FFF2-40B4-BE49-F238E27FC236}">
                <a16:creationId xmlns:a16="http://schemas.microsoft.com/office/drawing/2014/main" id="{22FC45E0-D3D5-6D0A-0C4B-47F3888112FA}"/>
              </a:ext>
            </a:extLst>
          </p:cNvPr>
          <p:cNvSpPr txBox="1"/>
          <p:nvPr/>
        </p:nvSpPr>
        <p:spPr>
          <a:xfrm>
            <a:off x="478971" y="911989"/>
            <a:ext cx="11219543" cy="1631216"/>
          </a:xfrm>
          <a:prstGeom prst="rect">
            <a:avLst/>
          </a:prstGeom>
          <a:noFill/>
        </p:spPr>
        <p:txBody>
          <a:bodyPr wrap="square" rtlCol="0">
            <a:spAutoFit/>
          </a:bodyPr>
          <a:lstStyle/>
          <a:p>
            <a:pPr defTabSz="1219170">
              <a:buClr>
                <a:srgbClr val="000000"/>
              </a:buClr>
            </a:pPr>
            <a:r>
              <a:rPr lang="en-US" sz="5000" b="1" kern="0" dirty="0" err="1">
                <a:solidFill>
                  <a:srgbClr val="FF0000"/>
                </a:solidFill>
                <a:latin typeface="Times New Roman" panose="02020603050405020304" pitchFamily="18" charset="0"/>
                <a:cs typeface="Times New Roman" panose="02020603050405020304" pitchFamily="18" charset="0"/>
                <a:sym typeface="Arial"/>
              </a:rPr>
              <a:t>Ngoại</a:t>
            </a:r>
            <a:r>
              <a:rPr lang="en-US" sz="5000" b="1" kern="0" dirty="0">
                <a:solidFill>
                  <a:srgbClr val="FF0000"/>
                </a:solidFill>
                <a:latin typeface="Times New Roman" panose="02020603050405020304" pitchFamily="18" charset="0"/>
                <a:cs typeface="Times New Roman" panose="02020603050405020304" pitchFamily="18" charset="0"/>
                <a:sym typeface="Arial"/>
              </a:rPr>
              <a:t> ô (hay </a:t>
            </a:r>
            <a:r>
              <a:rPr lang="en-US" sz="5000" b="1" kern="0" dirty="0" err="1">
                <a:solidFill>
                  <a:srgbClr val="FF0000"/>
                </a:solidFill>
                <a:latin typeface="Times New Roman" panose="02020603050405020304" pitchFamily="18" charset="0"/>
                <a:cs typeface="Times New Roman" panose="02020603050405020304" pitchFamily="18" charset="0"/>
                <a:sym typeface="Arial"/>
              </a:rPr>
              <a:t>ngoại</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thành</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vi-VN" sz="5000" kern="0" dirty="0">
                <a:solidFill>
                  <a:prstClr val="black"/>
                </a:solidFill>
                <a:latin typeface="Times New Roman" panose="02020603050405020304" pitchFamily="18" charset="0"/>
                <a:cs typeface="Times New Roman" panose="02020603050405020304" pitchFamily="18" charset="0"/>
                <a:sym typeface="Arial"/>
              </a:rPr>
              <a:t>khu vực bao quanh thành phố.</a:t>
            </a:r>
            <a:r>
              <a:rPr lang="en-US" sz="5000" b="1" kern="0" dirty="0">
                <a:solidFill>
                  <a:srgbClr val="FF0000"/>
                </a:solidFill>
                <a:latin typeface="Calibri"/>
                <a:cs typeface="Arial"/>
                <a:sym typeface="Arial"/>
              </a:rPr>
              <a:t> </a:t>
            </a:r>
          </a:p>
        </p:txBody>
      </p:sp>
    </p:spTree>
    <p:extLst>
      <p:ext uri="{BB962C8B-B14F-4D97-AF65-F5344CB8AC3E}">
        <p14:creationId xmlns:p14="http://schemas.microsoft.com/office/powerpoint/2010/main" val="108514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4C9ED8AB-9D37-141E-B81B-D3BBDC919692}"/>
              </a:ext>
            </a:extLst>
          </p:cNvPr>
          <p:cNvGrpSpPr/>
          <p:nvPr/>
        </p:nvGrpSpPr>
        <p:grpSpPr>
          <a:xfrm>
            <a:off x="609787" y="125443"/>
            <a:ext cx="11107758" cy="2208704"/>
            <a:chOff x="849770" y="2184964"/>
            <a:chExt cx="8330818" cy="1108332"/>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49770" y="2184964"/>
              <a:ext cx="8003906" cy="1108332"/>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6" name="Hộp Văn bản 15">
              <a:extLst>
                <a:ext uri="{FF2B5EF4-FFF2-40B4-BE49-F238E27FC236}">
                  <a16:creationId xmlns:a16="http://schemas.microsoft.com/office/drawing/2014/main" id="{73347FD2-FECF-8CB2-1019-252C487B2B03}"/>
                </a:ext>
              </a:extLst>
            </p:cNvPr>
            <p:cNvSpPr txBox="1"/>
            <p:nvPr/>
          </p:nvSpPr>
          <p:spPr>
            <a:xfrm>
              <a:off x="980260" y="2317004"/>
              <a:ext cx="8200328" cy="818547"/>
            </a:xfrm>
            <a:prstGeom prst="rect">
              <a:avLst/>
            </a:prstGeom>
            <a:noFill/>
          </p:spPr>
          <p:txBody>
            <a:bodyPr wrap="square" rtlCol="0">
              <a:spAutoFit/>
            </a:bodyPr>
            <a:lstStyle/>
            <a:p>
              <a:pPr defTabSz="1219170">
                <a:buClr>
                  <a:srgbClr val="000000"/>
                </a:buClr>
              </a:pPr>
              <a:r>
                <a:rPr lang="en-US" sz="5000" b="1" kern="0" dirty="0">
                  <a:solidFill>
                    <a:prstClr val="black"/>
                  </a:solidFill>
                  <a:latin typeface="Calibri" panose="020F0502020204030204" pitchFamily="34" charset="0"/>
                  <a:cs typeface="Calibri" panose="020F0502020204030204" pitchFamily="34" charset="0"/>
                  <a:sym typeface="Arial"/>
                </a:rPr>
                <a:t>2.Cảnh </a:t>
              </a:r>
              <a:r>
                <a:rPr lang="en-US" sz="5000" b="1" kern="0" dirty="0" err="1">
                  <a:solidFill>
                    <a:prstClr val="black"/>
                  </a:solidFill>
                  <a:latin typeface="Calibri" panose="020F0502020204030204" pitchFamily="34" charset="0"/>
                  <a:cs typeface="Calibri" panose="020F0502020204030204" pitchFamily="34" charset="0"/>
                  <a:sym typeface="Arial"/>
                </a:rPr>
                <a:t>vật</a:t>
              </a:r>
              <a:r>
                <a:rPr lang="en-US" sz="5000" b="1" kern="0" dirty="0">
                  <a:solidFill>
                    <a:prstClr val="black"/>
                  </a:solidFill>
                  <a:latin typeface="Calibri" panose="020F0502020204030204" pitchFamily="34" charset="0"/>
                  <a:cs typeface="Calibri" panose="020F0502020204030204" pitchFamily="34" charset="0"/>
                  <a:sym typeface="Arial"/>
                </a:rPr>
                <a:t> ở </a:t>
              </a:r>
              <a:r>
                <a:rPr lang="en-US" sz="5000" b="1" kern="0" dirty="0" err="1">
                  <a:solidFill>
                    <a:prstClr val="black"/>
                  </a:solidFill>
                  <a:latin typeface="Calibri" panose="020F0502020204030204" pitchFamily="34" charset="0"/>
                  <a:cs typeface="Calibri" panose="020F0502020204030204" pitchFamily="34" charset="0"/>
                  <a:sym typeface="Arial"/>
                </a:rPr>
                <a:t>ngoại</a:t>
              </a:r>
              <a:r>
                <a:rPr lang="en-US" sz="5000" b="1" kern="0" dirty="0">
                  <a:solidFill>
                    <a:prstClr val="black"/>
                  </a:solidFill>
                  <a:latin typeface="Calibri" panose="020F0502020204030204" pitchFamily="34" charset="0"/>
                  <a:cs typeface="Calibri" panose="020F0502020204030204" pitchFamily="34" charset="0"/>
                  <a:sym typeface="Arial"/>
                </a:rPr>
                <a:t> ô đ</a:t>
              </a:r>
              <a:r>
                <a:rPr lang="vi-VN" sz="5000" b="1" kern="0" dirty="0">
                  <a:solidFill>
                    <a:prstClr val="black"/>
                  </a:solidFill>
                  <a:latin typeface="Calibri" panose="020F0502020204030204" pitchFamily="34" charset="0"/>
                  <a:cs typeface="Calibri" panose="020F0502020204030204" pitchFamily="34" charset="0"/>
                  <a:sym typeface="Arial"/>
                </a:rPr>
                <a:t>ư</a:t>
              </a:r>
              <a:r>
                <a:rPr lang="en-US" sz="5000" b="1" kern="0" dirty="0" err="1">
                  <a:solidFill>
                    <a:prstClr val="black"/>
                  </a:solidFill>
                  <a:latin typeface="Calibri" panose="020F0502020204030204" pitchFamily="34" charset="0"/>
                  <a:cs typeface="Calibri" panose="020F0502020204030204" pitchFamily="34" charset="0"/>
                  <a:sym typeface="Arial"/>
                </a:rPr>
                <a:t>ợc</a:t>
              </a:r>
              <a:r>
                <a:rPr lang="en-US" sz="5000" b="1" kern="0" dirty="0">
                  <a:solidFill>
                    <a:prstClr val="black"/>
                  </a:solidFill>
                  <a:latin typeface="Calibri" panose="020F0502020204030204" pitchFamily="34" charset="0"/>
                  <a:cs typeface="Calibri" panose="020F0502020204030204" pitchFamily="34" charset="0"/>
                  <a:sym typeface="Arial"/>
                </a:rPr>
                <a:t> </a:t>
              </a:r>
              <a:r>
                <a:rPr lang="en-US" sz="5000" b="1" kern="0" dirty="0" err="1">
                  <a:solidFill>
                    <a:prstClr val="black"/>
                  </a:solidFill>
                  <a:latin typeface="Calibri" panose="020F0502020204030204" pitchFamily="34" charset="0"/>
                  <a:cs typeface="Calibri" panose="020F0502020204030204" pitchFamily="34" charset="0"/>
                  <a:sym typeface="Arial"/>
                </a:rPr>
                <a:t>miêu</a:t>
              </a:r>
              <a:r>
                <a:rPr lang="en-US" sz="5000" b="1" kern="0" dirty="0">
                  <a:solidFill>
                    <a:prstClr val="black"/>
                  </a:solidFill>
                  <a:latin typeface="Calibri" panose="020F0502020204030204" pitchFamily="34" charset="0"/>
                  <a:cs typeface="Calibri" panose="020F0502020204030204" pitchFamily="34" charset="0"/>
                  <a:sym typeface="Arial"/>
                </a:rPr>
                <a:t> </a:t>
              </a:r>
              <a:r>
                <a:rPr lang="en-US" sz="5000" b="1" kern="0" dirty="0" err="1">
                  <a:solidFill>
                    <a:prstClr val="black"/>
                  </a:solidFill>
                  <a:latin typeface="Calibri" panose="020F0502020204030204" pitchFamily="34" charset="0"/>
                  <a:cs typeface="Calibri" panose="020F0502020204030204" pitchFamily="34" charset="0"/>
                  <a:sym typeface="Arial"/>
                </a:rPr>
                <a:t>tả</a:t>
              </a:r>
              <a:r>
                <a:rPr lang="en-US" sz="5000" b="1" kern="0" dirty="0">
                  <a:solidFill>
                    <a:prstClr val="black"/>
                  </a:solidFill>
                  <a:latin typeface="Calibri" panose="020F0502020204030204" pitchFamily="34" charset="0"/>
                  <a:cs typeface="Calibri" panose="020F0502020204030204" pitchFamily="34" charset="0"/>
                  <a:sym typeface="Arial"/>
                </a:rPr>
                <a:t> </a:t>
              </a:r>
              <a:r>
                <a:rPr lang="en-US" sz="5000" b="1" kern="0" dirty="0" err="1">
                  <a:solidFill>
                    <a:prstClr val="black"/>
                  </a:solidFill>
                  <a:latin typeface="Calibri" panose="020F0502020204030204" pitchFamily="34" charset="0"/>
                  <a:cs typeface="Calibri" panose="020F0502020204030204" pitchFamily="34" charset="0"/>
                  <a:sym typeface="Arial"/>
                </a:rPr>
                <a:t>nh</a:t>
              </a:r>
              <a:r>
                <a:rPr lang="vi-VN" sz="5000" b="1" kern="0" dirty="0">
                  <a:solidFill>
                    <a:prstClr val="black"/>
                  </a:solidFill>
                  <a:latin typeface="Calibri" panose="020F0502020204030204" pitchFamily="34" charset="0"/>
                  <a:cs typeface="Calibri" panose="020F0502020204030204" pitchFamily="34" charset="0"/>
                  <a:sym typeface="Arial"/>
                </a:rPr>
                <a:t>ư</a:t>
              </a:r>
              <a:r>
                <a:rPr lang="en-US" sz="5000" b="1" kern="0" dirty="0">
                  <a:solidFill>
                    <a:prstClr val="black"/>
                  </a:solidFill>
                  <a:latin typeface="Calibri" panose="020F0502020204030204" pitchFamily="34" charset="0"/>
                  <a:cs typeface="Calibri" panose="020F0502020204030204" pitchFamily="34" charset="0"/>
                  <a:sym typeface="Arial"/>
                </a:rPr>
                <a:t> </a:t>
              </a:r>
              <a:r>
                <a:rPr lang="en-US" sz="5000" b="1" kern="0" dirty="0" err="1">
                  <a:solidFill>
                    <a:prstClr val="black"/>
                  </a:solidFill>
                  <a:latin typeface="Calibri" panose="020F0502020204030204" pitchFamily="34" charset="0"/>
                  <a:cs typeface="Calibri" panose="020F0502020204030204" pitchFamily="34" charset="0"/>
                  <a:sym typeface="Arial"/>
                </a:rPr>
                <a:t>thế</a:t>
              </a:r>
              <a:r>
                <a:rPr lang="en-US" sz="5000" b="1" kern="0" dirty="0">
                  <a:solidFill>
                    <a:prstClr val="black"/>
                  </a:solidFill>
                  <a:latin typeface="Calibri" panose="020F0502020204030204" pitchFamily="34" charset="0"/>
                  <a:cs typeface="Calibri" panose="020F0502020204030204" pitchFamily="34" charset="0"/>
                  <a:sym typeface="Arial"/>
                </a:rPr>
                <a:t> </a:t>
              </a:r>
              <a:r>
                <a:rPr lang="en-US" sz="5000" b="1" kern="0" dirty="0" err="1">
                  <a:solidFill>
                    <a:prstClr val="black"/>
                  </a:solidFill>
                  <a:latin typeface="Calibri" panose="020F0502020204030204" pitchFamily="34" charset="0"/>
                  <a:cs typeface="Calibri" panose="020F0502020204030204" pitchFamily="34" charset="0"/>
                  <a:sym typeface="Arial"/>
                </a:rPr>
                <a:t>nào</a:t>
              </a:r>
              <a:r>
                <a:rPr lang="vi-VN" sz="5000" b="1" kern="0" dirty="0">
                  <a:solidFill>
                    <a:prstClr val="black"/>
                  </a:solidFill>
                  <a:latin typeface="Calibri" panose="020F0502020204030204" pitchFamily="34" charset="0"/>
                  <a:cs typeface="Calibri" panose="020F0502020204030204" pitchFamily="34" charset="0"/>
                  <a:sym typeface="Arial"/>
                </a:rPr>
                <a:t>? </a:t>
              </a:r>
              <a:endParaRPr lang="en-US" sz="5000" b="1" kern="0" dirty="0">
                <a:solidFill>
                  <a:prstClr val="black"/>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D6887046-6AEA-4962-B56C-F2D269CD6F78}"/>
              </a:ext>
            </a:extLst>
          </p:cNvPr>
          <p:cNvSpPr txBox="1"/>
          <p:nvPr/>
        </p:nvSpPr>
        <p:spPr>
          <a:xfrm>
            <a:off x="1045029" y="2946399"/>
            <a:ext cx="2917372" cy="784830"/>
          </a:xfrm>
          <a:prstGeom prst="rect">
            <a:avLst/>
          </a:prstGeom>
          <a:solidFill>
            <a:schemeClr val="accent3"/>
          </a:solidFill>
          <a:ln w="6350">
            <a:solidFill>
              <a:schemeClr val="tx1"/>
            </a:solidFill>
          </a:ln>
        </p:spPr>
        <p:txBody>
          <a:bodyPr wrap="square" rtlCol="0">
            <a:spAutoFit/>
          </a:bodyPr>
          <a:lstStyle/>
          <a:p>
            <a:r>
              <a:rPr lang="en-US" sz="4500" b="1" kern="0" dirty="0">
                <a:solidFill>
                  <a:srgbClr val="FF0000"/>
                </a:solidFill>
                <a:latin typeface="Calibri" panose="020F0502020204030204" pitchFamily="34" charset="0"/>
                <a:cs typeface="Calibri" panose="020F0502020204030204" pitchFamily="34" charset="0"/>
                <a:sym typeface="Arial"/>
              </a:rPr>
              <a:t>con </a:t>
            </a:r>
            <a:r>
              <a:rPr lang="en-US" sz="4500" b="1" kern="0" dirty="0" err="1">
                <a:solidFill>
                  <a:srgbClr val="FF0000"/>
                </a:solidFill>
                <a:latin typeface="Calibri" panose="020F0502020204030204" pitchFamily="34" charset="0"/>
                <a:cs typeface="Calibri" panose="020F0502020204030204" pitchFamily="34" charset="0"/>
                <a:sym typeface="Arial"/>
              </a:rPr>
              <a:t>kênh</a:t>
            </a:r>
            <a:endParaRPr lang="en-US" sz="4500" dirty="0">
              <a:solidFill>
                <a:srgbClr val="FF0000"/>
              </a:solidFill>
            </a:endParaRPr>
          </a:p>
        </p:txBody>
      </p:sp>
      <p:sp>
        <p:nvSpPr>
          <p:cNvPr id="7" name="TextBox 6">
            <a:extLst>
              <a:ext uri="{FF2B5EF4-FFF2-40B4-BE49-F238E27FC236}">
                <a16:creationId xmlns:a16="http://schemas.microsoft.com/office/drawing/2014/main" id="{42DD8F7D-3AB2-4CC2-8F3A-4E85887362A7}"/>
              </a:ext>
            </a:extLst>
          </p:cNvPr>
          <p:cNvSpPr txBox="1"/>
          <p:nvPr/>
        </p:nvSpPr>
        <p:spPr>
          <a:xfrm>
            <a:off x="6898343" y="2910730"/>
            <a:ext cx="4383318" cy="784830"/>
          </a:xfrm>
          <a:prstGeom prst="rect">
            <a:avLst/>
          </a:prstGeom>
          <a:solidFill>
            <a:schemeClr val="accent4"/>
          </a:solidFill>
          <a:ln w="6350">
            <a:solidFill>
              <a:schemeClr val="tx1"/>
            </a:solidFill>
          </a:ln>
        </p:spPr>
        <p:txBody>
          <a:bodyPr wrap="square" rtlCol="0">
            <a:spAutoFit/>
          </a:bodyPr>
          <a:lstStyle/>
          <a:p>
            <a:r>
              <a:rPr lang="en-US" sz="4500" b="1" kern="0" dirty="0" err="1">
                <a:solidFill>
                  <a:srgbClr val="FF0000"/>
                </a:solidFill>
                <a:latin typeface="Calibri" panose="020F0502020204030204" pitchFamily="34" charset="0"/>
                <a:cs typeface="Calibri" panose="020F0502020204030204" pitchFamily="34" charset="0"/>
                <a:sym typeface="Arial"/>
              </a:rPr>
              <a:t>ruộng</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rau</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muống</a:t>
            </a:r>
            <a:endParaRPr lang="en-US" sz="4500" dirty="0">
              <a:solidFill>
                <a:srgbClr val="FF0000"/>
              </a:solidFill>
            </a:endParaRPr>
          </a:p>
        </p:txBody>
      </p:sp>
      <p:sp>
        <p:nvSpPr>
          <p:cNvPr id="8" name="TextBox 7">
            <a:extLst>
              <a:ext uri="{FF2B5EF4-FFF2-40B4-BE49-F238E27FC236}">
                <a16:creationId xmlns:a16="http://schemas.microsoft.com/office/drawing/2014/main" id="{2E3F7BD1-8611-443E-87F4-E978ABB29352}"/>
              </a:ext>
            </a:extLst>
          </p:cNvPr>
          <p:cNvSpPr txBox="1"/>
          <p:nvPr/>
        </p:nvSpPr>
        <p:spPr>
          <a:xfrm>
            <a:off x="3962401" y="4179517"/>
            <a:ext cx="2660173" cy="784830"/>
          </a:xfrm>
          <a:prstGeom prst="rect">
            <a:avLst/>
          </a:prstGeom>
          <a:solidFill>
            <a:schemeClr val="accent6">
              <a:lumMod val="40000"/>
              <a:lumOff val="60000"/>
            </a:schemeClr>
          </a:solidFill>
          <a:ln w="6350">
            <a:solidFill>
              <a:schemeClr val="tx1"/>
            </a:solidFill>
          </a:ln>
        </p:spPr>
        <p:txBody>
          <a:bodyPr wrap="square" rtlCol="0">
            <a:spAutoFit/>
          </a:bodyPr>
          <a:lstStyle/>
          <a:p>
            <a:r>
              <a:rPr lang="en-US" sz="4500" b="1" kern="0" dirty="0" err="1">
                <a:solidFill>
                  <a:srgbClr val="FF0000"/>
                </a:solidFill>
                <a:latin typeface="Calibri" panose="020F0502020204030204" pitchFamily="34" charset="0"/>
                <a:cs typeface="Calibri" panose="020F0502020204030204" pitchFamily="34" charset="0"/>
                <a:sym typeface="Arial"/>
              </a:rPr>
              <a:t>rặng</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tre</a:t>
            </a:r>
            <a:endParaRPr lang="en-US" sz="4500" dirty="0">
              <a:solidFill>
                <a:srgbClr val="FF0000"/>
              </a:solidFill>
            </a:endParaRPr>
          </a:p>
        </p:txBody>
      </p:sp>
      <p:sp>
        <p:nvSpPr>
          <p:cNvPr id="9" name="TextBox 8">
            <a:extLst>
              <a:ext uri="{FF2B5EF4-FFF2-40B4-BE49-F238E27FC236}">
                <a16:creationId xmlns:a16="http://schemas.microsoft.com/office/drawing/2014/main" id="{252EF2BE-5169-4BDA-8872-CB3E027975DC}"/>
              </a:ext>
            </a:extLst>
          </p:cNvPr>
          <p:cNvSpPr txBox="1"/>
          <p:nvPr/>
        </p:nvSpPr>
        <p:spPr>
          <a:xfrm>
            <a:off x="783774" y="5513111"/>
            <a:ext cx="3062512" cy="784830"/>
          </a:xfrm>
          <a:prstGeom prst="rect">
            <a:avLst/>
          </a:prstGeom>
          <a:solidFill>
            <a:schemeClr val="accent6"/>
          </a:solidFill>
          <a:ln w="6350">
            <a:solidFill>
              <a:schemeClr val="tx1"/>
            </a:solidFill>
          </a:ln>
        </p:spPr>
        <p:txBody>
          <a:bodyPr wrap="square" rtlCol="0">
            <a:spAutoFit/>
          </a:bodyPr>
          <a:lstStyle/>
          <a:p>
            <a:r>
              <a:rPr lang="en-US" sz="4500" b="1" kern="0" dirty="0" err="1">
                <a:solidFill>
                  <a:srgbClr val="FF0000"/>
                </a:solidFill>
                <a:latin typeface="Calibri" panose="020F0502020204030204" pitchFamily="34" charset="0"/>
                <a:cs typeface="Calibri" panose="020F0502020204030204" pitchFamily="34" charset="0"/>
                <a:sym typeface="Arial"/>
              </a:rPr>
              <a:t>tiếng</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chim</a:t>
            </a:r>
            <a:endParaRPr lang="en-US" sz="4500" dirty="0">
              <a:solidFill>
                <a:srgbClr val="FF0000"/>
              </a:solidFill>
            </a:endParaRPr>
          </a:p>
        </p:txBody>
      </p:sp>
      <p:sp>
        <p:nvSpPr>
          <p:cNvPr id="10" name="TextBox 9">
            <a:extLst>
              <a:ext uri="{FF2B5EF4-FFF2-40B4-BE49-F238E27FC236}">
                <a16:creationId xmlns:a16="http://schemas.microsoft.com/office/drawing/2014/main" id="{22101528-488D-4BFD-AFB3-A51C4A072FBC}"/>
              </a:ext>
            </a:extLst>
          </p:cNvPr>
          <p:cNvSpPr txBox="1"/>
          <p:nvPr/>
        </p:nvSpPr>
        <p:spPr>
          <a:xfrm>
            <a:off x="6898343" y="5679382"/>
            <a:ext cx="4383318" cy="784830"/>
          </a:xfrm>
          <a:prstGeom prst="rect">
            <a:avLst/>
          </a:prstGeom>
          <a:solidFill>
            <a:srgbClr val="0070C0"/>
          </a:solidFill>
          <a:ln w="6350">
            <a:solidFill>
              <a:schemeClr val="tx1"/>
            </a:solidFill>
          </a:ln>
        </p:spPr>
        <p:txBody>
          <a:bodyPr wrap="square" rtlCol="0">
            <a:spAutoFit/>
          </a:bodyPr>
          <a:lstStyle/>
          <a:p>
            <a:r>
              <a:rPr lang="en-US" sz="4500" b="1" kern="0" dirty="0" err="1">
                <a:solidFill>
                  <a:srgbClr val="FF0000"/>
                </a:solidFill>
                <a:latin typeface="Calibri" panose="020F0502020204030204" pitchFamily="34" charset="0"/>
                <a:cs typeface="Calibri" panose="020F0502020204030204" pitchFamily="34" charset="0"/>
                <a:sym typeface="Arial"/>
              </a:rPr>
              <a:t>Cánh</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đồng</a:t>
            </a:r>
            <a:r>
              <a:rPr lang="en-US" sz="4500" b="1" kern="0" dirty="0">
                <a:solidFill>
                  <a:srgbClr val="FF0000"/>
                </a:solidFill>
                <a:latin typeface="Calibri" panose="020F0502020204030204" pitchFamily="34" charset="0"/>
                <a:cs typeface="Calibri" panose="020F0502020204030204" pitchFamily="34" charset="0"/>
                <a:sym typeface="Arial"/>
              </a:rPr>
              <a:t> </a:t>
            </a:r>
            <a:r>
              <a:rPr lang="en-US" sz="4500" b="1" kern="0" dirty="0" err="1">
                <a:solidFill>
                  <a:srgbClr val="FF0000"/>
                </a:solidFill>
                <a:latin typeface="Calibri" panose="020F0502020204030204" pitchFamily="34" charset="0"/>
                <a:cs typeface="Calibri" panose="020F0502020204030204" pitchFamily="34" charset="0"/>
                <a:sym typeface="Arial"/>
              </a:rPr>
              <a:t>lúa</a:t>
            </a:r>
            <a:endParaRPr lang="en-US" sz="4500" dirty="0">
              <a:solidFill>
                <a:srgbClr val="FF0000"/>
              </a:solidFill>
            </a:endParaRPr>
          </a:p>
        </p:txBody>
      </p:sp>
    </p:spTree>
    <p:extLst>
      <p:ext uri="{BB962C8B-B14F-4D97-AF65-F5344CB8AC3E}">
        <p14:creationId xmlns:p14="http://schemas.microsoft.com/office/powerpoint/2010/main" val="53075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ó một Sài Gòn bình yên như chốn quê nhà ở vùng ngoại ô">
            <a:extLst>
              <a:ext uri="{FF2B5EF4-FFF2-40B4-BE49-F238E27FC236}">
                <a16:creationId xmlns:a16="http://schemas.microsoft.com/office/drawing/2014/main" id="{F025C311-5E65-42B4-BA58-8FB99FDE2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39" y="1427461"/>
            <a:ext cx="9973994" cy="5338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ảnh sắc yên bình tựa thiên đường ở ngoại ô nước Úc - Du Lịch Úc">
            <a:extLst>
              <a:ext uri="{FF2B5EF4-FFF2-40B4-BE49-F238E27FC236}">
                <a16:creationId xmlns:a16="http://schemas.microsoft.com/office/drawing/2014/main" id="{42E3B8D0-C448-4D49-BC63-82F353BAB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940" y="1519310"/>
            <a:ext cx="9973994" cy="53386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nh đồng lúa Hội An đã chín vàng nhưng vắng bóng du khách | Báo Dân trí">
            <a:extLst>
              <a:ext uri="{FF2B5EF4-FFF2-40B4-BE49-F238E27FC236}">
                <a16:creationId xmlns:a16="http://schemas.microsoft.com/office/drawing/2014/main" id="{5567F99E-EDF8-4874-A11A-97677F5FA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941" y="1519311"/>
            <a:ext cx="9973994" cy="5227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iến trúc nông thôn xưa, nay: trách nhiệm và những hành động...">
            <a:extLst>
              <a:ext uri="{FF2B5EF4-FFF2-40B4-BE49-F238E27FC236}">
                <a16:creationId xmlns:a16="http://schemas.microsoft.com/office/drawing/2014/main" id="{EBB26B4B-498A-4898-874B-380067CA79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38" y="1427461"/>
            <a:ext cx="9973997" cy="5436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668A74-B3FA-4F33-BB5B-48603BE0B57B}"/>
              </a:ext>
            </a:extLst>
          </p:cNvPr>
          <p:cNvSpPr txBox="1"/>
          <p:nvPr/>
        </p:nvSpPr>
        <p:spPr>
          <a:xfrm>
            <a:off x="3198054" y="-83894"/>
            <a:ext cx="5036233" cy="553998"/>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NHÌN TRANH ĐOÁN TỪ</a:t>
            </a:r>
          </a:p>
        </p:txBody>
      </p:sp>
      <p:sp>
        <p:nvSpPr>
          <p:cNvPr id="4" name="Rectangle 3">
            <a:extLst>
              <a:ext uri="{FF2B5EF4-FFF2-40B4-BE49-F238E27FC236}">
                <a16:creationId xmlns:a16="http://schemas.microsoft.com/office/drawing/2014/main" id="{412AC8DE-66D4-4855-B73F-23EC33270C01}"/>
              </a:ext>
            </a:extLst>
          </p:cNvPr>
          <p:cNvSpPr/>
          <p:nvPr/>
        </p:nvSpPr>
        <p:spPr>
          <a:xfrm>
            <a:off x="2077989"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1" name="Rectangle 10">
            <a:extLst>
              <a:ext uri="{FF2B5EF4-FFF2-40B4-BE49-F238E27FC236}">
                <a16:creationId xmlns:a16="http://schemas.microsoft.com/office/drawing/2014/main" id="{7364FB26-7284-44D8-946E-9CAD74308797}"/>
              </a:ext>
            </a:extLst>
          </p:cNvPr>
          <p:cNvSpPr/>
          <p:nvPr/>
        </p:nvSpPr>
        <p:spPr>
          <a:xfrm>
            <a:off x="2837644"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2" name="Rectangle 11">
            <a:extLst>
              <a:ext uri="{FF2B5EF4-FFF2-40B4-BE49-F238E27FC236}">
                <a16:creationId xmlns:a16="http://schemas.microsoft.com/office/drawing/2014/main" id="{96ADB1A7-73C4-4B86-A567-CA4EC964E54D}"/>
              </a:ext>
            </a:extLst>
          </p:cNvPr>
          <p:cNvSpPr/>
          <p:nvPr/>
        </p:nvSpPr>
        <p:spPr>
          <a:xfrm>
            <a:off x="3597299"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3" name="Rectangle 12">
            <a:extLst>
              <a:ext uri="{FF2B5EF4-FFF2-40B4-BE49-F238E27FC236}">
                <a16:creationId xmlns:a16="http://schemas.microsoft.com/office/drawing/2014/main" id="{91C3E572-0756-4978-A4A0-125BEC548936}"/>
              </a:ext>
            </a:extLst>
          </p:cNvPr>
          <p:cNvSpPr/>
          <p:nvPr/>
        </p:nvSpPr>
        <p:spPr>
          <a:xfrm>
            <a:off x="4356954" y="564892"/>
            <a:ext cx="759655" cy="7683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4" name="Rectangle 13">
            <a:extLst>
              <a:ext uri="{FF2B5EF4-FFF2-40B4-BE49-F238E27FC236}">
                <a16:creationId xmlns:a16="http://schemas.microsoft.com/office/drawing/2014/main" id="{1E6FAA1C-0B58-468B-86E2-4C943BD98EEB}"/>
              </a:ext>
            </a:extLst>
          </p:cNvPr>
          <p:cNvSpPr/>
          <p:nvPr/>
        </p:nvSpPr>
        <p:spPr>
          <a:xfrm>
            <a:off x="5716172" y="56489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5" name="Rectangle 14">
            <a:extLst>
              <a:ext uri="{FF2B5EF4-FFF2-40B4-BE49-F238E27FC236}">
                <a16:creationId xmlns:a16="http://schemas.microsoft.com/office/drawing/2014/main" id="{0C71D8C0-FAA5-41FE-BC5C-757D682567B9}"/>
              </a:ext>
            </a:extLst>
          </p:cNvPr>
          <p:cNvSpPr/>
          <p:nvPr/>
        </p:nvSpPr>
        <p:spPr>
          <a:xfrm>
            <a:off x="6423586" y="564299"/>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6" name="Rectangle 15">
            <a:extLst>
              <a:ext uri="{FF2B5EF4-FFF2-40B4-BE49-F238E27FC236}">
                <a16:creationId xmlns:a16="http://schemas.microsoft.com/office/drawing/2014/main" id="{B23FDB13-1C95-4665-A5AA-3E3C7BC178DF}"/>
              </a:ext>
            </a:extLst>
          </p:cNvPr>
          <p:cNvSpPr/>
          <p:nvPr/>
        </p:nvSpPr>
        <p:spPr>
          <a:xfrm>
            <a:off x="7183241" y="564299"/>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Rectangle 16">
            <a:extLst>
              <a:ext uri="{FF2B5EF4-FFF2-40B4-BE49-F238E27FC236}">
                <a16:creationId xmlns:a16="http://schemas.microsoft.com/office/drawing/2014/main" id="{3558D998-E0D4-4044-BC1B-8458669067CC}"/>
              </a:ext>
            </a:extLst>
          </p:cNvPr>
          <p:cNvSpPr/>
          <p:nvPr/>
        </p:nvSpPr>
        <p:spPr>
          <a:xfrm>
            <a:off x="7949931" y="564299"/>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8" name="Rectangle 17">
            <a:extLst>
              <a:ext uri="{FF2B5EF4-FFF2-40B4-BE49-F238E27FC236}">
                <a16:creationId xmlns:a16="http://schemas.microsoft.com/office/drawing/2014/main" id="{1B4C9B78-F6F9-4F04-A665-F73AD7360708}"/>
              </a:ext>
            </a:extLst>
          </p:cNvPr>
          <p:cNvSpPr/>
          <p:nvPr/>
        </p:nvSpPr>
        <p:spPr>
          <a:xfrm>
            <a:off x="2066127"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N</a:t>
            </a:r>
          </a:p>
        </p:txBody>
      </p:sp>
      <p:sp>
        <p:nvSpPr>
          <p:cNvPr id="19" name="Rectangle 18">
            <a:extLst>
              <a:ext uri="{FF2B5EF4-FFF2-40B4-BE49-F238E27FC236}">
                <a16:creationId xmlns:a16="http://schemas.microsoft.com/office/drawing/2014/main" id="{154A5C6F-6C86-4714-B113-87AEC705FBDC}"/>
              </a:ext>
            </a:extLst>
          </p:cNvPr>
          <p:cNvSpPr/>
          <p:nvPr/>
        </p:nvSpPr>
        <p:spPr>
          <a:xfrm>
            <a:off x="2825782"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Ô</a:t>
            </a:r>
          </a:p>
        </p:txBody>
      </p:sp>
      <p:sp>
        <p:nvSpPr>
          <p:cNvPr id="20" name="Rectangle 19">
            <a:extLst>
              <a:ext uri="{FF2B5EF4-FFF2-40B4-BE49-F238E27FC236}">
                <a16:creationId xmlns:a16="http://schemas.microsoft.com/office/drawing/2014/main" id="{ADFE823B-B6CF-41E5-A11D-EE5CA2C58497}"/>
              </a:ext>
            </a:extLst>
          </p:cNvPr>
          <p:cNvSpPr/>
          <p:nvPr/>
        </p:nvSpPr>
        <p:spPr>
          <a:xfrm>
            <a:off x="3585437"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N</a:t>
            </a:r>
          </a:p>
        </p:txBody>
      </p:sp>
      <p:sp>
        <p:nvSpPr>
          <p:cNvPr id="21" name="Rectangle 20">
            <a:extLst>
              <a:ext uri="{FF2B5EF4-FFF2-40B4-BE49-F238E27FC236}">
                <a16:creationId xmlns:a16="http://schemas.microsoft.com/office/drawing/2014/main" id="{03516103-194D-449A-9362-479F414D7D61}"/>
              </a:ext>
            </a:extLst>
          </p:cNvPr>
          <p:cNvSpPr/>
          <p:nvPr/>
        </p:nvSpPr>
        <p:spPr>
          <a:xfrm>
            <a:off x="4345092"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G</a:t>
            </a:r>
          </a:p>
        </p:txBody>
      </p:sp>
      <p:sp>
        <p:nvSpPr>
          <p:cNvPr id="22" name="Rectangle 21">
            <a:extLst>
              <a:ext uri="{FF2B5EF4-FFF2-40B4-BE49-F238E27FC236}">
                <a16:creationId xmlns:a16="http://schemas.microsoft.com/office/drawing/2014/main" id="{72E374B3-5D40-4435-A555-A39057352452}"/>
              </a:ext>
            </a:extLst>
          </p:cNvPr>
          <p:cNvSpPr/>
          <p:nvPr/>
        </p:nvSpPr>
        <p:spPr>
          <a:xfrm>
            <a:off x="5704310"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T</a:t>
            </a:r>
          </a:p>
        </p:txBody>
      </p:sp>
      <p:sp>
        <p:nvSpPr>
          <p:cNvPr id="23" name="Rectangle 22">
            <a:extLst>
              <a:ext uri="{FF2B5EF4-FFF2-40B4-BE49-F238E27FC236}">
                <a16:creationId xmlns:a16="http://schemas.microsoft.com/office/drawing/2014/main" id="{EFA77FF5-9D5E-4089-BC93-CA8A923A83CF}"/>
              </a:ext>
            </a:extLst>
          </p:cNvPr>
          <p:cNvSpPr/>
          <p:nvPr/>
        </p:nvSpPr>
        <p:spPr>
          <a:xfrm>
            <a:off x="6427403"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H</a:t>
            </a:r>
          </a:p>
        </p:txBody>
      </p:sp>
      <p:sp>
        <p:nvSpPr>
          <p:cNvPr id="24" name="Rectangle 23">
            <a:extLst>
              <a:ext uri="{FF2B5EF4-FFF2-40B4-BE49-F238E27FC236}">
                <a16:creationId xmlns:a16="http://schemas.microsoft.com/office/drawing/2014/main" id="{F6B62AF3-79B3-474B-9B16-92DCB0D89459}"/>
              </a:ext>
            </a:extLst>
          </p:cNvPr>
          <p:cNvSpPr/>
          <p:nvPr/>
        </p:nvSpPr>
        <p:spPr>
          <a:xfrm>
            <a:off x="7188667"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Ô</a:t>
            </a:r>
          </a:p>
        </p:txBody>
      </p:sp>
      <p:sp>
        <p:nvSpPr>
          <p:cNvPr id="25" name="Rectangle 24">
            <a:extLst>
              <a:ext uri="{FF2B5EF4-FFF2-40B4-BE49-F238E27FC236}">
                <a16:creationId xmlns:a16="http://schemas.microsoft.com/office/drawing/2014/main" id="{1088280A-68E6-4197-AF50-A6A4F321C791}"/>
              </a:ext>
            </a:extLst>
          </p:cNvPr>
          <p:cNvSpPr/>
          <p:nvPr/>
        </p:nvSpPr>
        <p:spPr>
          <a:xfrm>
            <a:off x="7949931" y="558102"/>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634300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barn(inVertical)">
                                      <p:cBhvr>
                                        <p:cTn id="37" dur="2000"/>
                                        <p:tgtEl>
                                          <p:spTgt spid="4100"/>
                                        </p:tgtEl>
                                      </p:cBhvr>
                                    </p:animEffect>
                                  </p:childTnLst>
                                </p:cTn>
                              </p:par>
                            </p:childTnLst>
                          </p:cTn>
                        </p:par>
                        <p:par>
                          <p:cTn id="38" fill="hold">
                            <p:stCondLst>
                              <p:cond delay="2000"/>
                            </p:stCondLst>
                            <p:childTnLst>
                              <p:par>
                                <p:cTn id="39" presetID="5" presetClass="exit" presetSubtype="10" fill="hold" nodeType="afterEffect">
                                  <p:stCondLst>
                                    <p:cond delay="0"/>
                                  </p:stCondLst>
                                  <p:childTnLst>
                                    <p:animEffect transition="out" filter="checkerboard(across)">
                                      <p:cBhvr>
                                        <p:cTn id="40" dur="2000"/>
                                        <p:tgtEl>
                                          <p:spTgt spid="4100"/>
                                        </p:tgtEl>
                                      </p:cBhvr>
                                    </p:animEffect>
                                    <p:set>
                                      <p:cBhvr>
                                        <p:cTn id="41" dur="1" fill="hold">
                                          <p:stCondLst>
                                            <p:cond delay="1999"/>
                                          </p:stCondLst>
                                        </p:cTn>
                                        <p:tgtEl>
                                          <p:spTgt spid="4100"/>
                                        </p:tgtEl>
                                        <p:attrNameLst>
                                          <p:attrName>style.visibility</p:attrName>
                                        </p:attrNameLst>
                                      </p:cBhvr>
                                      <p:to>
                                        <p:strVal val="hidden"/>
                                      </p:to>
                                    </p:set>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2000"/>
                                        <p:tgtEl>
                                          <p:spTgt spid="9"/>
                                        </p:tgtEl>
                                      </p:cBhvr>
                                    </p:animEffect>
                                  </p:childTnLst>
                                </p:cTn>
                              </p:par>
                            </p:childTnLst>
                          </p:cTn>
                        </p:par>
                        <p:par>
                          <p:cTn id="45" fill="hold">
                            <p:stCondLst>
                              <p:cond delay="4000"/>
                            </p:stCondLst>
                            <p:childTnLst>
                              <p:par>
                                <p:cTn id="46" presetID="5" presetClass="exit" presetSubtype="10" fill="hold" nodeType="afterEffect">
                                  <p:stCondLst>
                                    <p:cond delay="0"/>
                                  </p:stCondLst>
                                  <p:childTnLst>
                                    <p:animEffect transition="out" filter="checkerboard(across)">
                                      <p:cBhvr>
                                        <p:cTn id="47" dur="2000"/>
                                        <p:tgtEl>
                                          <p:spTgt spid="9"/>
                                        </p:tgtEl>
                                      </p:cBhvr>
                                    </p:animEffect>
                                    <p:set>
                                      <p:cBhvr>
                                        <p:cTn id="48" dur="1" fill="hold">
                                          <p:stCondLst>
                                            <p:cond delay="1999"/>
                                          </p:stCondLst>
                                        </p:cTn>
                                        <p:tgtEl>
                                          <p:spTgt spid="9"/>
                                        </p:tgtEl>
                                        <p:attrNameLst>
                                          <p:attrName>style.visibility</p:attrName>
                                        </p:attrNameLst>
                                      </p:cBhvr>
                                      <p:to>
                                        <p:strVal val="hidden"/>
                                      </p:to>
                                    </p:set>
                                  </p:childTnLst>
                                </p:cTn>
                              </p:par>
                              <p:par>
                                <p:cTn id="49" presetID="2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2000"/>
                                        <p:tgtEl>
                                          <p:spTgt spid="10"/>
                                        </p:tgtEl>
                                      </p:cBhvr>
                                    </p:animEffect>
                                  </p:childTnLst>
                                </p:cTn>
                              </p:par>
                            </p:childTnLst>
                          </p:cTn>
                        </p:par>
                        <p:par>
                          <p:cTn id="52" fill="hold">
                            <p:stCondLst>
                              <p:cond delay="6000"/>
                            </p:stCondLst>
                            <p:childTnLst>
                              <p:par>
                                <p:cTn id="53" presetID="16" presetClass="exit" presetSubtype="21" fill="hold" nodeType="afterEffect">
                                  <p:stCondLst>
                                    <p:cond delay="0"/>
                                  </p:stCondLst>
                                  <p:childTnLst>
                                    <p:animEffect transition="out" filter="barn(inVertical)">
                                      <p:cBhvr>
                                        <p:cTn id="54" dur="2000"/>
                                        <p:tgtEl>
                                          <p:spTgt spid="10"/>
                                        </p:tgtEl>
                                      </p:cBhvr>
                                    </p:animEffect>
                                    <p:set>
                                      <p:cBhvr>
                                        <p:cTn id="55" dur="1" fill="hold">
                                          <p:stCondLst>
                                            <p:cond delay="1999"/>
                                          </p:stCondLst>
                                        </p:cTn>
                                        <p:tgtEl>
                                          <p:spTgt spid="10"/>
                                        </p:tgtEl>
                                        <p:attrNameLst>
                                          <p:attrName>style.visibility</p:attrName>
                                        </p:attrNameLst>
                                      </p:cBhvr>
                                      <p:to>
                                        <p:strVal val="hidden"/>
                                      </p:to>
                                    </p:set>
                                  </p:childTnLst>
                                </p:cTn>
                              </p:par>
                            </p:childTnLst>
                          </p:cTn>
                        </p:par>
                        <p:par>
                          <p:cTn id="56" fill="hold">
                            <p:stCondLst>
                              <p:cond delay="8000"/>
                            </p:stCondLst>
                            <p:childTnLst>
                              <p:par>
                                <p:cTn id="57" presetID="22" presetClass="entr" presetSubtype="4"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2000"/>
                                        <p:tgtEl>
                                          <p:spTgt spid="6"/>
                                        </p:tgtEl>
                                      </p:cBhvr>
                                    </p:animEffect>
                                  </p:childTnLst>
                                </p:cTn>
                              </p:par>
                            </p:childTnLst>
                          </p:cTn>
                        </p:par>
                        <p:par>
                          <p:cTn id="60" fill="hold">
                            <p:stCondLst>
                              <p:cond delay="10000"/>
                            </p:stCondLst>
                            <p:childTnLst>
                              <p:par>
                                <p:cTn id="61" presetID="14" presetClass="exit" presetSubtype="10" fill="hold" nodeType="afterEffect">
                                  <p:stCondLst>
                                    <p:cond delay="0"/>
                                  </p:stCondLst>
                                  <p:childTnLst>
                                    <p:animEffect transition="out" filter="randombar(horizontal)">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arn(inVertical)">
                                      <p:cBhvr>
                                        <p:cTn id="68" dur="500"/>
                                        <p:tgtEl>
                                          <p:spTgt spid="1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barn(inVertical)">
                                      <p:cBhvr>
                                        <p:cTn id="83" dur="500"/>
                                        <p:tgtEl>
                                          <p:spTgt spid="2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arn(inVertical)">
                                      <p:cBhvr>
                                        <p:cTn id="86" dur="500"/>
                                        <p:tgtEl>
                                          <p:spTgt spid="24"/>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inVertical)">
                                      <p:cBhvr>
                                        <p:cTn id="89" dur="500"/>
                                        <p:tgtEl>
                                          <p:spTgt spid="25"/>
                                        </p:tgtEl>
                                      </p:cBhvr>
                                    </p:animEffect>
                                  </p:childTnLst>
                                </p:cTn>
                              </p:par>
                              <p:par>
                                <p:cTn id="90" presetID="9" presetClass="exit" presetSubtype="0" fill="hold" grpId="1" nodeType="withEffect">
                                  <p:stCondLst>
                                    <p:cond delay="0"/>
                                  </p:stCondLst>
                                  <p:childTnLst>
                                    <p:animEffect transition="out" filter="dissolv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522D4-8DFB-4A47-B305-C62DADC5C88C}"/>
              </a:ext>
            </a:extLst>
          </p:cNvPr>
          <p:cNvSpPr txBox="1"/>
          <p:nvPr/>
        </p:nvSpPr>
        <p:spPr>
          <a:xfrm>
            <a:off x="1582057" y="493486"/>
            <a:ext cx="9245600" cy="369332"/>
          </a:xfrm>
          <a:prstGeom prst="rect">
            <a:avLst/>
          </a:prstGeom>
          <a:noFill/>
        </p:spPr>
        <p:txBody>
          <a:bodyPr wrap="square" rtlCol="0">
            <a:spAutoFit/>
          </a:bodyPr>
          <a:lstStyle/>
          <a:p>
            <a:r>
              <a:rPr lang="en-US">
                <a:solidFill>
                  <a:srgbClr val="7030A0"/>
                </a:solidFill>
                <a:latin typeface="Cambria" panose="02040503050406030204" pitchFamily="18" charset="0"/>
                <a:ea typeface="Cambria" panose="02040503050406030204" pitchFamily="18" charset="0"/>
              </a:rPr>
              <a:t> </a:t>
            </a:r>
            <a:endParaRPr lang="en-US" dirty="0"/>
          </a:p>
        </p:txBody>
      </p:sp>
      <p:sp>
        <p:nvSpPr>
          <p:cNvPr id="5" name="TextBox 4">
            <a:extLst>
              <a:ext uri="{FF2B5EF4-FFF2-40B4-BE49-F238E27FC236}">
                <a16:creationId xmlns:a16="http://schemas.microsoft.com/office/drawing/2014/main" id="{BD8E8AF8-4B62-4450-A63F-D87CB5808239}"/>
              </a:ext>
            </a:extLst>
          </p:cNvPr>
          <p:cNvSpPr txBox="1"/>
          <p:nvPr/>
        </p:nvSpPr>
        <p:spPr>
          <a:xfrm>
            <a:off x="411056" y="3401975"/>
            <a:ext cx="11369887"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 N</a:t>
            </a:r>
            <a:r>
              <a:rPr lang="vi-VN" sz="4400" b="1" dirty="0">
                <a:solidFill>
                  <a:srgbClr val="FF0000"/>
                </a:solidFill>
                <a:latin typeface="Cambria" panose="02040503050406030204" pitchFamily="18" charset="0"/>
                <a:ea typeface="Cambria" panose="02040503050406030204" pitchFamily="18" charset="0"/>
              </a:rPr>
              <a:t>hững đám mây trắng </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vui đùa đuổi nhau trên cao.</a:t>
            </a:r>
            <a:r>
              <a:rPr lang="en-US" sz="4400" b="1" dirty="0">
                <a:solidFill>
                  <a:srgbClr val="FF0000"/>
                </a:solidFill>
                <a:latin typeface="Cambria" panose="02040503050406030204" pitchFamily="18" charset="0"/>
                <a:ea typeface="Cambria" panose="02040503050406030204" pitchFamily="18" charset="0"/>
              </a:rPr>
              <a:t>”</a:t>
            </a:r>
            <a:endParaRPr lang="en-US" sz="4400" b="1" dirty="0">
              <a:solidFill>
                <a:srgbClr val="FF0000"/>
              </a:solidFill>
            </a:endParaRPr>
          </a:p>
        </p:txBody>
      </p:sp>
      <p:sp>
        <p:nvSpPr>
          <p:cNvPr id="6" name="TextBox 5">
            <a:extLst>
              <a:ext uri="{FF2B5EF4-FFF2-40B4-BE49-F238E27FC236}">
                <a16:creationId xmlns:a16="http://schemas.microsoft.com/office/drawing/2014/main" id="{5DDF7D6E-7E26-4C3D-AE28-7FC9567A4372}"/>
              </a:ext>
            </a:extLst>
          </p:cNvPr>
          <p:cNvSpPr txBox="1"/>
          <p:nvPr/>
        </p:nvSpPr>
        <p:spPr>
          <a:xfrm>
            <a:off x="0" y="1232150"/>
            <a:ext cx="11268839" cy="216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          “ N</a:t>
            </a:r>
            <a:r>
              <a:rPr kumimoji="0" lang="vi-VN"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hững rặng tre xanh đang thì thầm trong gió.</a:t>
            </a:r>
            <a:r>
              <a:rPr kumimoji="0" lang="en-US"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a:t>
            </a:r>
          </a:p>
          <a:p>
            <a:pPr lvl="0" algn="just">
              <a:defRPr/>
            </a:pPr>
            <a:endParaRPr lang="en-US" sz="45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90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àm sao để trồng rau muống xanh tốt vào mùa đông - VnExpress">
            <a:extLst>
              <a:ext uri="{FF2B5EF4-FFF2-40B4-BE49-F238E27FC236}">
                <a16:creationId xmlns:a16="http://schemas.microsoft.com/office/drawing/2014/main" id="{10DB3938-71B2-426A-973F-59A515769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270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ự án Sinh vật biển">
            <a:extLst>
              <a:ext uri="{FF2B5EF4-FFF2-40B4-BE49-F238E27FC236}">
                <a16:creationId xmlns:a16="http://schemas.microsoft.com/office/drawing/2014/main" id="{481D9559-FDD2-479D-A862-27803F2E0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25" y="0"/>
            <a:ext cx="62701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4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29F73497-D4FA-45C4-A222-3CE5A0A28CF6}"/>
              </a:ext>
            </a:extLst>
          </p:cNvPr>
          <p:cNvSpPr/>
          <p:nvPr/>
        </p:nvSpPr>
        <p:spPr>
          <a:xfrm>
            <a:off x="1030728" y="1941445"/>
            <a:ext cx="9814560" cy="2485411"/>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Nội dung đoạn 2: </a:t>
            </a:r>
          </a:p>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4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3BC0ED7B-8D27-3F92-9800-1421AD1E1972}"/>
              </a:ext>
            </a:extLst>
          </p:cNvPr>
          <p:cNvGrpSpPr/>
          <p:nvPr/>
        </p:nvGrpSpPr>
        <p:grpSpPr>
          <a:xfrm>
            <a:off x="657763" y="1658145"/>
            <a:ext cx="10671875" cy="3541710"/>
            <a:chOff x="717959" y="946211"/>
            <a:chExt cx="8003906" cy="1791245"/>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717959" y="946211"/>
              <a:ext cx="8003906" cy="1501241"/>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93180" y="1054029"/>
              <a:ext cx="7393181" cy="1683427"/>
            </a:xfrm>
            <a:prstGeom prst="rect">
              <a:avLst/>
            </a:prstGeom>
            <a:noFill/>
          </p:spPr>
          <p:txBody>
            <a:bodyPr wrap="square" rtlCol="0">
              <a:spAutoFit/>
            </a:bodyPr>
            <a:lstStyle/>
            <a:p>
              <a:pPr defTabSz="1219170">
                <a:buClr>
                  <a:srgbClr val="000000"/>
                </a:buClr>
              </a:pPr>
              <a:r>
                <a:rPr kumimoji="0" lang="en-US" sz="5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4. </a:t>
              </a:r>
              <a:r>
                <a:rPr lang="vi-VN" sz="5400" b="1"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5400" b="1" kern="0" dirty="0">
                <a:solidFill>
                  <a:prstClr val="black"/>
                </a:solidFill>
                <a:latin typeface="Calibri" panose="020F0502020204030204" pitchFamily="34" charset="0"/>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425149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ites Flying in the Sky. Makar Sankranti Festival. India Stock Image -  Image of looking, enjoyment: 302445405">
            <a:extLst>
              <a:ext uri="{FF2B5EF4-FFF2-40B4-BE49-F238E27FC236}">
                <a16:creationId xmlns:a16="http://schemas.microsoft.com/office/drawing/2014/main" id="{95C54D6A-2C89-4982-81F7-A7A30D4BC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0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22FC45E0-D3D5-6D0A-0C4B-47F3888112FA}"/>
              </a:ext>
            </a:extLst>
          </p:cNvPr>
          <p:cNvSpPr txBox="1"/>
          <p:nvPr/>
        </p:nvSpPr>
        <p:spPr>
          <a:xfrm>
            <a:off x="486227" y="397627"/>
            <a:ext cx="11219543" cy="861774"/>
          </a:xfrm>
          <a:prstGeom prst="rect">
            <a:avLst/>
          </a:prstGeom>
          <a:noFill/>
        </p:spPr>
        <p:txBody>
          <a:bodyPr wrap="square" rtlCol="0">
            <a:spAutoFit/>
          </a:bodyPr>
          <a:lstStyle/>
          <a:p>
            <a:pPr defTabSz="1219170">
              <a:buClr>
                <a:srgbClr val="000000"/>
              </a:buClr>
            </a:pPr>
            <a:r>
              <a:rPr lang="en-US" sz="5000" b="1" kern="0" dirty="0" err="1">
                <a:solidFill>
                  <a:srgbClr val="FF0000"/>
                </a:solidFill>
                <a:latin typeface="Times New Roman" panose="02020603050405020304" pitchFamily="18" charset="0"/>
                <a:cs typeface="Times New Roman" panose="02020603050405020304" pitchFamily="18" charset="0"/>
                <a:sym typeface="Arial"/>
              </a:rPr>
              <a:t>Diều</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cốc</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diều</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tu</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diều</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b="1" kern="0" dirty="0" err="1">
                <a:solidFill>
                  <a:srgbClr val="FF0000"/>
                </a:solidFill>
                <a:latin typeface="Times New Roman" panose="02020603050405020304" pitchFamily="18" charset="0"/>
                <a:cs typeface="Times New Roman" panose="02020603050405020304" pitchFamily="18" charset="0"/>
                <a:sym typeface="Arial"/>
              </a:rPr>
              <a:t>sáo</a:t>
            </a:r>
            <a:r>
              <a:rPr lang="en-US" sz="5000" b="1" kern="0" dirty="0">
                <a:solidFill>
                  <a:srgbClr val="FF0000"/>
                </a:solidFill>
                <a:latin typeface="Times New Roman" panose="02020603050405020304" pitchFamily="18" charset="0"/>
                <a:cs typeface="Times New Roman" panose="02020603050405020304" pitchFamily="18" charset="0"/>
                <a:sym typeface="Arial"/>
              </a:rPr>
              <a:t>: </a:t>
            </a:r>
            <a:r>
              <a:rPr lang="en-US" sz="5000" kern="0" dirty="0" err="1">
                <a:solidFill>
                  <a:prstClr val="black"/>
                </a:solidFill>
                <a:latin typeface="Times New Roman" panose="02020603050405020304" pitchFamily="18" charset="0"/>
                <a:cs typeface="Times New Roman" panose="02020603050405020304" pitchFamily="18" charset="0"/>
                <a:sym typeface="Arial"/>
              </a:rPr>
              <a:t>các</a:t>
            </a:r>
            <a:r>
              <a:rPr lang="en-US" sz="5000" kern="0" dirty="0">
                <a:solidFill>
                  <a:prstClr val="black"/>
                </a:solidFill>
                <a:latin typeface="Times New Roman" panose="02020603050405020304" pitchFamily="18" charset="0"/>
                <a:cs typeface="Times New Roman" panose="02020603050405020304" pitchFamily="18" charset="0"/>
                <a:sym typeface="Arial"/>
              </a:rPr>
              <a:t> </a:t>
            </a:r>
            <a:r>
              <a:rPr lang="en-US" sz="5000" kern="0" dirty="0" err="1">
                <a:solidFill>
                  <a:prstClr val="black"/>
                </a:solidFill>
                <a:latin typeface="Times New Roman" panose="02020603050405020304" pitchFamily="18" charset="0"/>
                <a:cs typeface="Times New Roman" panose="02020603050405020304" pitchFamily="18" charset="0"/>
                <a:sym typeface="Arial"/>
              </a:rPr>
              <a:t>loại</a:t>
            </a:r>
            <a:r>
              <a:rPr lang="en-US" sz="5000" kern="0" dirty="0">
                <a:solidFill>
                  <a:prstClr val="black"/>
                </a:solidFill>
                <a:latin typeface="Times New Roman" panose="02020603050405020304" pitchFamily="18" charset="0"/>
                <a:cs typeface="Times New Roman" panose="02020603050405020304" pitchFamily="18" charset="0"/>
                <a:sym typeface="Arial"/>
              </a:rPr>
              <a:t> </a:t>
            </a:r>
            <a:r>
              <a:rPr lang="en-US" sz="5000" kern="0" dirty="0" err="1">
                <a:solidFill>
                  <a:prstClr val="black"/>
                </a:solidFill>
                <a:latin typeface="Times New Roman" panose="02020603050405020304" pitchFamily="18" charset="0"/>
                <a:cs typeface="Times New Roman" panose="02020603050405020304" pitchFamily="18" charset="0"/>
                <a:sym typeface="Arial"/>
              </a:rPr>
              <a:t>diều</a:t>
            </a:r>
            <a:endParaRPr lang="en-US" sz="5000" b="1" kern="0" dirty="0">
              <a:solidFill>
                <a:srgbClr val="FF0000"/>
              </a:solidFill>
              <a:latin typeface="Calibri"/>
              <a:cs typeface="Arial"/>
              <a:sym typeface="Arial"/>
            </a:endParaRPr>
          </a:p>
        </p:txBody>
      </p:sp>
      <p:pic>
        <p:nvPicPr>
          <p:cNvPr id="6" name="Picture 2" descr="https://scontent.fhan3-4.fna.fbcdn.net/v/t39.30808-6/360092068_2027691984232139_492960220937090353_n.jpg?_nc_cat=104&amp;ccb=1-7&amp;_nc_sid=5f2048&amp;_nc_eui2=AeF8Ulf8o0VNohjvZ2DqvC_eDI7ia3VGGaMMjuJrdUYZowX1Gn_jFMc98VedxSixgObXlskRItfhS4HCZRbWPs3U&amp;_nc_ohc=39sCZiITALsAX-e4N_K&amp;_nc_zt=23&amp;_nc_ht=scontent.fhan3-4.fna&amp;oh=00_AfBQRIsrIzdcAsLXAEuZgebI3vuZ2X9QD7DoET44NhiCnw&amp;oe=65F703E9">
            <a:extLst>
              <a:ext uri="{FF2B5EF4-FFF2-40B4-BE49-F238E27FC236}">
                <a16:creationId xmlns:a16="http://schemas.microsoft.com/office/drawing/2014/main" id="{37C9A3F5-0A56-412A-8DD9-CED0BD04B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 y="1259401"/>
            <a:ext cx="10987313" cy="570198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i là người đầu tiên chế ra diều sáo?">
            <a:extLst>
              <a:ext uri="{FF2B5EF4-FFF2-40B4-BE49-F238E27FC236}">
                <a16:creationId xmlns:a16="http://schemas.microsoft.com/office/drawing/2014/main" id="{6EE650FE-59D4-45E2-B43E-0C02DE039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 y="1259400"/>
            <a:ext cx="10330739" cy="5598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Photo | Colorful kites flying in the sky at sunset">
            <a:extLst>
              <a:ext uri="{FF2B5EF4-FFF2-40B4-BE49-F238E27FC236}">
                <a16:creationId xmlns:a16="http://schemas.microsoft.com/office/drawing/2014/main" id="{309F542B-E4E8-4863-B47D-85E07876C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4" y="1443038"/>
            <a:ext cx="10221882" cy="559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barn(inVertical)">
                                      <p:cBhvr>
                                        <p:cTn id="11" dur="500"/>
                                        <p:tgtEl>
                                          <p:spTgt spid="12290"/>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522D4-8DFB-4A47-B305-C62DADC5C88C}"/>
              </a:ext>
            </a:extLst>
          </p:cNvPr>
          <p:cNvSpPr txBox="1"/>
          <p:nvPr/>
        </p:nvSpPr>
        <p:spPr>
          <a:xfrm>
            <a:off x="1582057" y="493486"/>
            <a:ext cx="9245600" cy="369332"/>
          </a:xfrm>
          <a:prstGeom prst="rect">
            <a:avLst/>
          </a:prstGeom>
          <a:noFill/>
        </p:spPr>
        <p:txBody>
          <a:bodyPr wrap="square" rtlCol="0">
            <a:spAutoFit/>
          </a:bodyPr>
          <a:lstStyle/>
          <a:p>
            <a:r>
              <a:rPr lang="en-US">
                <a:solidFill>
                  <a:srgbClr val="7030A0"/>
                </a:solidFill>
                <a:latin typeface="Cambria" panose="02040503050406030204" pitchFamily="18" charset="0"/>
                <a:ea typeface="Cambria" panose="02040503050406030204" pitchFamily="18" charset="0"/>
              </a:rPr>
              <a:t> </a:t>
            </a:r>
            <a:endParaRPr lang="en-US" dirty="0"/>
          </a:p>
        </p:txBody>
      </p:sp>
      <p:sp>
        <p:nvSpPr>
          <p:cNvPr id="5" name="TextBox 4">
            <a:extLst>
              <a:ext uri="{FF2B5EF4-FFF2-40B4-BE49-F238E27FC236}">
                <a16:creationId xmlns:a16="http://schemas.microsoft.com/office/drawing/2014/main" id="{BD8E8AF8-4B62-4450-A63F-D87CB5808239}"/>
              </a:ext>
            </a:extLst>
          </p:cNvPr>
          <p:cNvSpPr txBox="1"/>
          <p:nvPr/>
        </p:nvSpPr>
        <p:spPr>
          <a:xfrm>
            <a:off x="411056" y="3401975"/>
            <a:ext cx="11369887" cy="1446550"/>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 “ </a:t>
            </a:r>
            <a:r>
              <a:rPr lang="en-US" sz="4400" b="1" dirty="0" err="1">
                <a:solidFill>
                  <a:srgbClr val="FF0000"/>
                </a:solidFill>
                <a:latin typeface="Cambria" panose="02040503050406030204" pitchFamily="18" charset="0"/>
                <a:ea typeface="Cambria" panose="02040503050406030204" pitchFamily="18" charset="0"/>
              </a:rPr>
              <a:t>Những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cánh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diều</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nh</a:t>
            </a:r>
            <a:r>
              <a:rPr lang="vi-VN" sz="4400" b="1" dirty="0">
                <a:solidFill>
                  <a:srgbClr val="FF0000"/>
                </a:solidFill>
                <a:latin typeface="Cambria" panose="02040503050406030204" pitchFamily="18" charset="0"/>
                <a:ea typeface="Cambria" panose="02040503050406030204" pitchFamily="18" charset="0"/>
              </a:rPr>
              <a:t>ư</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những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mảnh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hồn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ấu</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th</a:t>
            </a:r>
            <a:r>
              <a:rPr lang="vi-VN" sz="4400" b="1" dirty="0">
                <a:solidFill>
                  <a:srgbClr val="FF0000"/>
                </a:solidFill>
                <a:latin typeface="Cambria" panose="02040503050406030204" pitchFamily="18" charset="0"/>
                <a:ea typeface="Cambria" panose="02040503050406030204" pitchFamily="18" charset="0"/>
              </a:rPr>
              <a:t>ơ</a:t>
            </a:r>
            <a:r>
              <a:rPr lang="en-US" sz="4400" b="1" dirty="0">
                <a:solidFill>
                  <a:srgbClr val="FF0000"/>
                </a:solidFill>
                <a:latin typeface="Cambria" panose="02040503050406030204" pitchFamily="18" charset="0"/>
                <a:ea typeface="Cambria" panose="02040503050406030204" pitchFamily="18" charset="0"/>
              </a:rPr>
              <a:t> bay </a:t>
            </a:r>
            <a:r>
              <a:rPr lang="en-US" sz="4400" b="1" dirty="0" err="1">
                <a:solidFill>
                  <a:srgbClr val="FF0000"/>
                </a:solidFill>
                <a:latin typeface="Cambria" panose="02040503050406030204" pitchFamily="18" charset="0"/>
                <a:ea typeface="Cambria" panose="02040503050406030204" pitchFamily="18" charset="0"/>
              </a:rPr>
              <a:t>lên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biết</a:t>
            </a:r>
            <a:r>
              <a:rPr lang="en-US" sz="4400" b="1" dirty="0">
                <a:solidFill>
                  <a:srgbClr val="FF0000"/>
                </a:solidFill>
                <a:latin typeface="Cambria" panose="02040503050406030204" pitchFamily="18" charset="0"/>
                <a:ea typeface="Cambria" panose="02040503050406030204" pitchFamily="18" charset="0"/>
              </a:rPr>
              <a:t> bao </a:t>
            </a:r>
            <a:r>
              <a:rPr lang="en-US" sz="4400" b="1" dirty="0" err="1">
                <a:solidFill>
                  <a:srgbClr val="FF0000"/>
                </a:solidFill>
                <a:latin typeface="Cambria" panose="02040503050406030204" pitchFamily="18" charset="0"/>
                <a:ea typeface="Cambria" panose="02040503050406030204" pitchFamily="18" charset="0"/>
              </a:rPr>
              <a:t>khát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vọng</a:t>
            </a:r>
            <a:r>
              <a:rPr lang="vi-VN" sz="4400" b="1" dirty="0">
                <a:solidFill>
                  <a:srgbClr val="FF0000"/>
                </a:solidFill>
                <a:latin typeface="Cambria" panose="02040503050406030204" pitchFamily="18" charset="0"/>
                <a:ea typeface="Cambria" panose="02040503050406030204" pitchFamily="18" charset="0"/>
              </a:rPr>
              <a:t>.</a:t>
            </a:r>
            <a:r>
              <a:rPr lang="en-US" sz="4400" b="1" dirty="0">
                <a:solidFill>
                  <a:srgbClr val="FF0000"/>
                </a:solidFill>
                <a:latin typeface="Cambria" panose="02040503050406030204" pitchFamily="18" charset="0"/>
                <a:ea typeface="Cambria" panose="02040503050406030204" pitchFamily="18" charset="0"/>
              </a:rPr>
              <a:t>”</a:t>
            </a:r>
            <a:endParaRPr lang="en-US" sz="4400" b="1" dirty="0">
              <a:solidFill>
                <a:srgbClr val="FF0000"/>
              </a:solidFill>
            </a:endParaRPr>
          </a:p>
        </p:txBody>
      </p:sp>
      <p:sp>
        <p:nvSpPr>
          <p:cNvPr id="6" name="TextBox 5">
            <a:extLst>
              <a:ext uri="{FF2B5EF4-FFF2-40B4-BE49-F238E27FC236}">
                <a16:creationId xmlns:a16="http://schemas.microsoft.com/office/drawing/2014/main" id="{5DDF7D6E-7E26-4C3D-AE28-7FC9567A4372}"/>
              </a:ext>
            </a:extLst>
          </p:cNvPr>
          <p:cNvSpPr txBox="1"/>
          <p:nvPr/>
        </p:nvSpPr>
        <p:spPr>
          <a:xfrm>
            <a:off x="0" y="1232150"/>
            <a:ext cx="11268839" cy="216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          “Nh</a:t>
            </a:r>
            <a:r>
              <a:rPr lang="en-US" sz="4500" b="1" dirty="0" err="1">
                <a:solidFill>
                  <a:schemeClr val="accent2"/>
                </a:solidFill>
                <a:latin typeface="Cambria" panose="02040503050406030204" pitchFamily="18" charset="0"/>
                <a:ea typeface="Cambria" panose="02040503050406030204" pitchFamily="18" charset="0"/>
              </a:rPr>
              <a:t>ững</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cánh</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diều</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mềm</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mại</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nh</a:t>
            </a:r>
            <a:r>
              <a:rPr lang="vi-VN" sz="4500" b="1" dirty="0">
                <a:solidFill>
                  <a:schemeClr val="accent2"/>
                </a:solidFill>
                <a:latin typeface="Cambria" panose="02040503050406030204" pitchFamily="18" charset="0"/>
                <a:ea typeface="Cambria" panose="02040503050406030204" pitchFamily="18" charset="0"/>
              </a:rPr>
              <a:t>ư</a:t>
            </a:r>
            <a:r>
              <a:rPr lang="en-US" sz="4500" b="1" dirty="0">
                <a:solidFill>
                  <a:schemeClr val="accent2"/>
                </a:solidFill>
                <a:latin typeface="Cambria" panose="02040503050406030204" pitchFamily="18" charset="0"/>
                <a:ea typeface="Cambria" panose="02040503050406030204" pitchFamily="18" charset="0"/>
              </a:rPr>
              <a:t> </a:t>
            </a:r>
            <a:r>
              <a:rPr lang="en-US" sz="4500" b="1" dirty="0" err="1">
                <a:solidFill>
                  <a:schemeClr val="accent2"/>
                </a:solidFill>
                <a:latin typeface="Cambria" panose="02040503050406030204" pitchFamily="18" charset="0"/>
                <a:ea typeface="Cambria" panose="02040503050406030204" pitchFamily="18" charset="0"/>
              </a:rPr>
              <a:t>cánh</a:t>
            </a:r>
            <a:r>
              <a:rPr lang="en-US" sz="4500" b="1" dirty="0">
                <a:solidFill>
                  <a:schemeClr val="accent2"/>
                </a:solidFill>
                <a:latin typeface="Cambria" panose="02040503050406030204" pitchFamily="18" charset="0"/>
                <a:ea typeface="Cambria" panose="02040503050406030204" pitchFamily="18" charset="0"/>
              </a:rPr>
              <a:t> b</a:t>
            </a:r>
            <a:r>
              <a:rPr lang="vi-VN" sz="4500" b="1" dirty="0">
                <a:solidFill>
                  <a:schemeClr val="accent2"/>
                </a:solidFill>
                <a:latin typeface="Cambria" panose="02040503050406030204" pitchFamily="18" charset="0"/>
                <a:ea typeface="Cambria" panose="02040503050406030204" pitchFamily="18" charset="0"/>
              </a:rPr>
              <a:t>ư</a:t>
            </a:r>
            <a:r>
              <a:rPr lang="en-US" sz="4500" b="1" dirty="0" err="1">
                <a:solidFill>
                  <a:schemeClr val="accent2"/>
                </a:solidFill>
                <a:latin typeface="Cambria" panose="02040503050406030204" pitchFamily="18" charset="0"/>
                <a:ea typeface="Cambria" panose="02040503050406030204" pitchFamily="18" charset="0"/>
              </a:rPr>
              <a:t>ớm</a:t>
            </a:r>
            <a:r>
              <a:rPr kumimoji="0" lang="vi-VN"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a:t>
            </a:r>
            <a:r>
              <a:rPr kumimoji="0" lang="en-US" sz="45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rPr>
              <a:t>”</a:t>
            </a:r>
          </a:p>
          <a:p>
            <a:pPr lvl="0" algn="just">
              <a:defRPr/>
            </a:pPr>
            <a:endParaRPr lang="en-US" sz="45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063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iễn phí vận chuyển chất lượng cao trẻ em diều bướm cầu vồng diều với xử">
            <a:extLst>
              <a:ext uri="{FF2B5EF4-FFF2-40B4-BE49-F238E27FC236}">
                <a16:creationId xmlns:a16="http://schemas.microsoft.com/office/drawing/2014/main" id="{B54838BE-0901-40AA-A3B1-15261914D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536" y="0"/>
            <a:ext cx="10745178" cy="67491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ồ chơi cánh diều hình bươm bướm nhiều màu 35 inch | Shopee Việt Nam">
            <a:extLst>
              <a:ext uri="{FF2B5EF4-FFF2-40B4-BE49-F238E27FC236}">
                <a16:creationId xmlns:a16="http://schemas.microsoft.com/office/drawing/2014/main" id="{181210AD-39BD-4710-9CFB-4FD4E60AA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536" y="0"/>
            <a:ext cx="107451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ว่าวผีเสื้อ10 - fancy-kite">
            <a:extLst>
              <a:ext uri="{FF2B5EF4-FFF2-40B4-BE49-F238E27FC236}">
                <a16:creationId xmlns:a16="http://schemas.microsoft.com/office/drawing/2014/main" id="{CCD5E817-9EF1-4AD6-A7AE-ACB84D215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743" y="0"/>
            <a:ext cx="105373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àng Ngàn Hình Ảnh Thả Diều Trên Cánh Đồng - Bộ Sưu Tập Hình Ảnh Độc Đáo  Với Chất Lượng 4K">
            <a:extLst>
              <a:ext uri="{FF2B5EF4-FFF2-40B4-BE49-F238E27FC236}">
                <a16:creationId xmlns:a16="http://schemas.microsoft.com/office/drawing/2014/main" id="{37CF87EB-F02F-44C9-A334-311A4D529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0"/>
                                        <p:tgtEl>
                                          <p:spTgt spid="4098"/>
                                        </p:tgtEl>
                                      </p:cBhvr>
                                    </p:animEffect>
                                  </p:childTnLst>
                                </p:cTn>
                              </p:par>
                            </p:childTnLst>
                          </p:cTn>
                        </p:par>
                        <p:par>
                          <p:cTn id="8" fill="hold">
                            <p:stCondLst>
                              <p:cond delay="5000"/>
                            </p:stCondLst>
                            <p:childTnLst>
                              <p:par>
                                <p:cTn id="9" presetID="16" presetClass="entr" presetSubtype="2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inVertical)">
                                      <p:cBhvr>
                                        <p:cTn id="11" dur="5000"/>
                                        <p:tgtEl>
                                          <p:spTgt spid="4100"/>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5000"/>
                                        <p:tgtEl>
                                          <p:spTgt spid="4102"/>
                                        </p:tgtEl>
                                      </p:cBhvr>
                                    </p:animEffect>
                                  </p:childTnLst>
                                </p:cTn>
                              </p:par>
                            </p:childTnLst>
                          </p:cTn>
                        </p:par>
                        <p:par>
                          <p:cTn id="16" fill="hold">
                            <p:stCondLst>
                              <p:cond delay="15000"/>
                            </p:stCondLst>
                            <p:childTnLst>
                              <p:par>
                                <p:cTn id="17" presetID="16" presetClass="entr" presetSubtype="21" fill="hold"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barn(inVertical)">
                                      <p:cBhvr>
                                        <p:cTn id="19" dur="3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17686873-D62F-46AE-8DF5-BF82087B2752}"/>
              </a:ext>
            </a:extLst>
          </p:cNvPr>
          <p:cNvSpPr/>
          <p:nvPr/>
        </p:nvSpPr>
        <p:spPr>
          <a:xfrm>
            <a:off x="1163320" y="1895489"/>
            <a:ext cx="9865360" cy="2241081"/>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Nội dung đoạn 3: </a:t>
            </a:r>
          </a:p>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Chơi thả diều ở ngoại ô thật thú vị và thơ mộng.</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32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E8E63D-17F4-2B7E-7B9E-E9180A78B73E}"/>
              </a:ext>
            </a:extLst>
          </p:cNvPr>
          <p:cNvGrpSpPr/>
          <p:nvPr/>
        </p:nvGrpSpPr>
        <p:grpSpPr>
          <a:xfrm>
            <a:off x="0" y="1418535"/>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19733" y="3304479"/>
            <a:ext cx="11079426" cy="1364968"/>
            <a:chOff x="-269186" y="1815601"/>
            <a:chExt cx="11079426" cy="1364968"/>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248794"/>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69186" y="1815601"/>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
        <p:nvSpPr>
          <p:cNvPr id="11" name="Hình chữ nhật: Góc Tròn 37">
            <a:extLst>
              <a:ext uri="{FF2B5EF4-FFF2-40B4-BE49-F238E27FC236}">
                <a16:creationId xmlns:a16="http://schemas.microsoft.com/office/drawing/2014/main" id="{0B83F60C-17B5-4C89-8219-15CCFB620AA6}"/>
              </a:ext>
            </a:extLst>
          </p:cNvPr>
          <p:cNvSpPr/>
          <p:nvPr/>
        </p:nvSpPr>
        <p:spPr>
          <a:xfrm>
            <a:off x="351056" y="128104"/>
            <a:ext cx="11042872" cy="1419342"/>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4500" b="1" kern="0" dirty="0">
                <a:solidFill>
                  <a:prstClr val="black"/>
                </a:solidFill>
                <a:latin typeface="Calibri" panose="020F0502020204030204" pitchFamily="34" charset="0"/>
                <a:cs typeface="Calibri" panose="020F0502020204030204" pitchFamily="34" charset="0"/>
                <a:sym typeface="Arial"/>
              </a:rPr>
              <a:t>5.</a:t>
            </a:r>
            <a:r>
              <a:rPr lang="vi-VN" sz="4500" kern="0" dirty="0">
                <a:solidFill>
                  <a:prstClr val="black"/>
                </a:solidFill>
                <a:latin typeface="Calibri" panose="020F0502020204030204" pitchFamily="34" charset="0"/>
                <a:cs typeface="Calibri" panose="020F0502020204030204" pitchFamily="34" charset="0"/>
                <a:sym typeface="Arial"/>
              </a:rPr>
              <a:t> </a:t>
            </a:r>
            <a:r>
              <a:rPr lang="vi-VN" sz="4500" b="1"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4500" b="1" kern="0" dirty="0">
              <a:solidFill>
                <a:prstClr val="black"/>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74243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668A74-B3FA-4F33-BB5B-48603BE0B57B}"/>
              </a:ext>
            </a:extLst>
          </p:cNvPr>
          <p:cNvSpPr txBox="1"/>
          <p:nvPr/>
        </p:nvSpPr>
        <p:spPr>
          <a:xfrm>
            <a:off x="3198054" y="-83894"/>
            <a:ext cx="5036233" cy="553998"/>
          </a:xfrm>
          <a:prstGeom prst="rect">
            <a:avLst/>
          </a:prstGeom>
          <a:no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NHÌN TRANH ĐOÁN TỪ</a:t>
            </a:r>
          </a:p>
        </p:txBody>
      </p:sp>
      <p:sp>
        <p:nvSpPr>
          <p:cNvPr id="4" name="Rectangle 3">
            <a:extLst>
              <a:ext uri="{FF2B5EF4-FFF2-40B4-BE49-F238E27FC236}">
                <a16:creationId xmlns:a16="http://schemas.microsoft.com/office/drawing/2014/main" id="{412AC8DE-66D4-4855-B73F-23EC33270C01}"/>
              </a:ext>
            </a:extLst>
          </p:cNvPr>
          <p:cNvSpPr/>
          <p:nvPr/>
        </p:nvSpPr>
        <p:spPr>
          <a:xfrm>
            <a:off x="2077989"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1" name="Rectangle 10">
            <a:extLst>
              <a:ext uri="{FF2B5EF4-FFF2-40B4-BE49-F238E27FC236}">
                <a16:creationId xmlns:a16="http://schemas.microsoft.com/office/drawing/2014/main" id="{7364FB26-7284-44D8-946E-9CAD74308797}"/>
              </a:ext>
            </a:extLst>
          </p:cNvPr>
          <p:cNvSpPr/>
          <p:nvPr/>
        </p:nvSpPr>
        <p:spPr>
          <a:xfrm>
            <a:off x="2837644"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2" name="Rectangle 11">
            <a:extLst>
              <a:ext uri="{FF2B5EF4-FFF2-40B4-BE49-F238E27FC236}">
                <a16:creationId xmlns:a16="http://schemas.microsoft.com/office/drawing/2014/main" id="{96ADB1A7-73C4-4B86-A567-CA4EC964E54D}"/>
              </a:ext>
            </a:extLst>
          </p:cNvPr>
          <p:cNvSpPr/>
          <p:nvPr/>
        </p:nvSpPr>
        <p:spPr>
          <a:xfrm>
            <a:off x="3597299"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3" name="Rectangle 12">
            <a:extLst>
              <a:ext uri="{FF2B5EF4-FFF2-40B4-BE49-F238E27FC236}">
                <a16:creationId xmlns:a16="http://schemas.microsoft.com/office/drawing/2014/main" id="{91C3E572-0756-4978-A4A0-125BEC548936}"/>
              </a:ext>
            </a:extLst>
          </p:cNvPr>
          <p:cNvSpPr/>
          <p:nvPr/>
        </p:nvSpPr>
        <p:spPr>
          <a:xfrm>
            <a:off x="4356954" y="564892"/>
            <a:ext cx="759655" cy="7683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5" name="Rectangle 14">
            <a:extLst>
              <a:ext uri="{FF2B5EF4-FFF2-40B4-BE49-F238E27FC236}">
                <a16:creationId xmlns:a16="http://schemas.microsoft.com/office/drawing/2014/main" id="{0C71D8C0-FAA5-41FE-BC5C-757D682567B9}"/>
              </a:ext>
            </a:extLst>
          </p:cNvPr>
          <p:cNvSpPr/>
          <p:nvPr/>
        </p:nvSpPr>
        <p:spPr>
          <a:xfrm>
            <a:off x="6742896" y="564299"/>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6" name="Rectangle 15">
            <a:extLst>
              <a:ext uri="{FF2B5EF4-FFF2-40B4-BE49-F238E27FC236}">
                <a16:creationId xmlns:a16="http://schemas.microsoft.com/office/drawing/2014/main" id="{B23FDB13-1C95-4665-A5AA-3E3C7BC178DF}"/>
              </a:ext>
            </a:extLst>
          </p:cNvPr>
          <p:cNvSpPr/>
          <p:nvPr/>
        </p:nvSpPr>
        <p:spPr>
          <a:xfrm>
            <a:off x="7502551" y="564299"/>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Rectangle 16">
            <a:extLst>
              <a:ext uri="{FF2B5EF4-FFF2-40B4-BE49-F238E27FC236}">
                <a16:creationId xmlns:a16="http://schemas.microsoft.com/office/drawing/2014/main" id="{3558D998-E0D4-4044-BC1B-8458669067CC}"/>
              </a:ext>
            </a:extLst>
          </p:cNvPr>
          <p:cNvSpPr/>
          <p:nvPr/>
        </p:nvSpPr>
        <p:spPr>
          <a:xfrm>
            <a:off x="8221150" y="566645"/>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8" name="Rectangle 17">
            <a:extLst>
              <a:ext uri="{FF2B5EF4-FFF2-40B4-BE49-F238E27FC236}">
                <a16:creationId xmlns:a16="http://schemas.microsoft.com/office/drawing/2014/main" id="{1B4C9B78-F6F9-4F04-A665-F73AD7360708}"/>
              </a:ext>
            </a:extLst>
          </p:cNvPr>
          <p:cNvSpPr/>
          <p:nvPr/>
        </p:nvSpPr>
        <p:spPr>
          <a:xfrm>
            <a:off x="2082426" y="572864"/>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T</a:t>
            </a:r>
          </a:p>
        </p:txBody>
      </p:sp>
      <p:sp>
        <p:nvSpPr>
          <p:cNvPr id="19" name="Rectangle 18">
            <a:extLst>
              <a:ext uri="{FF2B5EF4-FFF2-40B4-BE49-F238E27FC236}">
                <a16:creationId xmlns:a16="http://schemas.microsoft.com/office/drawing/2014/main" id="{154A5C6F-6C86-4714-B113-87AEC705FBDC}"/>
              </a:ext>
            </a:extLst>
          </p:cNvPr>
          <p:cNvSpPr/>
          <p:nvPr/>
        </p:nvSpPr>
        <p:spPr>
          <a:xfrm>
            <a:off x="2842081" y="572864"/>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H</a:t>
            </a:r>
          </a:p>
        </p:txBody>
      </p:sp>
      <p:sp>
        <p:nvSpPr>
          <p:cNvPr id="20" name="Rectangle 19">
            <a:extLst>
              <a:ext uri="{FF2B5EF4-FFF2-40B4-BE49-F238E27FC236}">
                <a16:creationId xmlns:a16="http://schemas.microsoft.com/office/drawing/2014/main" id="{ADFE823B-B6CF-41E5-A11D-EE5CA2C58497}"/>
              </a:ext>
            </a:extLst>
          </p:cNvPr>
          <p:cNvSpPr/>
          <p:nvPr/>
        </p:nvSpPr>
        <p:spPr>
          <a:xfrm>
            <a:off x="3601736" y="572864"/>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À</a:t>
            </a:r>
          </a:p>
        </p:txBody>
      </p:sp>
      <p:sp>
        <p:nvSpPr>
          <p:cNvPr id="21" name="Rectangle 20">
            <a:extLst>
              <a:ext uri="{FF2B5EF4-FFF2-40B4-BE49-F238E27FC236}">
                <a16:creationId xmlns:a16="http://schemas.microsoft.com/office/drawing/2014/main" id="{03516103-194D-449A-9362-479F414D7D61}"/>
              </a:ext>
            </a:extLst>
          </p:cNvPr>
          <p:cNvSpPr/>
          <p:nvPr/>
        </p:nvSpPr>
        <p:spPr>
          <a:xfrm>
            <a:off x="4361391" y="572864"/>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N</a:t>
            </a:r>
          </a:p>
        </p:txBody>
      </p:sp>
      <p:sp>
        <p:nvSpPr>
          <p:cNvPr id="23" name="Rectangle 22">
            <a:extLst>
              <a:ext uri="{FF2B5EF4-FFF2-40B4-BE49-F238E27FC236}">
                <a16:creationId xmlns:a16="http://schemas.microsoft.com/office/drawing/2014/main" id="{EFA77FF5-9D5E-4089-BC93-CA8A923A83CF}"/>
              </a:ext>
            </a:extLst>
          </p:cNvPr>
          <p:cNvSpPr/>
          <p:nvPr/>
        </p:nvSpPr>
        <p:spPr>
          <a:xfrm>
            <a:off x="6718736" y="555998"/>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P</a:t>
            </a:r>
          </a:p>
        </p:txBody>
      </p:sp>
      <p:sp>
        <p:nvSpPr>
          <p:cNvPr id="24" name="Rectangle 23">
            <a:extLst>
              <a:ext uri="{FF2B5EF4-FFF2-40B4-BE49-F238E27FC236}">
                <a16:creationId xmlns:a16="http://schemas.microsoft.com/office/drawing/2014/main" id="{F6B62AF3-79B3-474B-9B16-92DCB0D89459}"/>
              </a:ext>
            </a:extLst>
          </p:cNvPr>
          <p:cNvSpPr/>
          <p:nvPr/>
        </p:nvSpPr>
        <p:spPr>
          <a:xfrm>
            <a:off x="7465932" y="555998"/>
            <a:ext cx="759655" cy="76896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H</a:t>
            </a:r>
          </a:p>
        </p:txBody>
      </p:sp>
      <p:sp>
        <p:nvSpPr>
          <p:cNvPr id="25" name="Rectangle 24">
            <a:extLst>
              <a:ext uri="{FF2B5EF4-FFF2-40B4-BE49-F238E27FC236}">
                <a16:creationId xmlns:a16="http://schemas.microsoft.com/office/drawing/2014/main" id="{1088280A-68E6-4197-AF50-A6A4F321C791}"/>
              </a:ext>
            </a:extLst>
          </p:cNvPr>
          <p:cNvSpPr/>
          <p:nvPr/>
        </p:nvSpPr>
        <p:spPr>
          <a:xfrm>
            <a:off x="8227196" y="570512"/>
            <a:ext cx="759655" cy="7502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Ố</a:t>
            </a:r>
          </a:p>
        </p:txBody>
      </p:sp>
      <p:sp>
        <p:nvSpPr>
          <p:cNvPr id="26" name="Rectangle 25">
            <a:extLst>
              <a:ext uri="{FF2B5EF4-FFF2-40B4-BE49-F238E27FC236}">
                <a16:creationId xmlns:a16="http://schemas.microsoft.com/office/drawing/2014/main" id="{B0125C1A-587C-4743-B678-A20A61D1B047}"/>
              </a:ext>
            </a:extLst>
          </p:cNvPr>
          <p:cNvSpPr/>
          <p:nvPr/>
        </p:nvSpPr>
        <p:spPr>
          <a:xfrm>
            <a:off x="5097874" y="559078"/>
            <a:ext cx="759655" cy="7741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30" name="Picture 36" descr="Liền kề Vinhomes Dream City – Chốn sống phồn hoa giữa miền sinh thái -  Vinhomes Dream City - Vinhomes Ocean Park 2 Báo giá 2023">
            <a:extLst>
              <a:ext uri="{FF2B5EF4-FFF2-40B4-BE49-F238E27FC236}">
                <a16:creationId xmlns:a16="http://schemas.microsoft.com/office/drawing/2014/main" id="{84B2A809-DCFF-43A5-8C1D-2C19EDD08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626" y="1725856"/>
            <a:ext cx="9767603" cy="51321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2E374B3-5D40-4435-A555-A39057352452}"/>
              </a:ext>
            </a:extLst>
          </p:cNvPr>
          <p:cNvSpPr/>
          <p:nvPr/>
        </p:nvSpPr>
        <p:spPr>
          <a:xfrm>
            <a:off x="5102095" y="565897"/>
            <a:ext cx="759655" cy="7673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H</a:t>
            </a:r>
          </a:p>
        </p:txBody>
      </p:sp>
      <p:pic>
        <p:nvPicPr>
          <p:cNvPr id="29" name="Picture 34" descr="Top 7 thành phố đẹp nhất Việt Nam | Báo Gia Lai điện tử">
            <a:extLst>
              <a:ext uri="{FF2B5EF4-FFF2-40B4-BE49-F238E27FC236}">
                <a16:creationId xmlns:a16="http://schemas.microsoft.com/office/drawing/2014/main" id="{2EFC91E2-DDF5-48E0-A261-97C68BF53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625" y="1719637"/>
            <a:ext cx="9767603" cy="51946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2" descr="Hình ảnh thành phố Đà Nẵng theo tưởng tượng của ChatGPT và AI sau 100 năm  nữa">
            <a:extLst>
              <a:ext uri="{FF2B5EF4-FFF2-40B4-BE49-F238E27FC236}">
                <a16:creationId xmlns:a16="http://schemas.microsoft.com/office/drawing/2014/main" id="{B56209FF-E472-4013-BF0E-3C7C6D61B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623" y="1680268"/>
            <a:ext cx="9767603" cy="52144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Đô thị hóa tại Việt Nam - quan trọng là chất lượng sống của cư dân">
            <a:extLst>
              <a:ext uri="{FF2B5EF4-FFF2-40B4-BE49-F238E27FC236}">
                <a16:creationId xmlns:a16="http://schemas.microsoft.com/office/drawing/2014/main" id="{9A6B716D-3F3C-44D9-8D6F-EF88B40F4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128" y="1687235"/>
            <a:ext cx="9752098" cy="521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8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2000"/>
                                        <p:tgtEl>
                                          <p:spTgt spid="30"/>
                                        </p:tgtEl>
                                      </p:cBhvr>
                                    </p:animEffect>
                                  </p:childTnLst>
                                </p:cTn>
                              </p:par>
                            </p:childTnLst>
                          </p:cTn>
                        </p:par>
                        <p:par>
                          <p:cTn id="34" fill="hold">
                            <p:stCondLst>
                              <p:cond delay="2000"/>
                            </p:stCondLst>
                            <p:childTnLst>
                              <p:par>
                                <p:cTn id="35" presetID="5" presetClass="exit" presetSubtype="10" fill="hold" nodeType="afterEffect">
                                  <p:stCondLst>
                                    <p:cond delay="0"/>
                                  </p:stCondLst>
                                  <p:childTnLst>
                                    <p:animEffect transition="out" filter="checkerboard(across)">
                                      <p:cBhvr>
                                        <p:cTn id="36" dur="2000"/>
                                        <p:tgtEl>
                                          <p:spTgt spid="30"/>
                                        </p:tgtEl>
                                      </p:cBhvr>
                                    </p:animEffect>
                                    <p:set>
                                      <p:cBhvr>
                                        <p:cTn id="37" dur="1" fill="hold">
                                          <p:stCondLst>
                                            <p:cond delay="1999"/>
                                          </p:stCondLst>
                                        </p:cTn>
                                        <p:tgtEl>
                                          <p:spTgt spid="30"/>
                                        </p:tgtEl>
                                        <p:attrNameLst>
                                          <p:attrName>style.visibility</p:attrName>
                                        </p:attrNameLst>
                                      </p:cBhvr>
                                      <p:to>
                                        <p:strVal val="hidden"/>
                                      </p:to>
                                    </p:se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2000"/>
                                        <p:tgtEl>
                                          <p:spTgt spid="29"/>
                                        </p:tgtEl>
                                      </p:cBhvr>
                                    </p:animEffect>
                                  </p:childTnLst>
                                </p:cTn>
                              </p:par>
                            </p:childTnLst>
                          </p:cTn>
                        </p:par>
                        <p:par>
                          <p:cTn id="41" fill="hold">
                            <p:stCondLst>
                              <p:cond delay="4000"/>
                            </p:stCondLst>
                            <p:childTnLst>
                              <p:par>
                                <p:cTn id="42" presetID="5" presetClass="exit" presetSubtype="10" fill="hold" nodeType="afterEffect">
                                  <p:stCondLst>
                                    <p:cond delay="0"/>
                                  </p:stCondLst>
                                  <p:childTnLst>
                                    <p:animEffect transition="out" filter="checkerboard(across)">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2000"/>
                                        <p:tgtEl>
                                          <p:spTgt spid="28"/>
                                        </p:tgtEl>
                                      </p:cBhvr>
                                    </p:animEffect>
                                  </p:childTnLst>
                                </p:cTn>
                              </p:par>
                            </p:childTnLst>
                          </p:cTn>
                        </p:par>
                        <p:par>
                          <p:cTn id="48" fill="hold">
                            <p:stCondLst>
                              <p:cond delay="6000"/>
                            </p:stCondLst>
                            <p:childTnLst>
                              <p:par>
                                <p:cTn id="49" presetID="5" presetClass="exit" presetSubtype="10" fill="hold" nodeType="afterEffect">
                                  <p:stCondLst>
                                    <p:cond delay="0"/>
                                  </p:stCondLst>
                                  <p:childTnLst>
                                    <p:animEffect transition="out" filter="checkerboard(across)">
                                      <p:cBhvr>
                                        <p:cTn id="50" dur="2000"/>
                                        <p:tgtEl>
                                          <p:spTgt spid="28"/>
                                        </p:tgtEl>
                                      </p:cBhvr>
                                    </p:animEffect>
                                    <p:set>
                                      <p:cBhvr>
                                        <p:cTn id="51" dur="1" fill="hold">
                                          <p:stCondLst>
                                            <p:cond delay="1999"/>
                                          </p:stCondLst>
                                        </p:cTn>
                                        <p:tgtEl>
                                          <p:spTgt spid="28"/>
                                        </p:tgtEl>
                                        <p:attrNameLst>
                                          <p:attrName>style.visibility</p:attrName>
                                        </p:attrNameLst>
                                      </p:cBhvr>
                                      <p:to>
                                        <p:strVal val="hidden"/>
                                      </p:to>
                                    </p:set>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2000"/>
                                        <p:tgtEl>
                                          <p:spTgt spid="27"/>
                                        </p:tgtEl>
                                      </p:cBhvr>
                                    </p:animEffect>
                                  </p:childTnLst>
                                </p:cTn>
                              </p:par>
                            </p:childTnLst>
                          </p:cTn>
                        </p:par>
                        <p:par>
                          <p:cTn id="55" fill="hold">
                            <p:stCondLst>
                              <p:cond delay="8000"/>
                            </p:stCondLst>
                            <p:childTnLst>
                              <p:par>
                                <p:cTn id="56" presetID="5" presetClass="exit" presetSubtype="10" fill="hold" nodeType="afterEffect">
                                  <p:stCondLst>
                                    <p:cond delay="0"/>
                                  </p:stCondLst>
                                  <p:childTnLst>
                                    <p:animEffect transition="out" filter="checkerboard(across)">
                                      <p:cBhvr>
                                        <p:cTn id="57" dur="2000"/>
                                        <p:tgtEl>
                                          <p:spTgt spid="27"/>
                                        </p:tgtEl>
                                      </p:cBhvr>
                                    </p:animEffect>
                                    <p:set>
                                      <p:cBhvr>
                                        <p:cTn id="58" dur="1" fill="hold">
                                          <p:stCondLst>
                                            <p:cond delay="1999"/>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barn(inVertical)">
                                      <p:cBhvr>
                                        <p:cTn id="81" dur="500"/>
                                        <p:tgtEl>
                                          <p:spTgt spid="2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529771" y="2235200"/>
            <a:ext cx="11132457" cy="4154984"/>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Bài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đọc</a:t>
            </a:r>
            <a:r>
              <a:rPr lang="vi-VN" sz="4400" b="1" dirty="0">
                <a:solidFill>
                  <a:prstClr val="black"/>
                </a:solidFill>
                <a:latin typeface="Cambria" panose="02040503050406030204" pitchFamily="18" charset="0"/>
                <a:ea typeface="Cambria" panose="02040503050406030204" pitchFamily="18" charset="0"/>
              </a:rPr>
              <a:t> miêu tả vẻ đẹp thơ mộng, bình dị</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endParaRPr lang="vi-VN" sz="3200" b="1"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2"/>
          <a:stretch>
            <a:fillRect/>
          </a:stretch>
        </p:blipFill>
        <p:spPr>
          <a:xfrm>
            <a:off x="1792705" y="191904"/>
            <a:ext cx="7803556" cy="2043296"/>
          </a:xfrm>
          <a:prstGeom prst="rect">
            <a:avLst/>
          </a:prstGeom>
        </p:spPr>
      </p:pic>
    </p:spTree>
    <p:extLst>
      <p:ext uri="{BB962C8B-B14F-4D97-AF65-F5344CB8AC3E}">
        <p14:creationId xmlns:p14="http://schemas.microsoft.com/office/powerpoint/2010/main" val="248842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 chào VN">
            <a:hlinkClick r:id="" action="ppaction://media"/>
            <a:extLst>
              <a:ext uri="{FF2B5EF4-FFF2-40B4-BE49-F238E27FC236}">
                <a16:creationId xmlns:a16="http://schemas.microsoft.com/office/drawing/2014/main" id="{297340E9-8CC5-4320-965A-DAAE309F96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691086"/>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EB43B3B-4B3A-48E0-B376-BB27388D6372}"/>
                  </a:ext>
                </a:extLst>
              </p14:cNvPr>
              <p14:cNvContentPartPr/>
              <p14:nvPr/>
            </p14:nvContentPartPr>
            <p14:xfrm>
              <a:off x="10848600" y="4533480"/>
              <a:ext cx="360" cy="360"/>
            </p14:xfrm>
          </p:contentPart>
        </mc:Choice>
        <mc:Fallback xmlns="">
          <p:pic>
            <p:nvPicPr>
              <p:cNvPr id="3" name="Ink 2">
                <a:extLst>
                  <a:ext uri="{FF2B5EF4-FFF2-40B4-BE49-F238E27FC236}">
                    <a16:creationId xmlns:a16="http://schemas.microsoft.com/office/drawing/2014/main" id="{CEB43B3B-4B3A-48E0-B376-BB27388D6372}"/>
                  </a:ext>
                </a:extLst>
              </p:cNvPr>
              <p:cNvPicPr/>
              <p:nvPr/>
            </p:nvPicPr>
            <p:blipFill>
              <a:blip r:embed="rId6"/>
              <a:stretch>
                <a:fillRect/>
              </a:stretch>
            </p:blipFill>
            <p:spPr>
              <a:xfrm>
                <a:off x="10839240" y="4524120"/>
                <a:ext cx="19080" cy="19080"/>
              </a:xfrm>
              <a:prstGeom prst="rect">
                <a:avLst/>
              </a:prstGeom>
            </p:spPr>
          </p:pic>
        </mc:Fallback>
      </mc:AlternateContent>
    </p:spTree>
    <p:extLst>
      <p:ext uri="{BB962C8B-B14F-4D97-AF65-F5344CB8AC3E}">
        <p14:creationId xmlns:p14="http://schemas.microsoft.com/office/powerpoint/2010/main" val="22220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88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ây tre quê hương">
            <a:extLst>
              <a:ext uri="{FF2B5EF4-FFF2-40B4-BE49-F238E27FC236}">
                <a16:creationId xmlns:a16="http://schemas.microsoft.com/office/drawing/2014/main" id="{4A511ACC-C42F-42E7-B02E-377278CE1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645" y="1583881"/>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ặng tre ngày ấy">
            <a:extLst>
              <a:ext uri="{FF2B5EF4-FFF2-40B4-BE49-F238E27FC236}">
                <a16:creationId xmlns:a16="http://schemas.microsoft.com/office/drawing/2014/main" id="{481C02A2-F1A5-4EB9-A576-2E032693A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65" y="20211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iểu cảm về cây tre - Văn 7 (12 mẫu)">
            <a:extLst>
              <a:ext uri="{FF2B5EF4-FFF2-40B4-BE49-F238E27FC236}">
                <a16:creationId xmlns:a16="http://schemas.microsoft.com/office/drawing/2014/main" id="{36493C02-DE6F-43D2-8CC2-CC76BC7CE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645" y="-28793"/>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ài 1: “Ngoại giao cây tre” và hoa sen - Sức mạnh mềm của dân tộc ta | Báo  Pháp luật Việt Nam điện tử">
            <a:extLst>
              <a:ext uri="{FF2B5EF4-FFF2-40B4-BE49-F238E27FC236}">
                <a16:creationId xmlns:a16="http://schemas.microsoft.com/office/drawing/2014/main" id="{E6D9924A-1526-4C3C-8A27-B9FF368E2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798" y="1636211"/>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NGÀY XƯA CON KÊNH XANH XANH - Nhịp Cầu Thế Giới Online">
            <a:extLst>
              <a:ext uri="{FF2B5EF4-FFF2-40B4-BE49-F238E27FC236}">
                <a16:creationId xmlns:a16="http://schemas.microsoft.com/office/drawing/2014/main" id="{7C234DC6-D158-42BB-9BC1-EFB0EC86E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32" y="346142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on kênh xanh xanh | Con kênh xanh xanh, hiền hòa lặng lẽ so… | Flickr">
            <a:extLst>
              <a:ext uri="{FF2B5EF4-FFF2-40B4-BE49-F238E27FC236}">
                <a16:creationId xmlns:a16="http://schemas.microsoft.com/office/drawing/2014/main" id="{05C889BB-820F-4998-B9FD-4C648F676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862" y="212665"/>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Mơ ước về một dòng kênh xanh trong lòng thành phố">
            <a:extLst>
              <a:ext uri="{FF2B5EF4-FFF2-40B4-BE49-F238E27FC236}">
                <a16:creationId xmlns:a16="http://schemas.microsoft.com/office/drawing/2014/main" id="{2D23802E-A89F-4967-A568-F35148F8D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7612" y="-41521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Mùa hoa rau muống biển - Tuổi Trẻ Online">
            <a:extLst>
              <a:ext uri="{FF2B5EF4-FFF2-40B4-BE49-F238E27FC236}">
                <a16:creationId xmlns:a16="http://schemas.microsoft.com/office/drawing/2014/main" id="{2ED732C9-D777-4E30-A620-607ECED41B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7737" y="213125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Nguyễn Thông: Tôn thờ rau muống">
            <a:extLst>
              <a:ext uri="{FF2B5EF4-FFF2-40B4-BE49-F238E27FC236}">
                <a16:creationId xmlns:a16="http://schemas.microsoft.com/office/drawing/2014/main" id="{DDCD4636-14DE-4624-9525-FD0EDAAE9D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0815" y="319607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Rau muống | Cây cảnh - Hoa cảnh - Bonsai - Hòn non bộ - Sân vườn tiểu cảnh  - Blog Cây cảnh .Vn">
            <a:extLst>
              <a:ext uri="{FF2B5EF4-FFF2-40B4-BE49-F238E27FC236}">
                <a16:creationId xmlns:a16="http://schemas.microsoft.com/office/drawing/2014/main" id="{AB7CCD96-D83D-45ED-AFDB-4C8B5A868A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5837" y="4006911"/>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Tận hưởng kỳ nghỉ dài, giới trẻ rủ nhau “săn ảnh” tại đồng cỏ xanh mướt  giữa lòng Mộc Châu">
            <a:extLst>
              <a:ext uri="{FF2B5EF4-FFF2-40B4-BE49-F238E27FC236}">
                <a16:creationId xmlns:a16="http://schemas.microsoft.com/office/drawing/2014/main" id="{2E4B3C5C-A88F-440C-941A-0102EEEB59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0407" y="3602539"/>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Đô thị hóa tại Việt Nam - quan trọng là chất lượng sống của cư dân">
            <a:extLst>
              <a:ext uri="{FF2B5EF4-FFF2-40B4-BE49-F238E27FC236}">
                <a16:creationId xmlns:a16="http://schemas.microsoft.com/office/drawing/2014/main" id="{7350611B-36E9-4FF3-A231-A86F9A7A3D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02267" y="519119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200" name="Picture 32" descr="Hình ảnh thành phố Đà Nẵng theo tưởng tượng của ChatGPT và AI sau 100 năm  nữa">
            <a:extLst>
              <a:ext uri="{FF2B5EF4-FFF2-40B4-BE49-F238E27FC236}">
                <a16:creationId xmlns:a16="http://schemas.microsoft.com/office/drawing/2014/main" id="{0AC6292D-BB65-4B26-9977-D15B9D1FA0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84341" y="5221789"/>
            <a:ext cx="25336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descr="Top 7 thành phố đẹp nhất Việt Nam | Báo Gia Lai điện tử">
            <a:extLst>
              <a:ext uri="{FF2B5EF4-FFF2-40B4-BE49-F238E27FC236}">
                <a16:creationId xmlns:a16="http://schemas.microsoft.com/office/drawing/2014/main" id="{71973B32-AC7E-4415-916D-2CB01AC49D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1406" y="5172075"/>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Liền kề Vinhomes Dream City – Chốn sống phồn hoa giữa miền sinh thái -  Vinhomes Dream City - Vinhomes Ocean Park 2 Báo giá 2023">
            <a:extLst>
              <a:ext uri="{FF2B5EF4-FFF2-40B4-BE49-F238E27FC236}">
                <a16:creationId xmlns:a16="http://schemas.microsoft.com/office/drawing/2014/main" id="{5727F52A-6DF6-410B-91F0-E3974F3516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771" y="446253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206" name="Picture 38" descr="Diều khổng lồ no gió trên bầu trời Long An ngày đầu xuân | Báo Gia Lai điện  tử">
            <a:extLst>
              <a:ext uri="{FF2B5EF4-FFF2-40B4-BE49-F238E27FC236}">
                <a16:creationId xmlns:a16="http://schemas.microsoft.com/office/drawing/2014/main" id="{7B4C4465-9996-47C2-9578-E0D813C398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01794" y="3848594"/>
            <a:ext cx="2676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208" name="Picture 40" descr="Công Ty TNHH TMDV MTV Khang Hy">
            <a:extLst>
              <a:ext uri="{FF2B5EF4-FFF2-40B4-BE49-F238E27FC236}">
                <a16:creationId xmlns:a16="http://schemas.microsoft.com/office/drawing/2014/main" id="{6C465687-3BCA-410A-BCEC-AC217CA3405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52926" y="1915717"/>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ành trình khám phá nông thôn Việt Nam với 5 địa điểm nổi tiếng">
            <a:extLst>
              <a:ext uri="{FF2B5EF4-FFF2-40B4-BE49-F238E27FC236}">
                <a16:creationId xmlns:a16="http://schemas.microsoft.com/office/drawing/2014/main" id="{DDE7BEB4-3130-4B4A-BE4F-596B2708691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50599" y="6646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on kênh xanh xanh - Tuổi Trẻ Online">
            <a:extLst>
              <a:ext uri="{FF2B5EF4-FFF2-40B4-BE49-F238E27FC236}">
                <a16:creationId xmlns:a16="http://schemas.microsoft.com/office/drawing/2014/main" id="{1FFFC148-B248-4B36-B7CA-60E6F3DFC8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3054" y="1945189"/>
            <a:ext cx="18478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ánh đồng lúa chín trổ vàng cả một vùng trời. #suabapthaison #nhadamthaison  #monngonqueviet | Sơn, Mỹ thuật, Cánh">
            <a:extLst>
              <a:ext uri="{FF2B5EF4-FFF2-40B4-BE49-F238E27FC236}">
                <a16:creationId xmlns:a16="http://schemas.microsoft.com/office/drawing/2014/main" id="{52EC1BC4-9FD9-40EC-95CD-77E60688E6E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221" y="5786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53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564614" y="749998"/>
            <a:ext cx="11268839"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lvl="0" algn="ju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lvl="0" algn="just">
              <a:defRPr/>
            </a:pPr>
            <a:endParaRPr lang="en-US" sz="2800" dirty="0">
              <a:solidFill>
                <a:srgbClr val="000000"/>
              </a:solidFill>
              <a:latin typeface="Cambria" panose="02040503050406030204" pitchFamily="18" charset="0"/>
              <a:ea typeface="Cambria" panose="02040503050406030204" pitchFamily="18" charset="0"/>
            </a:endParaRPr>
          </a:p>
          <a:p>
            <a:pPr lvl="0" algn="just">
              <a:defRPr/>
            </a:pPr>
            <a:r>
              <a:rPr lang="en-US" sz="2800" dirty="0">
                <a:solidFill>
                  <a:srgbClr val="000000"/>
                </a:solidFill>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chim sơn ca cất tiếng hót tự do, thiết tha đến nỗi khiến người ta phải ao ước giá mình có một đôi cánh. </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2"/>
          <a:stretch>
            <a:fillRect/>
          </a:stretch>
        </p:blipFill>
        <p:spPr>
          <a:xfrm>
            <a:off x="4145111" y="88043"/>
            <a:ext cx="3901778" cy="969348"/>
          </a:xfrm>
          <a:prstGeom prst="rect">
            <a:avLst/>
          </a:prstGeom>
        </p:spPr>
      </p:pic>
      <p:sp>
        <p:nvSpPr>
          <p:cNvPr id="2" name="TextBox 1">
            <a:extLst>
              <a:ext uri="{FF2B5EF4-FFF2-40B4-BE49-F238E27FC236}">
                <a16:creationId xmlns:a16="http://schemas.microsoft.com/office/drawing/2014/main" id="{EEC35B05-FF4E-4A62-9062-10B4DD025336}"/>
              </a:ext>
            </a:extLst>
          </p:cNvPr>
          <p:cNvSpPr txBox="1"/>
          <p:nvPr/>
        </p:nvSpPr>
        <p:spPr>
          <a:xfrm>
            <a:off x="564614" y="1871333"/>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D604B2E4-2BC3-4D8E-82FA-19213B52EBFC}"/>
              </a:ext>
            </a:extLst>
          </p:cNvPr>
          <p:cNvSpPr txBox="1"/>
          <p:nvPr/>
        </p:nvSpPr>
        <p:spPr>
          <a:xfrm>
            <a:off x="704869" y="572717"/>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8DDC7D14-9D39-4ADD-8D40-01216FCE4376}"/>
              </a:ext>
            </a:extLst>
          </p:cNvPr>
          <p:cNvSpPr txBox="1"/>
          <p:nvPr/>
        </p:nvSpPr>
        <p:spPr>
          <a:xfrm>
            <a:off x="514089" y="3739713"/>
            <a:ext cx="11369887" cy="1384995"/>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Đằng sau lưng là phố xá,</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 trước mặt là đồng lúa chín mênh mông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và cả một khoảng trời bao la,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những đám mây trắng </a:t>
            </a:r>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7030A0"/>
                </a:solidFill>
                <a:latin typeface="Cambria" panose="02040503050406030204" pitchFamily="18" charset="0"/>
                <a:ea typeface="Cambria" panose="02040503050406030204" pitchFamily="18" charset="0"/>
              </a:rPr>
              <a:t>vui đùa đuổi nhau trên cao.</a:t>
            </a:r>
            <a:endParaRPr lang="en-US" sz="2800" dirty="0">
              <a:solidFill>
                <a:srgbClr val="7030A0"/>
              </a:solidFill>
            </a:endParaRPr>
          </a:p>
        </p:txBody>
      </p:sp>
      <p:sp>
        <p:nvSpPr>
          <p:cNvPr id="17" name="TextBox 16">
            <a:extLst>
              <a:ext uri="{FF2B5EF4-FFF2-40B4-BE49-F238E27FC236}">
                <a16:creationId xmlns:a16="http://schemas.microsoft.com/office/drawing/2014/main" id="{200AF5C9-875B-480B-8667-D78C20258859}"/>
              </a:ext>
            </a:extLst>
          </p:cNvPr>
          <p:cNvSpPr txBox="1"/>
          <p:nvPr/>
        </p:nvSpPr>
        <p:spPr>
          <a:xfrm>
            <a:off x="514089" y="5447804"/>
            <a:ext cx="11449313" cy="954107"/>
          </a:xfrm>
          <a:prstGeom prst="rect">
            <a:avLst/>
          </a:prstGeom>
          <a:noFill/>
        </p:spPr>
        <p:txBody>
          <a:bodyPr wrap="square" rtlCol="0">
            <a:spAutoFit/>
          </a:bodyPr>
          <a:lstStyle/>
          <a:p>
            <a:r>
              <a:rPr lang="en-US" sz="2800" dirty="0">
                <a:solidFill>
                  <a:srgbClr val="7030A0"/>
                </a:solidFill>
                <a:latin typeface="Cambria" panose="02040503050406030204" pitchFamily="18" charset="0"/>
                <a:ea typeface="Cambria" panose="02040503050406030204" pitchFamily="18" charset="0"/>
              </a:rPr>
              <a:t>                                 </a:t>
            </a:r>
            <a:r>
              <a:rPr lang="vi-VN" sz="2800" dirty="0">
                <a:solidFill>
                  <a:srgbClr val="0070C0"/>
                </a:solidFill>
                <a:latin typeface="Cambria" panose="02040503050406030204" pitchFamily="18" charset="0"/>
                <a:ea typeface="Cambria" panose="02040503050406030204" pitchFamily="18" charset="0"/>
              </a:rPr>
              <a:t>Trải khắp cánh đồng là ráng chiều vàng dịu </a:t>
            </a:r>
            <a:r>
              <a:rPr lang="en-US" sz="2800" dirty="0">
                <a:solidFill>
                  <a:srgbClr val="0070C0"/>
                </a:solidFill>
                <a:latin typeface="Cambria" panose="02040503050406030204" pitchFamily="18" charset="0"/>
                <a:ea typeface="Cambria" panose="02040503050406030204" pitchFamily="18" charset="0"/>
              </a:rPr>
              <a:t> </a:t>
            </a:r>
            <a:r>
              <a:rPr lang="vi-VN" sz="2800" dirty="0">
                <a:solidFill>
                  <a:srgbClr val="0070C0"/>
                </a:solidFill>
                <a:latin typeface="Cambria" panose="02040503050406030204" pitchFamily="18" charset="0"/>
                <a:ea typeface="Cambria" panose="02040503050406030204" pitchFamily="18" charset="0"/>
              </a:rPr>
              <a:t>và thơm hơi đất, </a:t>
            </a:r>
            <a:r>
              <a:rPr lang="en-US" sz="2800" dirty="0">
                <a:solidFill>
                  <a:srgbClr val="0070C0"/>
                </a:solidFill>
                <a:latin typeface="Cambria" panose="02040503050406030204" pitchFamily="18" charset="0"/>
                <a:ea typeface="Cambria" panose="02040503050406030204" pitchFamily="18" charset="0"/>
              </a:rPr>
              <a:t>  </a:t>
            </a:r>
            <a:r>
              <a:rPr lang="vi-VN" sz="2800" dirty="0">
                <a:solidFill>
                  <a:srgbClr val="0070C0"/>
                </a:solidFill>
                <a:latin typeface="Cambria" panose="02040503050406030204" pitchFamily="18" charset="0"/>
                <a:ea typeface="Cambria" panose="02040503050406030204" pitchFamily="18" charset="0"/>
              </a:rPr>
              <a:t>là gió đưa</a:t>
            </a:r>
            <a:r>
              <a:rPr lang="en-US" sz="2800" dirty="0">
                <a:solidFill>
                  <a:srgbClr val="0070C0"/>
                </a:solidFill>
                <a:latin typeface="Cambria" panose="02040503050406030204" pitchFamily="18" charset="0"/>
                <a:ea typeface="Cambria" panose="02040503050406030204" pitchFamily="18" charset="0"/>
              </a:rPr>
              <a:t> </a:t>
            </a:r>
            <a:r>
              <a:rPr lang="vi-VN" sz="2800" dirty="0">
                <a:solidFill>
                  <a:srgbClr val="0070C0"/>
                </a:solidFill>
                <a:latin typeface="Cambria" panose="02040503050406030204" pitchFamily="18" charset="0"/>
                <a:ea typeface="Cambria" panose="02040503050406030204" pitchFamily="18" charset="0"/>
              </a:rPr>
              <a:t>thoang thoảng hương lúa chín và hương sen.</a:t>
            </a:r>
            <a:endParaRPr lang="en-US" sz="2800" dirty="0">
              <a:solidFill>
                <a:srgbClr val="0070C0"/>
              </a:solidFill>
            </a:endParaRPr>
          </a:p>
        </p:txBody>
      </p:sp>
      <p:cxnSp>
        <p:nvCxnSpPr>
          <p:cNvPr id="18" name="Straight Connector 17">
            <a:extLst>
              <a:ext uri="{FF2B5EF4-FFF2-40B4-BE49-F238E27FC236}">
                <a16:creationId xmlns:a16="http://schemas.microsoft.com/office/drawing/2014/main" id="{E91C2DD7-B7FB-4346-9E20-AC7A11D858C7}"/>
              </a:ext>
            </a:extLst>
          </p:cNvPr>
          <p:cNvCxnSpPr>
            <a:cxnSpLocks/>
          </p:cNvCxnSpPr>
          <p:nvPr/>
        </p:nvCxnSpPr>
        <p:spPr>
          <a:xfrm flipH="1">
            <a:off x="1689133" y="4237172"/>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637B4D-80CA-43EB-8E4C-3FAA0B4CCE62}"/>
              </a:ext>
            </a:extLst>
          </p:cNvPr>
          <p:cNvCxnSpPr>
            <a:cxnSpLocks/>
          </p:cNvCxnSpPr>
          <p:nvPr/>
        </p:nvCxnSpPr>
        <p:spPr>
          <a:xfrm flipH="1">
            <a:off x="7721827" y="4222081"/>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73246B-23FF-4033-85B0-3C97DAE9A416}"/>
              </a:ext>
            </a:extLst>
          </p:cNvPr>
          <p:cNvCxnSpPr>
            <a:cxnSpLocks/>
          </p:cNvCxnSpPr>
          <p:nvPr/>
        </p:nvCxnSpPr>
        <p:spPr>
          <a:xfrm flipH="1">
            <a:off x="987908"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4C8E0F-9372-493D-82B3-1733F9EC1FBC}"/>
              </a:ext>
            </a:extLst>
          </p:cNvPr>
          <p:cNvCxnSpPr>
            <a:cxnSpLocks/>
          </p:cNvCxnSpPr>
          <p:nvPr/>
        </p:nvCxnSpPr>
        <p:spPr>
          <a:xfrm flipH="1">
            <a:off x="4472191" y="4648254"/>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9C1419-15B8-4383-BB17-44C665B1B667}"/>
              </a:ext>
            </a:extLst>
          </p:cNvPr>
          <p:cNvCxnSpPr>
            <a:cxnSpLocks/>
          </p:cNvCxnSpPr>
          <p:nvPr/>
        </p:nvCxnSpPr>
        <p:spPr>
          <a:xfrm flipH="1">
            <a:off x="9649103" y="5523200"/>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29B2FE-0E0F-4FCF-8E86-A6CFEED84130}"/>
              </a:ext>
            </a:extLst>
          </p:cNvPr>
          <p:cNvCxnSpPr>
            <a:cxnSpLocks/>
          </p:cNvCxnSpPr>
          <p:nvPr/>
        </p:nvCxnSpPr>
        <p:spPr>
          <a:xfrm flipH="1">
            <a:off x="1192403" y="5971336"/>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16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907792"/>
            <a:ext cx="11649075" cy="586448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00000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sp>
        <p:nvSpPr>
          <p:cNvPr id="6" name="TextBox 5">
            <a:extLst>
              <a:ext uri="{FF2B5EF4-FFF2-40B4-BE49-F238E27FC236}">
                <a16:creationId xmlns:a16="http://schemas.microsoft.com/office/drawing/2014/main" id="{BE79F97A-D66D-4AC6-91EA-B4A8F3096D6D}"/>
              </a:ext>
            </a:extLst>
          </p:cNvPr>
          <p:cNvSpPr txBox="1"/>
          <p:nvPr/>
        </p:nvSpPr>
        <p:spPr>
          <a:xfrm>
            <a:off x="749852" y="1210961"/>
            <a:ext cx="431262"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54BBE520-D2B0-45C5-9DF9-11B2DFC886A4}"/>
              </a:ext>
            </a:extLst>
          </p:cNvPr>
          <p:cNvSpPr txBox="1"/>
          <p:nvPr/>
        </p:nvSpPr>
        <p:spPr>
          <a:xfrm>
            <a:off x="390525" y="3852412"/>
            <a:ext cx="11449313" cy="2000548"/>
          </a:xfrm>
          <a:prstGeom prst="rect">
            <a:avLst/>
          </a:prstGeom>
          <a:noFill/>
        </p:spPr>
        <p:txBody>
          <a:bodyPr wrap="square" rtlCol="0">
            <a:spAutoFit/>
          </a:bodyPr>
          <a:lstStyle/>
          <a:p>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Ngồi bên nơi cắm diều, </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lòng tôi lâng lâng,</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 tôi muốn gửi ước mơ của mình theo những cánh diều lên tận mây xanh.</a:t>
            </a:r>
          </a:p>
          <a:p>
            <a:r>
              <a:rPr lang="en-US" sz="2800" dirty="0">
                <a:solidFill>
                  <a:srgbClr val="7030A0"/>
                </a:solidFill>
              </a:rPr>
              <a:t>                                             </a:t>
            </a:r>
          </a:p>
        </p:txBody>
      </p:sp>
      <p:cxnSp>
        <p:nvCxnSpPr>
          <p:cNvPr id="8" name="Straight Connector 7">
            <a:extLst>
              <a:ext uri="{FF2B5EF4-FFF2-40B4-BE49-F238E27FC236}">
                <a16:creationId xmlns:a16="http://schemas.microsoft.com/office/drawing/2014/main" id="{26F6505E-3BAC-4EC7-A662-8EE50D586F34}"/>
              </a:ext>
            </a:extLst>
          </p:cNvPr>
          <p:cNvCxnSpPr>
            <a:cxnSpLocks/>
          </p:cNvCxnSpPr>
          <p:nvPr/>
        </p:nvCxnSpPr>
        <p:spPr>
          <a:xfrm flipH="1">
            <a:off x="2815998" y="4462611"/>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198491-9826-4535-AA19-462E57AFFE6F}"/>
              </a:ext>
            </a:extLst>
          </p:cNvPr>
          <p:cNvCxnSpPr>
            <a:cxnSpLocks/>
          </p:cNvCxnSpPr>
          <p:nvPr/>
        </p:nvCxnSpPr>
        <p:spPr>
          <a:xfrm flipH="1">
            <a:off x="6053136" y="4469336"/>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9DF214-99CD-4259-92D8-F7C8AAE5A247}"/>
              </a:ext>
            </a:extLst>
          </p:cNvPr>
          <p:cNvCxnSpPr>
            <a:cxnSpLocks/>
          </p:cNvCxnSpPr>
          <p:nvPr/>
        </p:nvCxnSpPr>
        <p:spPr>
          <a:xfrm flipH="1">
            <a:off x="11539086" y="4453758"/>
            <a:ext cx="119060" cy="39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0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00B050"/>
                                        </p:clrVal>
                                      </p:to>
                                    </p:set>
                                    <p:set>
                                      <p:cBhvr>
                                        <p:cTn id="7" dur="500" fill="hold"/>
                                        <p:tgtEl>
                                          <p:spTgt spid="7"/>
                                        </p:tgtEl>
                                        <p:attrNameLst>
                                          <p:attrName>fillcolor</p:attrName>
                                        </p:attrNameLst>
                                      </p:cBhvr>
                                      <p:to>
                                        <p:clrVal>
                                          <a:srgbClr val="00B050"/>
                                        </p:clrVal>
                                      </p:to>
                                    </p:set>
                                    <p:set>
                                      <p:cBhvr>
                                        <p:cTn id="8" dur="500" fill="hold"/>
                                        <p:tgtEl>
                                          <p:spTgt spid="7"/>
                                        </p:tgtEl>
                                        <p:attrNameLst>
                                          <p:attrName>fill.type</p:attrName>
                                        </p:attrNameLst>
                                      </p:cBhvr>
                                      <p:to>
                                        <p:strVal val="solid"/>
                                      </p:to>
                                    </p:set>
                                  </p:childTnLst>
                                </p:cTn>
                              </p:par>
                            </p:childTnLst>
                          </p:cTn>
                        </p:par>
                        <p:par>
                          <p:cTn id="9" fill="hold">
                            <p:stCondLst>
                              <p:cond delay="2220"/>
                            </p:stCondLst>
                            <p:childTnLst>
                              <p:par>
                                <p:cTn id="10" presetID="16" presetClass="entr" presetSubtype="2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272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3220"/>
                            </p:stCondLst>
                            <p:childTnLst>
                              <p:par>
                                <p:cTn id="18" presetID="16" presetClass="entr" presetSubtype="2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Bài 1: “Ngoại giao cây tre” và hoa sen - Sức mạnh mềm của dân tộc ta | Báo  Pháp luật Việt Nam điện tử">
            <a:extLst>
              <a:ext uri="{FF2B5EF4-FFF2-40B4-BE49-F238E27FC236}">
                <a16:creationId xmlns:a16="http://schemas.microsoft.com/office/drawing/2014/main" id="{13498DFF-66EB-48D3-870C-2EC09B25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57" y="444362"/>
            <a:ext cx="9535885" cy="596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4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F8085-D5F1-4D73-A109-63A15BC7DDA9}"/>
              </a:ext>
            </a:extLst>
          </p:cNvPr>
          <p:cNvPicPr>
            <a:picLocks noChangeAspect="1"/>
          </p:cNvPicPr>
          <p:nvPr/>
        </p:nvPicPr>
        <p:blipFill>
          <a:blip r:embed="rId2"/>
          <a:stretch>
            <a:fillRect/>
          </a:stretch>
        </p:blipFill>
        <p:spPr>
          <a:xfrm>
            <a:off x="0" y="0"/>
            <a:ext cx="12190291" cy="6858000"/>
          </a:xfrm>
          <a:prstGeom prst="rect">
            <a:avLst/>
          </a:prstGeom>
        </p:spPr>
      </p:pic>
    </p:spTree>
    <p:extLst>
      <p:ext uri="{BB962C8B-B14F-4D97-AF65-F5344CB8AC3E}">
        <p14:creationId xmlns:p14="http://schemas.microsoft.com/office/powerpoint/2010/main" val="12677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34DA-38C0-491D-BDC3-1E0F41A557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6048F3-1CB4-4831-AA54-E72F2223540D}"/>
              </a:ext>
            </a:extLst>
          </p:cNvPr>
          <p:cNvSpPr>
            <a:spLocks noGrp="1"/>
          </p:cNvSpPr>
          <p:nvPr>
            <p:ph idx="1"/>
          </p:nvPr>
        </p:nvSpPr>
        <p:spPr/>
        <p:txBody>
          <a:bodyPr/>
          <a:lstStyle/>
          <a:p>
            <a:endParaRPr lang="en-US"/>
          </a:p>
        </p:txBody>
      </p:sp>
      <p:pic>
        <p:nvPicPr>
          <p:cNvPr id="4" name="Picture 10" descr="Top 10 Bài văn tả cánh đồng lúa chín đặc sắc - Mytour.vn">
            <a:extLst>
              <a:ext uri="{FF2B5EF4-FFF2-40B4-BE49-F238E27FC236}">
                <a16:creationId xmlns:a16="http://schemas.microsoft.com/office/drawing/2014/main" id="{9B90704C-18D2-492E-B0BC-17A49B2C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232" y="1654629"/>
            <a:ext cx="9037263" cy="520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73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5"/>
          <a:stretch>
            <a:fillRect/>
          </a:stretch>
        </p:blipFill>
        <p:spPr>
          <a:xfrm>
            <a:off x="5368235" y="1213554"/>
            <a:ext cx="2377646" cy="1310754"/>
          </a:xfrm>
          <a:prstGeom prst="rect">
            <a:avLst/>
          </a:prstGeom>
        </p:spPr>
      </p:pic>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6"/>
          <a:stretch>
            <a:fillRect/>
          </a:stretch>
        </p:blipFill>
        <p:spPr>
          <a:xfrm>
            <a:off x="2636901" y="2210643"/>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438149" y="997284"/>
            <a:ext cx="114395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3"/>
          <a:stretch>
            <a:fillRect/>
          </a:stretch>
        </p:blipFill>
        <p:spPr>
          <a:xfrm>
            <a:off x="4102247" y="266018"/>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376237" y="631537"/>
            <a:ext cx="11439525"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spTree>
    <p:extLst>
      <p:ext uri="{BB962C8B-B14F-4D97-AF65-F5344CB8AC3E}">
        <p14:creationId xmlns:p14="http://schemas.microsoft.com/office/powerpoint/2010/main" val="39529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1" y="0"/>
            <a:ext cx="11877674"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314325" y="649605"/>
            <a:ext cx="11439525" cy="6678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2800" dirty="0">
                <a:solidFill>
                  <a:srgbClr val="000000"/>
                </a:solidFill>
                <a:latin typeface="Cambria" panose="02040503050406030204" pitchFamily="18" charset="0"/>
                <a:ea typeface="Cambria" panose="02040503050406030204" pitchFamily="18" charset="0"/>
              </a:rPr>
              <a:t>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2"/>
          <a:stretch>
            <a:fillRect/>
          </a:stretch>
        </p:blipFill>
        <p:spPr>
          <a:xfrm>
            <a:off x="4145111" y="-28731"/>
            <a:ext cx="3901778" cy="969348"/>
          </a:xfrm>
          <a:prstGeom prst="rect">
            <a:avLst/>
          </a:prstGeom>
        </p:spPr>
      </p:pic>
      <p:sp>
        <p:nvSpPr>
          <p:cNvPr id="2" name="TextBox 1">
            <a:extLst>
              <a:ext uri="{FF2B5EF4-FFF2-40B4-BE49-F238E27FC236}">
                <a16:creationId xmlns:a16="http://schemas.microsoft.com/office/drawing/2014/main" id="{EEC35B05-FF4E-4A62-9062-10B4DD025336}"/>
              </a:ext>
            </a:extLst>
          </p:cNvPr>
          <p:cNvSpPr txBox="1"/>
          <p:nvPr/>
        </p:nvSpPr>
        <p:spPr>
          <a:xfrm>
            <a:off x="633174" y="1753897"/>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D604B2E4-2BC3-4D8E-82FA-19213B52EBFC}"/>
              </a:ext>
            </a:extLst>
          </p:cNvPr>
          <p:cNvSpPr txBox="1"/>
          <p:nvPr/>
        </p:nvSpPr>
        <p:spPr>
          <a:xfrm>
            <a:off x="633174" y="455943"/>
            <a:ext cx="43126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71284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0"/>
            <a:ext cx="11649075" cy="67722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E8BD156-0718-5348-F2C8-68F4F228F90D}"/>
              </a:ext>
            </a:extLst>
          </p:cNvPr>
          <p:cNvSpPr txBox="1"/>
          <p:nvPr/>
        </p:nvSpPr>
        <p:spPr>
          <a:xfrm>
            <a:off x="376237" y="817336"/>
            <a:ext cx="1143952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sp>
        <p:nvSpPr>
          <p:cNvPr id="6" name="TextBox 5">
            <a:extLst>
              <a:ext uri="{FF2B5EF4-FFF2-40B4-BE49-F238E27FC236}">
                <a16:creationId xmlns:a16="http://schemas.microsoft.com/office/drawing/2014/main" id="{BE79F97A-D66D-4AC6-91EA-B4A8F3096D6D}"/>
              </a:ext>
            </a:extLst>
          </p:cNvPr>
          <p:cNvSpPr txBox="1"/>
          <p:nvPr/>
        </p:nvSpPr>
        <p:spPr>
          <a:xfrm>
            <a:off x="604710" y="615875"/>
            <a:ext cx="431262"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462293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9661</TotalTime>
  <Words>2277</Words>
  <Application>Microsoft Office PowerPoint</Application>
  <PresentationFormat>Widescreen</PresentationFormat>
  <Paragraphs>114</Paragraphs>
  <Slides>40</Slides>
  <Notes>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40</vt:i4>
      </vt:variant>
    </vt:vector>
  </HeadingPairs>
  <TitlesOfParts>
    <vt:vector size="50" baseType="lpstr">
      <vt:lpstr>等线</vt:lpstr>
      <vt:lpstr>等线 Light</vt:lpstr>
      <vt:lpstr>Arial</vt:lpstr>
      <vt:lpstr>Calibri</vt:lpstr>
      <vt:lpstr>Cambria</vt:lpstr>
      <vt:lpstr>SVN-Poky's</vt:lpstr>
      <vt:lpstr>Times New Roman</vt:lpstr>
      <vt:lpstr>Funny Air Travel MK Plan by Slidesgo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147</cp:revision>
  <dcterms:created xsi:type="dcterms:W3CDTF">2023-12-19T04:17:44Z</dcterms:created>
  <dcterms:modified xsi:type="dcterms:W3CDTF">2024-03-27T14:04:48Z</dcterms:modified>
</cp:coreProperties>
</file>