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</p:sldMasterIdLst>
  <p:notesMasterIdLst>
    <p:notesMasterId r:id="rId19"/>
  </p:notesMasterIdLst>
  <p:sldIdLst>
    <p:sldId id="416" r:id="rId4"/>
    <p:sldId id="364" r:id="rId5"/>
    <p:sldId id="386" r:id="rId6"/>
    <p:sldId id="262" r:id="rId7"/>
    <p:sldId id="385" r:id="rId8"/>
    <p:sldId id="374" r:id="rId9"/>
    <p:sldId id="365" r:id="rId10"/>
    <p:sldId id="366" r:id="rId11"/>
    <p:sldId id="368" r:id="rId12"/>
    <p:sldId id="338" r:id="rId13"/>
    <p:sldId id="369" r:id="rId14"/>
    <p:sldId id="371" r:id="rId15"/>
    <p:sldId id="376" r:id="rId16"/>
    <p:sldId id="370" r:id="rId17"/>
    <p:sldId id="418" r:id="rId18"/>
  </p:sldIdLst>
  <p:sldSz cx="9144000" cy="5143500" type="screen16x9"/>
  <p:notesSz cx="6858000" cy="9144000"/>
  <p:embeddedFontLst>
    <p:embeddedFont>
      <p:font typeface="Fredoka One" panose="020B0604020202020204" charset="0"/>
      <p:regular r:id="rId20"/>
    </p:embeddedFont>
    <p:embeddedFont>
      <p:font typeface="Sport Day" panose="020B0604020202020204" charset="0"/>
      <p:regular r:id="rId21"/>
      <p:bold r:id="rId22"/>
      <p:italic r:id="rId23"/>
      <p:boldItalic r:id="rId24"/>
    </p:embeddedFont>
    <p:embeddedFont>
      <p:font typeface="Fira Sans Extra Condensed Medium" panose="020B0604020202020204" charset="0"/>
      <p:regular r:id="rId25"/>
      <p:bold r:id="rId26"/>
      <p:italic r:id="rId27"/>
      <p:boldItalic r:id="rId28"/>
    </p:embeddedFont>
    <p:embeddedFont>
      <p:font typeface="Barlow" panose="020B0604020202020204" charset="0"/>
      <p:regular r:id="rId29"/>
      <p:bold r:id="rId30"/>
      <p:italic r:id="rId31"/>
      <p:boldItalic r:id="rId32"/>
    </p:embeddedFont>
    <p:embeddedFont>
      <p:font typeface="Patrick Hand" panose="020B0604020202020204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.VnTime" panose="020B7200000000000000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ind" panose="020B0604020202020204" charset="0"/>
      <p:regular r:id="rId46"/>
      <p:bold r:id="rId47"/>
    </p:embeddedFont>
    <p:embeddedFont>
      <p:font typeface="Montserrat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23" autoAdjust="0"/>
  </p:normalViewPr>
  <p:slideViewPr>
    <p:cSldViewPr snapToGrid="0">
      <p:cViewPr varScale="1">
        <p:scale>
          <a:sx n="75" d="100"/>
          <a:sy n="75" d="100"/>
        </p:scale>
        <p:origin x="102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0.fntdata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5.xml"/><Relationship Id="rId51" Type="http://schemas.openxmlformats.org/officeDocument/2006/relationships/font" Target="fonts/font3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2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3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438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20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sz="1100" b="1" dirty="0">
                <a:effectLst/>
                <a:latin typeface="Calibri"/>
                <a:ea typeface="Times New Roman"/>
                <a:cs typeface="Times New Roman"/>
              </a:rPr>
              <a:t>Option 1: Game: Jump and say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sz="1100" b="1" dirty="0">
                <a:effectLst/>
                <a:latin typeface="Calibri"/>
                <a:ea typeface="Times New Roman"/>
                <a:cs typeface="Times New Roman"/>
              </a:rPr>
              <a:t>Step 1:</a:t>
            </a:r>
            <a:r>
              <a:rPr lang="en-US" sz="1100" dirty="0">
                <a:effectLst/>
                <a:latin typeface="Calibri"/>
                <a:ea typeface="Times New Roman"/>
                <a:cs typeface="Times New Roman"/>
              </a:rPr>
              <a:t> Ask 5 – 6 pupils to join the game. Line them</a:t>
            </a:r>
            <a:r>
              <a:rPr lang="en-US" sz="1100" baseline="0" dirty="0">
                <a:effectLst/>
                <a:latin typeface="Calibri"/>
                <a:ea typeface="Times New Roman"/>
                <a:cs typeface="Times New Roman"/>
              </a:rPr>
              <a:t> </a:t>
            </a:r>
            <a:r>
              <a:rPr lang="en-US" sz="1100" dirty="0">
                <a:effectLst/>
                <a:latin typeface="Calibri"/>
                <a:ea typeface="Times New Roman"/>
                <a:cs typeface="Times New Roman"/>
              </a:rPr>
              <a:t>up. Each pupil holds a flashcard. 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sz="1100" b="1" dirty="0">
                <a:effectLst/>
                <a:latin typeface="Calibri"/>
                <a:ea typeface="Times New Roman"/>
                <a:cs typeface="Times New Roman"/>
              </a:rPr>
              <a:t>Step 2:</a:t>
            </a:r>
            <a:r>
              <a:rPr lang="en-US" sz="1100" dirty="0">
                <a:effectLst/>
                <a:latin typeface="Calibri"/>
                <a:ea typeface="Times New Roman"/>
                <a:cs typeface="Times New Roman"/>
              </a:rPr>
              <a:t> If the pupils hear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that teacher has said the word that matches their flashcard, they must jump and say out loud.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02043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sz="1100" b="1" dirty="0">
                <a:effectLst/>
                <a:latin typeface="Calibri"/>
                <a:ea typeface="Times New Roman"/>
                <a:cs typeface="Times New Roman"/>
              </a:rPr>
              <a:t>Option 2: Which is missing?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sz="1100" b="1" dirty="0">
                <a:effectLst/>
                <a:latin typeface="Calibri"/>
                <a:ea typeface="Times New Roman"/>
                <a:cs typeface="Times New Roman"/>
              </a:rPr>
              <a:t>Step 1:</a:t>
            </a:r>
            <a:r>
              <a:rPr lang="en-US" sz="1100" dirty="0">
                <a:effectLst/>
                <a:latin typeface="Calibri"/>
                <a:ea typeface="Times New Roman"/>
                <a:cs typeface="Times New Roman"/>
              </a:rPr>
              <a:t> Teacher puts four or five flashcards on a board and tells pupils to read out loud. 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sz="1100" b="1" dirty="0">
                <a:effectLst/>
                <a:latin typeface="Calibri"/>
                <a:ea typeface="Times New Roman"/>
                <a:cs typeface="Times New Roman"/>
              </a:rPr>
              <a:t>Step 2:</a:t>
            </a:r>
            <a:r>
              <a:rPr lang="en-US" sz="1100" dirty="0">
                <a:effectLst/>
                <a:latin typeface="Calibri"/>
                <a:ea typeface="Times New Roman"/>
                <a:cs typeface="Times New Roman"/>
              </a:rPr>
              <a:t> Ask them to close their eyes. Teacher takes one (or two/three picture... depending on the level of your class) item away. 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sz="1100" b="1" dirty="0">
                <a:effectLst/>
                <a:latin typeface="Calibri"/>
                <a:ea typeface="Times New Roman"/>
                <a:cs typeface="Times New Roman"/>
              </a:rPr>
              <a:t>Step 3:</a:t>
            </a:r>
            <a:r>
              <a:rPr lang="en-US" sz="1100" dirty="0">
                <a:effectLst/>
                <a:latin typeface="Calibri"/>
                <a:ea typeface="Times New Roman"/>
                <a:cs typeface="Times New Roman"/>
              </a:rPr>
              <a:t> Have</a:t>
            </a:r>
            <a:r>
              <a:rPr lang="en-US" sz="1100" baseline="0" dirty="0">
                <a:effectLst/>
                <a:latin typeface="Calibri"/>
                <a:ea typeface="Times New Roman"/>
                <a:cs typeface="Times New Roman"/>
              </a:rPr>
              <a:t> pupil</a:t>
            </a:r>
            <a:r>
              <a:rPr lang="en-US" sz="1100" dirty="0">
                <a:effectLst/>
                <a:latin typeface="Calibri"/>
                <a:ea typeface="Times New Roman"/>
                <a:cs typeface="Times New Roman"/>
              </a:rPr>
              <a:t>s open their eyes, ask them to guess what item is missing and say that word out loud . 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>
              <a:buFontTx/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314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62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Key: 1. c 2. 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571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6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8" name="Google Shape;968;p8"/>
          <p:cNvSpPr/>
          <p:nvPr/>
        </p:nvSpPr>
        <p:spPr>
          <a:xfrm>
            <a:off x="3525634" y="3756435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6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2" name="Google Shape;972;p8"/>
          <p:cNvSpPr/>
          <p:nvPr/>
        </p:nvSpPr>
        <p:spPr>
          <a:xfrm>
            <a:off x="4774464" y="4292546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3" name="Google Shape;973;p8"/>
          <p:cNvSpPr/>
          <p:nvPr/>
        </p:nvSpPr>
        <p:spPr>
          <a:xfrm>
            <a:off x="4813987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5" name="Google Shape;975;p8"/>
          <p:cNvSpPr/>
          <p:nvPr/>
        </p:nvSpPr>
        <p:spPr>
          <a:xfrm>
            <a:off x="3605307" y="3533316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7" y="3296582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8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2" y="2570667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1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8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8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8" name="Google Shape;1688;p8"/>
          <p:cNvSpPr/>
          <p:nvPr/>
        </p:nvSpPr>
        <p:spPr>
          <a:xfrm>
            <a:off x="999909" y="2827629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0" name="Google Shape;1690;p8"/>
          <p:cNvSpPr/>
          <p:nvPr/>
        </p:nvSpPr>
        <p:spPr>
          <a:xfrm>
            <a:off x="1307513" y="3381529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1" name="Google Shape;1691;p8"/>
          <p:cNvSpPr/>
          <p:nvPr/>
        </p:nvSpPr>
        <p:spPr>
          <a:xfrm>
            <a:off x="382277" y="3743834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2" name="Google Shape;1692;p8"/>
          <p:cNvSpPr/>
          <p:nvPr/>
        </p:nvSpPr>
        <p:spPr>
          <a:xfrm>
            <a:off x="430326" y="365768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3" name="Google Shape;1693;p8"/>
          <p:cNvSpPr/>
          <p:nvPr/>
        </p:nvSpPr>
        <p:spPr>
          <a:xfrm>
            <a:off x="490682" y="3743834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4" name="Google Shape;1694;p8"/>
          <p:cNvSpPr/>
          <p:nvPr/>
        </p:nvSpPr>
        <p:spPr>
          <a:xfrm>
            <a:off x="832184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5" name="Google Shape;1695;p8"/>
          <p:cNvSpPr/>
          <p:nvPr/>
        </p:nvSpPr>
        <p:spPr>
          <a:xfrm>
            <a:off x="1129633" y="113596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6" name="Google Shape;1696;p8"/>
          <p:cNvSpPr/>
          <p:nvPr/>
        </p:nvSpPr>
        <p:spPr>
          <a:xfrm>
            <a:off x="325125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7" name="Google Shape;1697;p8"/>
          <p:cNvSpPr/>
          <p:nvPr/>
        </p:nvSpPr>
        <p:spPr>
          <a:xfrm>
            <a:off x="271006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8" name="Google Shape;1698;p8"/>
          <p:cNvSpPr/>
          <p:nvPr/>
        </p:nvSpPr>
        <p:spPr>
          <a:xfrm>
            <a:off x="287023" y="3146679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8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60" y="2827629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1" y="3402017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5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2" y="3743834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3" y="365768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7" y="3743834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7" y="113596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20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4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3" y="3146679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1" name="Google Shape;1711;p8"/>
          <p:cNvSpPr/>
          <p:nvPr/>
        </p:nvSpPr>
        <p:spPr>
          <a:xfrm>
            <a:off x="8655169" y="805726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2" name="Google Shape;1712;p8"/>
          <p:cNvSpPr/>
          <p:nvPr/>
        </p:nvSpPr>
        <p:spPr>
          <a:xfrm>
            <a:off x="7117701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400" y="4206189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7" y="320331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7" y="231756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9" y="52351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8" name="Google Shape;1718;p8"/>
          <p:cNvSpPr/>
          <p:nvPr/>
        </p:nvSpPr>
        <p:spPr>
          <a:xfrm>
            <a:off x="5603131" y="412126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7" y="35206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8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9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29300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6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8" name="Google Shape;968;p8"/>
          <p:cNvSpPr/>
          <p:nvPr/>
        </p:nvSpPr>
        <p:spPr>
          <a:xfrm>
            <a:off x="3525634" y="3756435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6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2" name="Google Shape;972;p8"/>
          <p:cNvSpPr/>
          <p:nvPr/>
        </p:nvSpPr>
        <p:spPr>
          <a:xfrm>
            <a:off x="4774464" y="4292546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3" name="Google Shape;973;p8"/>
          <p:cNvSpPr/>
          <p:nvPr/>
        </p:nvSpPr>
        <p:spPr>
          <a:xfrm>
            <a:off x="4813987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5" name="Google Shape;975;p8"/>
          <p:cNvSpPr/>
          <p:nvPr/>
        </p:nvSpPr>
        <p:spPr>
          <a:xfrm>
            <a:off x="3605307" y="3533316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7" y="3296582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8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2" y="2570667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1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8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8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8" name="Google Shape;1688;p8"/>
          <p:cNvSpPr/>
          <p:nvPr/>
        </p:nvSpPr>
        <p:spPr>
          <a:xfrm>
            <a:off x="999909" y="2827629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0" name="Google Shape;1690;p8"/>
          <p:cNvSpPr/>
          <p:nvPr/>
        </p:nvSpPr>
        <p:spPr>
          <a:xfrm>
            <a:off x="1307513" y="3381529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1" name="Google Shape;1691;p8"/>
          <p:cNvSpPr/>
          <p:nvPr/>
        </p:nvSpPr>
        <p:spPr>
          <a:xfrm>
            <a:off x="382277" y="3743834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2" name="Google Shape;1692;p8"/>
          <p:cNvSpPr/>
          <p:nvPr/>
        </p:nvSpPr>
        <p:spPr>
          <a:xfrm>
            <a:off x="430326" y="365768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3" name="Google Shape;1693;p8"/>
          <p:cNvSpPr/>
          <p:nvPr/>
        </p:nvSpPr>
        <p:spPr>
          <a:xfrm>
            <a:off x="490682" y="3743834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4" name="Google Shape;1694;p8"/>
          <p:cNvSpPr/>
          <p:nvPr/>
        </p:nvSpPr>
        <p:spPr>
          <a:xfrm>
            <a:off x="832184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5" name="Google Shape;1695;p8"/>
          <p:cNvSpPr/>
          <p:nvPr/>
        </p:nvSpPr>
        <p:spPr>
          <a:xfrm>
            <a:off x="1129633" y="113596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6" name="Google Shape;1696;p8"/>
          <p:cNvSpPr/>
          <p:nvPr/>
        </p:nvSpPr>
        <p:spPr>
          <a:xfrm>
            <a:off x="325125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7" name="Google Shape;1697;p8"/>
          <p:cNvSpPr/>
          <p:nvPr/>
        </p:nvSpPr>
        <p:spPr>
          <a:xfrm>
            <a:off x="271006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8" name="Google Shape;1698;p8"/>
          <p:cNvSpPr/>
          <p:nvPr/>
        </p:nvSpPr>
        <p:spPr>
          <a:xfrm>
            <a:off x="287023" y="3146679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8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60" y="2827629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1" y="3402017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5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2" y="3743834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3" y="365768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7" y="3743834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7" y="113596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20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4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3" y="3146679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1" name="Google Shape;1711;p8"/>
          <p:cNvSpPr/>
          <p:nvPr/>
        </p:nvSpPr>
        <p:spPr>
          <a:xfrm>
            <a:off x="8655169" y="805726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2" name="Google Shape;1712;p8"/>
          <p:cNvSpPr/>
          <p:nvPr/>
        </p:nvSpPr>
        <p:spPr>
          <a:xfrm>
            <a:off x="7117701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400" y="4206189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7" y="320331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7" y="231756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9" y="52351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8" name="Google Shape;1718;p8"/>
          <p:cNvSpPr/>
          <p:nvPr/>
        </p:nvSpPr>
        <p:spPr>
          <a:xfrm>
            <a:off x="5603131" y="412126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7" y="352067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8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9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6317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6" r:id="rId3"/>
    <p:sldLayoutId id="2147483667" r:id="rId4"/>
    <p:sldLayoutId id="2147483678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3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E17A-5DC3-4B7F-AD48-6481649D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17" y="1162050"/>
            <a:ext cx="8253822" cy="1409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atrick Hand"/>
                <a:sym typeface="Patrick Hand"/>
              </a:rPr>
              <a:t>Welcome to my class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Da Phuc Primary School</a:t>
            </a:r>
            <a:b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Teacher: </a:t>
            </a:r>
            <a:r>
              <a:rPr lang="en-US" altLang="ja-JP" sz="4000" dirty="0">
                <a:solidFill>
                  <a:srgbClr val="92D050"/>
                </a:solidFill>
                <a:latin typeface="Patrick Hand"/>
                <a:sym typeface="Patrick Hand"/>
              </a:rPr>
              <a:t>Tran Phuong Linh</a:t>
            </a: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/>
            </a:r>
            <a:b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Class: 3a1</a:t>
            </a:r>
          </a:p>
        </p:txBody>
      </p:sp>
    </p:spTree>
    <p:extLst>
      <p:ext uri="{BB962C8B-B14F-4D97-AF65-F5344CB8AC3E}">
        <p14:creationId xmlns:p14="http://schemas.microsoft.com/office/powerpoint/2010/main" val="311763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406"/>
            <a:ext cx="9144000" cy="2915447"/>
          </a:xfrm>
          <a:prstGeom prst="rect">
            <a:avLst/>
          </a:prstGeom>
        </p:spPr>
      </p:pic>
      <p:pic>
        <p:nvPicPr>
          <p:cNvPr id="2" name="Track 0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9536" y="977326"/>
            <a:ext cx="548640" cy="54864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78756" y="2153384"/>
            <a:ext cx="429657" cy="5126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925238" y="3087982"/>
            <a:ext cx="429657" cy="5126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815250" y="1931916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8000" b="1" dirty="0">
                <a:solidFill>
                  <a:srgbClr val="FF0000"/>
                </a:solidFill>
              </a:rPr>
              <a:t>Let’s </a:t>
            </a:r>
            <a:r>
              <a:rPr lang="en-US" sz="8000" b="1" dirty="0">
                <a:solidFill>
                  <a:srgbClr val="FF0000"/>
                </a:solidFill>
              </a:rPr>
              <a:t>chant.</a:t>
            </a:r>
            <a:r>
              <a:rPr lang="vi-VN" sz="8000" b="1" dirty="0">
                <a:solidFill>
                  <a:srgbClr val="FF0000"/>
                </a:solidFill>
              </a:rPr>
              <a:t> 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795" y="517751"/>
            <a:ext cx="7112333" cy="4070540"/>
          </a:xfrm>
          <a:prstGeom prst="rect">
            <a:avLst/>
          </a:prstGeom>
        </p:spPr>
      </p:pic>
      <p:pic>
        <p:nvPicPr>
          <p:cNvPr id="5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4077" y="383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7463" y="403121"/>
            <a:ext cx="469238" cy="469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1151" y="637740"/>
            <a:ext cx="4206405" cy="1590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Mouth, mouth, mouth.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Open your mouth!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4C4B4B"/>
                </a:solidFill>
              </a:rPr>
              <a:t>Open your mouth! </a:t>
            </a:r>
            <a:endParaRPr lang="vi-VN" sz="2800" b="1" dirty="0">
              <a:solidFill>
                <a:srgbClr val="4C4B4B"/>
              </a:solidFill>
            </a:endParaRPr>
          </a:p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3264" y="2694423"/>
            <a:ext cx="3328416" cy="1590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Face, face, face.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Touch your face!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T</a:t>
            </a:r>
            <a:r>
              <a:rPr lang="en-US" sz="2800" b="1" dirty="0">
                <a:solidFill>
                  <a:srgbClr val="4C4B4B"/>
                </a:solidFill>
              </a:rPr>
              <a:t>ouch your face! </a:t>
            </a:r>
            <a:endParaRPr lang="vi-VN" sz="2800" b="1" dirty="0">
              <a:solidFill>
                <a:srgbClr val="4C4B4B"/>
              </a:solidFill>
            </a:endParaRPr>
          </a:p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17"/>
            <a:ext cx="3090672" cy="2060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58" y="2675495"/>
            <a:ext cx="3329342" cy="246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6000" b="1" dirty="0">
                <a:solidFill>
                  <a:srgbClr val="FF0000"/>
                </a:solidFill>
              </a:rPr>
              <a:t>Fun corner and wrap-up 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60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5B7C-069A-41FF-82E7-4E47CDE6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786" y="1249613"/>
            <a:ext cx="5908200" cy="1409700"/>
          </a:xfrm>
        </p:spPr>
        <p:txBody>
          <a:bodyPr/>
          <a:lstStyle/>
          <a:p>
            <a:pPr algn="ctr">
              <a:buClr>
                <a:schemeClr val="dk2"/>
              </a:buClr>
            </a:pPr>
            <a:r>
              <a:rPr lang="en-US" b="1" dirty="0">
                <a:solidFill>
                  <a:schemeClr val="dk2"/>
                </a:solidFill>
                <a:latin typeface="Patrick Hand"/>
                <a:sym typeface="Patrick Hand"/>
              </a:rPr>
              <a:t>Thank you </a:t>
            </a:r>
            <a:br>
              <a:rPr lang="en-US" b="1" dirty="0">
                <a:solidFill>
                  <a:schemeClr val="dk2"/>
                </a:solidFill>
                <a:latin typeface="Patrick Hand"/>
                <a:sym typeface="Patrick Hand"/>
              </a:rPr>
            </a:br>
            <a:r>
              <a:rPr lang="en-US" b="1" dirty="0">
                <a:solidFill>
                  <a:schemeClr val="dk2"/>
                </a:solidFill>
                <a:latin typeface="Patrick Hand"/>
                <a:sym typeface="Patrick Hand"/>
              </a:rPr>
              <a:t>See you later</a:t>
            </a:r>
          </a:p>
        </p:txBody>
      </p:sp>
    </p:spTree>
    <p:extLst>
      <p:ext uri="{BB962C8B-B14F-4D97-AF65-F5344CB8AC3E}">
        <p14:creationId xmlns:p14="http://schemas.microsoft.com/office/powerpoint/2010/main" val="27435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0" y="1371421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2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8" y="2769041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7973" y="3374164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5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7345964" y="107659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244118" y="1698805"/>
            <a:ext cx="273859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Warm-up and 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419836" y="1080820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2956780" y="175159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Listen and repeat.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3725496" y="1023805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4651318" y="3615669"/>
            <a:ext cx="3613055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2209677" y="2865174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854848" y="1751597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Listen</a:t>
            </a:r>
            <a:r>
              <a:rPr lang="en-US" sz="3600" b="1" dirty="0">
                <a:solidFill>
                  <a:srgbClr val="FF0000"/>
                </a:solidFill>
              </a:rPr>
              <a:t> and circle.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1662627" y="3597522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Let’s </a:t>
            </a:r>
            <a:r>
              <a:rPr lang="en-US" sz="3600" b="1" dirty="0">
                <a:solidFill>
                  <a:srgbClr val="FF0000"/>
                </a:solidFill>
              </a:rPr>
              <a:t>chant</a:t>
            </a:r>
            <a:r>
              <a:rPr lang="vi-VN" sz="3600" b="1" dirty="0">
                <a:solidFill>
                  <a:srgbClr val="FF0000"/>
                </a:solidFill>
              </a:rPr>
              <a:t>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5696164" y="2940669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420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5070" y="1822048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review </a:t>
            </a:r>
            <a:r>
              <a:rPr lang="vi-VN" sz="6000" dirty="0">
                <a:solidFill>
                  <a:srgbClr val="FF0000"/>
                </a:solidFill>
              </a:rPr>
              <a:t/>
            </a:r>
            <a:br>
              <a:rPr lang="vi-VN" sz="6000" dirty="0">
                <a:solidFill>
                  <a:srgbClr val="FF0000"/>
                </a:solidFill>
              </a:rPr>
            </a:b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r="29980" b="5555"/>
          <a:stretch/>
        </p:blipFill>
        <p:spPr>
          <a:xfrm>
            <a:off x="0" y="-41672"/>
            <a:ext cx="9144000" cy="512790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720045" y="2293926"/>
            <a:ext cx="2440898" cy="2953148"/>
            <a:chOff x="3720045" y="2293926"/>
            <a:chExt cx="2440898" cy="295314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045" y="2293926"/>
              <a:ext cx="2029414" cy="295314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9" t="5569" r="50000" b="70870"/>
            <a:stretch/>
          </p:blipFill>
          <p:spPr>
            <a:xfrm>
              <a:off x="5125357" y="3164572"/>
              <a:ext cx="1035586" cy="121185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27938">
              <a:off x="5180197" y="3403860"/>
              <a:ext cx="925906" cy="61706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371290" y="2308376"/>
            <a:ext cx="3007504" cy="2808027"/>
            <a:chOff x="8087747" y="2174758"/>
            <a:chExt cx="3007504" cy="280802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87747" y="2174758"/>
              <a:ext cx="3007504" cy="280802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9" t="5569" r="50000" b="70870"/>
            <a:stretch/>
          </p:blipFill>
          <p:spPr>
            <a:xfrm>
              <a:off x="8102051" y="3365726"/>
              <a:ext cx="1035586" cy="121185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27938">
              <a:off x="8246728" y="3663018"/>
              <a:ext cx="925906" cy="617270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2760643" y="380497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0" lvl="0" eaLnBrk="0" hangingPunct="0">
              <a:spcBef>
                <a:spcPts val="300"/>
              </a:spcBef>
              <a:buSzPts val="1100"/>
            </a:pPr>
            <a:r>
              <a:rPr lang="en-US" sz="3200" b="1" dirty="0">
                <a:solidFill>
                  <a:srgbClr val="FFFF00"/>
                </a:solidFill>
                <a:latin typeface="Calibri"/>
                <a:ea typeface="Times New Roman"/>
                <a:cs typeface="Times New Roman"/>
              </a:rPr>
              <a:t>Jump and say.</a:t>
            </a:r>
            <a:endParaRPr lang="vi-VN" sz="3600" dirty="0">
              <a:solidFill>
                <a:srgbClr val="FFFF00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202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" r="29980" b="75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22" y="365760"/>
            <a:ext cx="1248537" cy="832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9906"/>
            <a:ext cx="1140100" cy="818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22" y="1420234"/>
            <a:ext cx="1248537" cy="809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50" y="1420234"/>
            <a:ext cx="1163700" cy="819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D51A2-844C-44F4-9EB3-478CC089DD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6674" y="1420234"/>
            <a:ext cx="2148458" cy="3864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C9EB0-B5EB-4DC1-B929-108B31A9BD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111" y="1595887"/>
            <a:ext cx="2288911" cy="35130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C0B27F-8E39-4533-8297-74EBF8E1CEC0}"/>
              </a:ext>
            </a:extLst>
          </p:cNvPr>
          <p:cNvSpPr txBox="1"/>
          <p:nvPr/>
        </p:nvSpPr>
        <p:spPr>
          <a:xfrm>
            <a:off x="-169100" y="402340"/>
            <a:ext cx="16596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effectLst/>
                <a:latin typeface="Calibri"/>
                <a:ea typeface="Times New Roman"/>
                <a:cs typeface="Times New Roman"/>
              </a:rPr>
              <a:t>Which is missing?</a:t>
            </a:r>
            <a:endParaRPr lang="vi-VN" sz="2800" dirty="0">
              <a:solidFill>
                <a:srgbClr val="FFFF00"/>
              </a:solidFill>
              <a:effectLst/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297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</a:rPr>
              <a:t>L</a:t>
            </a:r>
            <a:r>
              <a:rPr lang="vi-VN" sz="6000" b="1" dirty="0">
                <a:solidFill>
                  <a:srgbClr val="FF0000"/>
                </a:solidFill>
              </a:rPr>
              <a:t>isten and repeat</a:t>
            </a:r>
            <a:r>
              <a:rPr lang="en-US" sz="6000" b="1" dirty="0">
                <a:solidFill>
                  <a:srgbClr val="FF0000"/>
                </a:solidFill>
              </a:rPr>
              <a:t>.</a:t>
            </a:r>
            <a:r>
              <a:rPr lang="vi-VN" sz="6000" b="1" dirty="0">
                <a:solidFill>
                  <a:srgbClr val="FF0000"/>
                </a:solidFill>
              </a:rPr>
              <a:t> 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87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90" y="579753"/>
            <a:ext cx="8617337" cy="3148832"/>
          </a:xfrm>
          <a:prstGeom prst="rect">
            <a:avLst/>
          </a:prstGeom>
        </p:spPr>
      </p:pic>
      <p:pic>
        <p:nvPicPr>
          <p:cNvPr id="2" name="Track 0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900" y="853757"/>
            <a:ext cx="670140" cy="6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Listen</a:t>
            </a:r>
            <a:r>
              <a:rPr lang="en-US" sz="6000" b="1" dirty="0">
                <a:solidFill>
                  <a:srgbClr val="FF0000"/>
                </a:solidFill>
              </a:rPr>
              <a:t> and circle.</a:t>
            </a:r>
            <a:r>
              <a:rPr lang="en-US" sz="6000" dirty="0">
                <a:solidFill>
                  <a:srgbClr val="FF0000"/>
                </a:solidFill>
              </a:rPr>
              <a:t/>
            </a:r>
            <a:br>
              <a:rPr lang="en-US" sz="6000" dirty="0">
                <a:solidFill>
                  <a:srgbClr val="FF0000"/>
                </a:solidFill>
              </a:rPr>
            </a:b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0739502"/>
      </p:ext>
    </p:extLst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247</Words>
  <Application>Microsoft Office PowerPoint</Application>
  <PresentationFormat>On-screen Show (16:9)</PresentationFormat>
  <Paragraphs>45</Paragraphs>
  <Slides>15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Fredoka One</vt:lpstr>
      <vt:lpstr>Sport Day</vt:lpstr>
      <vt:lpstr>Fira Sans Extra Condensed Medium</vt:lpstr>
      <vt:lpstr>Barlow</vt:lpstr>
      <vt:lpstr>Patrick Hand</vt:lpstr>
      <vt:lpstr>Comic Sans MS</vt:lpstr>
      <vt:lpstr>Times New Roman</vt:lpstr>
      <vt:lpstr>.VnTime</vt:lpstr>
      <vt:lpstr>Calibri</vt:lpstr>
      <vt:lpstr>Hind</vt:lpstr>
      <vt:lpstr>Arial</vt:lpstr>
      <vt:lpstr>Montserrat</vt:lpstr>
      <vt:lpstr>Taller de Aprendizaje con Tonos Pastel by Slidesgo</vt:lpstr>
      <vt:lpstr>Over The Rainbow by Slidesgo</vt:lpstr>
      <vt:lpstr>1_Over The Rainbow by Slidesgo</vt:lpstr>
      <vt:lpstr>Welcome to my class Da Phuc Primary School Teacher: Tran Phuong Linh Class: 3a1</vt:lpstr>
      <vt:lpstr>PowerPoint Presentation</vt:lpstr>
      <vt:lpstr>3</vt:lpstr>
      <vt:lpstr>Warm-up and review  </vt:lpstr>
      <vt:lpstr>PowerPoint Presentation</vt:lpstr>
      <vt:lpstr>PowerPoint Presentation</vt:lpstr>
      <vt:lpstr>Listen and repeat. </vt:lpstr>
      <vt:lpstr>PowerPoint Presentation</vt:lpstr>
      <vt:lpstr>Listen and circle. </vt:lpstr>
      <vt:lpstr>PowerPoint Presentation</vt:lpstr>
      <vt:lpstr>Let’s chant. </vt:lpstr>
      <vt:lpstr>PowerPoint Presentation</vt:lpstr>
      <vt:lpstr>PowerPoint Presentation</vt:lpstr>
      <vt:lpstr>Fun corner and wrap-up </vt:lpstr>
      <vt:lpstr>Thank you  See you later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SDC</cp:lastModifiedBy>
  <cp:revision>138</cp:revision>
  <dcterms:modified xsi:type="dcterms:W3CDTF">2024-12-29T03:30:59Z</dcterms:modified>
</cp:coreProperties>
</file>