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Default Extension="mp3" ContentType="audio/unknown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2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Default Extension="mp4" ContentType="video/unknown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88" r:id="rId4"/>
    <p:sldMasterId id="2147483702" r:id="rId5"/>
    <p:sldMasterId id="2147483730" r:id="rId6"/>
  </p:sldMasterIdLst>
  <p:notesMasterIdLst>
    <p:notesMasterId r:id="rId23"/>
  </p:notesMasterIdLst>
  <p:sldIdLst>
    <p:sldId id="319" r:id="rId7"/>
    <p:sldId id="320" r:id="rId8"/>
    <p:sldId id="256" r:id="rId9"/>
    <p:sldId id="299" r:id="rId10"/>
    <p:sldId id="310" r:id="rId11"/>
    <p:sldId id="279" r:id="rId12"/>
    <p:sldId id="311" r:id="rId13"/>
    <p:sldId id="312" r:id="rId14"/>
    <p:sldId id="313" r:id="rId15"/>
    <p:sldId id="314" r:id="rId16"/>
    <p:sldId id="315" r:id="rId17"/>
    <p:sldId id="316" r:id="rId18"/>
    <p:sldId id="317" r:id="rId19"/>
    <p:sldId id="318" r:id="rId20"/>
    <p:sldId id="280" r:id="rId21"/>
    <p:sldId id="277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620"/>
    <p:restoredTop sz="70661" autoAdjust="0"/>
  </p:normalViewPr>
  <p:slideViewPr>
    <p:cSldViewPr>
      <p:cViewPr>
        <p:scale>
          <a:sx n="75" d="100"/>
          <a:sy n="75" d="100"/>
        </p:scale>
        <p:origin x="-1236" y="-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9C734B-4692-4B50-944B-5ACACF8BF001}" type="datetimeFigureOut">
              <a:rPr lang="en-US" smtClean="0"/>
              <a:pPr/>
              <a:t>30-Dec-24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D2E61D-4633-4214-BB00-C436D4F649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31792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67FF1-BCED-448C-90CB-A0C937DEB4D7}" type="datetimeFigureOut">
              <a:rPr lang="en-US" smtClean="0"/>
              <a:pPr/>
              <a:t>30-Dec-24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DFA47-0BD3-4168-9FBA-D43960448C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62782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67FF1-BCED-448C-90CB-A0C937DEB4D7}" type="datetimeFigureOut">
              <a:rPr lang="en-US" smtClean="0"/>
              <a:pPr/>
              <a:t>30-Dec-24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DFA47-0BD3-4168-9FBA-D43960448C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47363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67FF1-BCED-448C-90CB-A0C937DEB4D7}" type="datetimeFigureOut">
              <a:rPr lang="en-US" smtClean="0"/>
              <a:pPr/>
              <a:t>30-Dec-24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DFA47-0BD3-4168-9FBA-D43960448C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317939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96"/>
            <a:ext cx="68580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70"/>
            <a:ext cx="68580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1E557-4C8E-4D39-9F56-BB8E194945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85415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5D5674-EEE3-4467-84B0-3DB20917C8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98283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72"/>
            <a:ext cx="788670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6"/>
            <a:ext cx="788670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1A0F0-5A2D-45A0-9E78-379D65EBED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49057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34A70B-5C47-401B-911C-94790E9030D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71452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65126"/>
            <a:ext cx="788670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2" y="1681163"/>
            <a:ext cx="3868737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2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74FCF2-C267-4E85-88FD-DB35E45436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0464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039144-9EB9-40F3-8B60-6EFC01A8A1A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53335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EAE1BB-F229-4BE0-A1DE-AF6753FD33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71572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C5736C-1AB9-46A6-A635-9DB7E2EE8D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337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67FF1-BCED-448C-90CB-A0C937DEB4D7}" type="datetimeFigureOut">
              <a:rPr lang="en-US" smtClean="0"/>
              <a:pPr/>
              <a:t>30-Dec-24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DFA47-0BD3-4168-9FBA-D43960448C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850816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6DFCA0-10B7-4FAE-A353-BEC0F7134C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82862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43AD9-8F0E-488F-8D9E-9744F65605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96042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B4114-F1F7-4F60-B0AC-D073E8F0C5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01146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72181A-EE78-4970-B050-2F7912EFDB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24016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3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621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384F80-C2C3-4817-9841-F461525B83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92119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94"/>
            <a:ext cx="68580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68"/>
            <a:ext cx="68580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1E557-4C8E-4D39-9F56-BB8E194945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6438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5D5674-EEE3-4467-84B0-3DB20917C8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90675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70"/>
            <a:ext cx="788670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6"/>
            <a:ext cx="788670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1A0F0-5A2D-45A0-9E78-379D65EBED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8104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34A70B-5C47-401B-911C-94790E9030D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49307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65126"/>
            <a:ext cx="788670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2" y="1681163"/>
            <a:ext cx="3868737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2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74FCF2-C267-4E85-88FD-DB35E45436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640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67FF1-BCED-448C-90CB-A0C937DEB4D7}" type="datetimeFigureOut">
              <a:rPr lang="en-US" smtClean="0"/>
              <a:pPr/>
              <a:t>30-Dec-24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DFA47-0BD3-4168-9FBA-D43960448C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84895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039144-9EB9-40F3-8B60-6EFC01A8A1A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8552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EAE1BB-F229-4BE0-A1DE-AF6753FD33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09605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C5736C-1AB9-46A6-A635-9DB7E2EE8D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72321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6DFCA0-10B7-4FAE-A353-BEC0F7134C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60441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43AD9-8F0E-488F-8D9E-9744F65605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5438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B4114-F1F7-4F60-B0AC-D073E8F0C5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22802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72181A-EE78-4970-B050-2F7912EFDB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02654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3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619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384F80-C2C3-4817-9841-F461525B83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46900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80"/>
            <a:ext cx="68580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54"/>
            <a:ext cx="68580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62D3CE-118B-4C4A-BBE3-8731DF0964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90892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50230A-C569-44B2-9AA3-8777B0554F3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8838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67FF1-BCED-448C-90CB-A0C937DEB4D7}" type="datetimeFigureOut">
              <a:rPr lang="en-US" smtClean="0"/>
              <a:pPr/>
              <a:t>30-Dec-24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DFA47-0BD3-4168-9FBA-D43960448C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163809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56"/>
            <a:ext cx="788670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6"/>
            <a:ext cx="788670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6332BC-41CA-4AE9-9B4D-DA0528EDA3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42337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525C0C-BF53-495A-AAD8-867CF5D93F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75463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65126"/>
            <a:ext cx="788670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2" y="1681163"/>
            <a:ext cx="3868737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2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2BD618-CE76-4155-8E7A-0C43DDAE04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62964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B24B2C-D943-4AB5-98F6-DD01692580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9267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DDC3A2-73BB-43CB-9994-D3B6F73ABC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39828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0C1CE-1BFF-4C2F-B55A-C69EC5FA5E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02191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A686AF-8A07-406C-9EB8-B4023BCB2B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99258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F84264-00CB-40F6-A5B8-F88C6A17CC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60953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3E63FE-10D7-471E-8C17-BA36FF02B9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98997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08E05D-C4B8-476E-BC01-B64B2A7BDC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1703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67FF1-BCED-448C-90CB-A0C937DEB4D7}" type="datetimeFigureOut">
              <a:rPr lang="en-US" smtClean="0"/>
              <a:pPr/>
              <a:t>30-Dec-24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DFA47-0BD3-4168-9FBA-D43960448C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832136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3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605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5CFD98-8EF8-416E-A355-34617B6B35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64958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74"/>
            <a:ext cx="68580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48"/>
            <a:ext cx="68580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0A68E2-9247-446F-8C5D-E1C8CDB59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71207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BF0102-5ABE-4178-ADCF-3A710BE576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55062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50"/>
            <a:ext cx="788670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6"/>
            <a:ext cx="788670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87C59A-CB95-42DB-A77C-866866091F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21734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AA052-7C60-48CF-9DC0-22B426F165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6091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65126"/>
            <a:ext cx="788670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2" y="1681163"/>
            <a:ext cx="3868737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2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98861-9CCF-4924-AB81-B9FBB215C2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36069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C74097-685D-4D47-B213-91BB293AC3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02965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04F9DF-95C0-412F-AFD9-B534FDE692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96845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57C71A-8483-473A-9F31-1B41D9CA2C0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818109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DFFB55-C202-4A2F-91AC-824A4E59AB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9590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67FF1-BCED-448C-90CB-A0C937DEB4D7}" type="datetimeFigureOut">
              <a:rPr lang="en-US" smtClean="0"/>
              <a:pPr/>
              <a:t>30-Dec-24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DFA47-0BD3-4168-9FBA-D43960448C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7403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87DA33-FF46-4F21-AB92-455D1E3737C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77265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A1ABD6-154E-4EEF-A418-7223A7257C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64628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6F5DC2-7D27-4860-8874-670C028FEE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28983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3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9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CC5E4D-B8DA-4742-87FA-ECEC6300A4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93401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8"/>
            <a:ext cx="68580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42"/>
            <a:ext cx="68580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6BBA7-FA5A-48BA-B14C-B37B5C890C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657902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BCF2C8-F197-42A0-94F0-64FDC3514F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7436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4"/>
            <a:ext cx="788670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6"/>
            <a:ext cx="788670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28A712-C298-427A-A06D-860845C6C4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77078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B3CCC7-D340-43FD-9525-DDC7D2FEB13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74955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65126"/>
            <a:ext cx="788670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2" y="1681163"/>
            <a:ext cx="3868737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2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5DB00B-2EBA-46EF-AA96-13DEC90069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391347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29B2DA-4C48-40E8-8582-56F38CF4E9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120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67FF1-BCED-448C-90CB-A0C937DEB4D7}" type="datetimeFigureOut">
              <a:rPr lang="en-US" smtClean="0"/>
              <a:pPr/>
              <a:t>30-Dec-24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DFA47-0BD3-4168-9FBA-D43960448C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1057151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B9C5BB-9A01-41BA-ACEC-26C0C7E1F6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017377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22F253-E7CF-414D-A4C4-FC73DD4D9AA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482169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0C5F76-EB4D-47AB-975F-950163AA63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918259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2E3035-EE7D-48D3-AE14-CA03CACA9F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361573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B7AE3-C15B-499B-B6ED-013B2284B4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977572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7291E-0391-4660-82C3-2A3167FC37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133707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3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3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8FA5BF-067C-4F5E-A7E3-D0A5F885DD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3463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67FF1-BCED-448C-90CB-A0C937DEB4D7}" type="datetimeFigureOut">
              <a:rPr lang="en-US" smtClean="0"/>
              <a:pPr/>
              <a:t>30-Dec-24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DFA47-0BD3-4168-9FBA-D43960448C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05745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67FF1-BCED-448C-90CB-A0C937DEB4D7}" type="datetimeFigureOut">
              <a:rPr lang="en-US" smtClean="0"/>
              <a:pPr/>
              <a:t>30-Dec-24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DFA47-0BD3-4168-9FBA-D43960448C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61358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F67FF1-BCED-448C-90CB-A0C937DEB4D7}" type="datetimeFigureOut">
              <a:rPr lang="en-US" smtClean="0"/>
              <a:pPr/>
              <a:t>30-Dec-24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8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8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DFA47-0BD3-4168-9FBA-D43960448C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49739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729" y="274638"/>
            <a:ext cx="822854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729" y="1600206"/>
            <a:ext cx="822854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729" y="6245225"/>
            <a:ext cx="2894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8E4A89-0750-4CA9-960E-877F5CE3945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3592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729" y="274638"/>
            <a:ext cx="822854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729" y="1600206"/>
            <a:ext cx="822854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729" y="6245225"/>
            <a:ext cx="2894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8E4A89-0750-4CA9-960E-877F5CE3945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5020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729" y="274638"/>
            <a:ext cx="822854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729" y="1600206"/>
            <a:ext cx="822854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729" y="6245225"/>
            <a:ext cx="2894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81AA8E-C31E-46CE-9E09-B98D626E4D8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7172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729" y="274638"/>
            <a:ext cx="822854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729" y="1600206"/>
            <a:ext cx="822854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729" y="6245225"/>
            <a:ext cx="2894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E891BF-A878-4F0A-84D1-BA7814547C1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2842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729" y="274638"/>
            <a:ext cx="822854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729" y="1600205"/>
            <a:ext cx="822854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729" y="6245225"/>
            <a:ext cx="2894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5481A8-52C5-4739-9A84-7D56BEDDA86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305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57.xml"/><Relationship Id="rId1" Type="http://schemas.openxmlformats.org/officeDocument/2006/relationships/video" Target="NULL" TargetMode="External"/><Relationship Id="rId6" Type="http://schemas.microsoft.com/office/2007/relationships/media" Target="../media/media3.mp3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57.xml"/><Relationship Id="rId1" Type="http://schemas.openxmlformats.org/officeDocument/2006/relationships/video" Target="NULL" TargetMode="External"/><Relationship Id="rId5" Type="http://schemas.openxmlformats.org/officeDocument/2006/relationships/image" Target="../media/image6.png"/><Relationship Id="rId4" Type="http://schemas.microsoft.com/office/2007/relationships/media" Target="../media/media4.mp3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57.xml"/><Relationship Id="rId1" Type="http://schemas.openxmlformats.org/officeDocument/2006/relationships/video" Target="NULL" TargetMode="External"/><Relationship Id="rId5" Type="http://schemas.openxmlformats.org/officeDocument/2006/relationships/image" Target="../media/image18.png"/><Relationship Id="rId4" Type="http://schemas.microsoft.com/office/2007/relationships/media" Target="../media/media5.mp4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57.xml"/><Relationship Id="rId1" Type="http://schemas.openxmlformats.org/officeDocument/2006/relationships/video" Target="NULL" TargetMode="External"/><Relationship Id="rId6" Type="http://schemas.microsoft.com/office/2007/relationships/media" Target="../media/media7.mp3"/><Relationship Id="rId5" Type="http://schemas.openxmlformats.org/officeDocument/2006/relationships/image" Target="../media/image19.png"/><Relationship Id="rId4" Type="http://schemas.microsoft.com/office/2007/relationships/media" Target="../media/media6.mp4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6.xml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microsoft.com/office/2007/relationships/media" Target="../media/media7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0.xml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microsoft.com/office/2007/relationships/media" Target="../media/media2.mp3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0.xml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microsoft.com/office/2007/relationships/media" Target="../media/media2.mp3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dministrator\Desktop\z2581066586243_7db38fe7ae9a3101e3a7bcc502b77e91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44590"/>
            <a:ext cx="6827614" cy="629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52959" y="-114052"/>
            <a:ext cx="8496944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sz="320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Cho HS xem tranh và nhớ lại tên bài hát đã học. </a:t>
            </a:r>
            <a:endParaRPr lang="en-US" sz="3200" b="1">
              <a:solidFill>
                <a:schemeClr val="bg1"/>
              </a:solidFill>
              <a:latin typeface="Cambria"/>
              <a:ea typeface="Times New Roman"/>
              <a:cs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02615" y="758109"/>
            <a:ext cx="3280642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  <a:spcBef>
                <a:spcPts val="1000"/>
              </a:spcBef>
            </a:pPr>
            <a:r>
              <a:rPr lang="en-US" sz="2800" b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Tranh 1: </a:t>
            </a:r>
            <a:r>
              <a:rPr lang="en-US" sz="2800" b="1" i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Tổ quốc ta.</a:t>
            </a:r>
            <a:endParaRPr lang="en-US" sz="2800" b="1">
              <a:solidFill>
                <a:srgbClr val="FF0000"/>
              </a:solidFill>
              <a:latin typeface="Cambria"/>
              <a:ea typeface="Times New Roman"/>
              <a:cs typeface="Times New Roman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32040" y="797093"/>
            <a:ext cx="2664296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Bef>
                <a:spcPts val="1000"/>
              </a:spcBef>
            </a:pPr>
            <a:r>
              <a:rPr lang="en-US" sz="2400" b="1" smtClean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Tranh </a:t>
            </a:r>
            <a:r>
              <a:rPr lang="en-US" sz="2400" b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2: </a:t>
            </a:r>
            <a:r>
              <a:rPr lang="en-US" sz="2400" b="1" i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Chào người bạn mới đến.</a:t>
            </a:r>
            <a:endParaRPr lang="en-US" sz="2400" b="1">
              <a:solidFill>
                <a:srgbClr val="7030A0"/>
              </a:solidFill>
              <a:latin typeface="Cambria"/>
              <a:ea typeface="Times New Roman"/>
              <a:cs typeface="Times New Roman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77751" y="3928498"/>
            <a:ext cx="3423679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Bef>
                <a:spcPts val="1000"/>
              </a:spcBef>
            </a:pPr>
            <a:r>
              <a:rPr lang="en-US" sz="240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Tranh 3: </a:t>
            </a:r>
            <a:r>
              <a:rPr lang="en-US" sz="2400" b="1" i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Vào rừng hoa.</a:t>
            </a:r>
            <a:endParaRPr lang="en-US" sz="2400" b="1">
              <a:solidFill>
                <a:srgbClr val="FF0000"/>
              </a:solidFill>
              <a:latin typeface="Cambria"/>
              <a:ea typeface="Times New Roman"/>
              <a:cs typeface="Times New Roman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23473" y="3928498"/>
            <a:ext cx="29168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000"/>
              </a:spcBef>
            </a:pPr>
            <a:r>
              <a:rPr lang="en-US" sz="2800" b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Tranh </a:t>
            </a:r>
            <a:r>
              <a:rPr lang="en-US" sz="28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4: </a:t>
            </a:r>
            <a:r>
              <a:rPr lang="en-US" sz="2800" b="1" i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Lớp một thân yêu</a:t>
            </a:r>
            <a:r>
              <a:rPr lang="en-US" sz="2800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2800" b="1">
              <a:solidFill>
                <a:srgbClr val="4F81BD"/>
              </a:solidFill>
              <a:latin typeface="Cambria"/>
              <a:ea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03648" y="1267991"/>
            <a:ext cx="432048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</a:rPr>
              <a:t>1</a:t>
            </a:r>
            <a:endParaRPr lang="en-US" sz="4800" b="1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23473" y="1648877"/>
            <a:ext cx="432048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696422" y="5589240"/>
            <a:ext cx="432048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890544" y="5589239"/>
            <a:ext cx="432048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xmlns="" val="302632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Administrator\Desktop\2021-06-28_22163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78302" y="1161690"/>
            <a:ext cx="2073343" cy="1243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55576" y="3653"/>
            <a:ext cx="8208912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 u="sng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Hoạt động 2</a:t>
            </a:r>
            <a:r>
              <a:rPr lang="en-US" sz="2800" b="1" i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: </a:t>
            </a:r>
            <a:r>
              <a:rPr lang="en-US" sz="2800" b="1" i="1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Trình </a:t>
            </a:r>
            <a:r>
              <a:rPr lang="en-US" sz="2800" b="1" i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diễn bài hát ở các chủ đề đã học.</a:t>
            </a:r>
            <a:endParaRPr lang="en-US" sz="2800">
              <a:solidFill>
                <a:schemeClr val="bg1"/>
              </a:solidFill>
              <a:effectLst/>
              <a:latin typeface="Times New Roman"/>
              <a:ea typeface="Calibri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6642" y="807095"/>
            <a:ext cx="59766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latin typeface="Times New Roman"/>
                <a:ea typeface="Calibri"/>
                <a:cs typeface="Times New Roman"/>
              </a:rPr>
              <a:t>Trình </a:t>
            </a:r>
            <a:r>
              <a:rPr lang="en-US" sz="2000" smtClean="0">
                <a:latin typeface="Times New Roman"/>
                <a:ea typeface="Calibri"/>
                <a:cs typeface="Times New Roman"/>
              </a:rPr>
              <a:t>diễn 4 </a:t>
            </a:r>
            <a:r>
              <a:rPr lang="en-US" sz="2000">
                <a:latin typeface="Times New Roman"/>
                <a:ea typeface="Calibri"/>
                <a:cs typeface="Times New Roman"/>
              </a:rPr>
              <a:t>bài hát ở các chủ </a:t>
            </a:r>
            <a:r>
              <a:rPr lang="en-US" sz="2000" smtClean="0">
                <a:latin typeface="Times New Roman"/>
                <a:ea typeface="Calibri"/>
                <a:cs typeface="Times New Roman"/>
              </a:rPr>
              <a:t>đề cụ thể như sau như sau:</a:t>
            </a:r>
            <a:endParaRPr lang="en-US" sz="2000"/>
          </a:p>
        </p:txBody>
      </p:sp>
      <p:pic>
        <p:nvPicPr>
          <p:cNvPr id="15" name="Picture 8" descr="D:\GIÁO ÁN 1 2020-2021\HÌNH SOẠN GIÁO ÁN\Học hát\Vào rừng hoa\Picture1.jpg"/>
          <p:cNvPicPr>
            <a:picLocks noChangeAspect="1" noChangeArrowheads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996952"/>
            <a:ext cx="6798716" cy="371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59632" y="2504194"/>
            <a:ext cx="6654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Bài 1: </a:t>
            </a:r>
            <a:r>
              <a:rPr lang="en-US" sz="2400" i="1" smtClean="0">
                <a:solidFill>
                  <a:srgbClr val="FF0000"/>
                </a:solidFill>
              </a:rPr>
              <a:t>Vào vườn hoa</a:t>
            </a:r>
            <a:r>
              <a:rPr lang="en-US" sz="2400" smtClean="0"/>
              <a:t> hát gõ đệm theo nhịp</a:t>
            </a:r>
            <a:endParaRPr lang="en-US" sz="2400"/>
          </a:p>
        </p:txBody>
      </p:sp>
      <p:pic>
        <p:nvPicPr>
          <p:cNvPr id="5" name="VAO RUG HOA BEAT BGD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331640" y="12304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1967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31640" y="1484784"/>
            <a:ext cx="66247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</a:rPr>
              <a:t>Bài 2:</a:t>
            </a:r>
          </a:p>
          <a:p>
            <a:r>
              <a:rPr lang="en-US" sz="2800" smtClean="0"/>
              <a:t> </a:t>
            </a:r>
            <a:r>
              <a:rPr lang="en-US" sz="2800" i="1" smtClean="0">
                <a:solidFill>
                  <a:srgbClr val="FF0000"/>
                </a:solidFill>
              </a:rPr>
              <a:t>Tổ quốc ta </a:t>
            </a:r>
            <a:r>
              <a:rPr lang="en-US" sz="2800" smtClean="0">
                <a:solidFill>
                  <a:srgbClr val="002060"/>
                </a:solidFill>
              </a:rPr>
              <a:t>gọi cá nhân lên hát</a:t>
            </a:r>
            <a:endParaRPr lang="en-US" sz="2800">
              <a:solidFill>
                <a:srgbClr val="002060"/>
              </a:solidFill>
            </a:endParaRPr>
          </a:p>
        </p:txBody>
      </p:sp>
      <p:pic>
        <p:nvPicPr>
          <p:cNvPr id="6" name="TO QUOC TA BEAT CO GIAI DIEU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83968" y="2653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99670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21650" y="764704"/>
            <a:ext cx="63727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/>
              <a:t>Bài 3: </a:t>
            </a:r>
            <a:r>
              <a:rPr lang="en-US" sz="2800" i="1" smtClean="0">
                <a:solidFill>
                  <a:srgbClr val="FF0000"/>
                </a:solidFill>
              </a:rPr>
              <a:t>Lớp 1 thân yêu </a:t>
            </a:r>
            <a:r>
              <a:rPr lang="en-US" sz="2800" smtClean="0"/>
              <a:t>Hát kết hợp bộ gõ cơ thể</a:t>
            </a:r>
            <a:endParaRPr lang="en-US" sz="2800"/>
          </a:p>
        </p:txBody>
      </p:sp>
      <p:pic>
        <p:nvPicPr>
          <p:cNvPr id="2" name="LỚP MỘT THÂN YÊU ỨNG DỤNG VÂN ĐỘNG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1640" y="1718811"/>
            <a:ext cx="6552728" cy="510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7260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11660" y="908720"/>
            <a:ext cx="62286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</a:rPr>
              <a:t>Bài 3:</a:t>
            </a:r>
            <a:r>
              <a:rPr lang="en-US" sz="2800" smtClean="0"/>
              <a:t> </a:t>
            </a:r>
            <a:r>
              <a:rPr lang="en-US" sz="2800" i="1" smtClean="0">
                <a:solidFill>
                  <a:srgbClr val="FF0000"/>
                </a:solidFill>
              </a:rPr>
              <a:t>Chào người bạn mới đến </a:t>
            </a:r>
            <a:r>
              <a:rPr lang="en-US" sz="2800" smtClean="0">
                <a:solidFill>
                  <a:srgbClr val="002060"/>
                </a:solidFill>
              </a:rPr>
              <a:t>xem lại video sau đó hát vận động phụ họa</a:t>
            </a:r>
            <a:endParaRPr lang="en-US" sz="2800">
              <a:solidFill>
                <a:srgbClr val="002060"/>
              </a:solidFill>
            </a:endParaRPr>
          </a:p>
        </p:txBody>
      </p:sp>
      <p:pic>
        <p:nvPicPr>
          <p:cNvPr id="3" name="Chào người bạn mới đến - Nhảy cùng Bibi - Ngọc Diệp (5,5t và các bạn Sao Tuổi Thơ) 00_00_34-00_01_06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11660" y="2060848"/>
            <a:ext cx="6476912" cy="4797152"/>
          </a:xfrm>
          <a:prstGeom prst="rect">
            <a:avLst/>
          </a:prstGeom>
          <a:ln w="9525" cap="flat">
            <a:solidFill>
              <a:srgbClr val="383838"/>
            </a:solidFill>
          </a:ln>
          <a:effectLst>
            <a:outerShdw blurRad="152400" dist="317500" dir="6000000" sx="105000" sy="105000" algn="tl" rotWithShape="0">
              <a:srgbClr val="000000">
                <a:alpha val="30000"/>
              </a:srgbClr>
            </a:outerShdw>
          </a:effectLst>
          <a:scene3d>
            <a:camera prst="perspectiveRight" fov="2100000">
              <a:rot lat="0" lon="20400000" rev="0"/>
            </a:camera>
            <a:lightRig rig="threePt" dir="t"/>
          </a:scene3d>
          <a:sp3d extrusionH="889000" prstMaterial="matte">
            <a:extrusionClr>
              <a:srgbClr val="777777"/>
            </a:extrusionClr>
          </a:sp3d>
        </p:spPr>
      </p:pic>
      <p:pic>
        <p:nvPicPr>
          <p:cNvPr id="5" name="CHAO NG B MOI DEN BEAT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933943" y="-356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2102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80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80528" y="404664"/>
            <a:ext cx="5436096" cy="4536504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</a:rPr>
              <a:t>GIÁO DỤC-CỦNG CỐ-DẶN DÒ</a:t>
            </a:r>
            <a:endParaRPr lang="en-US" sz="4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915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AO NG B MOI DEN BEAT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83968" y="5229200"/>
            <a:ext cx="609600" cy="609600"/>
          </a:xfrm>
          <a:prstGeom prst="rect">
            <a:avLst/>
          </a:prstGeom>
        </p:spPr>
      </p:pic>
      <p:pic>
        <p:nvPicPr>
          <p:cNvPr id="3" name="Picture 2" descr="Phòng Giáo Dục Và Đào Tạo quận Thanh Xuân"/>
          <p:cNvPicPr>
            <a:picLocks noChangeAspect="1" noChangeArrowheads="1"/>
          </p:cNvPicPr>
          <p:nvPr/>
        </p:nvPicPr>
        <p:blipFill>
          <a:blip r:embed="rId6"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2" y="48491"/>
            <a:ext cx="1049637" cy="493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06451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/>
          </p:cNvSpPr>
          <p:nvPr>
            <p:ph type="title"/>
          </p:nvPr>
        </p:nvSpPr>
        <p:spPr>
          <a:xfrm>
            <a:off x="628651" y="365127"/>
            <a:ext cx="7886700" cy="1325563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5" name="Picture 4" descr="Theme2375157"/>
          <p:cNvPicPr>
            <a:picLocks noChangeAspect="1" noChangeArrowheads="1"/>
          </p:cNvPicPr>
          <p:nvPr/>
        </p:nvPicPr>
        <p:blipFill>
          <a:blip r:embed="rId2">
            <a:lum bright="-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639" y="21257"/>
            <a:ext cx="9144000" cy="6919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457200" y="2511281"/>
            <a:ext cx="8315325" cy="267765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77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4800" b="1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Môn</a:t>
            </a:r>
            <a:r>
              <a:rPr lang="en-US" altLang="en-US" sz="48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: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Toán</a:t>
            </a:r>
            <a:endParaRPr lang="en-US" altLang="en-US" sz="4800" b="1" dirty="0" smtClean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latin typeface="Times New Roman" panose="02020603050405020304" pitchFamily="18" charset="0"/>
            </a:endParaRPr>
          </a:p>
          <a:p>
            <a:pPr algn="ctr" defTabSz="914377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Bài</a:t>
            </a:r>
            <a:r>
              <a:rPr lang="en-US" altLang="en-US" sz="48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13: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Làm</a:t>
            </a:r>
            <a:r>
              <a:rPr lang="en-US" altLang="en-US" sz="48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tròn</a:t>
            </a:r>
            <a:r>
              <a:rPr lang="en-US" altLang="en-US" sz="48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số</a:t>
            </a:r>
            <a:r>
              <a:rPr lang="en-US" altLang="en-US" sz="48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đến</a:t>
            </a:r>
            <a:r>
              <a:rPr lang="en-US" altLang="en-US" sz="48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hàng</a:t>
            </a:r>
            <a:r>
              <a:rPr lang="en-US" altLang="en-US" sz="48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trăm</a:t>
            </a:r>
            <a:r>
              <a:rPr lang="en-US" altLang="en-US" sz="48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nghìn</a:t>
            </a:r>
            <a:endParaRPr lang="en-US" altLang="en-US" sz="4800" b="1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00201" y="4683021"/>
            <a:ext cx="59436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800" b="1" kern="1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33CC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Lê Thị </a:t>
            </a:r>
            <a:r>
              <a:rPr lang="pt-BR" sz="2800" b="1" kern="1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33CC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Quyên</a:t>
            </a:r>
            <a:endParaRPr lang="pt-BR" sz="2800" b="1" kern="10" dirty="0">
              <a:ln w="9525">
                <a:solidFill>
                  <a:prstClr val="white"/>
                </a:solidFill>
                <a:prstDash val="solid"/>
              </a:ln>
              <a:solidFill>
                <a:srgbClr val="FF33CC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WordArt 87"/>
          <p:cNvSpPr>
            <a:spLocks noChangeArrowheads="1" noChangeShapeType="1" noTextEdit="1"/>
          </p:cNvSpPr>
          <p:nvPr/>
        </p:nvSpPr>
        <p:spPr bwMode="auto">
          <a:xfrm>
            <a:off x="1825534" y="763590"/>
            <a:ext cx="5850847" cy="3495387"/>
          </a:xfrm>
          <a:prstGeom prst="rect">
            <a:avLst/>
          </a:prstGeom>
          <a:noFill/>
          <a:ln>
            <a:noFill/>
          </a:ln>
        </p:spPr>
        <p:txBody>
          <a:bodyPr wrap="none" fromWordArt="1">
            <a:prstTxWarp prst="textCanUp">
              <a:avLst>
                <a:gd name="adj" fmla="val 66667"/>
              </a:avLst>
            </a:prstTxWarp>
            <a:scene3d>
              <a:camera prst="legacyPerspectiveBottom"/>
              <a:lightRig rig="legacyFlat3" dir="t"/>
            </a:scene3d>
            <a:sp3d extrusionH="887400" prstMaterial="legacyMatte">
              <a:extrusionClr>
                <a:srgbClr val="FFFF00"/>
              </a:extrusionClr>
            </a:sp3d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Chào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mừng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thầy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cô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dự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giờ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b="1" kern="10" dirty="0">
              <a:ln w="18000">
                <a:solidFill>
                  <a:srgbClr val="0000CC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lớp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4</a:t>
            </a:r>
            <a:r>
              <a:rPr lang="en-US" sz="3600" b="1" kern="10" baseline="3000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B</a:t>
            </a:r>
            <a:endParaRPr lang="en-US" sz="3600" b="1" kern="10" dirty="0">
              <a:ln w="18000">
                <a:solidFill>
                  <a:srgbClr val="0000CC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kern="10" dirty="0">
              <a:ln w="9525">
                <a:round/>
              </a:ln>
              <a:solidFill>
                <a:srgbClr val="FF00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4" descr="Theme2375157"/>
          <p:cNvPicPr>
            <a:picLocks noChangeAspect="1" noChangeArrowheads="1"/>
          </p:cNvPicPr>
          <p:nvPr/>
        </p:nvPicPr>
        <p:blipFill>
          <a:blip r:embed="rId2">
            <a:lum bright="-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7351"/>
            <a:ext cx="9297402" cy="6919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0" y="2600848"/>
            <a:ext cx="9387639" cy="1136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ts val="1348"/>
              </a:spcBef>
              <a:spcAft>
                <a:spcPct val="0"/>
              </a:spcAft>
              <a:defRPr/>
            </a:pPr>
            <a:r>
              <a:rPr lang="en-US" sz="2996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</a:t>
            </a:r>
            <a:r>
              <a:rPr lang="en-US" sz="2996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996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996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996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996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endParaRPr lang="en-US" sz="2996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b="1" dirty="0" err="1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ÔN</a:t>
            </a:r>
            <a:r>
              <a:rPr lang="en-US" sz="32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TẬP</a:t>
            </a:r>
            <a:r>
              <a:rPr lang="en-US" sz="32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ĐÁNH</a:t>
            </a:r>
            <a:r>
              <a:rPr lang="en-US" sz="32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GIÁ</a:t>
            </a:r>
            <a:r>
              <a:rPr lang="en-US" sz="32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CUỐI</a:t>
            </a:r>
            <a:r>
              <a:rPr lang="en-US" sz="32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HỌC</a:t>
            </a:r>
            <a:r>
              <a:rPr lang="en-US" sz="32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KỲ</a:t>
            </a:r>
            <a:r>
              <a:rPr lang="en-US" sz="3200" b="1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1 (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Tiết</a:t>
            </a:r>
            <a:r>
              <a:rPr lang="en-US" sz="32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1)</a:t>
            </a:r>
            <a:endParaRPr lang="en-US" sz="3200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0" y="281709"/>
            <a:ext cx="9387639" cy="970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Aft>
                <a:spcPct val="0"/>
              </a:spcAft>
              <a:defRPr/>
            </a:pP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UBND QUẬN DƯƠNG KINH</a:t>
            </a:r>
          </a:p>
          <a:p>
            <a:pPr algn="ctr" eaLnBrk="1" fontAlgn="base" hangingPunct="1">
              <a:spcAft>
                <a:spcPct val="0"/>
              </a:spcAft>
              <a:defRPr/>
            </a:pP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TRƯỜNG TH ĐA PHÚC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0" y="5046254"/>
            <a:ext cx="9387639" cy="4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i="1" dirty="0">
                <a:latin typeface="Times New Roman" pitchFamily="18" charset="0"/>
              </a:rPr>
              <a:t>Giáo </a:t>
            </a:r>
            <a:r>
              <a:rPr lang="en-US" altLang="en-US" sz="2400" b="1" i="1" dirty="0" smtClean="0">
                <a:latin typeface="Times New Roman" pitchFamily="18" charset="0"/>
              </a:rPr>
              <a:t>viên thực hiện: </a:t>
            </a:r>
            <a:r>
              <a:rPr lang="en-US" altLang="en-US" sz="2400" b="1" i="1" dirty="0" err="1" smtClean="0">
                <a:latin typeface="Times New Roman" pitchFamily="18" charset="0"/>
              </a:rPr>
              <a:t>Phạm</a:t>
            </a:r>
            <a:r>
              <a:rPr lang="en-US" altLang="en-US" sz="2400" b="1" i="1" dirty="0" smtClean="0">
                <a:latin typeface="Times New Roman" pitchFamily="18" charset="0"/>
              </a:rPr>
              <a:t> </a:t>
            </a:r>
            <a:r>
              <a:rPr lang="en-US" altLang="en-US" sz="2400" b="1" i="1" dirty="0" err="1" smtClean="0">
                <a:latin typeface="Times New Roman" pitchFamily="18" charset="0"/>
              </a:rPr>
              <a:t>Thị</a:t>
            </a:r>
            <a:r>
              <a:rPr lang="en-US" altLang="en-US" sz="2400" b="1" i="1" dirty="0" smtClean="0">
                <a:latin typeface="Times New Roman" pitchFamily="18" charset="0"/>
              </a:rPr>
              <a:t> </a:t>
            </a:r>
            <a:r>
              <a:rPr lang="en-US" altLang="en-US" sz="2400" b="1" i="1" dirty="0" err="1" smtClean="0">
                <a:latin typeface="Times New Roman" pitchFamily="18" charset="0"/>
              </a:rPr>
              <a:t>Hương</a:t>
            </a:r>
            <a:endParaRPr lang="en-US" altLang="en-US" sz="2400" b="1" i="1" dirty="0" smtClean="0">
              <a:latin typeface="Times New Roman" pitchFamily="18" charset="0"/>
            </a:endParaRPr>
          </a:p>
        </p:txBody>
      </p:sp>
      <p:pic>
        <p:nvPicPr>
          <p:cNvPr id="13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6165" y="4670913"/>
            <a:ext cx="3155043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Connector 13"/>
          <p:cNvCxnSpPr/>
          <p:nvPr/>
        </p:nvCxnSpPr>
        <p:spPr>
          <a:xfrm flipV="1">
            <a:off x="3862137" y="1155032"/>
            <a:ext cx="1425742" cy="1203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74487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4293096"/>
            <a:ext cx="9117461" cy="25649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17460" cy="2070140"/>
          </a:xfrm>
          <a:prstGeom prst="rect">
            <a:avLst/>
          </a:prstGeom>
        </p:spPr>
      </p:pic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4716016" y="908752"/>
            <a:ext cx="4198738" cy="730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prstTxWarp prst="textCanUp">
              <a:avLst/>
            </a:prstTxWarp>
            <a:spAutoFit/>
          </a:bodyPr>
          <a:lstStyle/>
          <a:p>
            <a:pPr eaLnBrk="1" hangingPunct="1"/>
            <a:r>
              <a:rPr lang="en-US" sz="4000" b="1">
                <a:solidFill>
                  <a:srgbClr val="FF0000"/>
                </a:solidFill>
                <a:cs typeface="Times New Roman" pitchFamily="18" charset="0"/>
              </a:rPr>
              <a:t>VÒNG TAY BÈ BẠN</a:t>
            </a:r>
          </a:p>
        </p:txBody>
      </p:sp>
      <p:pic>
        <p:nvPicPr>
          <p:cNvPr id="7" name="Picture 6" descr="Phòng Giáo Dục Và Đào Tạo quận Thanh Xuân"/>
          <p:cNvPicPr>
            <a:picLocks noChangeAspect="1" noChangeArrowheads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6442095" y="3054065"/>
            <a:ext cx="2633813" cy="1239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hac tap chung xuat s - Part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7236296" y="4365104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00" y="1643900"/>
            <a:ext cx="8098432" cy="1971511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/>
            </a:prstTxWarp>
            <a:spAutoFit/>
          </a:bodyPr>
          <a:lstStyle/>
          <a:p>
            <a:r>
              <a:rPr lang="en-US" sz="4000" smtClean="0">
                <a:solidFill>
                  <a:srgbClr val="002060"/>
                </a:solidFill>
              </a:rPr>
              <a:t>Chào mừng quý thầy cô các em học đến với tiết âm nhạc</a:t>
            </a:r>
            <a:endParaRPr lang="en-US" sz="400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6800" y="586740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1904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483768" y="-207540"/>
            <a:ext cx="4536505" cy="900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en-US" sz="1500" b="1" smtClean="0">
              <a:solidFill>
                <a:srgbClr val="1713CB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  <a:r>
              <a:rPr lang="en-US" sz="36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           </a:t>
            </a:r>
          </a:p>
        </p:txBody>
      </p:sp>
      <p:sp>
        <p:nvSpPr>
          <p:cNvPr id="2" name="Rectangle 1"/>
          <p:cNvSpPr/>
          <p:nvPr/>
        </p:nvSpPr>
        <p:spPr>
          <a:xfrm>
            <a:off x="1350921" y="296136"/>
            <a:ext cx="6480720" cy="20344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</a:pPr>
            <a:endParaRPr lang="en-US" sz="1600" b="1">
              <a:solidFill>
                <a:srgbClr val="4F81BD"/>
              </a:solidFill>
              <a:latin typeface="Cambria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- GV đánh đàn và đọc lại các tên nốt. </a:t>
            </a:r>
            <a:endParaRPr lang="en-US" sz="1600" b="1">
              <a:solidFill>
                <a:srgbClr val="00B050"/>
              </a:solidFill>
              <a:latin typeface="Cambria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i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? Em thấy tên các nốt nhạc ở khuông 1,2,3 như thế nào?</a:t>
            </a:r>
            <a:endParaRPr lang="en-US" sz="1600" b="1">
              <a:solidFill>
                <a:srgbClr val="FF0000"/>
              </a:solidFill>
              <a:latin typeface="Cambria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i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? Khi đọc vang lên, nghe âm thanh ở khuông nào vang lên cao nhất, ở khuông nào vang lên thấp nhất?</a:t>
            </a:r>
            <a:endParaRPr lang="en-US" sz="1600" b="1">
              <a:solidFill>
                <a:srgbClr val="FF0000"/>
              </a:solidFill>
              <a:effectLst/>
              <a:latin typeface="Cambria"/>
              <a:ea typeface="Times New Roman"/>
              <a:cs typeface="Times New Roman"/>
            </a:endParaRPr>
          </a:p>
        </p:txBody>
      </p:sp>
      <p:pic>
        <p:nvPicPr>
          <p:cNvPr id="1027" name="Picture 3" descr="C:\Users\Administrator\Desktop\z2581066586243_7db38fe7ae9a3101e3a7bcc502b77e9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0921" y="2330539"/>
            <a:ext cx="6480719" cy="2120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1823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31640" y="724228"/>
            <a:ext cx="6192688" cy="1328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000"/>
              </a:spcBef>
              <a:spcAft>
                <a:spcPts val="0"/>
              </a:spcAft>
            </a:pPr>
            <a:r>
              <a:rPr lang="en-US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- GV chia lớp thành 3 </a:t>
            </a:r>
            <a:r>
              <a:rPr lang="en-US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nhóm nhóm </a:t>
            </a:r>
            <a:r>
              <a:rPr lang="en-US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 tên </a:t>
            </a:r>
            <a:r>
              <a:rPr lang="en-US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Đô, nhóm 2 tên </a:t>
            </a:r>
            <a:r>
              <a:rPr lang="en-US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Rê. </a:t>
            </a:r>
            <a:r>
              <a:rPr lang="en-US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Nhóm 3 tên Mi</a:t>
            </a:r>
            <a:r>
              <a:rPr lang="en-US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1600" b="1">
              <a:solidFill>
                <a:srgbClr val="4F81BD"/>
              </a:solidFill>
              <a:latin typeface="Cambria"/>
              <a:ea typeface="Times New Roman"/>
              <a:cs typeface="Times New Roman"/>
            </a:endParaRPr>
          </a:p>
          <a:p>
            <a:pPr algn="just">
              <a:spcBef>
                <a:spcPts val="1000"/>
              </a:spcBef>
              <a:spcAft>
                <a:spcPts val="0"/>
              </a:spcAft>
            </a:pPr>
            <a:r>
              <a:rPr lang="en-US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- GV chỉ về phía nhóm nào thì nhóm đó đọc tên nốt được phân </a:t>
            </a:r>
            <a:r>
              <a:rPr lang="en-US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công. </a:t>
            </a:r>
            <a:r>
              <a:rPr lang="en-US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Chú ý đọc to lần 1, đọc nhỏ lần 2 và ngược lại.</a:t>
            </a:r>
            <a:endParaRPr lang="en-US" sz="1600" b="1">
              <a:solidFill>
                <a:srgbClr val="4F81BD"/>
              </a:solidFill>
              <a:effectLst/>
              <a:latin typeface="Cambria"/>
              <a:ea typeface="Times New Roman"/>
              <a:cs typeface="Times New Roman"/>
            </a:endParaRPr>
          </a:p>
        </p:txBody>
      </p:sp>
      <p:pic>
        <p:nvPicPr>
          <p:cNvPr id="6" name="Picture 3" descr="C:\Users\Administrator\Desktop\z2581066586243_7db38fe7ae9a3101e3a7bcc502b77e9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052797"/>
            <a:ext cx="5544616" cy="2528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87624" y="232389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NHÓM 1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3608" y="313229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NHÓM 2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9592" y="393305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NHÓM 3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25960" y="-552716"/>
            <a:ext cx="6228184" cy="1105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</a:t>
            </a:r>
            <a:endParaRPr lang="en-US" sz="1600" b="1">
              <a:solidFill>
                <a:srgbClr val="4F81BD"/>
              </a:solidFill>
              <a:latin typeface="Cambria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sz="32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Trò chơi: Vũ </a:t>
            </a:r>
            <a:r>
              <a:rPr lang="en-US" sz="3200" i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điệu âm thanh</a:t>
            </a:r>
            <a:endParaRPr lang="en-US" sz="3200" b="1">
              <a:solidFill>
                <a:srgbClr val="FFFF00"/>
              </a:solidFill>
              <a:effectLst/>
              <a:latin typeface="Cambria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633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87625" y="658658"/>
            <a:ext cx="6480720" cy="194635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ÂM NHẠC 1</a:t>
            </a:r>
            <a:endParaRPr kumimoji="0" lang="en-US" sz="66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07904" y="2169760"/>
            <a:ext cx="1856278" cy="677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US" sz="3600" b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TIẾT 16</a:t>
            </a:r>
            <a:endParaRPr lang="en-US" sz="360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pic>
        <p:nvPicPr>
          <p:cNvPr id="5" name="Picture 4" descr="Phòng Giáo Dục Và Đào Tạo quận Thanh Xuân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3932990" y="1422251"/>
            <a:ext cx="1121645" cy="493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403648" y="2924944"/>
            <a:ext cx="6408712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b="1" dirty="0" smtClean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ÔN</a:t>
            </a:r>
            <a:r>
              <a:rPr lang="en-US" sz="24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TẬP</a:t>
            </a:r>
            <a:r>
              <a:rPr lang="en-US" sz="24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ĐÁNH</a:t>
            </a:r>
            <a:r>
              <a:rPr lang="en-US" sz="24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GIÁ</a:t>
            </a:r>
            <a:r>
              <a:rPr lang="en-US" sz="24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CUỐI</a:t>
            </a:r>
            <a:r>
              <a:rPr lang="en-US" sz="24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HỌC</a:t>
            </a:r>
            <a:r>
              <a:rPr lang="en-US" sz="24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KỲ</a:t>
            </a:r>
            <a:r>
              <a:rPr lang="en-US" sz="24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1(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Tiết</a:t>
            </a:r>
            <a:r>
              <a:rPr lang="en-US" sz="24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1)</a:t>
            </a:r>
            <a:endParaRPr lang="en-US" sz="2400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7058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9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286024"/>
            <a:ext cx="9144000" cy="55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71986" y="650304"/>
            <a:ext cx="8256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002060"/>
                </a:solidFill>
              </a:rPr>
              <a:t>              Ôn đọc nhạc kết hợp làm ký hiệu bàn tay</a:t>
            </a:r>
            <a:endParaRPr lang="en-US" sz="2400">
              <a:solidFill>
                <a:srgbClr val="002060"/>
              </a:solidFill>
            </a:endParaRPr>
          </a:p>
        </p:txBody>
      </p:sp>
      <p:pic>
        <p:nvPicPr>
          <p:cNvPr id="9" name="TDN BEAT 2 LAN DAO GIUA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331640" y="676424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71800" y="23524"/>
            <a:ext cx="5628464" cy="4825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en-US" sz="2400" b="1" i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1.Ôn tập bài đọc nhạc: </a:t>
            </a:r>
            <a:r>
              <a:rPr lang="en-US" sz="2400" i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Ban nhạc Đô-Rê Mi</a:t>
            </a:r>
            <a:endParaRPr lang="en-US" sz="2400" b="1">
              <a:solidFill>
                <a:srgbClr val="FF0000"/>
              </a:solidFill>
              <a:latin typeface="Cambria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7950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3" name="Text Box 10"/>
          <p:cNvSpPr txBox="1">
            <a:spLocks noChangeArrowheads="1"/>
          </p:cNvSpPr>
          <p:nvPr/>
        </p:nvSpPr>
        <p:spPr bwMode="auto">
          <a:xfrm>
            <a:off x="2411760" y="205532"/>
            <a:ext cx="5810893" cy="54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2060"/>
                </a:solidFill>
              </a:rPr>
              <a:t>Đọc nhạc kết hợp vỗ tay theo nhịp</a:t>
            </a:r>
          </a:p>
        </p:txBody>
      </p:sp>
      <p:pic>
        <p:nvPicPr>
          <p:cNvPr id="24584" name="Picture 2" descr="D:\GIÁO ÁN 1 2020-2021\HÌNH SOẠN GIÁO ÁN\Đọc nhạc\Picture2 - Copy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TDN BEAT 2 LAN DAO GIUA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259632" y="142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12451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403648" y="764704"/>
            <a:ext cx="65432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/>
                <a:ea typeface="Calibri"/>
              </a:rPr>
              <a:t>- GV yêu cầu HS ôn tập </a:t>
            </a:r>
            <a:r>
              <a:rPr lang="en-US" sz="2800" smtClean="0">
                <a:solidFill>
                  <a:srgbClr val="002060"/>
                </a:solidFill>
                <a:latin typeface="Times New Roman"/>
                <a:ea typeface="Calibri"/>
              </a:rPr>
              <a:t>vỗ tay </a:t>
            </a:r>
            <a:r>
              <a:rPr lang="en-US" sz="2800">
                <a:solidFill>
                  <a:srgbClr val="002060"/>
                </a:solidFill>
                <a:latin typeface="Times New Roman"/>
                <a:ea typeface="Calibri"/>
              </a:rPr>
              <a:t>theo 2 mẫu tiết tấu: Miệng đọc, tay vỗ đúng theo nhóm </a:t>
            </a:r>
            <a:r>
              <a:rPr lang="en-US" sz="2800">
                <a:solidFill>
                  <a:srgbClr val="000000"/>
                </a:solidFill>
                <a:latin typeface="Times New Roman"/>
                <a:ea typeface="Calibri"/>
              </a:rPr>
              <a:t>.</a:t>
            </a:r>
            <a:endParaRPr lang="en-US" sz="2800"/>
          </a:p>
        </p:txBody>
      </p:sp>
      <p:pic>
        <p:nvPicPr>
          <p:cNvPr id="2050" name="Picture 2" descr="C:\Users\Administrator\Desktop\zsgf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3" y="2636912"/>
            <a:ext cx="6759267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7235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</TotalTime>
  <Words>400</Words>
  <Application>Microsoft Office PowerPoint</Application>
  <PresentationFormat>On-screen Show (4:3)</PresentationFormat>
  <Paragraphs>50</Paragraphs>
  <Slides>16</Slides>
  <Notes>0</Notes>
  <HiddenSlides>0</HiddenSlides>
  <MMClips>9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Office Theme</vt:lpstr>
      <vt:lpstr>Default Design</vt:lpstr>
      <vt:lpstr>1_Default Design</vt:lpstr>
      <vt:lpstr>3_Default Design</vt:lpstr>
      <vt:lpstr>2_Default Design</vt:lpstr>
      <vt:lpstr>5_Default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Windows User</cp:lastModifiedBy>
  <cp:revision>91</cp:revision>
  <dcterms:created xsi:type="dcterms:W3CDTF">2021-06-21T09:01:40Z</dcterms:created>
  <dcterms:modified xsi:type="dcterms:W3CDTF">2024-12-30T12:11:58Z</dcterms:modified>
</cp:coreProperties>
</file>