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</p:sldMasterIdLst>
  <p:notesMasterIdLst>
    <p:notesMasterId r:id="rId28"/>
  </p:notesMasterIdLst>
  <p:sldIdLst>
    <p:sldId id="4364" r:id="rId3"/>
    <p:sldId id="321" r:id="rId4"/>
    <p:sldId id="312" r:id="rId5"/>
    <p:sldId id="343" r:id="rId6"/>
    <p:sldId id="339" r:id="rId7"/>
    <p:sldId id="346" r:id="rId8"/>
    <p:sldId id="347" r:id="rId9"/>
    <p:sldId id="348" r:id="rId10"/>
    <p:sldId id="349" r:id="rId11"/>
    <p:sldId id="351" r:id="rId12"/>
    <p:sldId id="329" r:id="rId13"/>
    <p:sldId id="279" r:id="rId14"/>
    <p:sldId id="314" r:id="rId15"/>
    <p:sldId id="316" r:id="rId16"/>
    <p:sldId id="315" r:id="rId17"/>
    <p:sldId id="291" r:id="rId18"/>
    <p:sldId id="344" r:id="rId19"/>
    <p:sldId id="345" r:id="rId20"/>
    <p:sldId id="334" r:id="rId21"/>
    <p:sldId id="335" r:id="rId22"/>
    <p:sldId id="336" r:id="rId23"/>
    <p:sldId id="337" r:id="rId24"/>
    <p:sldId id="338" r:id="rId25"/>
    <p:sldId id="330" r:id="rId26"/>
    <p:sldId id="3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8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9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4323-2A5C-42FB-892F-74069FCA80C7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D8E0-B6DC-4E2D-B722-BEDB42CE8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image" Target="../media/image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11" Type="http://schemas.openxmlformats.org/officeDocument/2006/relationships/image" Target="../media/image8.gif"/><Relationship Id="rId5" Type="http://schemas.openxmlformats.org/officeDocument/2006/relationships/image" Target="../media/image6.png"/><Relationship Id="rId10" Type="http://schemas.openxmlformats.org/officeDocument/2006/relationships/image" Target="../media/image7.gif"/><Relationship Id="rId4" Type="http://schemas.openxmlformats.org/officeDocument/2006/relationships/image" Target="../media/image5.jp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DƯƠNG KINH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TIỂU HỌC ĐA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731770"/>
            <a:ext cx="10622280" cy="344519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MÔN: TOÁN – LỚP 2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BÀI 16: LÍT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GV THỰC HIỆN: PHẠM THỊ THU HÀ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 2024 - 2025</a:t>
            </a:r>
          </a:p>
        </p:txBody>
      </p:sp>
    </p:spTree>
    <p:extLst>
      <p:ext uri="{BB962C8B-B14F-4D97-AF65-F5344CB8AC3E}">
        <p14:creationId xmlns:p14="http://schemas.microsoft.com/office/powerpoint/2010/main" val="392338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9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2184" y="1069143"/>
            <a:ext cx="7920112" cy="40514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r="3006"/>
          <a:stretch/>
        </p:blipFill>
        <p:spPr>
          <a:xfrm>
            <a:off x="386249" y="998149"/>
            <a:ext cx="10247742" cy="3956626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062290" y="2852382"/>
            <a:ext cx="1468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= </a:t>
            </a:r>
            <a:r>
              <a:rPr lang="en-US" sz="4000" b="1" dirty="0">
                <a:solidFill>
                  <a:srgbClr val="FF0000"/>
                </a:solidFill>
              </a:rPr>
              <a:t>9</a:t>
            </a:r>
            <a:r>
              <a:rPr lang="en-US" sz="4000" b="1" i="1" dirty="0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041026" y="3539003"/>
            <a:ext cx="1468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= </a:t>
            </a:r>
            <a:r>
              <a:rPr lang="en-US" sz="4000" b="1" dirty="0">
                <a:solidFill>
                  <a:srgbClr val="FF0000"/>
                </a:solidFill>
              </a:rPr>
              <a:t>32</a:t>
            </a:r>
            <a:r>
              <a:rPr lang="en-US" sz="4000" b="1" i="1" dirty="0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977232" y="4289419"/>
            <a:ext cx="1468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= </a:t>
            </a:r>
            <a:r>
              <a:rPr lang="en-US" sz="4000" b="1" dirty="0">
                <a:solidFill>
                  <a:srgbClr val="FF0000"/>
                </a:solidFill>
              </a:rPr>
              <a:t>13</a:t>
            </a:r>
            <a:r>
              <a:rPr lang="en-US" sz="4000" b="1" i="1" dirty="0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463871" y="2746057"/>
            <a:ext cx="124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= </a:t>
            </a:r>
            <a:r>
              <a:rPr lang="en-US" sz="4000" b="1" dirty="0">
                <a:solidFill>
                  <a:srgbClr val="FF0000"/>
                </a:solidFill>
              </a:rPr>
              <a:t>6</a:t>
            </a:r>
            <a:r>
              <a:rPr lang="en-US" sz="4000" b="1" i="1" dirty="0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485135" y="3518027"/>
            <a:ext cx="124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= </a:t>
            </a:r>
            <a:r>
              <a:rPr lang="en-US" sz="4000" b="1" dirty="0">
                <a:solidFill>
                  <a:srgbClr val="FF0000"/>
                </a:solidFill>
              </a:rPr>
              <a:t>9</a:t>
            </a:r>
            <a:r>
              <a:rPr lang="en-US" sz="4000" b="1" i="1" dirty="0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472713" y="4241041"/>
            <a:ext cx="124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= </a:t>
            </a:r>
            <a:r>
              <a:rPr lang="en-US" sz="4000" b="1" dirty="0">
                <a:solidFill>
                  <a:srgbClr val="FF0000"/>
                </a:solidFill>
              </a:rPr>
              <a:t>9</a:t>
            </a:r>
            <a:r>
              <a:rPr lang="en-US" sz="4000" b="1" i="1" dirty="0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2838" y="5146160"/>
            <a:ext cx="791062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phép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cộng</a:t>
            </a:r>
            <a:r>
              <a:rPr lang="en-US" sz="3200" b="1" dirty="0"/>
              <a:t>  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/>
              <a:t>trừ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đơn</a:t>
            </a:r>
            <a:r>
              <a:rPr lang="en-US" sz="3200" b="1" dirty="0"/>
              <a:t> </a:t>
            </a:r>
            <a:r>
              <a:rPr lang="en-US" sz="3200" b="1" dirty="0" err="1"/>
              <a:t>vị</a:t>
            </a:r>
            <a:r>
              <a:rPr lang="en-US" sz="3200" b="1" dirty="0"/>
              <a:t> </a:t>
            </a:r>
            <a:r>
              <a:rPr lang="en-US" sz="3200" b="1" dirty="0" err="1"/>
              <a:t>đo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lít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con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lưu</a:t>
            </a:r>
            <a:r>
              <a:rPr lang="en-US" sz="3200" b="1" dirty="0"/>
              <a:t> ý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04975" y="375285"/>
            <a:ext cx="9198610" cy="55302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87035" y="2769235"/>
            <a:ext cx="415290" cy="415925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32190" y="2769235"/>
            <a:ext cx="587375" cy="415925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13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46625" y="5406390"/>
            <a:ext cx="547370" cy="415925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3818" y="3391088"/>
            <a:ext cx="3189767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</a:rPr>
              <a:t>Con </a:t>
            </a:r>
            <a:r>
              <a:rPr lang="en-US" sz="3600" b="1" dirty="0" err="1">
                <a:solidFill>
                  <a:schemeClr val="bg1"/>
                </a:solidFill>
              </a:rPr>
              <a:t>hãy</a:t>
            </a:r>
            <a:r>
              <a:rPr lang="en-US" sz="3600" b="1" dirty="0">
                <a:solidFill>
                  <a:schemeClr val="bg1"/>
                </a:solidFill>
              </a:rPr>
              <a:t> nêu </a:t>
            </a:r>
            <a:r>
              <a:rPr lang="en-US" sz="3600" b="1" dirty="0" err="1">
                <a:solidFill>
                  <a:schemeClr val="bg1"/>
                </a:solidFill>
              </a:rPr>
              <a:t>cách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tính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tổng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số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lít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nước</a:t>
            </a:r>
            <a:r>
              <a:rPr lang="en-US" sz="3600" b="1" dirty="0">
                <a:solidFill>
                  <a:schemeClr val="bg1"/>
                </a:solidFill>
              </a:rPr>
              <a:t> ở </a:t>
            </a:r>
            <a:r>
              <a:rPr lang="en-US" sz="3600" b="1" dirty="0" err="1">
                <a:solidFill>
                  <a:schemeClr val="bg1"/>
                </a:solidFill>
              </a:rPr>
              <a:t>từng</a:t>
            </a:r>
            <a:r>
              <a:rPr lang="en-US" sz="3600" b="1" dirty="0">
                <a:solidFill>
                  <a:schemeClr val="bg1"/>
                </a:solidFill>
              </a:rPr>
              <a:t> ô?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859" y="561378"/>
            <a:ext cx="10567670" cy="510095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480695"/>
            <a:ext cx="10567670" cy="510095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390148" y="4981258"/>
            <a:ext cx="604252" cy="497205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918573" y="4981258"/>
            <a:ext cx="719455" cy="497205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3808" y="5491791"/>
            <a:ext cx="7275372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Muốn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biết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trong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mỗi</a:t>
            </a:r>
            <a:r>
              <a:rPr lang="en-US" sz="3200" b="1" dirty="0">
                <a:solidFill>
                  <a:schemeClr val="bg1"/>
                </a:solidFill>
              </a:rPr>
              <a:t> can </a:t>
            </a:r>
            <a:r>
              <a:rPr lang="en-US" sz="3200" b="1" dirty="0" err="1">
                <a:solidFill>
                  <a:schemeClr val="bg1"/>
                </a:solidFill>
              </a:rPr>
              <a:t>còn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lại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nhiêu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lít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nước</a:t>
            </a:r>
            <a:r>
              <a:rPr lang="en-US" sz="3200" b="1" dirty="0">
                <a:solidFill>
                  <a:schemeClr val="bg1"/>
                </a:solidFill>
              </a:rPr>
              <a:t> ta </a:t>
            </a:r>
            <a:r>
              <a:rPr lang="en-US" sz="3200" b="1" dirty="0" err="1">
                <a:solidFill>
                  <a:schemeClr val="bg1"/>
                </a:solidFill>
              </a:rPr>
              <a:t>làm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80235" y="112395"/>
            <a:ext cx="8796020" cy="4323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3920" y="4592320"/>
            <a:ext cx="8061960" cy="19126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79210" y="5973445"/>
            <a:ext cx="659130" cy="39624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48270" y="5973445"/>
            <a:ext cx="659130" cy="39624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07805" y="5973445"/>
            <a:ext cx="659130" cy="39624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6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16042" y="1106905"/>
            <a:ext cx="2791326" cy="2657074"/>
          </a:xfrm>
          <a:prstGeom prst="cloudCallout">
            <a:avLst>
              <a:gd name="adj1" fmla="val 70359"/>
              <a:gd name="adj2" fmla="val -18677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Đồ vật  nào đựng nhiều nước nhất? đồ vật nào đựng ít nước nhất?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32084" y="1556086"/>
            <a:ext cx="2550695" cy="2470801"/>
          </a:xfrm>
          <a:prstGeom prst="cloudCallout">
            <a:avLst>
              <a:gd name="adj1" fmla="val 75613"/>
              <a:gd name="adj2" fmla="val -35862"/>
            </a:avLst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 </a:t>
            </a:r>
            <a:r>
              <a:rPr lang="en-US" sz="2400" b="1" dirty="0" err="1"/>
              <a:t>đựng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nhất</a:t>
            </a:r>
            <a:r>
              <a:rPr lang="en-US" sz="2400" b="1" dirty="0"/>
              <a:t> </a:t>
            </a:r>
            <a:r>
              <a:rPr lang="en-US" sz="2400" b="1" dirty="0" err="1"/>
              <a:t>Bình</a:t>
            </a:r>
            <a:r>
              <a:rPr lang="en-US" sz="2400" b="1" dirty="0"/>
              <a:t> </a:t>
            </a:r>
            <a:r>
              <a:rPr lang="en-US" sz="2400" b="1" dirty="0" err="1"/>
              <a:t>đựng</a:t>
            </a:r>
            <a:r>
              <a:rPr lang="en-US" sz="2400" b="1" dirty="0"/>
              <a:t> </a:t>
            </a:r>
            <a:r>
              <a:rPr lang="en-US" sz="2400" b="1" dirty="0" err="1"/>
              <a:t>ít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nhất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animBg="1"/>
      <p:bldP spid="9" grpId="1" animBg="1"/>
      <p:bldP spid="9" grpId="2" animBg="1"/>
      <p:bldP spid="10" grpId="0" bldLvl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889" t="18122" r="17268"/>
          <a:stretch>
            <a:fillRect/>
          </a:stretch>
        </p:blipFill>
        <p:spPr>
          <a:xfrm>
            <a:off x="365760" y="2180494"/>
            <a:ext cx="5134707" cy="39557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777914" y="3193613"/>
            <a:ext cx="5919372" cy="2166424"/>
          </a:xfrm>
          <a:prstGeom prst="wedgeRectCallout">
            <a:avLst>
              <a:gd name="adj1" fmla="val -27568"/>
              <a:gd name="adj2" fmla="val 45074"/>
            </a:avLst>
          </a:prstGeom>
          <a:solidFill>
            <a:srgbClr val="00B0F0"/>
          </a:solidFill>
          <a:ln w="381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Trong</a:t>
            </a:r>
            <a:r>
              <a:rPr lang="en-US" sz="2800" b="1" dirty="0"/>
              <a:t> can </a:t>
            </a:r>
            <a:r>
              <a:rPr lang="en-US" sz="2800" b="1" dirty="0" err="1"/>
              <a:t>còn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lít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mắm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15 - 7 = 8 (</a:t>
            </a:r>
            <a:r>
              <a:rPr lang="en-US" sz="2800" b="1" i="1" dirty="0"/>
              <a:t>l</a:t>
            </a:r>
            <a:r>
              <a:rPr lang="en-US" sz="2800" b="1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: 8 </a:t>
            </a:r>
            <a:r>
              <a:rPr lang="en-US" sz="2800" b="1" dirty="0" err="1"/>
              <a:t>lít</a:t>
            </a:r>
            <a:r>
              <a:rPr lang="en-US" sz="2800" b="1" dirty="0"/>
              <a:t> </a:t>
            </a:r>
            <a:r>
              <a:rPr lang="en-US" sz="2800" b="1" dirty="0" err="1"/>
              <a:t>nước</a:t>
            </a:r>
            <a:r>
              <a:rPr lang="en-US" sz="2800" b="1" dirty="0"/>
              <a:t> </a:t>
            </a:r>
            <a:r>
              <a:rPr lang="en-US" sz="2800" b="1" dirty="0" err="1"/>
              <a:t>mắm</a:t>
            </a:r>
            <a:endParaRPr lang="en-US" sz="2800" b="1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 cstate="print"/>
          <a:srcRect b="84852"/>
          <a:stretch>
            <a:fillRect/>
          </a:stretch>
        </p:blipFill>
        <p:spPr>
          <a:xfrm>
            <a:off x="421244" y="504092"/>
            <a:ext cx="11086129" cy="11558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9420" y="2419642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Bài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giải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19311" y="1181686"/>
            <a:ext cx="4135901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78769" y="1167618"/>
            <a:ext cx="5359791" cy="14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082018" y="1589649"/>
            <a:ext cx="5922499" cy="281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4000" r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38483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-169433" y="-53787"/>
            <a:ext cx="12482457" cy="6925234"/>
            <a:chOff x="-169433" y="-67234"/>
            <a:chExt cx="12482457" cy="6925234"/>
          </a:xfrm>
        </p:grpSpPr>
        <p:grpSp>
          <p:nvGrpSpPr>
            <p:cNvPr id="3" name="Group 4"/>
            <p:cNvGrpSpPr/>
            <p:nvPr/>
          </p:nvGrpSpPr>
          <p:grpSpPr>
            <a:xfrm>
              <a:off x="295522" y="254699"/>
              <a:ext cx="11603446" cy="6357381"/>
              <a:chOff x="-75114" y="1"/>
              <a:chExt cx="9228473" cy="6883721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-10698" y="47080"/>
                <a:ext cx="9144003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-3" y="6882134"/>
                <a:ext cx="9144005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-3503324" y="3429001"/>
                <a:ext cx="6858007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723563" y="3428209"/>
                <a:ext cx="6858004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2" descr="C:\Users\DELL\Downloads\2021 - KHO LOGO KHÔNG NỀN\HOA_DAY_AC19-removebg-preview (1).png"/>
            <p:cNvPicPr>
              <a:picLocks noChangeAspect="1" noChangeArrowheads="1"/>
            </p:cNvPicPr>
            <p:nvPr/>
          </p:nvPicPr>
          <p:blipFill>
            <a:blip r:embed="rId2" cstate="print"/>
            <a:srcRect l="6951" t="14356" r="8802" b="15857"/>
            <a:stretch>
              <a:fillRect/>
            </a:stretch>
          </p:blipFill>
          <p:spPr bwMode="auto">
            <a:xfrm>
              <a:off x="-169433" y="5402338"/>
              <a:ext cx="1756186" cy="1455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 descr="C:\Users\DELL\Downloads\2021 - KHO LOGO KHÔNG NỀN\HOA_DAY_AC19-removebg-preview (1).png"/>
            <p:cNvPicPr>
              <a:picLocks noChangeAspect="1" noChangeArrowheads="1"/>
            </p:cNvPicPr>
            <p:nvPr/>
          </p:nvPicPr>
          <p:blipFill>
            <a:blip r:embed="rId2" cstate="print"/>
            <a:srcRect l="6951" t="14356" r="8802" b="15857"/>
            <a:stretch>
              <a:fillRect/>
            </a:stretch>
          </p:blipFill>
          <p:spPr bwMode="auto">
            <a:xfrm>
              <a:off x="10706926" y="-67234"/>
              <a:ext cx="1606098" cy="13312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70348" y="1286734"/>
            <a:ext cx="9803973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8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lít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6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lít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Cả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có: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55601" y="3388029"/>
            <a:ext cx="3328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13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lít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4527" y="523735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CHỌN ĐÁP ÁN ĐÚNG: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3568482" y="4398556"/>
            <a:ext cx="3297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14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lít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3636472" y="5465355"/>
            <a:ext cx="3297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lít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7704380" y="3835848"/>
            <a:ext cx="329769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14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lít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  <p:bldP spid="15" grpId="1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355272" y="1035422"/>
            <a:ext cx="34925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TOÁN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7517" y="2545972"/>
            <a:ext cx="107666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16. </a:t>
            </a:r>
            <a:r>
              <a:rPr lang="en-US" sz="8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LÍT</a:t>
            </a:r>
            <a:endParaRPr lang="en-US" sz="8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89760" y="4139927"/>
            <a:ext cx="49373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8000" b="1" cap="none" spc="5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8000" b="1" cap="none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64</a:t>
            </a:r>
            <a:r>
              <a:rPr lang="en-US" sz="8000" b="1" cap="none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8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-169433" y="-53787"/>
            <a:ext cx="12482457" cy="6925234"/>
            <a:chOff x="-169433" y="-67234"/>
            <a:chExt cx="12482457" cy="6925234"/>
          </a:xfrm>
        </p:grpSpPr>
        <p:grpSp>
          <p:nvGrpSpPr>
            <p:cNvPr id="3" name="Group 4"/>
            <p:cNvGrpSpPr/>
            <p:nvPr/>
          </p:nvGrpSpPr>
          <p:grpSpPr>
            <a:xfrm>
              <a:off x="295522" y="254699"/>
              <a:ext cx="11603446" cy="6357381"/>
              <a:chOff x="-75114" y="1"/>
              <a:chExt cx="9228473" cy="6883721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-10698" y="47080"/>
                <a:ext cx="9144003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-3" y="6882134"/>
                <a:ext cx="9144005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-3503324" y="3429001"/>
                <a:ext cx="6858007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5723563" y="3428209"/>
                <a:ext cx="6858004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2" descr="C:\Users\DELL\Downloads\2021 - KHO LOGO KHÔNG NỀN\HOA_DAY_AC19-removebg-preview (1).png"/>
            <p:cNvPicPr>
              <a:picLocks noChangeAspect="1" noChangeArrowheads="1"/>
            </p:cNvPicPr>
            <p:nvPr/>
          </p:nvPicPr>
          <p:blipFill>
            <a:blip r:embed="rId2" cstate="print"/>
            <a:srcRect l="6951" t="14356" r="8802" b="15857"/>
            <a:stretch>
              <a:fillRect/>
            </a:stretch>
          </p:blipFill>
          <p:spPr bwMode="auto">
            <a:xfrm>
              <a:off x="-169433" y="5402338"/>
              <a:ext cx="1756186" cy="1455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" descr="C:\Users\DELL\Downloads\2021 - KHO LOGO KHÔNG NỀN\HOA_DAY_AC19-removebg-preview (1).png"/>
            <p:cNvPicPr>
              <a:picLocks noChangeAspect="1" noChangeArrowheads="1"/>
            </p:cNvPicPr>
            <p:nvPr/>
          </p:nvPicPr>
          <p:blipFill>
            <a:blip r:embed="rId2" cstate="print"/>
            <a:srcRect l="6951" t="14356" r="8802" b="15857"/>
            <a:stretch>
              <a:fillRect/>
            </a:stretch>
          </p:blipFill>
          <p:spPr bwMode="auto">
            <a:xfrm>
              <a:off x="10706926" y="-67234"/>
              <a:ext cx="1606098" cy="13312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-169433" y="-53787"/>
            <a:ext cx="12482457" cy="6925234"/>
            <a:chOff x="-169433" y="-67234"/>
            <a:chExt cx="12482457" cy="6925234"/>
          </a:xfrm>
        </p:grpSpPr>
        <p:grpSp>
          <p:nvGrpSpPr>
            <p:cNvPr id="3" name="Group 4"/>
            <p:cNvGrpSpPr/>
            <p:nvPr/>
          </p:nvGrpSpPr>
          <p:grpSpPr>
            <a:xfrm>
              <a:off x="295522" y="254699"/>
              <a:ext cx="11603446" cy="6357381"/>
              <a:chOff x="-75114" y="1"/>
              <a:chExt cx="9228473" cy="6883721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-10698" y="47080"/>
                <a:ext cx="9144003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-3" y="6882134"/>
                <a:ext cx="9144005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-3503324" y="3429001"/>
                <a:ext cx="6858007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723563" y="3428209"/>
                <a:ext cx="6858004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2" descr="C:\Users\DELL\Downloads\2021 - KHO LOGO KHÔNG NỀN\HOA_DAY_AC19-removebg-preview (1).png"/>
            <p:cNvPicPr>
              <a:picLocks noChangeAspect="1" noChangeArrowheads="1"/>
            </p:cNvPicPr>
            <p:nvPr/>
          </p:nvPicPr>
          <p:blipFill>
            <a:blip r:embed="rId2" cstate="print"/>
            <a:srcRect l="6951" t="14356" r="8802" b="15857"/>
            <a:stretch>
              <a:fillRect/>
            </a:stretch>
          </p:blipFill>
          <p:spPr bwMode="auto">
            <a:xfrm>
              <a:off x="-169433" y="5402338"/>
              <a:ext cx="1756186" cy="1455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 descr="C:\Users\DELL\Downloads\2021 - KHO LOGO KHÔNG NỀN\HOA_DAY_AC19-removebg-preview (1).png"/>
            <p:cNvPicPr>
              <a:picLocks noChangeAspect="1" noChangeArrowheads="1"/>
            </p:cNvPicPr>
            <p:nvPr/>
          </p:nvPicPr>
          <p:blipFill>
            <a:blip r:embed="rId2" cstate="print"/>
            <a:srcRect l="6951" t="14356" r="8802" b="15857"/>
            <a:stretch>
              <a:fillRect/>
            </a:stretch>
          </p:blipFill>
          <p:spPr bwMode="auto">
            <a:xfrm>
              <a:off x="10706926" y="-67234"/>
              <a:ext cx="1606098" cy="13312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2510906" y="3801707"/>
            <a:ext cx="8065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0102" y="1175043"/>
            <a:ext cx="4663440" cy="26670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481723" y="4686213"/>
            <a:ext cx="4315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gấu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4527" y="523735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CHỌN ĐÁP ÁN ĐÚNG: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3493446" y="5527930"/>
            <a:ext cx="4586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 con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8791" y="5500465"/>
            <a:ext cx="533165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</a:rPr>
              <a:t>B. 3 con </a:t>
            </a:r>
            <a:r>
              <a:rPr lang="en-US" sz="4400" b="1" dirty="0" err="1">
                <a:solidFill>
                  <a:srgbClr val="FF0066"/>
                </a:solidFill>
              </a:rPr>
              <a:t>cho</a:t>
            </a:r>
            <a:r>
              <a:rPr lang="en-US" sz="4400" b="1" dirty="0">
                <a:solidFill>
                  <a:srgbClr val="FF0066"/>
                </a:solidFill>
              </a:rPr>
              <a:t>́ nẹ </a:t>
            </a:r>
            <a:r>
              <a:rPr lang="en-US" sz="4400" b="1" dirty="0" err="1">
                <a:solidFill>
                  <a:srgbClr val="FF0066"/>
                </a:solidFill>
              </a:rPr>
              <a:t>hơn</a:t>
            </a:r>
            <a:r>
              <a:rPr lang="en-US" sz="4400" b="1" dirty="0">
                <a:solidFill>
                  <a:srgbClr val="FF00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-169433" y="-53787"/>
            <a:ext cx="12482457" cy="6925234"/>
            <a:chOff x="-169433" y="-67234"/>
            <a:chExt cx="12482457" cy="6925234"/>
          </a:xfrm>
        </p:grpSpPr>
        <p:grpSp>
          <p:nvGrpSpPr>
            <p:cNvPr id="3" name="Group 4"/>
            <p:cNvGrpSpPr/>
            <p:nvPr/>
          </p:nvGrpSpPr>
          <p:grpSpPr>
            <a:xfrm>
              <a:off x="295522" y="254699"/>
              <a:ext cx="11603446" cy="6357381"/>
              <a:chOff x="-75114" y="1"/>
              <a:chExt cx="9228473" cy="6883721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-10698" y="47080"/>
                <a:ext cx="9144003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-3" y="6882134"/>
                <a:ext cx="9144005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-3503324" y="3429001"/>
                <a:ext cx="6858007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723563" y="3428209"/>
                <a:ext cx="6858004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2" descr="C:\Users\DELL\Downloads\2021 - KHO LOGO KHÔNG NỀN\HOA_DAY_AC19-removebg-preview (1).png"/>
            <p:cNvPicPr>
              <a:picLocks noChangeAspect="1" noChangeArrowheads="1"/>
            </p:cNvPicPr>
            <p:nvPr/>
          </p:nvPicPr>
          <p:blipFill>
            <a:blip r:embed="rId2" cstate="print"/>
            <a:srcRect l="6951" t="14356" r="8802" b="15857"/>
            <a:stretch>
              <a:fillRect/>
            </a:stretch>
          </p:blipFill>
          <p:spPr bwMode="auto">
            <a:xfrm>
              <a:off x="-169433" y="5402338"/>
              <a:ext cx="1756186" cy="1455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 descr="C:\Users\DELL\Downloads\2021 - KHO LOGO KHÔNG NỀN\HOA_DAY_AC19-removebg-preview (1).png"/>
            <p:cNvPicPr>
              <a:picLocks noChangeAspect="1" noChangeArrowheads="1"/>
            </p:cNvPicPr>
            <p:nvPr/>
          </p:nvPicPr>
          <p:blipFill>
            <a:blip r:embed="rId2" cstate="print"/>
            <a:srcRect l="6951" t="14356" r="8802" b="15857"/>
            <a:stretch>
              <a:fillRect/>
            </a:stretch>
          </p:blipFill>
          <p:spPr bwMode="auto">
            <a:xfrm>
              <a:off x="10706926" y="-67234"/>
              <a:ext cx="1606098" cy="13312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3660797" y="1684405"/>
            <a:ext cx="3962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ym typeface="+mn-ea"/>
              </a:rPr>
              <a:t>12 kg + 23 kg = ?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9477" y="2983479"/>
            <a:ext cx="2143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34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4527" y="523735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CHỌN ĐÁP ÁN ĐÚNG: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7130" y="4120621"/>
            <a:ext cx="2143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35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0013" y="5229623"/>
            <a:ext cx="211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36 kg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1500" y="4164035"/>
            <a:ext cx="232116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35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-169433" y="-53787"/>
            <a:ext cx="12482457" cy="6925234"/>
            <a:chOff x="-169433" y="-67234"/>
            <a:chExt cx="12482457" cy="6925234"/>
          </a:xfrm>
        </p:grpSpPr>
        <p:grpSp>
          <p:nvGrpSpPr>
            <p:cNvPr id="3" name="Group 4"/>
            <p:cNvGrpSpPr/>
            <p:nvPr/>
          </p:nvGrpSpPr>
          <p:grpSpPr>
            <a:xfrm>
              <a:off x="295522" y="254699"/>
              <a:ext cx="11603446" cy="6357381"/>
              <a:chOff x="-75114" y="1"/>
              <a:chExt cx="9228473" cy="6883721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-10698" y="47080"/>
                <a:ext cx="9144003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-3" y="6882134"/>
                <a:ext cx="9144005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-3503324" y="3429001"/>
                <a:ext cx="6858007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723563" y="3428209"/>
                <a:ext cx="6858004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2" descr="C:\Users\DELL\Downloads\2021 - KHO LOGO KHÔNG NỀN\HOA_DAY_AC19-removebg-preview (1).png"/>
            <p:cNvPicPr>
              <a:picLocks noChangeAspect="1" noChangeArrowheads="1"/>
            </p:cNvPicPr>
            <p:nvPr/>
          </p:nvPicPr>
          <p:blipFill>
            <a:blip r:embed="rId2" cstate="print"/>
            <a:srcRect l="6951" t="14356" r="8802" b="15857"/>
            <a:stretch>
              <a:fillRect/>
            </a:stretch>
          </p:blipFill>
          <p:spPr bwMode="auto">
            <a:xfrm>
              <a:off x="-169433" y="5402338"/>
              <a:ext cx="1756186" cy="1455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 descr="C:\Users\DELL\Downloads\2021 - KHO LOGO KHÔNG NỀN\HOA_DAY_AC19-removebg-preview (1).png"/>
            <p:cNvPicPr>
              <a:picLocks noChangeAspect="1" noChangeArrowheads="1"/>
            </p:cNvPicPr>
            <p:nvPr/>
          </p:nvPicPr>
          <p:blipFill>
            <a:blip r:embed="rId2" cstate="print"/>
            <a:srcRect l="6951" t="14356" r="8802" b="15857"/>
            <a:stretch>
              <a:fillRect/>
            </a:stretch>
          </p:blipFill>
          <p:spPr bwMode="auto">
            <a:xfrm>
              <a:off x="10706926" y="-67234"/>
              <a:ext cx="1606098" cy="13312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3446325" y="1825084"/>
            <a:ext cx="3570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  <a:sym typeface="+mn-ea"/>
              </a:rPr>
              <a:t>15 kg - 7 kg = ?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8165" y="3081960"/>
            <a:ext cx="1861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4527" y="664415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CHỌN ĐÁP ÁN ĐÚNG: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5820" y="4078424"/>
            <a:ext cx="1861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3475" y="5131157"/>
            <a:ext cx="1861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 kg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2347" y="3066754"/>
            <a:ext cx="212422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8 kg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6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ELL\Downloads\2021 - LOGO TRO CHOI\TRO CHOI 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636" y="4166052"/>
            <a:ext cx="1698172" cy="2663372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470847" y="278264"/>
            <a:ext cx="11157043" cy="6505995"/>
            <a:chOff x="457200" y="341880"/>
            <a:chExt cx="8153400" cy="5985972"/>
          </a:xfrm>
        </p:grpSpPr>
        <p:pic>
          <p:nvPicPr>
            <p:cNvPr id="10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4204521"/>
              <a:ext cx="1640654" cy="1967680"/>
            </a:xfrm>
            <a:prstGeom prst="rect">
              <a:avLst/>
            </a:prstGeom>
            <a:noFill/>
          </p:spPr>
        </p:pic>
        <p:sp>
          <p:nvSpPr>
            <p:cNvPr id="11" name="Rounded Rectangle 10"/>
            <p:cNvSpPr/>
            <p:nvPr/>
          </p:nvSpPr>
          <p:spPr>
            <a:xfrm>
              <a:off x="533400" y="381000"/>
              <a:ext cx="8077200" cy="5943600"/>
            </a:xfrm>
            <a:prstGeom prst="roundRect">
              <a:avLst/>
            </a:prstGeom>
            <a:noFill/>
            <a:ln w="57150">
              <a:solidFill>
                <a:srgbClr val="F0A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3400" y="381000"/>
              <a:ext cx="8077200" cy="5943600"/>
            </a:xfrm>
            <a:prstGeom prst="roundRect">
              <a:avLst/>
            </a:prstGeom>
            <a:noFill/>
            <a:ln w="57150">
              <a:solidFill>
                <a:srgbClr val="F0A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540298">
              <a:off x="740459" y="185118"/>
              <a:ext cx="1918673" cy="2232197"/>
            </a:xfrm>
            <a:prstGeom prst="rect">
              <a:avLst/>
            </a:prstGeom>
            <a:noFill/>
          </p:spPr>
        </p:pic>
        <p:pic>
          <p:nvPicPr>
            <p:cNvPr id="14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445728">
              <a:off x="6614170" y="4408357"/>
              <a:ext cx="1969759" cy="1869231"/>
            </a:xfrm>
            <a:prstGeom prst="rect">
              <a:avLst/>
            </a:prstGeom>
            <a:noFill/>
          </p:spPr>
        </p:pic>
        <p:pic>
          <p:nvPicPr>
            <p:cNvPr id="15" name="Picture 2" descr="C:\Users\DELL\Downloads\2021 - LOGO KHONG NEN - LAM KHUNG\day_h_b-removebg-preview 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6865225" y="381000"/>
              <a:ext cx="1745375" cy="2286000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608302" y="2267391"/>
            <a:ext cx="1121000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CHÚC MỪNG CÁC CON!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5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11906  -0.046 -0.22214  -0.113 -0.22924  C -0.177 -0.23813  -0.237 -0.15816  -0.241 -0.04265  C -0.246 0.06398  -0.204 0.16349  -0.144 0.1706  C -0.089 0.17593  -0.037 0.11018  -0.033 0.01066  C -0.029 -0.07997  -0.064 -0.16527  -0.115 -0.17238  C -0.162 -0.17771  -0.206 -0.12262  -0.209 -0.0391  C -0.212 0.03554  -0.184 0.1084  -0.142 0.11196  C -0.104 0.11729  -0.068 0.07464  -0.065 0.00711  C -0.063 -0.05331  -0.084 -0.11196  -0.117 -0.11551  C -0.146 -0.11906  -0.175 -0.08708  -0.177 -0.03554  C -0.179 0.00889  -0.164 0.05154  -0.14 0.05509  C -0.12 0.05864  -0.099 0.0391  -0.098 0.00355  C -0.096 -0.02488  -0.104 -0.05509  -0.119 -0.05864  C -0.131 -0.05864  -0.143 -0.05154  -0.145 -0.03199  C -0.146 -0.01955  -0.144 -0.00711  -0.138 -0.00178  C -0.135 0  -0.133 0  -0.13 -0.00178  E" pathEditMode="relative" ptsTypes="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CK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854075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BACK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152400"/>
            <a:ext cx="892772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-101600" y="2354264"/>
            <a:ext cx="467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146352" y="1337207"/>
            <a:ext cx="634695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200" b="1" dirty="0">
                <a:solidFill>
                  <a:srgbClr val="FF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Ôn</a:t>
            </a: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tập</a:t>
            </a: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các</a:t>
            </a: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kiến</a:t>
            </a: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thức</a:t>
            </a: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đa</a:t>
            </a: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̃ </a:t>
            </a: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học</a:t>
            </a:r>
            <a:endParaRPr lang="en-US" altLang="en-US" sz="3200" b="1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Chuẩn</a:t>
            </a: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bị </a:t>
            </a: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bài</a:t>
            </a: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Bài</a:t>
            </a: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17.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Thực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hành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va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trải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nghiệm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với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các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đơn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vị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ki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–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lô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–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gam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lít</a:t>
            </a:r>
            <a:r>
              <a:rPr lang="en-US" altLang="en-US" sz="32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altLang="en-US" sz="32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trang</a:t>
            </a:r>
            <a:r>
              <a:rPr lang="en-US" altLang="en-US" sz="3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66)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201083" y="150812"/>
            <a:ext cx="11889317" cy="6554788"/>
            <a:chOff x="150812" y="150812"/>
            <a:chExt cx="8916988" cy="65547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2400" y="150812"/>
              <a:ext cx="8839200" cy="1588"/>
            </a:xfrm>
            <a:prstGeom prst="line">
              <a:avLst/>
            </a:prstGeom>
            <a:ln w="571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8600" y="6704012"/>
              <a:ext cx="8839200" cy="1588"/>
            </a:xfrm>
            <a:prstGeom prst="line">
              <a:avLst/>
            </a:prstGeom>
            <a:ln w="571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3048794" y="3428206"/>
              <a:ext cx="6400800" cy="1588"/>
            </a:xfrm>
            <a:prstGeom prst="line">
              <a:avLst/>
            </a:prstGeom>
            <a:ln w="571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790406" y="3428206"/>
              <a:ext cx="6400800" cy="1588"/>
            </a:xfrm>
            <a:prstGeom prst="line">
              <a:avLst/>
            </a:prstGeom>
            <a:ln w="571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 descr="fbb63f59c772f80c241f5a3259235930"/>
          <p:cNvPicPr>
            <a:picLocks noChangeAspect="1"/>
          </p:cNvPicPr>
          <p:nvPr/>
        </p:nvPicPr>
        <p:blipFill>
          <a:blip r:embed="rId2" cstate="print"/>
          <a:srcRect t="4189" r="2364"/>
          <a:stretch>
            <a:fillRect/>
          </a:stretch>
        </p:blipFill>
        <p:spPr bwMode="auto">
          <a:xfrm>
            <a:off x="203200" y="152400"/>
            <a:ext cx="118872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04800" y="524478"/>
            <a:ext cx="8128000" cy="92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08000" y="1447800"/>
            <a:ext cx="7924800" cy="17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giảng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201083" y="150812"/>
            <a:ext cx="11889317" cy="6554788"/>
            <a:chOff x="150812" y="150812"/>
            <a:chExt cx="8916988" cy="65547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2400" y="150812"/>
              <a:ext cx="8839200" cy="1588"/>
            </a:xfrm>
            <a:prstGeom prst="line">
              <a:avLst/>
            </a:prstGeom>
            <a:ln w="571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8600" y="6704012"/>
              <a:ext cx="8839200" cy="1588"/>
            </a:xfrm>
            <a:prstGeom prst="line">
              <a:avLst/>
            </a:prstGeom>
            <a:ln w="571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3048794" y="3428206"/>
              <a:ext cx="6400800" cy="1588"/>
            </a:xfrm>
            <a:prstGeom prst="line">
              <a:avLst/>
            </a:prstGeom>
            <a:ln w="571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790406" y="3428206"/>
              <a:ext cx="6400800" cy="1588"/>
            </a:xfrm>
            <a:prstGeom prst="line">
              <a:avLst/>
            </a:prstGeom>
            <a:ln w="571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14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7831374" y="5957830"/>
            <a:ext cx="2187578" cy="715479"/>
          </a:xfrm>
          <a:prstGeom prst="roundRect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591803" y="2336601"/>
            <a:ext cx="1337688" cy="1337688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089720" y="2336601"/>
            <a:ext cx="1337688" cy="1337688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587636" y="2336601"/>
            <a:ext cx="1337688" cy="1337688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592561" y="3882674"/>
            <a:ext cx="1337688" cy="1337688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090478" y="3882674"/>
            <a:ext cx="1337688" cy="1337688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Google Shape;180;p1"/>
          <p:cNvSpPr/>
          <p:nvPr/>
        </p:nvSpPr>
        <p:spPr>
          <a:xfrm>
            <a:off x="384321" y="155786"/>
            <a:ext cx="5121915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VÒNG QUAY </a:t>
            </a:r>
            <a:endParaRPr sz="4400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KÌ DIỆU</a:t>
            </a:r>
            <a:endParaRPr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764615" y="6035039"/>
            <a:ext cx="2260534" cy="633351"/>
          </a:xfrm>
          <a:prstGeom prst="homePlat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3540" y="494207"/>
            <a:ext cx="10627451" cy="28008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CÂU HỎI 1: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7724" y="3683032"/>
            <a:ext cx="5054061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171700" y="3683032"/>
            <a:ext cx="1421564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7724" y="4945776"/>
            <a:ext cx="5054061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171700" y="4945776"/>
            <a:ext cx="1421564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6" cstate="print"/>
          <a:srcRect l="5344" t="21442" r="62478" b="3727"/>
          <a:stretch/>
        </p:blipFill>
        <p:spPr>
          <a:xfrm>
            <a:off x="7785880" y="472942"/>
            <a:ext cx="3645111" cy="281871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214138" y="2715662"/>
            <a:ext cx="951127" cy="507365"/>
          </a:xfrm>
          <a:prstGeom prst="roundRect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15L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474808" y="2819472"/>
            <a:ext cx="770255" cy="507365"/>
          </a:xfrm>
          <a:prstGeom prst="roundRect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 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50343" y="1645973"/>
            <a:ext cx="1291369" cy="501803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Nước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389749" y="1983698"/>
            <a:ext cx="956182" cy="447755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Nước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  <p:bldP spid="14" grpId="0" bldLvl="0" animBg="1"/>
      <p:bldP spid="14" grpId="1" animBg="1"/>
      <p:bldP spid="15" grpId="0" bldLvl="0" animBg="1"/>
      <p:bldP spid="15" grpId="1" animBg="1"/>
      <p:bldP spid="17" grpId="0" bldLvl="0" animBg="1"/>
      <p:bldP spid="17" grpId="1" animBg="1"/>
      <p:bldP spid="20" grpId="0" bldLvl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6497" y="490336"/>
            <a:ext cx="6506493" cy="259271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6889" y="3857196"/>
            <a:ext cx="504927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790865" y="3857196"/>
            <a:ext cx="1313301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6889" y="5119940"/>
            <a:ext cx="504927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en-US" sz="4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lang="vi-VN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2790865" y="5119940"/>
            <a:ext cx="1313301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entagon 7">
            <a:hlinkClick r:id="rId6" action="ppaction://hlinksldjump"/>
          </p:cNvPr>
          <p:cNvSpPr/>
          <p:nvPr/>
        </p:nvSpPr>
        <p:spPr>
          <a:xfrm flipH="1">
            <a:off x="9688003" y="6012569"/>
            <a:ext cx="2260534" cy="633351"/>
          </a:xfrm>
          <a:prstGeom prst="homePlat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7" cstate="print"/>
          <a:srcRect l="26531" t="44453" r="46437" b="786"/>
          <a:stretch/>
        </p:blipFill>
        <p:spPr>
          <a:xfrm>
            <a:off x="7081286" y="490335"/>
            <a:ext cx="4270087" cy="283523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76188" y="2439217"/>
            <a:ext cx="951127" cy="801293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9 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58123" y="2436702"/>
            <a:ext cx="950990" cy="740013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7 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9864" y="1551166"/>
            <a:ext cx="1163774" cy="447755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Nước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94328" y="1572431"/>
            <a:ext cx="956182" cy="447755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Nước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8780" y="598872"/>
            <a:ext cx="7372657" cy="2348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Thùng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thùng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8183" y="3349805"/>
            <a:ext cx="5500878" cy="10500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892159" y="3349805"/>
            <a:ext cx="1552250" cy="1050074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28183" y="4769994"/>
            <a:ext cx="5500878" cy="10500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sz="4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lang="vi-VN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2892159" y="4769994"/>
            <a:ext cx="1552250" cy="1050074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entagon 7">
            <a:hlinkClick r:id="rId6" action="ppaction://hlinksldjump"/>
          </p:cNvPr>
          <p:cNvSpPr/>
          <p:nvPr/>
        </p:nvSpPr>
        <p:spPr>
          <a:xfrm flipH="1">
            <a:off x="7764615" y="6035039"/>
            <a:ext cx="2260534" cy="633351"/>
          </a:xfrm>
          <a:prstGeom prst="homePlat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7" cstate="print"/>
          <a:srcRect l="77865" t="15073" r="802" b="17525"/>
          <a:stretch/>
        </p:blipFill>
        <p:spPr>
          <a:xfrm>
            <a:off x="9526771" y="425302"/>
            <a:ext cx="2199219" cy="2543277"/>
          </a:xfrm>
          <a:prstGeom prst="rect">
            <a:avLst/>
          </a:prstGeom>
        </p:spPr>
      </p:pic>
      <p:pic>
        <p:nvPicPr>
          <p:cNvPr id="12" name="Content Placeholder 2"/>
          <p:cNvPicPr>
            <a:picLocks noChangeAspect="1"/>
          </p:cNvPicPr>
          <p:nvPr/>
        </p:nvPicPr>
        <p:blipFill rotWithShape="1">
          <a:blip r:embed="rId7" cstate="print"/>
          <a:srcRect l="59800" t="47989" r="27738" b="17525"/>
          <a:stretch/>
        </p:blipFill>
        <p:spPr>
          <a:xfrm>
            <a:off x="7971437" y="1287984"/>
            <a:ext cx="1725456" cy="170711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200037" y="2065077"/>
            <a:ext cx="1199144" cy="48673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12 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944910" y="1305112"/>
            <a:ext cx="1307317" cy="78365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20 L</a:t>
            </a:r>
          </a:p>
        </p:txBody>
      </p:sp>
    </p:spTree>
    <p:extLst>
      <p:ext uri="{BB962C8B-B14F-4D97-AF65-F5344CB8AC3E}">
        <p14:creationId xmlns:p14="http://schemas.microsoft.com/office/powerpoint/2010/main" val="29047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495</Words>
  <Application>Microsoft Office PowerPoint</Application>
  <PresentationFormat>Widescreen</PresentationFormat>
  <Paragraphs>113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Times New Roman</vt:lpstr>
      <vt:lpstr>2_Office Theme</vt:lpstr>
      <vt:lpstr>3_Office Theme</vt:lpstr>
      <vt:lpstr>UBND QUẬN DƯƠNG KINH TRƯỜNG TIỂU HỌC ĐA PHÚC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</dc:creator>
  <cp:lastModifiedBy>HP</cp:lastModifiedBy>
  <cp:revision>83</cp:revision>
  <dcterms:created xsi:type="dcterms:W3CDTF">2021-05-13T04:51:00Z</dcterms:created>
  <dcterms:modified xsi:type="dcterms:W3CDTF">2024-12-26T14:55:57Z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