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2" r:id="rId1"/>
    <p:sldMasterId id="2147483714" r:id="rId2"/>
    <p:sldMasterId id="2147483726" r:id="rId3"/>
  </p:sldMasterIdLst>
  <p:notesMasterIdLst>
    <p:notesMasterId r:id="rId35"/>
  </p:notesMasterIdLst>
  <p:sldIdLst>
    <p:sldId id="11695" r:id="rId4"/>
    <p:sldId id="4282" r:id="rId5"/>
    <p:sldId id="4307" r:id="rId6"/>
    <p:sldId id="4284" r:id="rId7"/>
    <p:sldId id="4302" r:id="rId8"/>
    <p:sldId id="4336" r:id="rId9"/>
    <p:sldId id="4290" r:id="rId10"/>
    <p:sldId id="4337" r:id="rId11"/>
    <p:sldId id="4338" r:id="rId12"/>
    <p:sldId id="4339" r:id="rId13"/>
    <p:sldId id="4340" r:id="rId14"/>
    <p:sldId id="4363" r:id="rId15"/>
    <p:sldId id="4341" r:id="rId16"/>
    <p:sldId id="4297" r:id="rId17"/>
    <p:sldId id="4298" r:id="rId18"/>
    <p:sldId id="4343" r:id="rId19"/>
    <p:sldId id="4347" r:id="rId20"/>
    <p:sldId id="4348" r:id="rId21"/>
    <p:sldId id="4349" r:id="rId22"/>
    <p:sldId id="4350" r:id="rId23"/>
    <p:sldId id="4351" r:id="rId24"/>
    <p:sldId id="4353" r:id="rId25"/>
    <p:sldId id="4354" r:id="rId26"/>
    <p:sldId id="4355" r:id="rId27"/>
    <p:sldId id="4360" r:id="rId28"/>
    <p:sldId id="4361" r:id="rId29"/>
    <p:sldId id="4362" r:id="rId30"/>
    <p:sldId id="4356" r:id="rId31"/>
    <p:sldId id="4357" r:id="rId32"/>
    <p:sldId id="4358" r:id="rId33"/>
    <p:sldId id="4359"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Pangolin" panose="020B0604020202020204" charset="0"/>
      <p:regular r:id="rId42"/>
    </p:embeddedFont>
    <p:embeddedFont>
      <p:font typeface="Roboto" panose="02000000000000000000" pitchFamily="2" charset="0"/>
      <p:regular r:id="rId43"/>
      <p:bold r:id="rId44"/>
      <p:italic r:id="rId45"/>
      <p:boldItalic r:id="rId46"/>
    </p:embeddedFont>
    <p:embeddedFont>
      <p:font typeface="Roboto Black" panose="02000000000000000000" pitchFamily="2" charset="0"/>
      <p:regular r:id="rId47"/>
      <p:bold r:id="rId48"/>
      <p:boldItalic r:id="rId49"/>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CDC"/>
    <a:srgbClr val="BDD7EE"/>
    <a:srgbClr val="DFCEBC"/>
    <a:srgbClr val="CB6CE6"/>
    <a:srgbClr val="A5B2D3"/>
    <a:srgbClr val="95624C"/>
    <a:srgbClr val="B94917"/>
    <a:srgbClr val="EE9974"/>
    <a:srgbClr val="8DD3AE"/>
    <a:srgbClr val="C6EA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10" autoAdjust="0"/>
    <p:restoredTop sz="83192" autoAdjust="0"/>
  </p:normalViewPr>
  <p:slideViewPr>
    <p:cSldViewPr snapToGrid="0">
      <p:cViewPr varScale="1">
        <p:scale>
          <a:sx n="72" d="100"/>
          <a:sy n="72" d="100"/>
        </p:scale>
        <p:origin x="69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4.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9.fntdata"/><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7.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1.fntdata"/><Relationship Id="rId4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27/12/2024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9730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4738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12583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3,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3569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Giao bài tập về nhà cho học sinh, yêu cầu học phân công chuẩn bị nguyên, vật liệu cho buổi </a:t>
            </a:r>
            <a:r>
              <a:rPr lang="vi-VN"/>
              <a:t>học sau</a:t>
            </a:r>
            <a:r>
              <a:rPr lang="en-US"/>
              <a:t>. </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9303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quá trình dạy học, GV thường xuyên khuyến khích HS bằng các câu khen khi HS trả lời 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34844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5857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HS </a:t>
            </a:r>
            <a:r>
              <a:rPr lang="en-US" baseline="0" dirty="0" err="1">
                <a:latin typeface="Times New Roman" panose="02020603050405020304" pitchFamily="18" charset="0"/>
                <a:cs typeface="Times New Roman" panose="02020603050405020304" pitchFamily="18" charset="0"/>
              </a:rPr>
              <a:t>thảo</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luận</a:t>
            </a:r>
            <a:r>
              <a:rPr lang="en-US" baseline="0" dirty="0">
                <a:latin typeface="Times New Roman" panose="02020603050405020304" pitchFamily="18" charset="0"/>
                <a:cs typeface="Times New Roman" panose="02020603050405020304" pitchFamily="18" charset="0"/>
              </a:rPr>
              <a:t> </a:t>
            </a:r>
            <a:r>
              <a:rPr lang="en-US" baseline="0" err="1">
                <a:latin typeface="Times New Roman" panose="02020603050405020304" pitchFamily="18" charset="0"/>
                <a:cs typeface="Times New Roman" panose="02020603050405020304" pitchFamily="18" charset="0"/>
              </a:rPr>
              <a:t>nhóm</a:t>
            </a:r>
            <a:r>
              <a:rPr lang="en-US" baseline="0">
                <a:latin typeface="Times New Roman" panose="02020603050405020304" pitchFamily="18" charset="0"/>
                <a:cs typeface="Times New Roman" panose="02020603050405020304" pitchFamily="18" charset="0"/>
              </a:rPr>
              <a:t> chia sẻ </a:t>
            </a:r>
            <a:r>
              <a:rPr lang="en-US" baseline="0" dirty="0">
                <a:latin typeface="Times New Roman" panose="02020603050405020304" pitchFamily="18" charset="0"/>
                <a:cs typeface="Times New Roman" panose="02020603050405020304" pitchFamily="18" charset="0"/>
              </a:rPr>
              <a:t>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hỗ</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trợ</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nếu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khó</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khăn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trong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việc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hiện</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92929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a:t>
            </a:r>
            <a:r>
              <a:rPr lang="en-US" baseline="0" dirty="0"/>
              <a:t> </a:t>
            </a:r>
            <a:r>
              <a:rPr lang="en-US" baseline="0" dirty="0" err="1"/>
              <a:t>nêu</a:t>
            </a:r>
            <a:r>
              <a:rPr lang="en-US" baseline="0" dirty="0"/>
              <a:t> </a:t>
            </a:r>
            <a:r>
              <a:rPr lang="en-US" baseline="0" dirty="0" err="1"/>
              <a:t>yêu</a:t>
            </a:r>
            <a:r>
              <a:rPr lang="en-US" baseline="0" dirty="0"/>
              <a:t> </a:t>
            </a:r>
            <a:r>
              <a:rPr lang="en-US" baseline="0" dirty="0" err="1"/>
              <a:t>cầu</a:t>
            </a:r>
            <a:r>
              <a:rPr lang="en-US" baseline="0" dirty="0"/>
              <a:t> </a:t>
            </a:r>
            <a:r>
              <a:rPr lang="en-US" baseline="0" dirty="0" err="1"/>
              <a:t>sản</a:t>
            </a:r>
            <a:r>
              <a:rPr lang="en-US" baseline="0" dirty="0"/>
              <a:t> </a:t>
            </a:r>
            <a:r>
              <a:rPr lang="en-US" baseline="0" dirty="0" err="1"/>
              <a:t>phẩm</a:t>
            </a:r>
            <a:r>
              <a:rPr lang="en-US" baseline="0" dirty="0"/>
              <a:t>, </a:t>
            </a:r>
            <a:r>
              <a:rPr lang="en-US" baseline="0" dirty="0" err="1"/>
              <a:t>trong</a:t>
            </a:r>
            <a:r>
              <a:rPr lang="en-US" baseline="0" dirty="0"/>
              <a:t> </a:t>
            </a:r>
            <a:r>
              <a:rPr lang="en-US" baseline="0" dirty="0" err="1"/>
              <a:t>đó</a:t>
            </a:r>
            <a:r>
              <a:rPr lang="en-US" baseline="0" dirty="0"/>
              <a:t> </a:t>
            </a:r>
            <a:r>
              <a:rPr lang="en-US" baseline="0" dirty="0" err="1"/>
              <a:t>có</a:t>
            </a:r>
            <a:r>
              <a:rPr lang="en-US" baseline="0" dirty="0"/>
              <a:t> </a:t>
            </a:r>
            <a:r>
              <a:rPr lang="en-US" baseline="0" dirty="0" err="1"/>
              <a:t>thể</a:t>
            </a:r>
            <a:r>
              <a:rPr lang="en-US" baseline="0" dirty="0"/>
              <a:t> </a:t>
            </a:r>
            <a:r>
              <a:rPr lang="en-US" baseline="0" dirty="0" err="1"/>
              <a:t>gợi</a:t>
            </a:r>
            <a:r>
              <a:rPr lang="en-US" baseline="0" dirty="0"/>
              <a:t> </a:t>
            </a:r>
            <a:r>
              <a:rPr lang="en-US" baseline="0" dirty="0" err="1"/>
              <a:t>mở</a:t>
            </a:r>
            <a:r>
              <a:rPr lang="en-US" baseline="0" dirty="0"/>
              <a:t> </a:t>
            </a:r>
            <a:r>
              <a:rPr lang="en-US" baseline="0" dirty="0" err="1"/>
              <a:t>cho</a:t>
            </a:r>
            <a:r>
              <a:rPr lang="en-US" baseline="0" dirty="0"/>
              <a:t> HS </a:t>
            </a:r>
            <a:r>
              <a:rPr lang="en-US" baseline="0" dirty="0" err="1"/>
              <a:t>cách</a:t>
            </a:r>
            <a:r>
              <a:rPr lang="en-US" baseline="0" dirty="0"/>
              <a:t> </a:t>
            </a:r>
            <a:r>
              <a:rPr lang="en-US" baseline="0" dirty="0" err="1"/>
              <a:t>làm</a:t>
            </a:r>
            <a:r>
              <a:rPr lang="en-US" baseline="0" dirty="0"/>
              <a:t> </a:t>
            </a:r>
            <a:r>
              <a:rPr lang="en-US" baseline="0" dirty="0" err="1"/>
              <a:t>sử</a:t>
            </a:r>
            <a:r>
              <a:rPr lang="en-US" baseline="0" dirty="0"/>
              <a:t> </a:t>
            </a:r>
            <a:r>
              <a:rPr lang="en-US" baseline="0" dirty="0" err="1"/>
              <a:t>dụng</a:t>
            </a:r>
            <a:r>
              <a:rPr lang="en-US" baseline="0" dirty="0"/>
              <a:t> </a:t>
            </a:r>
            <a:r>
              <a:rPr lang="en-US" baseline="0" dirty="0" err="1"/>
              <a:t>hình</a:t>
            </a:r>
            <a:r>
              <a:rPr lang="en-US" baseline="0" dirty="0"/>
              <a:t> </a:t>
            </a:r>
            <a:r>
              <a:rPr lang="en-US" baseline="0" dirty="0" err="1"/>
              <a:t>vẽ</a:t>
            </a:r>
            <a:r>
              <a:rPr lang="en-US" baseline="0"/>
              <a:t>, dán tranh ảnh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7686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HS </a:t>
            </a:r>
            <a:r>
              <a:rPr lang="en-US" baseline="0" dirty="0" err="1">
                <a:latin typeface="Times New Roman" panose="02020603050405020304" pitchFamily="18" charset="0"/>
                <a:cs typeface="Times New Roman" panose="02020603050405020304" pitchFamily="18" charset="0"/>
              </a:rPr>
              <a:t>thảo</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luận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thống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nhất</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hỗ</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trợ</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nếu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khó</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khăn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trong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việc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hiện</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4867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4,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21569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phổ</a:t>
            </a:r>
            <a:r>
              <a:rPr lang="en-US" baseline="0"/>
              <a:t> biến luật chơi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7946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a:t>
            </a:r>
            <a:r>
              <a:rPr lang="en-US" baseline="0"/>
              <a:t> lựa chọn vật liệu dùng làm sản phẩm</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70836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HS làm theo mẫu,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1504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6989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380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0790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0895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18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Kiểm tra theo tiêu</a:t>
            </a:r>
            <a:r>
              <a:rPr lang="en-US" baseline="0"/>
              <a:t> chí, điều chỉnh nếu chưa đúng tiêu chí</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89710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aseline="0">
                <a:latin typeface="Times New Roman" panose="02020603050405020304" pitchFamily="18" charset="0"/>
                <a:cs typeface="Times New Roman" panose="02020603050405020304" pitchFamily="18" charset="0"/>
              </a:rPr>
              <a:t>Các nhóm trình bày về </a:t>
            </a:r>
            <a:r>
              <a:rPr lang="en-US" baseline="0">
                <a:latin typeface="Times New Roman" panose="02020603050405020304" pitchFamily="18" charset="0"/>
                <a:cs typeface="Times New Roman" panose="02020603050405020304" pitchFamily="18" charset="0"/>
              </a:rPr>
              <a:t>sản phẩm </a:t>
            </a:r>
            <a:r>
              <a:rPr lang="vi-VN" baseline="0">
                <a:latin typeface="Times New Roman" panose="02020603050405020304" pitchFamily="18" charset="0"/>
                <a:cs typeface="Times New Roman" panose="02020603050405020304" pitchFamily="18" charset="0"/>
              </a:rPr>
              <a:t>của nhóm mình</a:t>
            </a:r>
            <a:r>
              <a:rPr lang="en-US" baseline="0">
                <a:latin typeface="Times New Roman" panose="02020603050405020304" pitchFamily="18" charset="0"/>
                <a:cs typeface="Times New Roman" panose="02020603050405020304" pitchFamily="18" charset="0"/>
              </a:rPr>
              <a:t>, vật liệu sử dụng, cách làm, công dụng của sản phẩm, khó khăn khi làm sản phẩm, cách khắc phục</a:t>
            </a:r>
            <a:endParaRPr lang="vi-VN" baseline="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1050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hướng</a:t>
            </a:r>
            <a:r>
              <a:rPr lang="en-US" dirty="0"/>
              <a:t> </a:t>
            </a:r>
            <a:r>
              <a:rPr lang="en-US" dirty="0" err="1"/>
              <a:t>dẫn</a:t>
            </a:r>
            <a:r>
              <a:rPr lang="en-US" dirty="0"/>
              <a:t> HS </a:t>
            </a:r>
            <a:r>
              <a:rPr lang="en-US" dirty="0" err="1"/>
              <a:t>đánh</a:t>
            </a:r>
            <a:r>
              <a:rPr lang="en-US" dirty="0"/>
              <a:t> </a:t>
            </a:r>
            <a:r>
              <a:rPr lang="en-US" dirty="0" err="1"/>
              <a:t>giá</a:t>
            </a:r>
            <a:r>
              <a:rPr lang="en-US" dirty="0"/>
              <a:t> </a:t>
            </a:r>
            <a:r>
              <a:rPr lang="en-US" dirty="0" err="1"/>
              <a:t>theo</a:t>
            </a:r>
            <a:r>
              <a:rPr lang="en-US" dirty="0"/>
              <a:t> </a:t>
            </a:r>
            <a:r>
              <a:rPr lang="en-US" dirty="0" err="1"/>
              <a:t>từng</a:t>
            </a:r>
            <a:r>
              <a:rPr lang="en-US" dirty="0"/>
              <a:t> </a:t>
            </a:r>
            <a:r>
              <a:rPr lang="en-US" dirty="0" err="1"/>
              <a:t>tiêu</a:t>
            </a:r>
            <a:r>
              <a:rPr lang="en-US" dirty="0"/>
              <a:t> </a:t>
            </a:r>
            <a:r>
              <a:rPr lang="en-US" dirty="0" err="1"/>
              <a:t>chí</a:t>
            </a:r>
            <a:r>
              <a:rPr lang="en-US" dirty="0"/>
              <a:t> </a:t>
            </a:r>
            <a:r>
              <a:rPr lang="en-US" dirty="0" err="1"/>
              <a:t>bằng</a:t>
            </a:r>
            <a:r>
              <a:rPr lang="en-US" dirty="0"/>
              <a:t> </a:t>
            </a:r>
            <a:r>
              <a:rPr lang="en-US" dirty="0" err="1"/>
              <a:t>hình</a:t>
            </a:r>
            <a:r>
              <a:rPr lang="en-US" dirty="0"/>
              <a:t> </a:t>
            </a:r>
            <a:r>
              <a:rPr lang="en-US" dirty="0" err="1"/>
              <a:t>dán</a:t>
            </a:r>
            <a:r>
              <a:rPr lang="en-US" dirty="0"/>
              <a:t>. </a:t>
            </a:r>
            <a:r>
              <a:rPr lang="en-US" dirty="0" err="1"/>
              <a:t>Có</a:t>
            </a:r>
            <a:r>
              <a:rPr lang="en-US" dirty="0"/>
              <a:t> </a:t>
            </a:r>
            <a:r>
              <a:rPr lang="en-US" dirty="0" err="1"/>
              <a:t>thể</a:t>
            </a:r>
            <a:r>
              <a:rPr lang="en-US" dirty="0"/>
              <a:t> </a:t>
            </a:r>
            <a:r>
              <a:rPr lang="en-US" dirty="0" err="1"/>
              <a:t>tặng</a:t>
            </a:r>
            <a:r>
              <a:rPr lang="en-US" dirty="0"/>
              <a:t> </a:t>
            </a:r>
            <a:r>
              <a:rPr lang="en-US" dirty="0" err="1"/>
              <a:t>thêm</a:t>
            </a:r>
            <a:r>
              <a:rPr lang="en-US" dirty="0"/>
              <a:t> </a:t>
            </a:r>
            <a:r>
              <a:rPr lang="en-US" dirty="0" err="1"/>
              <a:t>hình</a:t>
            </a:r>
            <a:r>
              <a:rPr lang="en-US" dirty="0"/>
              <a:t> </a:t>
            </a:r>
            <a:r>
              <a:rPr lang="en-US" dirty="0" err="1"/>
              <a:t>dán</a:t>
            </a:r>
            <a:r>
              <a:rPr lang="en-US" dirty="0"/>
              <a:t> </a:t>
            </a:r>
            <a:r>
              <a:rPr lang="en-US" dirty="0" err="1"/>
              <a:t>cho</a:t>
            </a:r>
            <a:r>
              <a:rPr lang="en-US" dirty="0"/>
              <a:t> </a:t>
            </a:r>
            <a:r>
              <a:rPr lang="en-US" dirty="0" err="1"/>
              <a:t>điểm</a:t>
            </a:r>
            <a:r>
              <a:rPr lang="en-US" dirty="0"/>
              <a:t> </a:t>
            </a:r>
            <a:r>
              <a:rPr lang="en-US" dirty="0" err="1"/>
              <a:t>sáng</a:t>
            </a:r>
            <a:r>
              <a:rPr lang="en-US" dirty="0"/>
              <a:t> </a:t>
            </a:r>
            <a:r>
              <a:rPr lang="en-US" dirty="0" err="1"/>
              <a:t>tạo</a:t>
            </a:r>
            <a:r>
              <a:rPr lang="en-US" dirty="0"/>
              <a:t>, </a:t>
            </a:r>
            <a:r>
              <a:rPr lang="en-US" dirty="0" err="1"/>
              <a:t>làm</a:t>
            </a:r>
            <a:r>
              <a:rPr lang="en-US" dirty="0"/>
              <a:t> </a:t>
            </a:r>
            <a:r>
              <a:rPr lang="en-US" dirty="0" err="1"/>
              <a:t>nhanh</a:t>
            </a:r>
            <a:r>
              <a:rPr lang="en-US" dirty="0"/>
              <a:t>, </a:t>
            </a:r>
            <a:r>
              <a:rPr lang="en-US" dirty="0" err="1"/>
              <a:t>đẹp</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01074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đặt</a:t>
            </a:r>
            <a:r>
              <a:rPr lang="en-US" baseline="0"/>
              <a:t> câu hỏi, các em có biết vật gì dùng để giữ nhiệt cả mùa đông và mùa hè? (Bình giữ nhiệt). Nó dùng để làm gì? (giữ ấm vào mùa đông, giữ lạnh vào mùa hè)</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9802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quá trình dạy học, GV thường xuyên khuyến khích HS bằng các câu khen khi HS trả lời 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10564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gợi</a:t>
            </a:r>
            <a:r>
              <a:rPr lang="en-US" baseline="0"/>
              <a:t> ý cho HS ý tưởng thực hiện: nước lạnh tác dụng như thế nào đối với sự vật xung quanh? Nếu để thìa ở trên mặt cốc thì như thế nào? Nếu thả thìa trực tiếp vào cốc nước đá thì hienj tượng gì sẽ xảy ra?</a:t>
            </a:r>
          </a:p>
          <a:p>
            <a:r>
              <a:rPr lang="en-US"/>
              <a:t>(</a:t>
            </a:r>
            <a:r>
              <a:rPr lang="vi-VN"/>
              <a:t>Sau một thời gian thì phần cán thìa lạnh đi, vì kim loại dẫn nhiệt rất tốt, phần thìa ngập trong nước nhận được nhiệt năng của nước truyền cho, sau đó nó dẫn nhiệt đến cán thìa và làm cán thìa lạnh đi</a:t>
            </a:r>
            <a:r>
              <a:rPr lang="en-US"/>
              <a:t>)</a:t>
            </a:r>
          </a:p>
          <a:p>
            <a:r>
              <a:rPr lang="en-US"/>
              <a:t>Như</a:t>
            </a:r>
            <a:r>
              <a:rPr lang="en-US" baseline="0"/>
              <a:t> vậy, chúng ta nên làm thí nghiệm như thế nào? (thả 4 thìa vào cốc nước đá, sau một thời gian dung tay sờ cán thìa xem độ lạnh như thế nào, từ đó kết luận về tính dẫn nhiệt của các loại thìa)</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41905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cho HS thực hiện thí nghiệm như đã đề xuất, ghi chép lại kết quả thí nghiệm</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7860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1 và 2 kết hợp với bảng thí nghiệm của hoạt động 2,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9646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73584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79059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0951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013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817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387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15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783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990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653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368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183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1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63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564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37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630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906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5552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323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222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592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326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0686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103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252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665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952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193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865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58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355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037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009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75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62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3386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56967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36833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4.wdp"/><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23.png"/><Relationship Id="rId5" Type="http://schemas.microsoft.com/office/2007/relationships/hdphoto" Target="../media/hdphoto3.wdp"/><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image" Target="../media/image25.png"/><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2.png"/><Relationship Id="rId7" Type="http://schemas.microsoft.com/office/2007/relationships/hdphoto" Target="../media/hdphoto5.wdp"/><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27.png"/><Relationship Id="rId5" Type="http://schemas.microsoft.com/office/2007/relationships/hdphoto" Target="../media/hdphoto3.wdp"/><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4.wdp"/><Relationship Id="rId2" Type="http://schemas.openxmlformats.org/officeDocument/2006/relationships/notesSlide" Target="../notesSlides/notesSlide27.xml"/><Relationship Id="rId1" Type="http://schemas.openxmlformats.org/officeDocument/2006/relationships/slideLayout" Target="../slideLayouts/slideLayout23.xml"/><Relationship Id="rId6" Type="http://schemas.openxmlformats.org/officeDocument/2006/relationships/image" Target="../media/image23.png"/><Relationship Id="rId5" Type="http://schemas.microsoft.com/office/2007/relationships/hdphoto" Target="../media/hdphoto6.wdp"/><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2.png"/><Relationship Id="rId7" Type="http://schemas.microsoft.com/office/2007/relationships/hdphoto" Target="../media/hdphoto4.wdp"/><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image" Target="../media/image23.png"/><Relationship Id="rId5" Type="http://schemas.microsoft.com/office/2007/relationships/hdphoto" Target="../media/hdphoto6.wdp"/><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838200" y="365125"/>
            <a:ext cx="10515600" cy="1325563"/>
          </a:xfrm>
        </p:spPr>
        <p:txBody>
          <a:bodyPr/>
          <a:lstStyle/>
          <a:p>
            <a:pPr eaLnBrk="1" hangingPunct="1"/>
            <a:endParaRPr lang="en-US" altLang="en-US"/>
          </a:p>
        </p:txBody>
      </p:sp>
      <p:pic>
        <p:nvPicPr>
          <p:cNvPr id="5" name="Picture 4" descr="Theme2375157"/>
          <p:cNvPicPr>
            <a:picLocks noChangeAspect="1" noChangeArrowheads="1"/>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324852" y="21255"/>
            <a:ext cx="12192000" cy="69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p:cNvSpPr txBox="1">
            <a:spLocks noChangeArrowheads="1"/>
          </p:cNvSpPr>
          <p:nvPr/>
        </p:nvSpPr>
        <p:spPr bwMode="auto">
          <a:xfrm>
            <a:off x="609600" y="2511281"/>
            <a:ext cx="11087100" cy="1938992"/>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377" fontAlgn="base">
              <a:spcBef>
                <a:spcPct val="50000"/>
              </a:spcBef>
              <a:spcAft>
                <a:spcPct val="0"/>
              </a:spcAft>
              <a:buNone/>
              <a:defRPr/>
            </a:pPr>
            <a:r>
              <a:rPr lang="en-US" altLang="en-US" sz="4800" b="1" dirty="0" err="1">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Môn</a:t>
            </a:r>
            <a:r>
              <a:rPr lang="en-US" altLang="en-US" sz="4800" b="1"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 </a:t>
            </a:r>
            <a:r>
              <a:rPr lang="en-US" altLang="en-US" sz="4800" b="1" dirty="0" err="1">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Toán</a:t>
            </a:r>
            <a:endParaRPr lang="en-US" altLang="en-US" sz="4800" b="1"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endParaRPr>
          </a:p>
          <a:p>
            <a:pPr algn="ctr" defTabSz="914377" fontAlgn="base">
              <a:spcBef>
                <a:spcPct val="50000"/>
              </a:spcBef>
              <a:spcAft>
                <a:spcPct val="0"/>
              </a:spcAft>
              <a:buNone/>
              <a:defRPr/>
            </a:pPr>
            <a:r>
              <a:rPr lang="en-US" altLang="en-US" sz="4800" b="1" dirty="0" err="1">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Bài</a:t>
            </a:r>
            <a:r>
              <a:rPr lang="en-US" altLang="en-US" sz="4800" b="1"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13: </a:t>
            </a:r>
            <a:r>
              <a:rPr lang="en-US" altLang="en-US" sz="4800" b="1" dirty="0" err="1">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Làm</a:t>
            </a:r>
            <a:r>
              <a:rPr lang="en-US" altLang="en-US" sz="4800" b="1"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tròn</a:t>
            </a:r>
            <a:r>
              <a:rPr lang="en-US" altLang="en-US" sz="4800" b="1"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số</a:t>
            </a:r>
            <a:r>
              <a:rPr lang="en-US" altLang="en-US" sz="4800" b="1"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đến</a:t>
            </a:r>
            <a:r>
              <a:rPr lang="en-US" altLang="en-US" sz="4800" b="1"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hàng</a:t>
            </a:r>
            <a:r>
              <a:rPr lang="en-US" altLang="en-US" sz="4800" b="1"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trăm</a:t>
            </a:r>
            <a:r>
              <a:rPr lang="en-US" altLang="en-US" sz="4800" b="1"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nghìn</a:t>
            </a:r>
            <a:endParaRPr lang="en-US" altLang="en-US" sz="4800" b="1"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endParaRPr>
          </a:p>
        </p:txBody>
      </p:sp>
      <p:sp>
        <p:nvSpPr>
          <p:cNvPr id="7" name="Rectangle 6"/>
          <p:cNvSpPr/>
          <p:nvPr/>
        </p:nvSpPr>
        <p:spPr>
          <a:xfrm>
            <a:off x="2133600" y="4683021"/>
            <a:ext cx="7924800" cy="523220"/>
          </a:xfrm>
          <a:prstGeom prst="rect">
            <a:avLst/>
          </a:prstGeom>
          <a:noFill/>
        </p:spPr>
        <p:txBody>
          <a:bodyPr>
            <a:spAutoFit/>
          </a:bodyPr>
          <a:lstStyle/>
          <a:p>
            <a:pPr algn="ctr" defTabSz="914377" fontAlgn="base">
              <a:spcBef>
                <a:spcPct val="0"/>
              </a:spcBef>
              <a:spcAft>
                <a:spcPct val="0"/>
              </a:spcAft>
              <a:defRPr/>
            </a:pPr>
            <a:r>
              <a:rPr lang="pt-BR" sz="2800" b="1" kern="10" dirty="0">
                <a:ln w="9525">
                  <a:solidFill>
                    <a:prstClr val="white"/>
                  </a:solidFill>
                  <a:prstDash val="solid"/>
                </a:ln>
                <a:solidFill>
                  <a:srgbClr val="FF33CC"/>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Giáo viên: Lê Thị Quyên</a:t>
            </a:r>
          </a:p>
        </p:txBody>
      </p:sp>
      <p:sp>
        <p:nvSpPr>
          <p:cNvPr id="8" name="WordArt 87"/>
          <p:cNvSpPr>
            <a:spLocks noChangeArrowheads="1" noChangeShapeType="1" noTextEdit="1"/>
          </p:cNvSpPr>
          <p:nvPr/>
        </p:nvSpPr>
        <p:spPr bwMode="auto">
          <a:xfrm>
            <a:off x="2434045" y="763588"/>
            <a:ext cx="7801129" cy="3495387"/>
          </a:xfrm>
          <a:prstGeom prst="rect">
            <a:avLst/>
          </a:prstGeom>
          <a:noFill/>
          <a:ln>
            <a:noFill/>
          </a:ln>
        </p:spPr>
        <p:txBody>
          <a:bodyPr wrap="none" fromWordArt="1">
            <a:prstTxWarp prst="textCanUp">
              <a:avLst>
                <a:gd name="adj" fmla="val 66667"/>
              </a:avLst>
            </a:prstTxWarp>
            <a:scene3d>
              <a:camera prst="legacyPerspectiveBottom"/>
              <a:lightRig rig="legacyFlat3" dir="t"/>
            </a:scene3d>
            <a:sp3d extrusionH="887400" prstMaterial="legacyMatte">
              <a:extrusionClr>
                <a:srgbClr val="FFFF00"/>
              </a:extrusionClr>
            </a:sp3d>
          </a:bodyPr>
          <a:lstStyle/>
          <a:p>
            <a:pPr algn="ctr" defTabSz="914377" fontAlgn="base">
              <a:spcBef>
                <a:spcPct val="0"/>
              </a:spcBef>
              <a:spcAft>
                <a:spcPct val="0"/>
              </a:spcAft>
              <a:defRPr/>
            </a:pP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Chào</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mừng</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thầy</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cô</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về</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dự</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giờ</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p>
          <a:p>
            <a:pPr algn="ctr" defTabSz="914377" fontAlgn="base">
              <a:spcBef>
                <a:spcPct val="0"/>
              </a:spcBef>
              <a:spcAft>
                <a:spcPct val="0"/>
              </a:spcAft>
              <a:defRPr/>
            </a:pPr>
            <a:endPar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endParaRPr>
          </a:p>
          <a:p>
            <a:pPr algn="ctr" defTabSz="914377" fontAlgn="base">
              <a:spcBef>
                <a:spcPct val="0"/>
              </a:spcBef>
              <a:spcAft>
                <a:spcPct val="0"/>
              </a:spcAft>
              <a:defRPr/>
            </a:pP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lớp</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4</a:t>
            </a:r>
            <a:r>
              <a:rPr lang="en-US" sz="3600" b="1" kern="10" baseline="3000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B</a:t>
            </a:r>
            <a:endPar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endParaRPr>
          </a:p>
          <a:p>
            <a:pPr algn="ctr" defTabSz="914377" fontAlgn="base">
              <a:spcBef>
                <a:spcPct val="0"/>
              </a:spcBef>
              <a:spcAft>
                <a:spcPct val="0"/>
              </a:spcAft>
              <a:defRPr/>
            </a:pPr>
            <a:endParaRPr lang="en-US" sz="3600" kern="10" dirty="0">
              <a:ln w="9525">
                <a:round/>
              </a:ln>
              <a:solidFill>
                <a:srgbClr val="FF0000"/>
              </a:solidFill>
              <a:latin typeface="Arial" panose="020B0604020202020204" pitchFamily="34" charset="0"/>
              <a:cs typeface="Times New Roman" panose="02020603050405020304" pitchFamily="18" charset="0"/>
            </a:endParaRPr>
          </a:p>
        </p:txBody>
      </p:sp>
      <p:pic>
        <p:nvPicPr>
          <p:cNvPr id="9" name="Picture 4" descr="Theme2375157"/>
          <p:cNvPicPr>
            <a:picLocks noChangeAspect="1" noChangeArrowheads="1"/>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0" y="57349"/>
            <a:ext cx="12396536" cy="69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4"/>
          <p:cNvSpPr txBox="1">
            <a:spLocks noChangeArrowheads="1"/>
          </p:cNvSpPr>
          <p:nvPr/>
        </p:nvSpPr>
        <p:spPr bwMode="auto">
          <a:xfrm>
            <a:off x="0" y="2600846"/>
            <a:ext cx="12516852" cy="1123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ts val="1348"/>
              </a:spcBef>
              <a:spcAft>
                <a:spcPct val="0"/>
              </a:spcAft>
              <a:defRPr/>
            </a:pPr>
            <a:r>
              <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Khoa </a:t>
            </a:r>
            <a:r>
              <a:rPr lang="en-US" sz="299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học</a:t>
            </a:r>
            <a:r>
              <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 Lớp 4</a:t>
            </a:r>
          </a:p>
          <a:p>
            <a:pPr marL="0" indent="0" algn="ctr">
              <a:spcAft>
                <a:spcPts val="1200"/>
              </a:spcAft>
              <a:buNone/>
            </a:pPr>
            <a:r>
              <a:rPr lang="en-US" sz="3600" b="1" dirty="0">
                <a:latin typeface="Times New Roman" pitchFamily="18" charset="0"/>
                <a:cs typeface="Times New Roman" pitchFamily="18" charset="0"/>
              </a:rPr>
              <a:t>BÀI HỌC STEM: DẪN NHIỆT</a:t>
            </a:r>
          </a:p>
        </p:txBody>
      </p:sp>
      <p:sp>
        <p:nvSpPr>
          <p:cNvPr id="11" name="Text Box 17"/>
          <p:cNvSpPr txBox="1">
            <a:spLocks noChangeArrowheads="1"/>
          </p:cNvSpPr>
          <p:nvPr/>
        </p:nvSpPr>
        <p:spPr bwMode="auto">
          <a:xfrm>
            <a:off x="0" y="281707"/>
            <a:ext cx="12516852" cy="97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Aft>
                <a:spcPct val="0"/>
              </a:spcAft>
              <a:defRPr/>
            </a:pPr>
            <a:r>
              <a:rPr lang="en-US" sz="2800" b="1" dirty="0">
                <a:solidFill>
                  <a:srgbClr val="0000CC"/>
                </a:solidFill>
                <a:effectLst>
                  <a:outerShdw blurRad="38100" dist="38100" dir="2700000" algn="tl">
                    <a:srgbClr val="000000">
                      <a:alpha val="43137"/>
                    </a:srgbClr>
                  </a:outerShdw>
                </a:effectLst>
                <a:latin typeface="Times New Roman" pitchFamily="18" charset="0"/>
              </a:rPr>
              <a:t>UBND QUẬN DƯƠNG KINH</a:t>
            </a:r>
          </a:p>
          <a:p>
            <a:pPr algn="ctr" eaLnBrk="1" fontAlgn="base" hangingPunct="1">
              <a:spcAft>
                <a:spcPct val="0"/>
              </a:spcAft>
              <a:defRPr/>
            </a:pPr>
            <a:r>
              <a:rPr lang="en-US" sz="2800" b="1" dirty="0">
                <a:solidFill>
                  <a:srgbClr val="0000CC"/>
                </a:solidFill>
                <a:effectLst>
                  <a:outerShdw blurRad="38100" dist="38100" dir="2700000" algn="tl">
                    <a:srgbClr val="000000">
                      <a:alpha val="43137"/>
                    </a:srgbClr>
                  </a:outerShdw>
                </a:effectLst>
                <a:latin typeface="Times New Roman" pitchFamily="18" charset="0"/>
              </a:rPr>
              <a:t>TRƯỜNG TH ĐA PHÚC</a:t>
            </a:r>
          </a:p>
        </p:txBody>
      </p:sp>
      <p:sp>
        <p:nvSpPr>
          <p:cNvPr id="12" name="Text Box 18"/>
          <p:cNvSpPr txBox="1">
            <a:spLocks noChangeArrowheads="1"/>
          </p:cNvSpPr>
          <p:nvPr/>
        </p:nvSpPr>
        <p:spPr bwMode="auto">
          <a:xfrm>
            <a:off x="0" y="5046252"/>
            <a:ext cx="12516852" cy="662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altLang="en-US" sz="3600" b="1" i="1" dirty="0">
                <a:latin typeface="Times New Roman" pitchFamily="18" charset="0"/>
              </a:rPr>
              <a:t>Giáo viên thực hiện: </a:t>
            </a:r>
            <a:r>
              <a:rPr lang="en-US" altLang="en-US" sz="3600" b="1" i="1" dirty="0" err="1">
                <a:latin typeface="Times New Roman" pitchFamily="18" charset="0"/>
              </a:rPr>
              <a:t>Phạm</a:t>
            </a:r>
            <a:r>
              <a:rPr lang="en-US" altLang="en-US" sz="3600" b="1" i="1" dirty="0">
                <a:latin typeface="Times New Roman" pitchFamily="18" charset="0"/>
              </a:rPr>
              <a:t> </a:t>
            </a:r>
            <a:r>
              <a:rPr lang="en-US" altLang="en-US" sz="3600" b="1" i="1" dirty="0" err="1">
                <a:latin typeface="Times New Roman" pitchFamily="18" charset="0"/>
              </a:rPr>
              <a:t>Thị</a:t>
            </a:r>
            <a:r>
              <a:rPr lang="en-US" altLang="en-US" sz="3600" b="1" i="1" dirty="0">
                <a:latin typeface="Times New Roman" pitchFamily="18" charset="0"/>
              </a:rPr>
              <a:t> Thu </a:t>
            </a:r>
            <a:r>
              <a:rPr lang="en-US" altLang="en-US" sz="3600" b="1" i="1" dirty="0" err="1">
                <a:latin typeface="Times New Roman" pitchFamily="18" charset="0"/>
              </a:rPr>
              <a:t>Hương</a:t>
            </a:r>
            <a:endParaRPr lang="en-US" altLang="en-US" sz="3600" b="1" i="1" dirty="0">
              <a:latin typeface="Times New Roman" pitchFamily="18" charset="0"/>
            </a:endParaRPr>
          </a:p>
        </p:txBody>
      </p:sp>
      <p:pic>
        <p:nvPicPr>
          <p:cNvPr id="13"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886" y="4670913"/>
            <a:ext cx="4206724" cy="1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flipV="1">
            <a:off x="5149516" y="1155032"/>
            <a:ext cx="1900989" cy="1203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4487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793281"/>
            <a:ext cx="6848212" cy="584775"/>
          </a:xfrm>
          <a:prstGeom prst="rect">
            <a:avLst/>
          </a:prstGeom>
          <a:noFill/>
        </p:spPr>
        <p:txBody>
          <a:bodyPr wrap="square" rtlCol="0">
            <a:spAutoFit/>
          </a:bodyPr>
          <a:lstStyle/>
          <a:p>
            <a:pPr lvl="0" algn="ctr">
              <a:defRPr/>
            </a:pPr>
            <a:r>
              <a:rPr lang="vi-VN" altLang="zh-CN" sz="3200" b="1" dirty="0">
                <a:solidFill>
                  <a:srgbClr val="002060"/>
                </a:solidFill>
                <a:latin typeface="Roboto" panose="02000000000000000000" pitchFamily="2" charset="0"/>
                <a:ea typeface="Roboto" panose="02000000000000000000" pitchFamily="2" charset="0"/>
              </a:rPr>
              <a:t>ỨNG DỤNG TÍNH DẪN NHIỆT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0" name="TextBox 29"/>
          <p:cNvSpPr txBox="1"/>
          <p:nvPr/>
        </p:nvSpPr>
        <p:spPr>
          <a:xfrm>
            <a:off x="3336801" y="1494970"/>
            <a:ext cx="4451495" cy="461665"/>
          </a:xfrm>
          <a:prstGeom prst="rect">
            <a:avLst/>
          </a:prstGeom>
          <a:noFill/>
        </p:spPr>
        <p:txBody>
          <a:bodyPr wrap="square" rtlCol="0">
            <a:spAutoFit/>
          </a:bodyPr>
          <a:lstStyle/>
          <a:p>
            <a:pPr lvl="0" algn="ctr">
              <a:defRPr/>
            </a:pPr>
            <a:r>
              <a:rPr lang="en-US" sz="2400" dirty="0" err="1">
                <a:solidFill>
                  <a:srgbClr val="002060"/>
                </a:solidFill>
                <a:latin typeface="Roboto" panose="02000000000000000000" pitchFamily="2" charset="0"/>
                <a:ea typeface="Roboto" panose="02000000000000000000" pitchFamily="2" charset="0"/>
              </a:rPr>
              <a:t>Quan</a:t>
            </a:r>
            <a:r>
              <a:rPr lang="en-US" sz="2400" dirty="0">
                <a:solidFill>
                  <a:srgbClr val="002060"/>
                </a:solidFill>
                <a:latin typeface="Roboto" panose="02000000000000000000" pitchFamily="2" charset="0"/>
                <a:ea typeface="Roboto" panose="02000000000000000000" pitchFamily="2" charset="0"/>
              </a:rPr>
              <a:t> </a:t>
            </a:r>
            <a:r>
              <a:rPr lang="en-US" sz="2400" dirty="0" err="1">
                <a:solidFill>
                  <a:srgbClr val="002060"/>
                </a:solidFill>
                <a:latin typeface="Roboto" panose="02000000000000000000" pitchFamily="2" charset="0"/>
                <a:ea typeface="Roboto" panose="02000000000000000000" pitchFamily="2" charset="0"/>
              </a:rPr>
              <a:t>sát</a:t>
            </a:r>
            <a:r>
              <a:rPr lang="en-US" sz="2400" dirty="0">
                <a:solidFill>
                  <a:srgbClr val="002060"/>
                </a:solidFill>
                <a:latin typeface="Roboto" panose="02000000000000000000" pitchFamily="2" charset="0"/>
                <a:ea typeface="Roboto" panose="02000000000000000000" pitchFamily="2" charset="0"/>
              </a:rPr>
              <a:t> </a:t>
            </a:r>
            <a:r>
              <a:rPr lang="en-US" sz="2400" dirty="0" err="1">
                <a:solidFill>
                  <a:srgbClr val="002060"/>
                </a:solidFill>
                <a:latin typeface="Roboto" panose="02000000000000000000" pitchFamily="2" charset="0"/>
                <a:ea typeface="Roboto" panose="02000000000000000000" pitchFamily="2" charset="0"/>
              </a:rPr>
              <a:t>và</a:t>
            </a:r>
            <a:r>
              <a:rPr lang="en-US" sz="2400" dirty="0">
                <a:solidFill>
                  <a:srgbClr val="002060"/>
                </a:solidFill>
                <a:latin typeface="Roboto" panose="02000000000000000000" pitchFamily="2" charset="0"/>
                <a:ea typeface="Roboto" panose="02000000000000000000" pitchFamily="2" charset="0"/>
              </a:rPr>
              <a:t> </a:t>
            </a:r>
            <a:r>
              <a:rPr lang="en-US" sz="2400" dirty="0" err="1">
                <a:solidFill>
                  <a:srgbClr val="002060"/>
                </a:solidFill>
                <a:latin typeface="Roboto" panose="02000000000000000000" pitchFamily="2" charset="0"/>
                <a:ea typeface="Roboto" panose="02000000000000000000" pitchFamily="2" charset="0"/>
              </a:rPr>
              <a:t>cho</a:t>
            </a:r>
            <a:r>
              <a:rPr lang="en-US" sz="2400" dirty="0">
                <a:solidFill>
                  <a:srgbClr val="002060"/>
                </a:solidFill>
                <a:latin typeface="Roboto" panose="02000000000000000000" pitchFamily="2" charset="0"/>
                <a:ea typeface="Roboto" panose="02000000000000000000" pitchFamily="2" charset="0"/>
              </a:rPr>
              <a:t> </a:t>
            </a:r>
            <a:r>
              <a:rPr lang="en-US" sz="2400" dirty="0" err="1">
                <a:solidFill>
                  <a:srgbClr val="002060"/>
                </a:solidFill>
                <a:latin typeface="Roboto" panose="02000000000000000000" pitchFamily="2" charset="0"/>
                <a:ea typeface="Roboto" panose="02000000000000000000" pitchFamily="2" charset="0"/>
              </a:rPr>
              <a:t>biết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3137643" y="2067444"/>
            <a:ext cx="7045448"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1. Chai thủy tinh dẫn nhiệt tốt hay dẫn nhiệt kém?</a:t>
            </a:r>
          </a:p>
        </p:txBody>
      </p:sp>
      <p:sp>
        <p:nvSpPr>
          <p:cNvPr id="31" name="TextBox 30"/>
          <p:cNvSpPr txBox="1"/>
          <p:nvPr/>
        </p:nvSpPr>
        <p:spPr>
          <a:xfrm>
            <a:off x="1197199" y="5908278"/>
            <a:ext cx="2398055" cy="461665"/>
          </a:xfrm>
          <a:prstGeom prst="rect">
            <a:avLst/>
          </a:prstGeom>
          <a:noFill/>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Chai thuỷ</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tinh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35" name="Straight Connector 34"/>
          <p:cNvCxnSpPr>
            <a:stCxn id="34" idx="1"/>
          </p:cNvCxnSpPr>
          <p:nvPr/>
        </p:nvCxnSpPr>
        <p:spPr>
          <a:xfrm flipH="1" flipV="1">
            <a:off x="3359934" y="4777447"/>
            <a:ext cx="682941" cy="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042875" y="4546614"/>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tốt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4" name="TextBox 43"/>
          <p:cNvSpPr txBox="1"/>
          <p:nvPr/>
        </p:nvSpPr>
        <p:spPr>
          <a:xfrm>
            <a:off x="3137641" y="2632173"/>
            <a:ext cx="5517985" cy="461665"/>
          </a:xfrm>
          <a:prstGeom prst="rect">
            <a:avLst/>
          </a:prstGeom>
          <a:noFill/>
        </p:spPr>
        <p:txBody>
          <a:bodyPr wrap="square" rtlCol="0">
            <a:spAutoFit/>
          </a:bodyPr>
          <a:lstStyle/>
          <a:p>
            <a:pPr lvl="0" algn="just">
              <a:defRPr/>
            </a:pPr>
            <a:r>
              <a:rPr kumimoji="0" lang="en-US" altLang="zh-CN" sz="24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cs typeface="+mn-cs"/>
              </a:rPr>
              <a:t>2. Vai trò</a:t>
            </a:r>
            <a:r>
              <a:rPr lang="en-US" altLang="zh-CN" sz="2400">
                <a:solidFill>
                  <a:srgbClr val="7030A0"/>
                </a:solidFill>
                <a:latin typeface="Roboto" panose="02000000000000000000" pitchFamily="2" charset="0"/>
                <a:ea typeface="Roboto" panose="02000000000000000000" pitchFamily="2" charset="0"/>
              </a:rPr>
              <a:t> của chai thuỷ tinh </a:t>
            </a:r>
            <a:r>
              <a:rPr kumimoji="0" lang="en-US" altLang="zh-CN" sz="2400" b="0" i="0" u="none" strike="noStrike" kern="1200" cap="none" spc="0" normalizeH="0" noProof="0">
                <a:ln>
                  <a:noFill/>
                </a:ln>
                <a:solidFill>
                  <a:srgbClr val="7030A0"/>
                </a:solidFill>
                <a:effectLst/>
                <a:uLnTx/>
                <a:uFillTx/>
                <a:latin typeface="Roboto" panose="02000000000000000000" pitchFamily="2" charset="0"/>
                <a:ea typeface="Roboto" panose="02000000000000000000" pitchFamily="2" charset="0"/>
                <a:cs typeface="+mn-cs"/>
              </a:rPr>
              <a:t>là gì?</a:t>
            </a:r>
            <a:endParaRPr kumimoji="0" lang="en-US" altLang="zh-CN" sz="24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cs typeface="+mn-cs"/>
            </a:endParaRPr>
          </a:p>
        </p:txBody>
      </p:sp>
      <p:sp>
        <p:nvSpPr>
          <p:cNvPr id="45" name="TextBox 44"/>
          <p:cNvSpPr txBox="1"/>
          <p:nvPr/>
        </p:nvSpPr>
        <p:spPr>
          <a:xfrm>
            <a:off x="6628376" y="4546614"/>
            <a:ext cx="2797497" cy="461665"/>
          </a:xfrm>
          <a:prstGeom prst="rect">
            <a:avLst/>
          </a:prstGeom>
          <a:solidFill>
            <a:srgbClr val="CEECDC"/>
          </a:solidFill>
          <a:ln>
            <a:solidFill>
              <a:schemeClr val="tx1"/>
            </a:solidFill>
          </a:ln>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Đựng nước</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2" name="Picture 1"/>
          <p:cNvPicPr>
            <a:picLocks noChangeAspect="1"/>
          </p:cNvPicPr>
          <p:nvPr/>
        </p:nvPicPr>
        <p:blipFill>
          <a:blip r:embed="rId3"/>
          <a:stretch>
            <a:fillRect/>
          </a:stretch>
        </p:blipFill>
        <p:spPr>
          <a:xfrm>
            <a:off x="1689182" y="3877445"/>
            <a:ext cx="1647619" cy="1800000"/>
          </a:xfrm>
          <a:prstGeom prst="round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606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500"/>
                                        <p:tgtEl>
                                          <p:spTgt spid="41"/>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00"/>
                                        <p:tgtEl>
                                          <p:spTgt spid="4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down)">
                                      <p:cBhvr>
                                        <p:cTn id="3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p:bldP spid="29" grpId="0"/>
      <p:bldP spid="31" grpId="0"/>
      <p:bldP spid="41" grpId="0" animBg="1"/>
      <p:bldP spid="44" grpId="0"/>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633261"/>
            <a:ext cx="6848212" cy="584775"/>
          </a:xfrm>
          <a:prstGeom prst="rect">
            <a:avLst/>
          </a:prstGeom>
          <a:noFill/>
        </p:spPr>
        <p:txBody>
          <a:bodyPr wrap="square" rtlCol="0">
            <a:spAutoFit/>
          </a:bodyPr>
          <a:lstStyle/>
          <a:p>
            <a:pPr lvl="0" algn="ctr">
              <a:defRPr/>
            </a:pPr>
            <a:r>
              <a:rPr lang="vi-VN" altLang="zh-CN" sz="3200" b="1" dirty="0">
                <a:solidFill>
                  <a:srgbClr val="002060"/>
                </a:solidFill>
                <a:latin typeface="Roboto" panose="02000000000000000000" pitchFamily="2" charset="0"/>
                <a:ea typeface="Roboto" panose="02000000000000000000" pitchFamily="2" charset="0"/>
              </a:rPr>
              <a:t>ỨNG DỤNG TÍNH DẪN NHIỆT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0" name="TextBox 29"/>
          <p:cNvSpPr txBox="1"/>
          <p:nvPr/>
        </p:nvSpPr>
        <p:spPr>
          <a:xfrm>
            <a:off x="3336801" y="1277800"/>
            <a:ext cx="4451495" cy="461665"/>
          </a:xfrm>
          <a:prstGeom prst="rect">
            <a:avLst/>
          </a:prstGeom>
          <a:noFill/>
        </p:spPr>
        <p:txBody>
          <a:bodyPr wrap="square" rtlCol="0">
            <a:spAutoFit/>
          </a:bodyPr>
          <a:lstStyle/>
          <a:p>
            <a:pPr lvl="0" algn="ctr">
              <a:defRPr/>
            </a:pPr>
            <a:r>
              <a:rPr lang="en-US" sz="2400" dirty="0" err="1">
                <a:solidFill>
                  <a:srgbClr val="002060"/>
                </a:solidFill>
                <a:latin typeface="Roboto" panose="02000000000000000000" pitchFamily="2" charset="0"/>
                <a:ea typeface="Roboto" panose="02000000000000000000" pitchFamily="2" charset="0"/>
              </a:rPr>
              <a:t>Quan</a:t>
            </a:r>
            <a:r>
              <a:rPr lang="en-US" sz="2400" dirty="0">
                <a:solidFill>
                  <a:srgbClr val="002060"/>
                </a:solidFill>
                <a:latin typeface="Roboto" panose="02000000000000000000" pitchFamily="2" charset="0"/>
                <a:ea typeface="Roboto" panose="02000000000000000000" pitchFamily="2" charset="0"/>
              </a:rPr>
              <a:t> </a:t>
            </a:r>
            <a:r>
              <a:rPr lang="en-US" sz="2400" dirty="0" err="1">
                <a:solidFill>
                  <a:srgbClr val="002060"/>
                </a:solidFill>
                <a:latin typeface="Roboto" panose="02000000000000000000" pitchFamily="2" charset="0"/>
                <a:ea typeface="Roboto" panose="02000000000000000000" pitchFamily="2" charset="0"/>
              </a:rPr>
              <a:t>sát</a:t>
            </a:r>
            <a:r>
              <a:rPr lang="en-US" sz="2400" dirty="0">
                <a:solidFill>
                  <a:srgbClr val="002060"/>
                </a:solidFill>
                <a:latin typeface="Roboto" panose="02000000000000000000" pitchFamily="2" charset="0"/>
                <a:ea typeface="Roboto" panose="02000000000000000000" pitchFamily="2" charset="0"/>
              </a:rPr>
              <a:t> </a:t>
            </a:r>
            <a:r>
              <a:rPr lang="en-US" sz="2400" dirty="0" err="1">
                <a:solidFill>
                  <a:srgbClr val="002060"/>
                </a:solidFill>
                <a:latin typeface="Roboto" panose="02000000000000000000" pitchFamily="2" charset="0"/>
                <a:ea typeface="Roboto" panose="02000000000000000000" pitchFamily="2" charset="0"/>
              </a:rPr>
              <a:t>và</a:t>
            </a:r>
            <a:r>
              <a:rPr lang="en-US" sz="2400" dirty="0">
                <a:solidFill>
                  <a:srgbClr val="002060"/>
                </a:solidFill>
                <a:latin typeface="Roboto" panose="02000000000000000000" pitchFamily="2" charset="0"/>
                <a:ea typeface="Roboto" panose="02000000000000000000" pitchFamily="2" charset="0"/>
              </a:rPr>
              <a:t> </a:t>
            </a:r>
            <a:r>
              <a:rPr lang="en-US" sz="2400" dirty="0" err="1">
                <a:solidFill>
                  <a:srgbClr val="002060"/>
                </a:solidFill>
                <a:latin typeface="Roboto" panose="02000000000000000000" pitchFamily="2" charset="0"/>
                <a:ea typeface="Roboto" panose="02000000000000000000" pitchFamily="2" charset="0"/>
              </a:rPr>
              <a:t>cho</a:t>
            </a:r>
            <a:r>
              <a:rPr lang="en-US" sz="2400" dirty="0">
                <a:solidFill>
                  <a:srgbClr val="002060"/>
                </a:solidFill>
                <a:latin typeface="Roboto" panose="02000000000000000000" pitchFamily="2" charset="0"/>
                <a:ea typeface="Roboto" panose="02000000000000000000" pitchFamily="2" charset="0"/>
              </a:rPr>
              <a:t> </a:t>
            </a:r>
            <a:r>
              <a:rPr lang="en-US" sz="2400" dirty="0" err="1">
                <a:solidFill>
                  <a:srgbClr val="002060"/>
                </a:solidFill>
                <a:latin typeface="Roboto" panose="02000000000000000000" pitchFamily="2" charset="0"/>
                <a:ea typeface="Roboto" panose="02000000000000000000" pitchFamily="2" charset="0"/>
              </a:rPr>
              <a:t>biết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3170546" y="2349228"/>
            <a:ext cx="7293099"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2. Bộ phận nào dẫn nhiệt tốt, dẫn nhiệt kém?</a:t>
            </a:r>
          </a:p>
        </p:txBody>
      </p:sp>
      <p:sp>
        <p:nvSpPr>
          <p:cNvPr id="31" name="TextBox 30"/>
          <p:cNvSpPr txBox="1"/>
          <p:nvPr/>
        </p:nvSpPr>
        <p:spPr>
          <a:xfrm>
            <a:off x="1550593" y="5738866"/>
            <a:ext cx="2269467" cy="461665"/>
          </a:xfrm>
          <a:prstGeom prst="rect">
            <a:avLst/>
          </a:prstGeom>
          <a:noFill/>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Bàn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là điện</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2" name="TextBox 31"/>
          <p:cNvSpPr txBox="1"/>
          <p:nvPr/>
        </p:nvSpPr>
        <p:spPr>
          <a:xfrm>
            <a:off x="4315381" y="5007907"/>
            <a:ext cx="1630054" cy="461665"/>
          </a:xfrm>
          <a:prstGeom prst="rect">
            <a:avLst/>
          </a:prstGeom>
          <a:noFill/>
          <a:ln>
            <a:solidFill>
              <a:schemeClr val="tx1"/>
            </a:solidFill>
          </a:ln>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Mặt bàn là</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4" name="TextBox 33"/>
          <p:cNvSpPr txBox="1"/>
          <p:nvPr/>
        </p:nvSpPr>
        <p:spPr>
          <a:xfrm>
            <a:off x="4315381" y="4068633"/>
            <a:ext cx="1630054" cy="461665"/>
          </a:xfrm>
          <a:prstGeom prst="rect">
            <a:avLst/>
          </a:prstGeom>
          <a:no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Tay cầm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13" name="Straight Connector 12"/>
          <p:cNvCxnSpPr>
            <a:stCxn id="32" idx="1"/>
          </p:cNvCxnSpPr>
          <p:nvPr/>
        </p:nvCxnSpPr>
        <p:spPr>
          <a:xfrm flipH="1">
            <a:off x="3075709" y="5238740"/>
            <a:ext cx="1239672" cy="2251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a:stCxn id="34" idx="1"/>
          </p:cNvCxnSpPr>
          <p:nvPr/>
        </p:nvCxnSpPr>
        <p:spPr>
          <a:xfrm flipH="1" flipV="1">
            <a:off x="3436536" y="4092467"/>
            <a:ext cx="878845" cy="20699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945435" y="4064026"/>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kém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2" name="TextBox 41"/>
          <p:cNvSpPr txBox="1"/>
          <p:nvPr/>
        </p:nvSpPr>
        <p:spPr>
          <a:xfrm>
            <a:off x="5945435" y="5003300"/>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tốt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4" name="TextBox 43"/>
          <p:cNvSpPr txBox="1"/>
          <p:nvPr/>
        </p:nvSpPr>
        <p:spPr>
          <a:xfrm>
            <a:off x="3188784" y="2922360"/>
            <a:ext cx="4599511" cy="461665"/>
          </a:xfrm>
          <a:prstGeom prst="rect">
            <a:avLst/>
          </a:prstGeom>
          <a:noFill/>
        </p:spPr>
        <p:txBody>
          <a:bodyPr wrap="square" rtlCol="0">
            <a:spAutoFit/>
          </a:bodyPr>
          <a:lstStyle/>
          <a:p>
            <a:pPr lvl="0" algn="just">
              <a:defRPr/>
            </a:pPr>
            <a:r>
              <a:rPr kumimoji="0" lang="en-US" altLang="zh-CN" sz="24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cs typeface="+mn-cs"/>
              </a:rPr>
              <a:t>3. Vai trò</a:t>
            </a:r>
            <a:r>
              <a:rPr kumimoji="0" lang="en-US" altLang="zh-CN" sz="2400" b="0" i="0" u="none" strike="noStrike" kern="1200" cap="none" spc="0" normalizeH="0" noProof="0">
                <a:ln>
                  <a:noFill/>
                </a:ln>
                <a:solidFill>
                  <a:srgbClr val="7030A0"/>
                </a:solidFill>
                <a:effectLst/>
                <a:uLnTx/>
                <a:uFillTx/>
                <a:latin typeface="Roboto" panose="02000000000000000000" pitchFamily="2" charset="0"/>
                <a:ea typeface="Roboto" panose="02000000000000000000" pitchFamily="2" charset="0"/>
                <a:cs typeface="+mn-cs"/>
              </a:rPr>
              <a:t> của từng bộ phận?</a:t>
            </a:r>
            <a:endParaRPr kumimoji="0" lang="en-US" altLang="zh-CN" sz="24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cs typeface="+mn-cs"/>
            </a:endParaRPr>
          </a:p>
        </p:txBody>
      </p:sp>
      <p:sp>
        <p:nvSpPr>
          <p:cNvPr id="45" name="TextBox 44"/>
          <p:cNvSpPr txBox="1"/>
          <p:nvPr/>
        </p:nvSpPr>
        <p:spPr>
          <a:xfrm>
            <a:off x="8530936" y="4064025"/>
            <a:ext cx="2847109" cy="461665"/>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Cách</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6" name="TextBox 45"/>
          <p:cNvSpPr txBox="1"/>
          <p:nvPr/>
        </p:nvSpPr>
        <p:spPr>
          <a:xfrm>
            <a:off x="8530936" y="5008774"/>
            <a:ext cx="2847109" cy="461665"/>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phẳng quần áo</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7" name="TextBox 46"/>
          <p:cNvSpPr txBox="1"/>
          <p:nvPr/>
        </p:nvSpPr>
        <p:spPr>
          <a:xfrm>
            <a:off x="3170546" y="1749325"/>
            <a:ext cx="4882409"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1. Bàn là gồm những bộ phận nào?</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9697" b="96364" l="7240" r="95928"/>
                    </a14:imgEffect>
                  </a14:imgLayer>
                </a14:imgProps>
              </a:ext>
            </a:extLst>
          </a:blip>
          <a:stretch>
            <a:fillRect/>
          </a:stretch>
        </p:blipFill>
        <p:spPr>
          <a:xfrm>
            <a:off x="1366377" y="3648421"/>
            <a:ext cx="2637900" cy="1969473"/>
          </a:xfrm>
          <a:prstGeom prst="rect">
            <a:avLst/>
          </a:prstGeom>
        </p:spPr>
      </p:pic>
    </p:spTree>
    <p:extLst>
      <p:ext uri="{BB962C8B-B14F-4D97-AF65-F5344CB8AC3E}">
        <p14:creationId xmlns:p14="http://schemas.microsoft.com/office/powerpoint/2010/main" val="32916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down)">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down)">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down)">
                                      <p:cBhvr>
                                        <p:cTn id="44" dur="500"/>
                                        <p:tgtEl>
                                          <p:spTgt spid="4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down)">
                                      <p:cBhvr>
                                        <p:cTn id="49" dur="500"/>
                                        <p:tgtEl>
                                          <p:spTgt spid="4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down)">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down)">
                                      <p:cBhvr>
                                        <p:cTn id="59" dur="5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wipe(down)">
                                      <p:cBhvr>
                                        <p:cTn id="6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p:bldP spid="29" grpId="0"/>
      <p:bldP spid="31" grpId="0"/>
      <p:bldP spid="32" grpId="0" animBg="1"/>
      <p:bldP spid="34" grpId="0" animBg="1"/>
      <p:bldP spid="41" grpId="0" animBg="1"/>
      <p:bldP spid="42" grpId="0" animBg="1"/>
      <p:bldP spid="44" grpId="0"/>
      <p:bldP spid="45" grpId="0" animBg="1"/>
      <p:bldP spid="46" grpId="0" animBg="1"/>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1873731" y="740241"/>
            <a:ext cx="8948182" cy="2062103"/>
          </a:xfrm>
          <a:prstGeom prst="rect">
            <a:avLst/>
          </a:prstGeom>
          <a:noFill/>
        </p:spPr>
        <p:txBody>
          <a:bodyPr wrap="square" rtlCol="0">
            <a:spAutoFit/>
          </a:bodyPr>
          <a:lstStyle/>
          <a:p>
            <a:pPr lvl="0" algn="ctr">
              <a:defRPr/>
            </a:pPr>
            <a:r>
              <a:rPr lang="vi-VN" sz="3200">
                <a:solidFill>
                  <a:srgbClr val="002060"/>
                </a:solidFill>
                <a:latin typeface="Roboto" panose="02000000000000000000" pitchFamily="2" charset="0"/>
                <a:ea typeface="Roboto" panose="02000000000000000000" pitchFamily="2" charset="0"/>
              </a:rPr>
              <a:t>Khi tìm hiểu về đới lạnh, bạn An nhận thấy nhiều con vật như gấu, tuần lộc</a:t>
            </a:r>
            <a:r>
              <a:rPr lang="en-US" sz="3200">
                <a:solidFill>
                  <a:srgbClr val="002060"/>
                </a:solidFill>
                <a:latin typeface="Roboto" panose="02000000000000000000" pitchFamily="2" charset="0"/>
                <a:ea typeface="Roboto" panose="02000000000000000000" pitchFamily="2" charset="0"/>
              </a:rPr>
              <a:t> </a:t>
            </a:r>
            <a:r>
              <a:rPr lang="vi-VN" sz="3200">
                <a:solidFill>
                  <a:srgbClr val="002060"/>
                </a:solidFill>
                <a:latin typeface="Roboto" panose="02000000000000000000" pitchFamily="2" charset="0"/>
                <a:ea typeface="Roboto" panose="02000000000000000000" pitchFamily="2" charset="0"/>
              </a:rPr>
              <a:t>có bộ lông dày hơn những con vật ở đới ôn hoà hay đới nóng. Theo em,</a:t>
            </a:r>
            <a:r>
              <a:rPr lang="en-US" sz="3200">
                <a:solidFill>
                  <a:srgbClr val="002060"/>
                </a:solidFill>
                <a:latin typeface="Roboto" panose="02000000000000000000" pitchFamily="2" charset="0"/>
                <a:ea typeface="Roboto" panose="02000000000000000000" pitchFamily="2" charset="0"/>
              </a:rPr>
              <a:t> </a:t>
            </a:r>
            <a:r>
              <a:rPr lang="vi-VN" sz="3200">
                <a:solidFill>
                  <a:srgbClr val="002060"/>
                </a:solidFill>
                <a:latin typeface="Roboto" panose="02000000000000000000" pitchFamily="2" charset="0"/>
                <a:ea typeface="Roboto" panose="02000000000000000000" pitchFamily="2" charset="0"/>
              </a:rPr>
              <a:t>bộ lông dày có vai trò gì với các con vật?</a:t>
            </a:r>
            <a:endParaRPr kumimoji="0" lang="en-US"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29" name="TextBox 28"/>
          <p:cNvSpPr txBox="1"/>
          <p:nvPr/>
        </p:nvSpPr>
        <p:spPr>
          <a:xfrm>
            <a:off x="2609434" y="5730968"/>
            <a:ext cx="7045448" cy="830997"/>
          </a:xfrm>
          <a:prstGeom prst="rect">
            <a:avLst/>
          </a:prstGeom>
          <a:noFill/>
        </p:spPr>
        <p:txBody>
          <a:bodyPr wrap="square" rtlCol="0">
            <a:spAutoFit/>
          </a:bodyPr>
          <a:lstStyle/>
          <a:p>
            <a:pPr lvl="0" algn="just">
              <a:defRPr/>
            </a:pPr>
            <a:r>
              <a:rPr lang="en-US" sz="2400">
                <a:solidFill>
                  <a:schemeClr val="bg1"/>
                </a:solidFill>
                <a:latin typeface="Roboto" panose="02000000000000000000" pitchFamily="2" charset="0"/>
                <a:ea typeface="Roboto" panose="02000000000000000000" pitchFamily="2" charset="0"/>
              </a:rPr>
              <a:t>Bộ lông dày </a:t>
            </a:r>
            <a:r>
              <a:rPr lang="vi-VN" sz="2400">
                <a:solidFill>
                  <a:schemeClr val="bg1"/>
                </a:solidFill>
                <a:latin typeface="Roboto" panose="02000000000000000000" pitchFamily="2" charset="0"/>
                <a:ea typeface="Roboto" panose="02000000000000000000" pitchFamily="2" charset="0"/>
              </a:rPr>
              <a:t>đóng vai trò quan trọng đối với việc giữ ấm cơ thể</a:t>
            </a:r>
            <a:r>
              <a:rPr lang="en-US" sz="2400">
                <a:solidFill>
                  <a:schemeClr val="bg1"/>
                </a:solidFill>
                <a:latin typeface="Roboto" panose="02000000000000000000" pitchFamily="2" charset="0"/>
                <a:ea typeface="Roboto" panose="02000000000000000000" pitchFamily="2" charset="0"/>
              </a:rPr>
              <a:t> giúp chúng chịu được lạnh </a:t>
            </a:r>
          </a:p>
        </p:txBody>
      </p:sp>
      <p:pic>
        <p:nvPicPr>
          <p:cNvPr id="3" name="Picture 2"/>
          <p:cNvPicPr>
            <a:picLocks noChangeAspect="1"/>
          </p:cNvPicPr>
          <p:nvPr/>
        </p:nvPicPr>
        <p:blipFill>
          <a:blip r:embed="rId4"/>
          <a:stretch>
            <a:fillRect/>
          </a:stretch>
        </p:blipFill>
        <p:spPr>
          <a:xfrm>
            <a:off x="2740727" y="3015764"/>
            <a:ext cx="2929974" cy="239725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 name="Picture 3"/>
          <p:cNvPicPr>
            <a:picLocks noChangeAspect="1"/>
          </p:cNvPicPr>
          <p:nvPr/>
        </p:nvPicPr>
        <p:blipFill>
          <a:blip r:embed="rId5"/>
          <a:stretch>
            <a:fillRect/>
          </a:stretch>
        </p:blipFill>
        <p:spPr>
          <a:xfrm>
            <a:off x="6347822" y="2984948"/>
            <a:ext cx="2929974" cy="245888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57793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down)">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040319" y="2712054"/>
            <a:ext cx="5282930" cy="3600986"/>
          </a:xfrm>
          <a:prstGeom prst="rect">
            <a:avLst/>
          </a:prstGeom>
          <a:noFill/>
        </p:spPr>
        <p:txBody>
          <a:bodyPr wrap="square" rtlCol="0">
            <a:spAutoFit/>
          </a:bodyPr>
          <a:lstStyle/>
          <a:p>
            <a:r>
              <a:rPr lang="en-US" sz="2400" b="1">
                <a:solidFill>
                  <a:srgbClr val="002060"/>
                </a:solidFill>
                <a:latin typeface="Roboto" panose="02000000000000000000" pitchFamily="2" charset="0"/>
                <a:ea typeface="Roboto" panose="02000000000000000000" pitchFamily="2" charset="0"/>
              </a:rPr>
              <a:t>2. Em hãy nêu cấu tạo chính của giỏ giữ nhiệt cho ấm trà.</a:t>
            </a:r>
          </a:p>
          <a:p>
            <a:pPr lvl="0" algn="just">
              <a:lnSpc>
                <a:spcPct val="150000"/>
              </a:lnSpc>
              <a:defRPr/>
            </a:pP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a:t>
            </a:r>
          </a:p>
          <a:p>
            <a:pPr lvl="0" algn="just">
              <a:lnSpc>
                <a:spcPct val="150000"/>
              </a:lnSpc>
              <a:defRPr/>
            </a:pP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a:t>
            </a:r>
            <a:endParaRPr lang="en-US" sz="2400">
              <a:solidFill>
                <a:srgbClr val="002060"/>
              </a:solidFill>
              <a:latin typeface="Roboto" panose="02000000000000000000" pitchFamily="2" charset="0"/>
              <a:ea typeface="Roboto" panose="02000000000000000000" pitchFamily="2" charset="0"/>
            </a:endParaRPr>
          </a:p>
          <a:p>
            <a:pPr algn="just">
              <a:lnSpc>
                <a:spcPct val="150000"/>
              </a:lnSpc>
              <a:defRPr/>
            </a:pP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a:t>
            </a:r>
          </a:p>
        </p:txBody>
      </p:sp>
      <p:sp>
        <p:nvSpPr>
          <p:cNvPr id="9" name="TextBox 8"/>
          <p:cNvSpPr txBox="1"/>
          <p:nvPr/>
        </p:nvSpPr>
        <p:spPr>
          <a:xfrm>
            <a:off x="3741542" y="448491"/>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Pangolin" panose="00000500000000000000" pitchFamily="2" charset="0"/>
                <a:ea typeface="Roboto" panose="02000000000000000000" pitchFamily="2" charset="0"/>
                <a:cs typeface="+mn-cs"/>
              </a:rPr>
              <a:t>PHIẾU HỌC TẬP SỐ 3</a:t>
            </a:r>
            <a:endParaRPr kumimoji="0" lang="en-US" altLang="zh-CN" sz="3200" b="1" i="0" u="none" strike="noStrike" kern="1200" cap="none" spc="0" normalizeH="0" baseline="0" noProof="0" dirty="0">
              <a:ln>
                <a:noFill/>
              </a:ln>
              <a:solidFill>
                <a:srgbClr val="FFFF00"/>
              </a:solidFill>
              <a:effectLst/>
              <a:uLnTx/>
              <a:uFillTx/>
              <a:latin typeface="Pangolin" panose="00000500000000000000" pitchFamily="2" charset="0"/>
              <a:ea typeface="Roboto" panose="02000000000000000000" pitchFamily="2" charset="0"/>
              <a:cs typeface="+mn-cs"/>
            </a:endParaRPr>
          </a:p>
        </p:txBody>
      </p:sp>
      <p:pic>
        <p:nvPicPr>
          <p:cNvPr id="6" name="Picture 5">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98" y="31772"/>
            <a:ext cx="1946043" cy="1342983"/>
          </a:xfrm>
          <a:prstGeom prst="rect">
            <a:avLst/>
          </a:prstGeom>
        </p:spPr>
      </p:pic>
      <p:sp>
        <p:nvSpPr>
          <p:cNvPr id="7" name="TextBox 6"/>
          <p:cNvSpPr txBox="1"/>
          <p:nvPr/>
        </p:nvSpPr>
        <p:spPr>
          <a:xfrm>
            <a:off x="1246425" y="1678135"/>
            <a:ext cx="9481826" cy="1046440"/>
          </a:xfrm>
          <a:prstGeom prst="rect">
            <a:avLst/>
          </a:prstGeom>
          <a:noFill/>
        </p:spPr>
        <p:txBody>
          <a:bodyPr wrap="square" rtlCol="0">
            <a:spAutoFit/>
          </a:bodyPr>
          <a:lstStyle/>
          <a:p>
            <a:pPr lvl="0" algn="just">
              <a:defRPr/>
            </a:pPr>
            <a:r>
              <a:rPr lang="vi-VN" sz="2400" b="1">
                <a:solidFill>
                  <a:srgbClr val="002060"/>
                </a:solidFill>
                <a:latin typeface="Roboto" panose="02000000000000000000" pitchFamily="2" charset="0"/>
                <a:ea typeface="Roboto" panose="02000000000000000000" pitchFamily="2" charset="0"/>
              </a:rPr>
              <a:t>1. Vì sao nhựa, len, dạ… thường được dùng để làm vật cách nhiệt</a:t>
            </a:r>
            <a:r>
              <a:rPr lang="en-US" sz="2400" b="1">
                <a:solidFill>
                  <a:srgbClr val="002060"/>
                </a:solidFill>
                <a:latin typeface="Roboto" panose="02000000000000000000" pitchFamily="2" charset="0"/>
                <a:ea typeface="Roboto" panose="02000000000000000000" pitchFamily="2" charset="0"/>
              </a:rPr>
              <a:t>?</a:t>
            </a:r>
          </a:p>
          <a:p>
            <a:pPr lvl="0" algn="just">
              <a:defRPr/>
            </a:pPr>
            <a:endParaRPr lang="en-US" sz="1400" b="1">
              <a:solidFill>
                <a:srgbClr val="002060"/>
              </a:solidFill>
              <a:latin typeface="Roboto" panose="02000000000000000000" pitchFamily="2" charset="0"/>
              <a:ea typeface="Roboto" panose="02000000000000000000" pitchFamily="2" charset="0"/>
            </a:endParaRPr>
          </a:p>
          <a:p>
            <a:pPr lvl="0" algn="just">
              <a:defRPr/>
            </a:pP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a:t>
            </a:r>
          </a:p>
        </p:txBody>
      </p:sp>
      <p:sp>
        <p:nvSpPr>
          <p:cNvPr id="2" name="Rounded Rectangle 1"/>
          <p:cNvSpPr/>
          <p:nvPr/>
        </p:nvSpPr>
        <p:spPr>
          <a:xfrm>
            <a:off x="871870" y="1392865"/>
            <a:ext cx="9856381" cy="485907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p:cNvSpPr txBox="1"/>
          <p:nvPr/>
        </p:nvSpPr>
        <p:spPr>
          <a:xfrm>
            <a:off x="1110848" y="2121082"/>
            <a:ext cx="706498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Vì</a:t>
            </a:r>
            <a:r>
              <a:rPr kumimoji="0" lang="en-US" sz="2800" i="0" u="none" strike="noStrike" kern="1200" cap="none" spc="0" normalizeH="0" noProof="0">
                <a:ln>
                  <a:noFill/>
                </a:ln>
                <a:solidFill>
                  <a:schemeClr val="bg1"/>
                </a:solidFill>
                <a:effectLst/>
                <a:uLnTx/>
                <a:uFillTx/>
                <a:latin typeface="Roboto" panose="02000000000000000000" pitchFamily="2" charset="0"/>
                <a:ea typeface="Roboto" panose="02000000000000000000" pitchFamily="2" charset="0"/>
                <a:cs typeface="+mn-cs"/>
              </a:rPr>
              <a:t> chúng có khả năng dẫn nhiệt kém</a:t>
            </a:r>
            <a:endParaRPr kumimoji="0" lang="en-US" sz="280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33" name="TextBox 32"/>
          <p:cNvSpPr txBox="1"/>
          <p:nvPr/>
        </p:nvSpPr>
        <p:spPr>
          <a:xfrm>
            <a:off x="5005493" y="3388058"/>
            <a:ext cx="5614016" cy="2638158"/>
          </a:xfrm>
          <a:prstGeom prst="rect">
            <a:avLst/>
          </a:prstGeom>
          <a:noFill/>
        </p:spPr>
        <p:txBody>
          <a:bodyPr wrap="square" rtlCol="0">
            <a:spAutoFit/>
          </a:bodyPr>
          <a:lstStyle/>
          <a:p>
            <a:pPr lvl="0" algn="just">
              <a:lnSpc>
                <a:spcPct val="120000"/>
              </a:lnSpc>
              <a:defRPr/>
            </a:pPr>
            <a:r>
              <a:rPr lang="vi-VN" sz="2800">
                <a:solidFill>
                  <a:schemeClr val="bg1"/>
                </a:solidFill>
                <a:latin typeface="Roboto" panose="02000000000000000000" pitchFamily="2" charset="0"/>
                <a:ea typeface="Roboto" panose="02000000000000000000" pitchFamily="2" charset="0"/>
              </a:rPr>
              <a:t>Giỏ ủ thường được làm từ các chất liệu như tre, nứa, lục bình, sứ</a:t>
            </a:r>
            <a:r>
              <a:rPr lang="en-US" sz="2800">
                <a:solidFill>
                  <a:schemeClr val="bg1"/>
                </a:solidFill>
                <a:latin typeface="Roboto" panose="02000000000000000000" pitchFamily="2" charset="0"/>
                <a:ea typeface="Roboto" panose="02000000000000000000" pitchFamily="2" charset="0"/>
              </a:rPr>
              <a:t>; bên trong có lớp lót bằng vải và xốp là các vật cách nhiệt giúp giữ nhiệt cho bình trà</a:t>
            </a:r>
            <a:endParaRPr kumimoji="0" lang="en-US" sz="280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endParaRPr>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1290777" y="2794402"/>
            <a:ext cx="2124075" cy="1691640"/>
          </a:xfrm>
          <a:prstGeom prst="rect">
            <a:avLst/>
          </a:prstGeom>
        </p:spPr>
      </p:pic>
    </p:spTree>
    <p:extLst>
      <p:ext uri="{BB962C8B-B14F-4D97-AF65-F5344CB8AC3E}">
        <p14:creationId xmlns:p14="http://schemas.microsoft.com/office/powerpoint/2010/main" val="5732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8"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25248E-A0D6-AD5A-5800-9A78FC7887FD}"/>
              </a:ext>
            </a:extLst>
          </p:cNvPr>
          <p:cNvSpPr txBox="1"/>
          <p:nvPr/>
        </p:nvSpPr>
        <p:spPr>
          <a:xfrm>
            <a:off x="4357135" y="195440"/>
            <a:ext cx="3959186"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rPr>
              <a:t>BÀI TẬP VỀ NHÀ</a:t>
            </a:r>
            <a:endParaRPr kumimoji="0" lang="en-US"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14" name="Rectangle: Rounded Corners 2">
            <a:extLst>
              <a:ext uri="{FF2B5EF4-FFF2-40B4-BE49-F238E27FC236}">
                <a16:creationId xmlns:a16="http://schemas.microsoft.com/office/drawing/2014/main" id="{8D375CCE-294A-4A06-B090-A5CB539AC2CB}"/>
              </a:ext>
            </a:extLst>
          </p:cNvPr>
          <p:cNvSpPr/>
          <p:nvPr/>
        </p:nvSpPr>
        <p:spPr>
          <a:xfrm>
            <a:off x="1464068" y="1623193"/>
            <a:ext cx="8991600" cy="4080757"/>
          </a:xfrm>
          <a:prstGeom prst="roundRect">
            <a:avLst>
              <a:gd name="adj" fmla="val 9417"/>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15" name="TextBox 14">
            <a:extLst>
              <a:ext uri="{FF2B5EF4-FFF2-40B4-BE49-F238E27FC236}">
                <a16:creationId xmlns:a16="http://schemas.microsoft.com/office/drawing/2014/main" id="{F47EDC76-93E4-69B2-B3EB-FFBB9F9285CB}"/>
              </a:ext>
            </a:extLst>
          </p:cNvPr>
          <p:cNvSpPr txBox="1"/>
          <p:nvPr/>
        </p:nvSpPr>
        <p:spPr>
          <a:xfrm>
            <a:off x="1828800" y="1944244"/>
            <a:ext cx="685800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Chuẩn</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err="1">
                <a:ln>
                  <a:noFill/>
                </a:ln>
                <a:solidFill>
                  <a:srgbClr val="002060"/>
                </a:solidFill>
                <a:effectLst/>
                <a:uLnTx/>
                <a:uFillTx/>
                <a:latin typeface="Roboto" panose="02000000000000000000" pitchFamily="2" charset="0"/>
                <a:ea typeface="Roboto" panose="02000000000000000000" pitchFamily="2" charset="0"/>
                <a:cs typeface="+mn-cs"/>
              </a:rPr>
              <a:t>bị</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en-US" sz="2400">
                <a:solidFill>
                  <a:srgbClr val="002060"/>
                </a:solidFill>
                <a:latin typeface="Roboto" panose="02000000000000000000" pitchFamily="2" charset="0"/>
                <a:ea typeface="Roboto" panose="02000000000000000000" pitchFamily="2" charset="0"/>
              </a:rPr>
              <a:t>dụng cụ và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vật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liệu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cho</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buổi</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học</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sau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a:t>
            </a:r>
          </a:p>
        </p:txBody>
      </p:sp>
      <p:pic>
        <p:nvPicPr>
          <p:cNvPr id="21" name="Picture 2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4" y="90888"/>
            <a:ext cx="1893580" cy="130677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3069141"/>
            <a:ext cx="8207519" cy="2149406"/>
          </a:xfrm>
          <a:prstGeom prst="rect">
            <a:avLst/>
          </a:prstGeom>
        </p:spPr>
      </p:pic>
    </p:spTree>
    <p:extLst>
      <p:ext uri="{BB962C8B-B14F-4D97-AF65-F5344CB8AC3E}">
        <p14:creationId xmlns:p14="http://schemas.microsoft.com/office/powerpoint/2010/main" val="347834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par>
                                <p:cTn id="17" presetID="14"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034761" y="1358261"/>
            <a:ext cx="8973879" cy="4029740"/>
          </a:xfrm>
          <a:prstGeom prst="ellipse">
            <a:avLst/>
          </a:prstGeom>
          <a:solidFill>
            <a:srgbClr val="A5B2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a:extLst>
              <a:ext uri="{FF2B5EF4-FFF2-40B4-BE49-F238E27FC236}">
                <a16:creationId xmlns:a16="http://schemas.microsoft.com/office/drawing/2014/main" id="{B725248E-A0D6-AD5A-5800-9A78FC7887FD}"/>
              </a:ext>
            </a:extLst>
          </p:cNvPr>
          <p:cNvSpPr txBox="1"/>
          <p:nvPr/>
        </p:nvSpPr>
        <p:spPr>
          <a:xfrm>
            <a:off x="3806254" y="2957633"/>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92552" y="2700015"/>
            <a:ext cx="1588399" cy="2602531"/>
          </a:xfrm>
          <a:prstGeom prst="rect">
            <a:avLst/>
          </a:prstGeom>
        </p:spPr>
      </p:pic>
    </p:spTree>
    <p:extLst>
      <p:ext uri="{BB962C8B-B14F-4D97-AF65-F5344CB8AC3E}">
        <p14:creationId xmlns:p14="http://schemas.microsoft.com/office/powerpoint/2010/main" val="207006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3.75E-6 1.85185E-6 L -3.75E-6 -0.07222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ord 3"/>
          <p:cNvSpPr/>
          <p:nvPr/>
        </p:nvSpPr>
        <p:spPr>
          <a:xfrm rot="19883493">
            <a:off x="10466859" y="5379328"/>
            <a:ext cx="1063255" cy="1063255"/>
          </a:xfrm>
          <a:prstGeom prst="chor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5B1500B4-2A13-B105-884B-9C3A22343CC6}"/>
              </a:ext>
            </a:extLst>
          </p:cNvPr>
          <p:cNvSpPr txBox="1"/>
          <p:nvPr/>
        </p:nvSpPr>
        <p:spPr>
          <a:xfrm>
            <a:off x="10469441" y="5818347"/>
            <a:ext cx="1058090" cy="46166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Tiết </a:t>
            </a:r>
            <a:r>
              <a:rPr kumimoji="0" lang="en-US" sz="2400" b="0"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2</a:t>
            </a:r>
            <a:endParaRPr kumimoji="0" lang="vi-VN" sz="24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pic>
        <p:nvPicPr>
          <p:cNvPr id="13" name="Picture 12">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1161" y="74092"/>
            <a:ext cx="2130839" cy="1470513"/>
          </a:xfrm>
          <a:prstGeom prst="rect">
            <a:avLst/>
          </a:prstGeom>
        </p:spPr>
      </p:pic>
      <p:sp>
        <p:nvSpPr>
          <p:cNvPr id="7" name="TextBox 6">
            <a:extLst>
              <a:ext uri="{FF2B5EF4-FFF2-40B4-BE49-F238E27FC236}">
                <a16:creationId xmlns:a16="http://schemas.microsoft.com/office/drawing/2014/main" id="{DA14CBFD-2C6F-E4A0-F468-3C5C731B2275}"/>
              </a:ext>
            </a:extLst>
          </p:cNvPr>
          <p:cNvSpPr txBox="1"/>
          <p:nvPr/>
        </p:nvSpPr>
        <p:spPr>
          <a:xfrm>
            <a:off x="2699185" y="569975"/>
            <a:ext cx="183581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BÀI 6</a:t>
            </a:r>
            <a:endParaRPr kumimoji="0" lang="en-US" sz="40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sp>
        <p:nvSpPr>
          <p:cNvPr id="8" name="TextBox 7"/>
          <p:cNvSpPr txBox="1"/>
          <p:nvPr/>
        </p:nvSpPr>
        <p:spPr>
          <a:xfrm>
            <a:off x="3469634" y="1475517"/>
            <a:ext cx="5581368" cy="1015663"/>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rPr>
              <a:t>DẪN</a:t>
            </a:r>
            <a:r>
              <a:rPr kumimoji="0" lang="en-US" altLang="zh-CN" sz="6000" b="1" i="0" u="none" strike="noStrike" kern="1200" cap="none" spc="0" normalizeH="0" noProof="0">
                <a:ln>
                  <a:noFill/>
                </a:ln>
                <a:solidFill>
                  <a:srgbClr val="7030A0"/>
                </a:solidFill>
                <a:effectLst/>
                <a:uLnTx/>
                <a:uFillTx/>
                <a:latin typeface="Roboto Black" panose="02000000000000000000" pitchFamily="2" charset="0"/>
                <a:ea typeface="Roboto Black" panose="02000000000000000000" pitchFamily="2" charset="0"/>
              </a:rPr>
              <a:t> NHIỆT</a:t>
            </a:r>
            <a:endParaRPr kumimoji="0" lang="en-US" altLang="zh-CN" sz="6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endParaRPr>
          </a:p>
        </p:txBody>
      </p:sp>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backgroundRemoval t="7330" b="100000" l="9763" r="89941">
                        <a14:foregroundMark x1="61391" y1="63613" x2="58728" y2="88743"/>
                        <a14:foregroundMark x1="37130" y1="71597" x2="39793" y2="86649"/>
                        <a14:foregroundMark x1="37130" y1="80366" x2="37130" y2="82723"/>
                        <a14:foregroundMark x1="35207" y1="60864" x2="35947" y2="63874"/>
                        <a14:foregroundMark x1="61686" y1="48822" x2="61686" y2="60602"/>
                        <a14:foregroundMark x1="61686" y1="47513" x2="61686" y2="55236"/>
                        <a14:foregroundMark x1="60947" y1="45812" x2="62130" y2="50131"/>
                        <a14:foregroundMark x1="62130" y1="24084" x2="62130" y2="32068"/>
                        <a14:foregroundMark x1="63166" y1="79974" x2="64793" y2="88089"/>
                        <a14:foregroundMark x1="43491" y1="91099" x2="51036" y2="92670"/>
                        <a14:foregroundMark x1="42751" y1="93063" x2="47633" y2="93063"/>
                        <a14:foregroundMark x1="39053" y1="90314" x2="41568" y2="92670"/>
                        <a14:foregroundMark x1="37870" y1="88351" x2="40533" y2="91361"/>
                        <a14:foregroundMark x1="54882" y1="93325" x2="63609" y2="89660"/>
                        <a14:foregroundMark x1="34763" y1="87696" x2="39053" y2="90707"/>
                        <a14:foregroundMark x1="63166" y1="30759" x2="63166" y2="35079"/>
                        <a14:foregroundMark x1="63166" y1="26440" x2="63166" y2="34162"/>
                        <a14:foregroundMark x1="62870" y1="51178" x2="63609" y2="68325"/>
                        <a14:foregroundMark x1="63905" y1="41492" x2="64349" y2="61911"/>
                        <a14:foregroundMark x1="65533" y1="63874" x2="67012" y2="69241"/>
                        <a14:foregroundMark x1="62870" y1="34424" x2="63166" y2="42801"/>
                      </a14:backgroundRemoval>
                    </a14:imgEffect>
                  </a14:imgLayer>
                </a14:imgProps>
              </a:ext>
              <a:ext uri="{28A0092B-C50C-407E-A947-70E740481C1C}">
                <a14:useLocalDpi xmlns:a14="http://schemas.microsoft.com/office/drawing/2010/main" val="0"/>
              </a:ext>
            </a:extLst>
          </a:blip>
          <a:stretch>
            <a:fillRect/>
          </a:stretch>
        </p:blipFill>
        <p:spPr>
          <a:xfrm rot="20125086">
            <a:off x="3908930" y="2746580"/>
            <a:ext cx="2745568" cy="3102979"/>
          </a:xfrm>
          <a:prstGeom prst="rect">
            <a:avLst/>
          </a:prstGeom>
        </p:spPr>
      </p:pic>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backgroundRemoval t="0" b="100000" l="9916" r="89451"/>
                    </a14:imgEffect>
                  </a14:imgLayer>
                </a14:imgProps>
              </a:ext>
              <a:ext uri="{28A0092B-C50C-407E-A947-70E740481C1C}">
                <a14:useLocalDpi xmlns:a14="http://schemas.microsoft.com/office/drawing/2010/main" val="0"/>
              </a:ext>
            </a:extLst>
          </a:blip>
          <a:stretch>
            <a:fillRect/>
          </a:stretch>
        </p:blipFill>
        <p:spPr>
          <a:xfrm rot="1391499">
            <a:off x="5457320" y="2957564"/>
            <a:ext cx="2769956" cy="3102980"/>
          </a:xfrm>
          <a:prstGeom prst="rect">
            <a:avLst/>
          </a:prstGeom>
        </p:spPr>
      </p:pic>
    </p:spTree>
    <p:extLst>
      <p:ext uri="{BB962C8B-B14F-4D97-AF65-F5344CB8AC3E}">
        <p14:creationId xmlns:p14="http://schemas.microsoft.com/office/powerpoint/2010/main" val="304809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1405111" y="1632693"/>
            <a:ext cx="94193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Thảo luận và chia sẻ ý tưởng làm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bình</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giữ nhiệt</a:t>
            </a:r>
            <a:endPar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17" name="TextBox 116"/>
          <p:cNvSpPr txBox="1"/>
          <p:nvPr/>
        </p:nvSpPr>
        <p:spPr>
          <a:xfrm>
            <a:off x="2537779" y="334139"/>
            <a:ext cx="6772838" cy="1077218"/>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ĐỀ XUẤT Ý TƯỞNG VÀ CÁCH </a:t>
            </a: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 </a:t>
            </a:r>
            <a:r>
              <a:rPr lang="vi-VN" altLang="zh-CN" sz="3200" b="1">
                <a:solidFill>
                  <a:srgbClr val="002060"/>
                </a:solidFill>
                <a:latin typeface="Roboto" panose="02000000000000000000" pitchFamily="2" charset="0"/>
                <a:ea typeface="Roboto" panose="02000000000000000000" pitchFamily="2" charset="0"/>
              </a:rPr>
              <a:t>BÌNH GIỮ NHIỆT</a:t>
            </a:r>
            <a:endPar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9" name="TextBox 8">
            <a:extLst>
              <a:ext uri="{FF2B5EF4-FFF2-40B4-BE49-F238E27FC236}">
                <a16:creationId xmlns:a16="http://schemas.microsoft.com/office/drawing/2014/main" id="{1C6C1494-9761-2059-0481-6D5C41B8AC62}"/>
              </a:ext>
            </a:extLst>
          </p:cNvPr>
          <p:cNvSpPr txBox="1"/>
          <p:nvPr/>
        </p:nvSpPr>
        <p:spPr>
          <a:xfrm>
            <a:off x="5314115" y="2093305"/>
            <a:ext cx="16013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Roboto" panose="02000000000000000000" pitchFamily="2" charset="0"/>
                <a:ea typeface="Roboto" panose="02000000000000000000" pitchFamily="2" charset="0"/>
                <a:cs typeface="+mn-cs"/>
              </a:rPr>
              <a:t>Gợi</a:t>
            </a:r>
            <a:r>
              <a:rPr kumimoji="0" lang="en-US"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ý</a:t>
            </a:r>
            <a:endParaRPr kumimoji="0" lang="en-US" altLang="zh-CN" sz="32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18298" t="21947" r="9023" b="21541"/>
          <a:stretch/>
        </p:blipFill>
        <p:spPr>
          <a:xfrm rot="600000">
            <a:off x="6877504" y="2892825"/>
            <a:ext cx="2459166" cy="2888544"/>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FD87D791-CF53-569C-EE97-3CBC5C12C865}"/>
              </a:ext>
            </a:extLst>
          </p:cNvPr>
          <p:cNvPicPr>
            <a:picLocks noChangeAspect="1"/>
          </p:cNvPicPr>
          <p:nvPr/>
        </p:nvPicPr>
        <p:blipFill>
          <a:blip r:embed="rId5"/>
          <a:stretch>
            <a:fillRect/>
          </a:stretch>
        </p:blipFill>
        <p:spPr>
          <a:xfrm rot="-600000">
            <a:off x="3472875" y="2656273"/>
            <a:ext cx="1460865" cy="3361649"/>
          </a:xfrm>
          <a:prstGeom prst="rect">
            <a:avLst/>
          </a:prstGeom>
        </p:spPr>
      </p:pic>
    </p:spTree>
    <p:extLst>
      <p:ext uri="{BB962C8B-B14F-4D97-AF65-F5344CB8AC3E}">
        <p14:creationId xmlns:p14="http://schemas.microsoft.com/office/powerpoint/2010/main" val="133731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500"/>
                                        <p:tgtEl>
                                          <p:spTgt spid="1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19432" y="2073666"/>
            <a:ext cx="9949832" cy="3971882"/>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loud 1"/>
          <p:cNvSpPr/>
          <p:nvPr/>
        </p:nvSpPr>
        <p:spPr>
          <a:xfrm>
            <a:off x="6660526" y="2313567"/>
            <a:ext cx="3968888" cy="3230027"/>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3329 w 43256"/>
              <a:gd name="connsiteY17" fmla="*/ 179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3168" y="2240"/>
                  <a:pt x="23329" y="1799"/>
                </a:cubicBezTo>
                <a:moveTo>
                  <a:pt x="14036" y="5051"/>
                </a:moveTo>
                <a:cubicBezTo>
                  <a:pt x="14508" y="5427"/>
                  <a:pt x="14944" y="5880"/>
                  <a:pt x="15336" y="6399"/>
                </a:cubicBezTo>
                <a:moveTo>
                  <a:pt x="4163" y="15648"/>
                </a:moveTo>
                <a:cubicBezTo>
                  <a:pt x="4060" y="15184"/>
                  <a:pt x="3984" y="14710"/>
                  <a:pt x="3936" y="14229"/>
                </a:cubicBezTo>
              </a:path>
            </a:pathLst>
          </a:cu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3296180" y="716023"/>
            <a:ext cx="54784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TIÊU CHÍ SẢN PHẨM</a:t>
            </a:r>
          </a:p>
        </p:txBody>
      </p:sp>
      <p:sp>
        <p:nvSpPr>
          <p:cNvPr id="7" name="TextBox 6"/>
          <p:cNvSpPr txBox="1"/>
          <p:nvPr/>
        </p:nvSpPr>
        <p:spPr>
          <a:xfrm>
            <a:off x="1158378" y="2556345"/>
            <a:ext cx="5362299" cy="830997"/>
          </a:xfrm>
          <a:prstGeom prst="rect">
            <a:avLst/>
          </a:prstGeom>
          <a:noFill/>
        </p:spPr>
        <p:txBody>
          <a:bodyPr wrap="square" rtlCol="0">
            <a:spAutoFit/>
          </a:bodyPr>
          <a:lstStyle/>
          <a:p>
            <a:pPr lvl="0">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a:t>
            </a:r>
            <a:r>
              <a:rPr lang="en-US" altLang="zh-CN" sz="2400">
                <a:solidFill>
                  <a:srgbClr val="002060"/>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Bình có nắp chắc chắn, chứa được</a:t>
            </a:r>
          </a:p>
          <a:p>
            <a:pPr lvl="0">
              <a:defRPr/>
            </a:pPr>
            <a:r>
              <a:rPr lang="vi-VN" altLang="zh-CN" sz="2400">
                <a:solidFill>
                  <a:srgbClr val="002060"/>
                </a:solidFill>
                <a:latin typeface="Roboto" panose="02000000000000000000" pitchFamily="2" charset="0"/>
                <a:ea typeface="Roboto" panose="02000000000000000000" pitchFamily="2" charset="0"/>
              </a:rPr>
              <a:t>khoảng 300 ml đến </a:t>
            </a:r>
            <a:r>
              <a:rPr lang="en-US" altLang="zh-CN" sz="2400">
                <a:solidFill>
                  <a:srgbClr val="002060"/>
                </a:solidFill>
                <a:latin typeface="Roboto" panose="02000000000000000000" pitchFamily="2" charset="0"/>
                <a:ea typeface="Roboto" panose="02000000000000000000" pitchFamily="2" charset="0"/>
              </a:rPr>
              <a:t>1</a:t>
            </a:r>
            <a:r>
              <a:rPr lang="vi-VN" altLang="zh-CN" sz="2400" i="1">
                <a:solidFill>
                  <a:srgbClr val="002060"/>
                </a:solidFill>
                <a:latin typeface="+mj-lt"/>
                <a:ea typeface="Roboto" panose="02000000000000000000" pitchFamily="2" charset="0"/>
              </a:rPr>
              <a:t>l</a:t>
            </a:r>
            <a:r>
              <a:rPr lang="en-US" altLang="zh-CN" sz="2400" i="1">
                <a:solidFill>
                  <a:srgbClr val="002060"/>
                </a:solidFill>
                <a:latin typeface="+mj-lt"/>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nước</a:t>
            </a:r>
            <a:r>
              <a:rPr lang="en-US" altLang="zh-CN" sz="2400">
                <a:solidFill>
                  <a:srgbClr val="002060"/>
                </a:solidFill>
                <a:latin typeface="Roboto" panose="02000000000000000000" pitchFamily="2" charset="0"/>
                <a:ea typeface="Roboto" panose="02000000000000000000" pitchFamily="2" charset="0"/>
              </a:rPr>
              <a:t>.</a:t>
            </a:r>
            <a:endParaRPr lang="vi-VN" altLang="zh-CN" sz="2400">
              <a:solidFill>
                <a:srgbClr val="002060"/>
              </a:solidFill>
              <a:latin typeface="Roboto" panose="02000000000000000000" pitchFamily="2" charset="0"/>
              <a:ea typeface="Roboto" panose="02000000000000000000" pitchFamily="2" charset="0"/>
            </a:endParaRPr>
          </a:p>
        </p:txBody>
      </p:sp>
      <p:sp>
        <p:nvSpPr>
          <p:cNvPr id="10" name="TextBox 9"/>
          <p:cNvSpPr txBox="1"/>
          <p:nvPr/>
        </p:nvSpPr>
        <p:spPr>
          <a:xfrm>
            <a:off x="1137398" y="4685753"/>
            <a:ext cx="4933507" cy="461665"/>
          </a:xfrm>
          <a:prstGeom prst="rect">
            <a:avLst/>
          </a:prstGeom>
          <a:noFill/>
        </p:spPr>
        <p:txBody>
          <a:bodyPr wrap="square" rtlCol="0">
            <a:spAutoFit/>
          </a:bodyPr>
          <a:lstStyle/>
          <a:p>
            <a:pPr lvl="0">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Màu sắc tươi sáng, hài hoà</a:t>
            </a:r>
            <a:r>
              <a:rPr lang="en-US" altLang="zh-CN" sz="2400">
                <a:solidFill>
                  <a:srgbClr val="002060"/>
                </a:solidFill>
                <a:latin typeface="Roboto" panose="02000000000000000000" pitchFamily="2" charset="0"/>
                <a:ea typeface="Roboto" panose="02000000000000000000" pitchFamily="2" charset="0"/>
              </a:rPr>
              <a:t>.</a:t>
            </a:r>
            <a:endParaRPr lang="vi-VN" altLang="zh-CN" sz="2400">
              <a:solidFill>
                <a:srgbClr val="002060"/>
              </a:solidFill>
              <a:latin typeface="Roboto" panose="02000000000000000000" pitchFamily="2" charset="0"/>
              <a:ea typeface="Roboto" panose="02000000000000000000" pitchFamily="2" charset="0"/>
            </a:endParaRPr>
          </a:p>
        </p:txBody>
      </p:sp>
      <p:pic>
        <p:nvPicPr>
          <p:cNvPr id="13" name="Picture 12">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8" name="TextBox 7"/>
          <p:cNvSpPr txBox="1"/>
          <p:nvPr/>
        </p:nvSpPr>
        <p:spPr>
          <a:xfrm>
            <a:off x="1158377" y="3644109"/>
            <a:ext cx="5180078" cy="830997"/>
          </a:xfrm>
          <a:prstGeom prst="rect">
            <a:avLst/>
          </a:prstGeom>
          <a:noFill/>
        </p:spPr>
        <p:txBody>
          <a:bodyPr wrap="square" rtlCol="0">
            <a:spAutoFit/>
          </a:bodyPr>
          <a:lstStyle/>
          <a:p>
            <a:pPr lvl="0" algn="just">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Bình có thể giữ nóng hoặc giữ</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lạnh</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thức uống chứa trong nó</a:t>
            </a:r>
            <a:r>
              <a:rPr lang="en-US" altLang="zh-CN" sz="2400">
                <a:solidFill>
                  <a:srgbClr val="002060"/>
                </a:solidFill>
                <a:latin typeface="Roboto" panose="02000000000000000000" pitchFamily="2" charset="0"/>
                <a:ea typeface="Roboto" panose="02000000000000000000" pitchFamily="2" charset="0"/>
              </a:rPr>
              <a:t>.</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290334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7" grpId="0"/>
      <p:bldP spid="7" grpId="0"/>
      <p:bldP spid="10"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2020824" y="1602778"/>
            <a:ext cx="7860931" cy="461665"/>
          </a:xfrm>
          <a:prstGeom prst="rect">
            <a:avLst/>
          </a:prstGeom>
          <a:noFill/>
        </p:spPr>
        <p:txBody>
          <a:bodyPr wrap="square" rtlCol="0">
            <a:spAutoFit/>
          </a:bodyPr>
          <a:lstStyle/>
          <a:p>
            <a:pPr lvl="0" algn="ctr">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ựa chọn ý tưởng</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và đề xuất cách làm</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bình giữ nhiệt</a:t>
            </a:r>
          </a:p>
        </p:txBody>
      </p:sp>
      <p:pic>
        <p:nvPicPr>
          <p:cNvPr id="20" name="Picture 19">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2642453" y="290921"/>
            <a:ext cx="6772838" cy="1077218"/>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ĐỀ XUẤT Ý TƯỞNG VÀ CÁCH </a:t>
            </a: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 </a:t>
            </a:r>
            <a:r>
              <a:rPr lang="vi-VN" altLang="zh-CN" sz="3200" b="1">
                <a:solidFill>
                  <a:srgbClr val="002060"/>
                </a:solidFill>
                <a:latin typeface="Roboto" panose="02000000000000000000" pitchFamily="2" charset="0"/>
                <a:ea typeface="Roboto" panose="02000000000000000000" pitchFamily="2" charset="0"/>
              </a:rPr>
              <a:t>BÌNH GIỮ NHIỆT</a:t>
            </a:r>
            <a:endPar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1" name="Picture 10"/>
          <p:cNvPicPr>
            <a:picLocks noChangeAspect="1"/>
          </p:cNvPicPr>
          <p:nvPr/>
        </p:nvPicPr>
        <p:blipFill>
          <a:blip r:embed="rId4" cstate="print">
            <a:extLst>
              <a:ext uri="{BEBA8EAE-BF5A-486C-A8C5-ECC9F3942E4B}">
                <a14:imgProps xmlns:a14="http://schemas.microsoft.com/office/drawing/2010/main">
                  <a14:imgLayer r:embed="rId5">
                    <a14:imgEffect>
                      <a14:backgroundRemoval t="7330" b="100000" l="9763" r="89941">
                        <a14:foregroundMark x1="61391" y1="63613" x2="58728" y2="88743"/>
                        <a14:foregroundMark x1="37130" y1="71597" x2="39793" y2="86649"/>
                        <a14:foregroundMark x1="37130" y1="80366" x2="37130" y2="82723"/>
                        <a14:foregroundMark x1="35207" y1="60864" x2="35947" y2="63874"/>
                        <a14:foregroundMark x1="61686" y1="48822" x2="61686" y2="60602"/>
                        <a14:foregroundMark x1="61686" y1="47513" x2="61686" y2="55236"/>
                        <a14:foregroundMark x1="60947" y1="45812" x2="62130" y2="50131"/>
                        <a14:foregroundMark x1="62130" y1="24084" x2="62130" y2="32068"/>
                        <a14:foregroundMark x1="63166" y1="79974" x2="64793" y2="88089"/>
                        <a14:foregroundMark x1="43491" y1="91099" x2="51036" y2="92670"/>
                        <a14:foregroundMark x1="42751" y1="93063" x2="47633" y2="93063"/>
                        <a14:foregroundMark x1="39053" y1="90314" x2="41568" y2="92670"/>
                        <a14:foregroundMark x1="37870" y1="88351" x2="40533" y2="91361"/>
                        <a14:foregroundMark x1="54882" y1="93325" x2="63609" y2="89660"/>
                        <a14:foregroundMark x1="34763" y1="87696" x2="39053" y2="90707"/>
                        <a14:foregroundMark x1="63166" y1="30759" x2="63166" y2="35079"/>
                        <a14:foregroundMark x1="63166" y1="26440" x2="63166" y2="34162"/>
                        <a14:foregroundMark x1="62870" y1="51178" x2="63609" y2="68325"/>
                        <a14:foregroundMark x1="63905" y1="41492" x2="64349" y2="61911"/>
                        <a14:foregroundMark x1="65533" y1="63874" x2="67012" y2="69241"/>
                        <a14:foregroundMark x1="62870" y1="34424" x2="63166" y2="42801"/>
                      </a14:backgroundRemoval>
                    </a14:imgEffect>
                  </a14:imgLayer>
                </a14:imgProps>
              </a:ext>
              <a:ext uri="{28A0092B-C50C-407E-A947-70E740481C1C}">
                <a14:useLocalDpi xmlns:a14="http://schemas.microsoft.com/office/drawing/2010/main" val="0"/>
              </a:ext>
            </a:extLst>
          </a:blip>
          <a:stretch>
            <a:fillRect/>
          </a:stretch>
        </p:blipFill>
        <p:spPr>
          <a:xfrm rot="1417013">
            <a:off x="7854696" y="2318879"/>
            <a:ext cx="2745568" cy="3102979"/>
          </a:xfrm>
          <a:prstGeom prst="rect">
            <a:avLst/>
          </a:prstGeom>
        </p:spPr>
      </p:pic>
      <p:pic>
        <p:nvPicPr>
          <p:cNvPr id="13" name="Picture 12"/>
          <p:cNvPicPr>
            <a:picLocks noChangeAspect="1"/>
          </p:cNvPicPr>
          <p:nvPr/>
        </p:nvPicPr>
        <p:blipFill>
          <a:blip r:embed="rId6">
            <a:extLst>
              <a:ext uri="{BEBA8EAE-BF5A-486C-A8C5-ECC9F3942E4B}">
                <a14:imgProps xmlns:a14="http://schemas.microsoft.com/office/drawing/2010/main">
                  <a14:imgLayer r:embed="rId7">
                    <a14:imgEffect>
                      <a14:backgroundRemoval t="9827" b="88439" l="0" r="98558">
                        <a14:foregroundMark x1="93750" y1="46821" x2="73558" y2="43353"/>
                        <a14:foregroundMark x1="75721" y1="36416" x2="69712" y2="31792"/>
                        <a14:foregroundMark x1="77644" y1="36416" x2="78125" y2="33526"/>
                        <a14:foregroundMark x1="78365" y1="35260" x2="74760" y2="32370"/>
                      </a14:backgroundRemoval>
                    </a14:imgEffect>
                  </a14:imgLayer>
                </a14:imgProps>
              </a:ext>
            </a:extLst>
          </a:blip>
          <a:stretch>
            <a:fillRect/>
          </a:stretch>
        </p:blipFill>
        <p:spPr>
          <a:xfrm rot="15290449">
            <a:off x="6257405" y="3172779"/>
            <a:ext cx="2781053" cy="1156544"/>
          </a:xfrm>
          <a:prstGeom prst="rect">
            <a:avLst/>
          </a:prstGeom>
          <a:effectLst>
            <a:outerShdw blurRad="63500" sx="102000" sy="102000" algn="ctr" rotWithShape="0">
              <a:prstClr val="black">
                <a:alpha val="40000"/>
              </a:prstClr>
            </a:outerShdw>
          </a:effectLst>
        </p:spPr>
      </p:pic>
      <p:sp>
        <p:nvSpPr>
          <p:cNvPr id="14" name="TextBox 13"/>
          <p:cNvSpPr txBox="1"/>
          <p:nvPr/>
        </p:nvSpPr>
        <p:spPr>
          <a:xfrm>
            <a:off x="1158378" y="2658446"/>
            <a:ext cx="4639749" cy="2185214"/>
          </a:xfrm>
          <a:prstGeom prst="rect">
            <a:avLst/>
          </a:prstGeom>
          <a:noFill/>
        </p:spPr>
        <p:txBody>
          <a:bodyPr wrap="square" rtlCol="0">
            <a:spAutoFit/>
          </a:bodyPr>
          <a:lstStyle/>
          <a:p>
            <a:pPr lvl="0" algn="just">
              <a:defRPr/>
            </a:pPr>
            <a:r>
              <a:rPr lang="vi-VN" sz="3200">
                <a:solidFill>
                  <a:schemeClr val="accent4">
                    <a:lumMod val="50000"/>
                  </a:schemeClr>
                </a:solidFill>
                <a:latin typeface="Roboto" panose="02000000000000000000" pitchFamily="2" charset="0"/>
                <a:ea typeface="Roboto" panose="02000000000000000000" pitchFamily="2" charset="0"/>
                <a:sym typeface="Wingdings" panose="05000000000000000000" pitchFamily="2" charset="2"/>
              </a:rPr>
              <a:t></a:t>
            </a:r>
            <a:r>
              <a:rPr lang="vi-VN" sz="2400">
                <a:solidFill>
                  <a:srgbClr val="002060"/>
                </a:solidFill>
                <a:latin typeface="Roboto" panose="02000000000000000000" pitchFamily="2" charset="0"/>
                <a:ea typeface="Roboto" panose="02000000000000000000" pitchFamily="2" charset="0"/>
              </a:rPr>
              <a:t> Chọn sản phẩm bình giữ nhiệt. Vật liệu sử dụng làm các lớp</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bọc bình, trang trí bình</a:t>
            </a:r>
            <a:r>
              <a:rPr lang="en-US" sz="2400">
                <a:solidFill>
                  <a:srgbClr val="002060"/>
                </a:solidFill>
                <a:latin typeface="Roboto" panose="02000000000000000000" pitchFamily="2" charset="0"/>
                <a:ea typeface="Roboto" panose="02000000000000000000" pitchFamily="2" charset="0"/>
              </a:rPr>
              <a:t>.</a:t>
            </a:r>
            <a:endParaRPr lang="vi-VN" sz="2400">
              <a:solidFill>
                <a:srgbClr val="002060"/>
              </a:solidFill>
              <a:latin typeface="Roboto" panose="02000000000000000000" pitchFamily="2" charset="0"/>
              <a:ea typeface="Roboto" panose="02000000000000000000" pitchFamily="2" charset="0"/>
            </a:endParaRPr>
          </a:p>
          <a:p>
            <a:pPr lvl="0" algn="just">
              <a:defRPr/>
            </a:pPr>
            <a:r>
              <a:rPr lang="vi-VN" sz="3200">
                <a:solidFill>
                  <a:schemeClr val="accent4">
                    <a:lumMod val="50000"/>
                  </a:schemeClr>
                </a:solidFill>
                <a:latin typeface="Roboto" panose="02000000000000000000" pitchFamily="2" charset="0"/>
                <a:ea typeface="Roboto" panose="02000000000000000000" pitchFamily="2" charset="0"/>
                <a:sym typeface="Wingdings" panose="05000000000000000000" pitchFamily="2" charset="2"/>
              </a:rPr>
              <a:t></a:t>
            </a:r>
            <a:r>
              <a:rPr lang="vi-VN">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Mô tả phương án thiết kế (vẽ, viết,...) bình giữ nhiệt</a:t>
            </a:r>
            <a:r>
              <a:rPr lang="en-US" sz="2400">
                <a:solidFill>
                  <a:srgbClr val="002060"/>
                </a:solidFill>
                <a:latin typeface="Roboto" panose="02000000000000000000" pitchFamily="2" charset="0"/>
                <a:ea typeface="Roboto" panose="02000000000000000000" pitchFamily="2" charset="0"/>
              </a:rPr>
              <a:t>.</a:t>
            </a:r>
            <a:endParaRPr lang="vi-VN" sz="2400">
              <a:solidFill>
                <a:srgbClr val="002060"/>
              </a:solidFill>
              <a:latin typeface="Roboto" panose="02000000000000000000" pitchFamily="2" charset="0"/>
              <a:ea typeface="Roboto" panose="02000000000000000000" pitchFamily="2" charset="0"/>
            </a:endParaRPr>
          </a:p>
        </p:txBody>
      </p:sp>
      <p:pic>
        <p:nvPicPr>
          <p:cNvPr id="5" name="Picture 4">
            <a:extLst>
              <a:ext uri="{FF2B5EF4-FFF2-40B4-BE49-F238E27FC236}">
                <a16:creationId xmlns:a16="http://schemas.microsoft.com/office/drawing/2014/main" id="{EE2528E7-3F9F-D31C-3B9B-79DDB186746B}"/>
              </a:ext>
            </a:extLst>
          </p:cNvPr>
          <p:cNvPicPr>
            <a:picLocks noChangeAspect="1"/>
          </p:cNvPicPr>
          <p:nvPr/>
        </p:nvPicPr>
        <p:blipFill>
          <a:blip r:embed="rId8"/>
          <a:stretch>
            <a:fillRect/>
          </a:stretch>
        </p:blipFill>
        <p:spPr>
          <a:xfrm rot="-720000">
            <a:off x="7145960" y="2419624"/>
            <a:ext cx="258208" cy="266737"/>
          </a:xfrm>
          <a:prstGeom prst="rect">
            <a:avLst/>
          </a:prstGeom>
        </p:spPr>
      </p:pic>
    </p:spTree>
    <p:extLst>
      <p:ext uri="{BB962C8B-B14F-4D97-AF65-F5344CB8AC3E}">
        <p14:creationId xmlns:p14="http://schemas.microsoft.com/office/powerpoint/2010/main" val="362589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9"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DA14CBFD-2C6F-E4A0-F468-3C5C731B2275}"/>
              </a:ext>
            </a:extLst>
          </p:cNvPr>
          <p:cNvSpPr txBox="1"/>
          <p:nvPr/>
        </p:nvSpPr>
        <p:spPr>
          <a:xfrm>
            <a:off x="2730358" y="681013"/>
            <a:ext cx="183581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BÀI 6</a:t>
            </a:r>
            <a:endParaRPr kumimoji="0" lang="en-US" sz="40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grpSp>
        <p:nvGrpSpPr>
          <p:cNvPr id="3" name="Group 2"/>
          <p:cNvGrpSpPr/>
          <p:nvPr/>
        </p:nvGrpSpPr>
        <p:grpSpPr>
          <a:xfrm>
            <a:off x="136537" y="5758000"/>
            <a:ext cx="1089462" cy="981138"/>
            <a:chOff x="3686897" y="5777471"/>
            <a:chExt cx="1089462" cy="981138"/>
          </a:xfrm>
        </p:grpSpPr>
        <p:sp>
          <p:nvSpPr>
            <p:cNvPr id="26" name="Arrow: Pentagon 25">
              <a:extLst>
                <a:ext uri="{FF2B5EF4-FFF2-40B4-BE49-F238E27FC236}">
                  <a16:creationId xmlns:a16="http://schemas.microsoft.com/office/drawing/2014/main" id="{F1C07DEE-8892-24B9-69DB-4BC45E9619CB}"/>
                </a:ext>
              </a:extLst>
            </p:cNvPr>
            <p:cNvSpPr/>
            <p:nvPr/>
          </p:nvSpPr>
          <p:spPr>
            <a:xfrm>
              <a:off x="3686897" y="5777471"/>
              <a:ext cx="1089462" cy="981138"/>
            </a:xfrm>
            <a:custGeom>
              <a:avLst/>
              <a:gdLst>
                <a:gd name="connsiteX0" fmla="*/ 0 w 975161"/>
                <a:gd name="connsiteY0" fmla="*/ 490569 h 981137"/>
                <a:gd name="connsiteX1" fmla="*/ 487581 w 975161"/>
                <a:gd name="connsiteY1" fmla="*/ 0 h 981137"/>
                <a:gd name="connsiteX2" fmla="*/ 975162 w 975161"/>
                <a:gd name="connsiteY2" fmla="*/ 490569 h 981137"/>
                <a:gd name="connsiteX3" fmla="*/ 487581 w 975161"/>
                <a:gd name="connsiteY3" fmla="*/ 981138 h 981137"/>
                <a:gd name="connsiteX4" fmla="*/ 0 w 975161"/>
                <a:gd name="connsiteY4" fmla="*/ 490569 h 981137"/>
                <a:gd name="connsiteX0" fmla="*/ 0 w 1089462"/>
                <a:gd name="connsiteY0" fmla="*/ 490569 h 981138"/>
                <a:gd name="connsiteX1" fmla="*/ 487581 w 1089462"/>
                <a:gd name="connsiteY1" fmla="*/ 0 h 981138"/>
                <a:gd name="connsiteX2" fmla="*/ 1089462 w 1089462"/>
                <a:gd name="connsiteY2" fmla="*/ 490569 h 981138"/>
                <a:gd name="connsiteX3" fmla="*/ 487581 w 1089462"/>
                <a:gd name="connsiteY3" fmla="*/ 981138 h 981138"/>
                <a:gd name="connsiteX4" fmla="*/ 0 w 1089462"/>
                <a:gd name="connsiteY4" fmla="*/ 490569 h 98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462" h="981138">
                  <a:moveTo>
                    <a:pt x="0" y="490569"/>
                  </a:moveTo>
                  <a:cubicBezTo>
                    <a:pt x="0" y="219635"/>
                    <a:pt x="306004" y="0"/>
                    <a:pt x="487581" y="0"/>
                  </a:cubicBezTo>
                  <a:cubicBezTo>
                    <a:pt x="669158" y="0"/>
                    <a:pt x="1089462" y="219635"/>
                    <a:pt x="1089462" y="490569"/>
                  </a:cubicBezTo>
                  <a:cubicBezTo>
                    <a:pt x="1089462" y="761503"/>
                    <a:pt x="669158" y="981138"/>
                    <a:pt x="487581" y="981138"/>
                  </a:cubicBezTo>
                  <a:cubicBezTo>
                    <a:pt x="306004" y="981138"/>
                    <a:pt x="0" y="761503"/>
                    <a:pt x="0" y="490569"/>
                  </a:cubicBezTo>
                  <a:close/>
                </a:path>
              </a:pathLst>
            </a:custGeom>
            <a:solidFill>
              <a:srgbClr val="FFC000"/>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5B1500B4-2A13-B105-884B-9C3A22343CC6}"/>
                </a:ext>
              </a:extLst>
            </p:cNvPr>
            <p:cNvSpPr txBox="1"/>
            <p:nvPr/>
          </p:nvSpPr>
          <p:spPr>
            <a:xfrm>
              <a:off x="3709062" y="6037207"/>
              <a:ext cx="1058090" cy="461665"/>
            </a:xfrm>
            <a:prstGeom prst="rect">
              <a:avLst/>
            </a:prstGeom>
            <a:noFill/>
            <a:scene3d>
              <a:camera prst="orthographicFront"/>
              <a:lightRig rig="threePt" dir="t"/>
            </a:scene3d>
            <a:sp3d>
              <a:bevelT prst="slop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rPr>
                <a:t>Tiết 1</a:t>
              </a:r>
            </a:p>
          </p:txBody>
        </p:sp>
      </p:grpSp>
      <p:sp>
        <p:nvSpPr>
          <p:cNvPr id="7" name="TextBox 6"/>
          <p:cNvSpPr txBox="1"/>
          <p:nvPr/>
        </p:nvSpPr>
        <p:spPr>
          <a:xfrm>
            <a:off x="1971823" y="986916"/>
            <a:ext cx="9231027" cy="132343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rPr>
              <a:t>DẪN</a:t>
            </a:r>
            <a:r>
              <a:rPr kumimoji="0" lang="en-US" altLang="zh-CN" sz="6000" b="1" i="0" u="none" strike="noStrike" kern="1200" cap="none" spc="0" normalizeH="0" noProof="0">
                <a:ln>
                  <a:noFill/>
                </a:ln>
                <a:solidFill>
                  <a:srgbClr val="7030A0"/>
                </a:solidFill>
                <a:effectLst/>
                <a:uLnTx/>
                <a:uFillTx/>
                <a:latin typeface="Roboto Black" panose="02000000000000000000" pitchFamily="2" charset="0"/>
                <a:ea typeface="Roboto Black" panose="02000000000000000000" pitchFamily="2" charset="0"/>
              </a:rPr>
              <a:t> NHIỆT</a:t>
            </a:r>
            <a:endParaRPr kumimoji="0" lang="en-US" altLang="zh-CN" sz="6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endParaRPr>
          </a:p>
        </p:txBody>
      </p:sp>
      <p:pic>
        <p:nvPicPr>
          <p:cNvPr id="2" name="Picture 1"/>
          <p:cNvPicPr>
            <a:picLocks noChangeAspect="1"/>
          </p:cNvPicPr>
          <p:nvPr/>
        </p:nvPicPr>
        <p:blipFill>
          <a:blip r:embed="rId3"/>
          <a:stretch>
            <a:fillRect/>
          </a:stretch>
        </p:blipFill>
        <p:spPr>
          <a:xfrm>
            <a:off x="3258359" y="2648419"/>
            <a:ext cx="6028571" cy="3752381"/>
          </a:xfrm>
          <a:prstGeom prst="rect">
            <a:avLst/>
          </a:prstGeom>
        </p:spPr>
      </p:pic>
    </p:spTree>
    <p:extLst>
      <p:ext uri="{BB962C8B-B14F-4D97-AF65-F5344CB8AC3E}">
        <p14:creationId xmlns:p14="http://schemas.microsoft.com/office/powerpoint/2010/main" val="331306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62445" y="1573620"/>
            <a:ext cx="10280476" cy="459858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895345" y="1969124"/>
            <a:ext cx="4333237" cy="523220"/>
          </a:xfrm>
          <a:prstGeom prst="rect">
            <a:avLst/>
          </a:prstGeom>
          <a:noFill/>
        </p:spPr>
        <p:txBody>
          <a:bodyPr wrap="square" rtlCol="0">
            <a:spAutoFit/>
          </a:bodyPr>
          <a:lstStyle>
            <a:defPPr>
              <a:defRPr lang="en-US"/>
            </a:defPPr>
            <a:lvl1pPr lvl="0" algn="ctr">
              <a:defRPr sz="2800" b="1">
                <a:solidFill>
                  <a:srgbClr val="00B050"/>
                </a:solidFill>
                <a:latin typeface="Pangolin" panose="000005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Cùng vẽ ý tưởng của nhóm</a:t>
            </a:r>
          </a:p>
        </p:txBody>
      </p:sp>
      <p:sp>
        <p:nvSpPr>
          <p:cNvPr id="13" name="TextBox 12"/>
          <p:cNvSpPr txBox="1"/>
          <p:nvPr/>
        </p:nvSpPr>
        <p:spPr>
          <a:xfrm>
            <a:off x="3700301" y="508695"/>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Pangolin" panose="00000500000000000000" pitchFamily="2" charset="0"/>
                <a:ea typeface="Roboto" panose="02000000000000000000" pitchFamily="2" charset="0"/>
                <a:cs typeface="+mn-cs"/>
              </a:rPr>
              <a:t>PHIẾU HỌC TẬP SỐ 4</a:t>
            </a:r>
            <a:endParaRPr kumimoji="0" lang="en-US" altLang="zh-CN" sz="3200" b="1" i="0" u="none" strike="noStrike" kern="1200" cap="none" spc="0" normalizeH="0" baseline="0" noProof="0" dirty="0">
              <a:ln>
                <a:noFill/>
              </a:ln>
              <a:solidFill>
                <a:srgbClr val="002060"/>
              </a:solidFill>
              <a:effectLst/>
              <a:uLnTx/>
              <a:uFillTx/>
              <a:latin typeface="Pangolin" panose="00000500000000000000" pitchFamily="2" charset="0"/>
              <a:ea typeface="Roboto" panose="02000000000000000000" pitchFamily="2" charset="0"/>
              <a:cs typeface="+mn-cs"/>
            </a:endParaRPr>
          </a:p>
        </p:txBody>
      </p:sp>
      <p:sp>
        <p:nvSpPr>
          <p:cNvPr id="14" name="TextBox 13"/>
          <p:cNvSpPr txBox="1"/>
          <p:nvPr/>
        </p:nvSpPr>
        <p:spPr>
          <a:xfrm>
            <a:off x="6002683" y="2164465"/>
            <a:ext cx="4885057"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1. Vật sử dụng</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làm</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bình giữ nhiệt</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lvl="0">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2. </a:t>
            </a:r>
            <a:r>
              <a:rPr lang="en-US" altLang="zh-CN" sz="2400">
                <a:solidFill>
                  <a:srgbClr val="002060"/>
                </a:solidFill>
                <a:latin typeface="Roboto" panose="02000000000000000000" pitchFamily="2" charset="0"/>
                <a:ea typeface="Roboto" panose="02000000000000000000" pitchFamily="2" charset="0"/>
              </a:rPr>
              <a:t>Vật liệu sử dụng làm các lớp bọc bình, trang trí bình</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endPar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lvl="0">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3. </a:t>
            </a:r>
            <a:r>
              <a:rPr lang="vi-VN" altLang="zh-CN" sz="2400">
                <a:solidFill>
                  <a:srgbClr val="002060"/>
                </a:solidFill>
                <a:latin typeface="Roboto" panose="02000000000000000000" pitchFamily="2" charset="0"/>
                <a:ea typeface="Roboto" panose="02000000000000000000" pitchFamily="2" charset="0"/>
              </a:rPr>
              <a:t>Mô tả phương án thiết kế (vẽ, viết,...) bình giữ nhiệt</a:t>
            </a:r>
            <a:endPar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p:txBody>
      </p:sp>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824" y="3002546"/>
            <a:ext cx="1483894" cy="2281289"/>
          </a:xfrm>
          <a:prstGeom prst="rect">
            <a:avLst/>
          </a:prstGeom>
        </p:spPr>
      </p:pic>
    </p:spTree>
    <p:extLst>
      <p:ext uri="{BB962C8B-B14F-4D97-AF65-F5344CB8AC3E}">
        <p14:creationId xmlns:p14="http://schemas.microsoft.com/office/powerpoint/2010/main" val="3264787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2">
            <a:extLst>
              <a:ext uri="{FF2B5EF4-FFF2-40B4-BE49-F238E27FC236}">
                <a16:creationId xmlns:a16="http://schemas.microsoft.com/office/drawing/2014/main" id="{8D375CCE-294A-4A06-B090-A5CB539AC2CB}"/>
              </a:ext>
            </a:extLst>
          </p:cNvPr>
          <p:cNvSpPr/>
          <p:nvPr/>
        </p:nvSpPr>
        <p:spPr>
          <a:xfrm>
            <a:off x="1464068" y="1623193"/>
            <a:ext cx="8991600" cy="4080757"/>
          </a:xfrm>
          <a:prstGeom prst="roundRect">
            <a:avLst>
              <a:gd name="adj" fmla="val 9417"/>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15" name="TextBox 14">
            <a:extLst>
              <a:ext uri="{FF2B5EF4-FFF2-40B4-BE49-F238E27FC236}">
                <a16:creationId xmlns:a16="http://schemas.microsoft.com/office/drawing/2014/main" id="{F47EDC76-93E4-69B2-B3EB-FFBB9F9285CB}"/>
              </a:ext>
            </a:extLst>
          </p:cNvPr>
          <p:cNvSpPr txBox="1"/>
          <p:nvPr/>
        </p:nvSpPr>
        <p:spPr>
          <a:xfrm>
            <a:off x="3865254" y="1847811"/>
            <a:ext cx="4189228"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Lựa chọn dụng cụ và vật liệu</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6" name="TextBox 25"/>
          <p:cNvSpPr txBox="1"/>
          <p:nvPr/>
        </p:nvSpPr>
        <p:spPr>
          <a:xfrm>
            <a:off x="33815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BÌNH GIỮ NHIỆT</a:t>
            </a:r>
          </a:p>
        </p:txBody>
      </p:sp>
      <p:pic>
        <p:nvPicPr>
          <p:cNvPr id="16" name="Picture 15">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2545" y="2811093"/>
            <a:ext cx="8207519" cy="2149406"/>
          </a:xfrm>
          <a:prstGeom prst="rect">
            <a:avLst/>
          </a:prstGeom>
        </p:spPr>
      </p:pic>
    </p:spTree>
    <p:extLst>
      <p:ext uri="{BB962C8B-B14F-4D97-AF65-F5344CB8AC3E}">
        <p14:creationId xmlns:p14="http://schemas.microsoft.com/office/powerpoint/2010/main" val="255107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par>
                                <p:cTn id="12" presetID="14" presetClass="entr" presetSubtype="1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cTn>
                              </p:par>
                              <p:par>
                                <p:cTn id="15" presetID="2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7EDC76-93E4-69B2-B3EB-FFBB9F9285CB}"/>
              </a:ext>
            </a:extLst>
          </p:cNvPr>
          <p:cNvSpPr txBox="1"/>
          <p:nvPr/>
        </p:nvSpPr>
        <p:spPr>
          <a:xfrm>
            <a:off x="1573423" y="2028440"/>
            <a:ext cx="1004777" cy="461665"/>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0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a:t>
            </a:r>
            <a:r>
              <a:rPr kumimoji="0" lang="pt-BR" sz="30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Gợi ý</a:t>
            </a:r>
            <a:endParaRPr kumimoji="0" lang="en-US" sz="3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1" name="TextBox 10">
            <a:extLst>
              <a:ext uri="{FF2B5EF4-FFF2-40B4-BE49-F238E27FC236}">
                <a16:creationId xmlns:a16="http://schemas.microsoft.com/office/drawing/2014/main" id="{F47EDC76-93E4-69B2-B3EB-FFBB9F9285CB}"/>
              </a:ext>
            </a:extLst>
          </p:cNvPr>
          <p:cNvSpPr txBox="1"/>
          <p:nvPr/>
        </p:nvSpPr>
        <p:spPr>
          <a:xfrm>
            <a:off x="1573423" y="3664328"/>
            <a:ext cx="1808175" cy="1107996"/>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Đo, cắt tấm xốp bọc,</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tấm xốp hơi</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6" name="Oval 20"/>
          <p:cNvSpPr/>
          <p:nvPr/>
        </p:nvSpPr>
        <p:spPr>
          <a:xfrm>
            <a:off x="385215" y="3017017"/>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1</a:t>
            </a:r>
          </a:p>
        </p:txBody>
      </p:sp>
      <p:pic>
        <p:nvPicPr>
          <p:cNvPr id="10" name="Picture 9">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5594" y="2656657"/>
            <a:ext cx="5207246" cy="3717703"/>
          </a:xfrm>
          <a:prstGeom prst="rect">
            <a:avLst/>
          </a:prstGeom>
        </p:spPr>
      </p:pic>
      <p:sp>
        <p:nvSpPr>
          <p:cNvPr id="9" name="TextBox 8"/>
          <p:cNvSpPr txBox="1"/>
          <p:nvPr/>
        </p:nvSpPr>
        <p:spPr>
          <a:xfrm>
            <a:off x="3381598" y="483640"/>
            <a:ext cx="5670556" cy="584775"/>
          </a:xfrm>
          <a:prstGeom prst="rect">
            <a:avLst/>
          </a:prstGeom>
          <a:noFill/>
        </p:spPr>
        <p:txBody>
          <a:bodyPr wrap="square" rtlCol="0">
            <a:spAutoFit/>
          </a:bodyPr>
          <a:lstStyle/>
          <a:p>
            <a:pPr lvl="0" algn="ctr">
              <a:defRPr/>
            </a:pPr>
            <a:r>
              <a:rPr lang="vi-VN" altLang="zh-CN" sz="3200" b="1" dirty="0">
                <a:solidFill>
                  <a:srgbClr val="002060"/>
                </a:solidFill>
                <a:latin typeface="Roboto" panose="02000000000000000000" pitchFamily="2" charset="0"/>
                <a:ea typeface="Roboto" panose="02000000000000000000" pitchFamily="2" charset="0"/>
              </a:rPr>
              <a:t>LÀM BÌNH GIỮ NHIỆT</a:t>
            </a:r>
          </a:p>
        </p:txBody>
      </p:sp>
      <p:sp>
        <p:nvSpPr>
          <p:cNvPr id="3" name="TextBox 2">
            <a:extLst>
              <a:ext uri="{FF2B5EF4-FFF2-40B4-BE49-F238E27FC236}">
                <a16:creationId xmlns:a16="http://schemas.microsoft.com/office/drawing/2014/main" id="{50B4443C-4560-7B9A-0BD4-0D58B16EF085}"/>
              </a:ext>
            </a:extLst>
          </p:cNvPr>
          <p:cNvSpPr txBox="1"/>
          <p:nvPr/>
        </p:nvSpPr>
        <p:spPr>
          <a:xfrm>
            <a:off x="1589559" y="1235287"/>
            <a:ext cx="94193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bình</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giữ nhiệt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theo cách của em hoặc nhóm em</a:t>
            </a:r>
            <a:endParaRPr kumimoji="0" lang="en-US"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82613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childTnLst>
                                </p:cTn>
                              </p:par>
                              <p:par>
                                <p:cTn id="16" presetID="6" presetClass="entr" presetSubtype="32"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out)">
                                      <p:cBhvr>
                                        <p:cTn id="18" dur="20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9"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3709525" y="1246918"/>
            <a:ext cx="6613662" cy="738664"/>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Bọc tấm xốp bọc quanh chai</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thuỷ tinh hai vòng và bọc cố</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định phần đáy chai</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5" name="Oval 20"/>
          <p:cNvSpPr/>
          <p:nvPr/>
        </p:nvSpPr>
        <p:spPr>
          <a:xfrm>
            <a:off x="2266149" y="1393723"/>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2</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3899" y="2596910"/>
            <a:ext cx="4755906" cy="3298895"/>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 name="TextBox 8"/>
          <p:cNvSpPr txBox="1"/>
          <p:nvPr/>
        </p:nvSpPr>
        <p:spPr>
          <a:xfrm>
            <a:off x="33815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BÌNH GIỮ NHIỆT</a:t>
            </a:r>
          </a:p>
        </p:txBody>
      </p:sp>
    </p:spTree>
    <p:extLst>
      <p:ext uri="{BB962C8B-B14F-4D97-AF65-F5344CB8AC3E}">
        <p14:creationId xmlns:p14="http://schemas.microsoft.com/office/powerpoint/2010/main" val="56520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42"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845946" y="3781497"/>
            <a:ext cx="3632536" cy="1107996"/>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Bọc tấm xốp hơi hai vòng</a:t>
            </a:r>
          </a:p>
          <a:p>
            <a:pPr lvl="0" algn="just">
              <a:defRPr/>
            </a:pPr>
            <a:r>
              <a:rPr lang="vi-VN" sz="2400">
                <a:solidFill>
                  <a:srgbClr val="002060"/>
                </a:solidFill>
                <a:latin typeface="Roboto" panose="02000000000000000000" pitchFamily="2" charset="0"/>
                <a:ea typeface="Roboto" panose="02000000000000000000" pitchFamily="2" charset="0"/>
              </a:rPr>
              <a:t>quanh chai và bọc cố định</a:t>
            </a:r>
          </a:p>
          <a:p>
            <a:pPr lvl="0" algn="just">
              <a:defRPr/>
            </a:pPr>
            <a:r>
              <a:rPr lang="vi-VN" sz="2400">
                <a:solidFill>
                  <a:srgbClr val="002060"/>
                </a:solidFill>
                <a:latin typeface="Roboto" panose="02000000000000000000" pitchFamily="2" charset="0"/>
                <a:ea typeface="Roboto" panose="02000000000000000000" pitchFamily="2" charset="0"/>
              </a:rPr>
              <a:t>phần đáy chai</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5086" y="1641497"/>
            <a:ext cx="6059458" cy="4517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0" name="Oval 20"/>
          <p:cNvSpPr/>
          <p:nvPr/>
        </p:nvSpPr>
        <p:spPr>
          <a:xfrm>
            <a:off x="1898395" y="2101334"/>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3</a:t>
            </a:r>
          </a:p>
        </p:txBody>
      </p:sp>
      <p:sp>
        <p:nvSpPr>
          <p:cNvPr id="7" name="TextBox 6"/>
          <p:cNvSpPr txBox="1"/>
          <p:nvPr/>
        </p:nvSpPr>
        <p:spPr>
          <a:xfrm>
            <a:off x="3194562" y="46158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BÌNH GIỮ NHIỆT</a:t>
            </a:r>
          </a:p>
        </p:txBody>
      </p:sp>
    </p:spTree>
    <p:extLst>
      <p:ext uri="{BB962C8B-B14F-4D97-AF65-F5344CB8AC3E}">
        <p14:creationId xmlns:p14="http://schemas.microsoft.com/office/powerpoint/2010/main" val="213168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7007286" y="3754054"/>
            <a:ext cx="3632536" cy="1107996"/>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Tiếp tục bọc và cố</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định tấm xốp bọc</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tương tự bước 2</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2209" y="1551211"/>
            <a:ext cx="4526067" cy="4517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0" name="Oval 20"/>
          <p:cNvSpPr/>
          <p:nvPr/>
        </p:nvSpPr>
        <p:spPr>
          <a:xfrm>
            <a:off x="8052585" y="1799998"/>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4</a:t>
            </a:r>
          </a:p>
        </p:txBody>
      </p:sp>
      <p:sp>
        <p:nvSpPr>
          <p:cNvPr id="7" name="TextBox 6"/>
          <p:cNvSpPr txBox="1"/>
          <p:nvPr/>
        </p:nvSpPr>
        <p:spPr>
          <a:xfrm>
            <a:off x="33815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BÌNH GIỮ NHIỆT</a:t>
            </a:r>
          </a:p>
        </p:txBody>
      </p:sp>
    </p:spTree>
    <p:extLst>
      <p:ext uri="{BB962C8B-B14F-4D97-AF65-F5344CB8AC3E}">
        <p14:creationId xmlns:p14="http://schemas.microsoft.com/office/powerpoint/2010/main" val="136070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6" presetClass="entr" presetSubtype="16"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7007286" y="3754054"/>
            <a:ext cx="3632536" cy="738664"/>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Bọc giấy nhôm hai</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vòng quanh chai và</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đáy chai</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462" y="1551211"/>
            <a:ext cx="4419560" cy="4517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0" name="Oval 20"/>
          <p:cNvSpPr/>
          <p:nvPr/>
        </p:nvSpPr>
        <p:spPr>
          <a:xfrm>
            <a:off x="8052585" y="1799998"/>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5</a:t>
            </a:r>
          </a:p>
        </p:txBody>
      </p:sp>
      <p:sp>
        <p:nvSpPr>
          <p:cNvPr id="7" name="TextBox 6"/>
          <p:cNvSpPr txBox="1"/>
          <p:nvPr/>
        </p:nvSpPr>
        <p:spPr>
          <a:xfrm>
            <a:off x="33815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BÌNH GIỮ NHIỆT</a:t>
            </a:r>
          </a:p>
        </p:txBody>
      </p:sp>
    </p:spTree>
    <p:extLst>
      <p:ext uri="{BB962C8B-B14F-4D97-AF65-F5344CB8AC3E}">
        <p14:creationId xmlns:p14="http://schemas.microsoft.com/office/powerpoint/2010/main" val="396713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4" presetClass="entr" presetSubtype="1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1158378" y="3938744"/>
            <a:ext cx="3632536" cy="369332"/>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Trang trí hoàn thiện</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3994" y="1799998"/>
            <a:ext cx="4419560" cy="44003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3152998" y="483640"/>
            <a:ext cx="5670556" cy="584775"/>
          </a:xfrm>
          <a:prstGeom prst="rect">
            <a:avLst/>
          </a:prstGeom>
          <a:noFill/>
        </p:spPr>
        <p:txBody>
          <a:bodyPr wrap="square" rtlCol="0">
            <a:spAutoFit/>
          </a:bodyPr>
          <a:lstStyle/>
          <a:p>
            <a:pPr lvl="0" algn="ctr">
              <a:defRPr/>
            </a:pPr>
            <a:r>
              <a:rPr lang="vi-VN" altLang="zh-CN" sz="3200" b="1" dirty="0">
                <a:solidFill>
                  <a:srgbClr val="002060"/>
                </a:solidFill>
                <a:latin typeface="Roboto" panose="02000000000000000000" pitchFamily="2" charset="0"/>
                <a:ea typeface="Roboto" panose="02000000000000000000" pitchFamily="2" charset="0"/>
              </a:rPr>
              <a:t>LÀM BÌNH GIỮ NHIỆT</a:t>
            </a:r>
          </a:p>
        </p:txBody>
      </p:sp>
      <p:sp>
        <p:nvSpPr>
          <p:cNvPr id="10" name="Oval 20"/>
          <p:cNvSpPr/>
          <p:nvPr/>
        </p:nvSpPr>
        <p:spPr>
          <a:xfrm>
            <a:off x="1943436" y="2516970"/>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6</a:t>
            </a:r>
          </a:p>
        </p:txBody>
      </p:sp>
    </p:spTree>
    <p:extLst>
      <p:ext uri="{BB962C8B-B14F-4D97-AF65-F5344CB8AC3E}">
        <p14:creationId xmlns:p14="http://schemas.microsoft.com/office/powerpoint/2010/main" val="208623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6" presetClass="entr" presetSubtype="21"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396262" y="611120"/>
            <a:ext cx="77868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KIỂM TRA VÀ ĐIỀU CHỈNH SẢN PHẨM</a:t>
            </a: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8" name="TextBox 7"/>
          <p:cNvSpPr txBox="1"/>
          <p:nvPr/>
        </p:nvSpPr>
        <p:spPr>
          <a:xfrm>
            <a:off x="1158378" y="2036799"/>
            <a:ext cx="5362299" cy="830997"/>
          </a:xfrm>
          <a:prstGeom prst="rect">
            <a:avLst/>
          </a:prstGeom>
          <a:noFill/>
        </p:spPr>
        <p:txBody>
          <a:bodyPr wrap="square" rtlCol="0">
            <a:spAutoFit/>
          </a:bodyPr>
          <a:lstStyle/>
          <a:p>
            <a:pPr lvl="0">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a:t>
            </a:r>
            <a:r>
              <a:rPr lang="en-US" altLang="zh-CN" sz="2400">
                <a:solidFill>
                  <a:srgbClr val="002060"/>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Bình có nắp chắc chắn, chứa được</a:t>
            </a:r>
          </a:p>
          <a:p>
            <a:pPr lvl="0">
              <a:defRPr/>
            </a:pPr>
            <a:r>
              <a:rPr lang="vi-VN" altLang="zh-CN" sz="2400">
                <a:solidFill>
                  <a:srgbClr val="002060"/>
                </a:solidFill>
                <a:latin typeface="Roboto" panose="02000000000000000000" pitchFamily="2" charset="0"/>
                <a:ea typeface="Roboto" panose="02000000000000000000" pitchFamily="2" charset="0"/>
              </a:rPr>
              <a:t>khoảng 300 ml đến 1</a:t>
            </a:r>
            <a:r>
              <a:rPr lang="vi-VN" altLang="zh-CN" sz="2400" i="1">
                <a:solidFill>
                  <a:srgbClr val="002060"/>
                </a:solidFill>
                <a:latin typeface="+mj-lt"/>
                <a:ea typeface="Roboto" panose="02000000000000000000" pitchFamily="2" charset="0"/>
              </a:rPr>
              <a:t>l</a:t>
            </a:r>
            <a:r>
              <a:rPr lang="vi-VN" altLang="zh-CN" sz="2400">
                <a:solidFill>
                  <a:srgbClr val="002060"/>
                </a:solidFill>
                <a:latin typeface="Roboto" panose="02000000000000000000" pitchFamily="2" charset="0"/>
                <a:ea typeface="Roboto" panose="02000000000000000000" pitchFamily="2" charset="0"/>
              </a:rPr>
              <a:t> nước</a:t>
            </a:r>
          </a:p>
        </p:txBody>
      </p:sp>
      <p:sp>
        <p:nvSpPr>
          <p:cNvPr id="9" name="TextBox 8"/>
          <p:cNvSpPr txBox="1"/>
          <p:nvPr/>
        </p:nvSpPr>
        <p:spPr>
          <a:xfrm>
            <a:off x="1137398" y="4166207"/>
            <a:ext cx="4933507" cy="461665"/>
          </a:xfrm>
          <a:prstGeom prst="rect">
            <a:avLst/>
          </a:prstGeom>
          <a:noFill/>
        </p:spPr>
        <p:txBody>
          <a:bodyPr wrap="square" rtlCol="0">
            <a:spAutoFit/>
          </a:bodyPr>
          <a:lstStyle/>
          <a:p>
            <a:pPr lvl="0">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Màu sắc tươi sáng, hài hoà</a:t>
            </a:r>
          </a:p>
        </p:txBody>
      </p:sp>
      <p:sp>
        <p:nvSpPr>
          <p:cNvPr id="10" name="TextBox 9"/>
          <p:cNvSpPr txBox="1"/>
          <p:nvPr/>
        </p:nvSpPr>
        <p:spPr>
          <a:xfrm>
            <a:off x="1158377" y="3124563"/>
            <a:ext cx="5180078" cy="830997"/>
          </a:xfrm>
          <a:prstGeom prst="rect">
            <a:avLst/>
          </a:prstGeom>
          <a:noFill/>
        </p:spPr>
        <p:txBody>
          <a:bodyPr wrap="square" rtlCol="0">
            <a:spAutoFit/>
          </a:bodyPr>
          <a:lstStyle/>
          <a:p>
            <a:pPr lvl="0" algn="just">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Bình có thể giữ nóng hoặc giữ</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lạnh</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thức uống chứa trong nó</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rotWithShape="1">
          <a:blip r:embed="rId4">
            <a:extLst>
              <a:ext uri="{BEBA8EAE-BF5A-486C-A8C5-ECC9F3942E4B}">
                <a14:imgProps xmlns:a14="http://schemas.microsoft.com/office/drawing/2010/main">
                  <a14:imgLayer r:embed="rId5">
                    <a14:imgEffect>
                      <a14:backgroundRemoval t="27598" b="72808" l="25566" r="83709">
                        <a14:foregroundMark x1="44208" y1="67762" x2="51064" y2="71831"/>
                        <a14:foregroundMark x1="43499" y1="67293" x2="45626" y2="69014"/>
                        <a14:foregroundMark x1="65721" y1="45853" x2="65248" y2="56808"/>
                        <a14:backgroundMark x1="72340" y1="45853" x2="76596" y2="64006"/>
                      </a14:backgroundRemoval>
                    </a14:imgEffect>
                  </a14:imgLayer>
                </a14:imgProps>
              </a:ext>
              <a:ext uri="{28A0092B-C50C-407E-A947-70E740481C1C}">
                <a14:useLocalDpi xmlns:a14="http://schemas.microsoft.com/office/drawing/2010/main" val="0"/>
              </a:ext>
            </a:extLst>
          </a:blip>
          <a:srcRect l="18298" t="21947" r="9023" b="21541"/>
          <a:stretch/>
        </p:blipFill>
        <p:spPr>
          <a:xfrm>
            <a:off x="7144454" y="2161501"/>
            <a:ext cx="2467138" cy="2897908"/>
          </a:xfrm>
          <a:prstGeom prst="rect">
            <a:avLst/>
          </a:prstGeom>
          <a:effectLst>
            <a:outerShdw blurRad="63500" sx="102000" sy="102000" algn="ctr" rotWithShape="0">
              <a:prstClr val="black">
                <a:alpha val="40000"/>
              </a:prstClr>
            </a:outerShdw>
          </a:effectLst>
        </p:spPr>
      </p:pic>
      <p:pic>
        <p:nvPicPr>
          <p:cNvPr id="13" name="Picture 12"/>
          <p:cNvPicPr>
            <a:picLocks noChangeAspect="1"/>
          </p:cNvPicPr>
          <p:nvPr/>
        </p:nvPicPr>
        <p:blipFill>
          <a:blip r:embed="rId6">
            <a:extLst>
              <a:ext uri="{BEBA8EAE-BF5A-486C-A8C5-ECC9F3942E4B}">
                <a14:imgProps xmlns:a14="http://schemas.microsoft.com/office/drawing/2010/main">
                  <a14:imgLayer r:embed="rId7">
                    <a14:imgEffect>
                      <a14:backgroundRemoval t="0" b="100000" l="9916" r="89451"/>
                    </a14:imgEffect>
                  </a14:imgLayer>
                </a14:imgProps>
              </a:ext>
              <a:ext uri="{28A0092B-C50C-407E-A947-70E740481C1C}">
                <a14:useLocalDpi xmlns:a14="http://schemas.microsoft.com/office/drawing/2010/main" val="0"/>
              </a:ext>
            </a:extLst>
          </a:blip>
          <a:stretch>
            <a:fillRect/>
          </a:stretch>
        </p:blipFill>
        <p:spPr>
          <a:xfrm rot="1391499">
            <a:off x="8252474" y="1856921"/>
            <a:ext cx="2769956" cy="3102980"/>
          </a:xfrm>
          <a:prstGeom prst="rect">
            <a:avLst/>
          </a:prstGeom>
        </p:spPr>
      </p:pic>
    </p:spTree>
    <p:extLst>
      <p:ext uri="{BB962C8B-B14F-4D97-AF65-F5344CB8AC3E}">
        <p14:creationId xmlns:p14="http://schemas.microsoft.com/office/powerpoint/2010/main" val="396158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53"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1903238" y="478488"/>
            <a:ext cx="98078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GIỚI THIỆU VÀ </a:t>
            </a:r>
            <a:r>
              <a:rPr kumimoji="0" lang="en-US"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TRƯNG</a:t>
            </a:r>
            <a:r>
              <a:rPr kumimoji="0" lang="en-US" altLang="zh-CN" sz="3200" b="1"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BÀY SẢN PHẨM</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ackgroundRemoval t="27598" b="72808" l="25566" r="83709">
                        <a14:foregroundMark x1="44208" y1="67762" x2="51064" y2="71831"/>
                        <a14:foregroundMark x1="43499" y1="67293" x2="45626" y2="69014"/>
                        <a14:foregroundMark x1="65721" y1="45853" x2="65248" y2="56808"/>
                        <a14:backgroundMark x1="72340" y1="45853" x2="76596" y2="64006"/>
                      </a14:backgroundRemoval>
                    </a14:imgEffect>
                  </a14:imgLayer>
                </a14:imgProps>
              </a:ext>
              <a:ext uri="{28A0092B-C50C-407E-A947-70E740481C1C}">
                <a14:useLocalDpi xmlns:a14="http://schemas.microsoft.com/office/drawing/2010/main" val="0"/>
              </a:ext>
            </a:extLst>
          </a:blip>
          <a:srcRect l="18298" t="21947" r="9023" b="21541"/>
          <a:stretch/>
        </p:blipFill>
        <p:spPr>
          <a:xfrm>
            <a:off x="8074144" y="1826632"/>
            <a:ext cx="2467138" cy="2897908"/>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ackgroundRemoval t="0" b="100000" l="9916" r="89451"/>
                    </a14:imgEffect>
                  </a14:imgLayer>
                </a14:imgProps>
              </a:ext>
              <a:ext uri="{28A0092B-C50C-407E-A947-70E740481C1C}">
                <a14:useLocalDpi xmlns:a14="http://schemas.microsoft.com/office/drawing/2010/main" val="0"/>
              </a:ext>
            </a:extLst>
          </a:blip>
          <a:stretch>
            <a:fillRect/>
          </a:stretch>
        </p:blipFill>
        <p:spPr>
          <a:xfrm rot="1391499">
            <a:off x="4845618" y="2159453"/>
            <a:ext cx="2769956" cy="3102980"/>
          </a:xfrm>
          <a:prstGeom prst="rect">
            <a:avLst/>
          </a:prstGeom>
        </p:spPr>
      </p:pic>
      <p:pic>
        <p:nvPicPr>
          <p:cNvPr id="4" name="Picture 3">
            <a:extLst>
              <a:ext uri="{FF2B5EF4-FFF2-40B4-BE49-F238E27FC236}">
                <a16:creationId xmlns:a16="http://schemas.microsoft.com/office/drawing/2014/main" id="{881E726C-019E-2E12-51DA-6BF73C5EEF34}"/>
              </a:ext>
            </a:extLst>
          </p:cNvPr>
          <p:cNvPicPr>
            <a:picLocks noChangeAspect="1"/>
          </p:cNvPicPr>
          <p:nvPr/>
        </p:nvPicPr>
        <p:blipFill>
          <a:blip r:embed="rId8"/>
          <a:stretch>
            <a:fillRect/>
          </a:stretch>
        </p:blipFill>
        <p:spPr>
          <a:xfrm>
            <a:off x="2494249" y="2086704"/>
            <a:ext cx="1381318" cy="3248478"/>
          </a:xfrm>
          <a:prstGeom prst="rect">
            <a:avLst/>
          </a:prstGeom>
        </p:spPr>
      </p:pic>
    </p:spTree>
    <p:extLst>
      <p:ext uri="{BB962C8B-B14F-4D97-AF65-F5344CB8AC3E}">
        <p14:creationId xmlns:p14="http://schemas.microsoft.com/office/powerpoint/2010/main" val="233700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par>
                                <p:cTn id="16" presetID="3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par>
                                <p:cTn id="22" presetID="31"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1940375" y="748383"/>
            <a:ext cx="7637921" cy="584775"/>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TRÒ CHƠI </a:t>
            </a:r>
            <a:r>
              <a:rPr lang="vi-VN" altLang="zh-CN" sz="3200" b="1" dirty="0">
                <a:solidFill>
                  <a:srgbClr val="002060"/>
                </a:solidFill>
                <a:latin typeface="Roboto" panose="02000000000000000000" pitchFamily="2" charset="0"/>
                <a:ea typeface="Roboto" panose="02000000000000000000" pitchFamily="2" charset="0"/>
              </a:rPr>
              <a:t>“</a:t>
            </a:r>
            <a:r>
              <a:rPr lang="en-US" altLang="zh-CN" sz="3200" b="1" dirty="0">
                <a:solidFill>
                  <a:srgbClr val="002060"/>
                </a:solidFill>
                <a:latin typeface="Roboto" panose="02000000000000000000" pitchFamily="2" charset="0"/>
                <a:ea typeface="Roboto" panose="02000000000000000000" pitchFamily="2" charset="0"/>
              </a:rPr>
              <a:t>AI NHANH HƠN</a:t>
            </a:r>
            <a:r>
              <a:rPr lang="vi-VN" altLang="zh-CN" sz="3200" b="1" dirty="0">
                <a:solidFill>
                  <a:srgbClr val="002060"/>
                </a:solidFill>
                <a:latin typeface="Roboto" panose="02000000000000000000" pitchFamily="2" charset="0"/>
                <a:ea typeface="Roboto" panose="02000000000000000000" pitchFamily="2" charset="0"/>
              </a:rPr>
              <a: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3" name="TextBox 12"/>
          <p:cNvSpPr txBox="1"/>
          <p:nvPr/>
        </p:nvSpPr>
        <p:spPr>
          <a:xfrm>
            <a:off x="3121565" y="1181155"/>
            <a:ext cx="181687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Cách chơi:</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16" name="TextBox 15"/>
          <p:cNvSpPr txBox="1"/>
          <p:nvPr/>
        </p:nvSpPr>
        <p:spPr>
          <a:xfrm>
            <a:off x="178676" y="2336403"/>
            <a:ext cx="4694659" cy="1569660"/>
          </a:xfrm>
          <a:prstGeom prst="rect">
            <a:avLst/>
          </a:prstGeom>
          <a:noFill/>
        </p:spPr>
        <p:txBody>
          <a:bodyPr wrap="square" rtlCol="0">
            <a:spAutoFit/>
          </a:bodyPr>
          <a:lstStyle/>
          <a:p>
            <a:pPr lvl="0" algn="just">
              <a:defRPr/>
            </a:pPr>
            <a:r>
              <a:rPr lang="vi-VN" sz="2400">
                <a:solidFill>
                  <a:srgbClr val="002060"/>
                </a:solidFill>
                <a:latin typeface="Roboto" panose="02000000000000000000" pitchFamily="2" charset="0"/>
                <a:ea typeface="Roboto" panose="02000000000000000000" pitchFamily="2" charset="0"/>
              </a:rPr>
              <a:t>Thành viên các nhóm lần lượt</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ghi các vật giúp giữ ấm vào mùa đông</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và các vật giúp giữ mát vào mùa hè lên</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bảng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7" name="TextBox 16"/>
          <p:cNvSpPr txBox="1"/>
          <p:nvPr/>
        </p:nvSpPr>
        <p:spPr>
          <a:xfrm>
            <a:off x="178676" y="4096960"/>
            <a:ext cx="4694660" cy="830997"/>
          </a:xfrm>
          <a:prstGeom prst="rect">
            <a:avLst/>
          </a:prstGeom>
          <a:noFill/>
        </p:spPr>
        <p:txBody>
          <a:bodyPr wrap="square" rtlCol="0">
            <a:spAutoFit/>
          </a:bodyPr>
          <a:lstStyle/>
          <a:p>
            <a:pPr lvl="0" algn="just">
              <a:defRPr/>
            </a:pPr>
            <a:r>
              <a:rPr lang="vi-VN" sz="2400">
                <a:solidFill>
                  <a:srgbClr val="002060"/>
                </a:solidFill>
                <a:latin typeface="Roboto" panose="02000000000000000000" pitchFamily="2" charset="0"/>
                <a:ea typeface="Roboto" panose="02000000000000000000" pitchFamily="2" charset="0"/>
              </a:rPr>
              <a:t>Đội nào ghi được nhiều hơn sẽ</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thắng cuộc</a:t>
            </a:r>
            <a:endParaRPr lang="en-US" altLang="zh-CN" sz="2400" dirty="0">
              <a:solidFill>
                <a:srgbClr val="002060"/>
              </a:solidFill>
              <a:latin typeface="Roboto" panose="02000000000000000000" pitchFamily="2" charset="0"/>
              <a:ea typeface="Roboto" panose="02000000000000000000" pitchFamily="2" charset="0"/>
            </a:endParaRPr>
          </a:p>
        </p:txBody>
      </p:sp>
      <p:pic>
        <p:nvPicPr>
          <p:cNvPr id="3" name="Picture 2"/>
          <p:cNvPicPr>
            <a:picLocks noChangeAspect="1"/>
          </p:cNvPicPr>
          <p:nvPr/>
        </p:nvPicPr>
        <p:blipFill>
          <a:blip r:embed="rId3"/>
          <a:stretch>
            <a:fillRect/>
          </a:stretch>
        </p:blipFill>
        <p:spPr>
          <a:xfrm>
            <a:off x="4030004" y="4610897"/>
            <a:ext cx="3685714" cy="2133333"/>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4"/>
          <a:stretch>
            <a:fillRect/>
          </a:stretch>
        </p:blipFill>
        <p:spPr>
          <a:xfrm>
            <a:off x="8098513" y="4610897"/>
            <a:ext cx="3601012" cy="2133333"/>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5"/>
          <a:stretch>
            <a:fillRect/>
          </a:stretch>
        </p:blipFill>
        <p:spPr>
          <a:xfrm>
            <a:off x="6068291" y="1373963"/>
            <a:ext cx="4297919" cy="304453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0899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par>
                                <p:cTn id="29" presetID="2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3" grpId="0"/>
      <p:bldP spid="1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44929" y="624225"/>
            <a:ext cx="46565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ĐÁNH GIÁ SẢN PHẨM</a:t>
            </a:r>
            <a:endPar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8" name="Picture 17">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46550" cy="1550366"/>
          </a:xfrm>
          <a:prstGeom prst="rect">
            <a:avLst/>
          </a:prstGeom>
        </p:spPr>
      </p:pic>
      <p:pic>
        <p:nvPicPr>
          <p:cNvPr id="19" name="Picture 18">
            <a:extLst>
              <a:ext uri="{FF2B5EF4-FFF2-40B4-BE49-F238E27FC236}">
                <a16:creationId xmlns:a16="http://schemas.microsoft.com/office/drawing/2014/main" id="{571028BF-4394-59CC-577D-5A0DC1AF07B2}"/>
              </a:ext>
            </a:extLst>
          </p:cNvPr>
          <p:cNvPicPr>
            <a:picLocks noChangeAspect="1"/>
          </p:cNvPicPr>
          <p:nvPr/>
        </p:nvPicPr>
        <p:blipFill>
          <a:blip r:embed="rId4"/>
          <a:stretch>
            <a:fillRect/>
          </a:stretch>
        </p:blipFill>
        <p:spPr>
          <a:xfrm>
            <a:off x="1937997" y="1401348"/>
            <a:ext cx="9064948" cy="5269785"/>
          </a:xfrm>
          <a:prstGeom prst="rect">
            <a:avLst/>
          </a:prstGeom>
          <a:effectLst>
            <a:outerShdw blurRad="63500" sx="102000" sy="102000" algn="ctr" rotWithShape="0">
              <a:prstClr val="black">
                <a:alpha val="40000"/>
              </a:prstClr>
            </a:outerShdw>
          </a:effectLst>
        </p:spPr>
      </p:pic>
      <p:sp>
        <p:nvSpPr>
          <p:cNvPr id="20" name="TextBox 19">
            <a:extLst>
              <a:ext uri="{FF2B5EF4-FFF2-40B4-BE49-F238E27FC236}">
                <a16:creationId xmlns:a16="http://schemas.microsoft.com/office/drawing/2014/main" id="{F47EDC76-93E4-69B2-B3EB-FFBB9F9285CB}"/>
              </a:ext>
            </a:extLst>
          </p:cNvPr>
          <p:cNvSpPr txBox="1"/>
          <p:nvPr/>
        </p:nvSpPr>
        <p:spPr>
          <a:xfrm>
            <a:off x="7028657" y="1524756"/>
            <a:ext cx="2545723"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de-DE"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Thực hiện đánh giá bằng hình dán</a:t>
            </a:r>
            <a:endParaRPr kumimoji="0" lang="en-US" sz="28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21" name="Picture 20"/>
          <p:cNvPicPr>
            <a:picLocks noChangeAspect="1"/>
          </p:cNvPicPr>
          <p:nvPr/>
        </p:nvPicPr>
        <p:blipFill rotWithShape="1">
          <a:blip r:embed="rId5"/>
          <a:srcRect l="6827" t="7035" r="5654" b="3542"/>
          <a:stretch/>
        </p:blipFill>
        <p:spPr>
          <a:xfrm>
            <a:off x="6858973" y="3445277"/>
            <a:ext cx="868595" cy="868595"/>
          </a:xfrm>
          <a:prstGeom prst="ellipse">
            <a:avLst/>
          </a:prstGeom>
        </p:spPr>
      </p:pic>
      <p:pic>
        <p:nvPicPr>
          <p:cNvPr id="22" name="Picture 21"/>
          <p:cNvPicPr>
            <a:picLocks noChangeAspect="1"/>
          </p:cNvPicPr>
          <p:nvPr/>
        </p:nvPicPr>
        <p:blipFill rotWithShape="1">
          <a:blip r:embed="rId6"/>
          <a:srcRect l="9571" t="6413" r="10420" b="6660"/>
          <a:stretch/>
        </p:blipFill>
        <p:spPr>
          <a:xfrm>
            <a:off x="8213906" y="4503727"/>
            <a:ext cx="848933" cy="848933"/>
          </a:xfrm>
          <a:prstGeom prst="ellipse">
            <a:avLst/>
          </a:prstGeom>
        </p:spPr>
      </p:pic>
      <p:pic>
        <p:nvPicPr>
          <p:cNvPr id="23" name="Picture 22"/>
          <p:cNvPicPr>
            <a:picLocks noChangeAspect="1"/>
          </p:cNvPicPr>
          <p:nvPr/>
        </p:nvPicPr>
        <p:blipFill rotWithShape="1">
          <a:blip r:embed="rId7"/>
          <a:srcRect l="5642" t="6399" r="6278" b="6897"/>
          <a:stretch/>
        </p:blipFill>
        <p:spPr>
          <a:xfrm>
            <a:off x="9568303" y="5496743"/>
            <a:ext cx="878797" cy="878797"/>
          </a:xfrm>
          <a:prstGeom prst="ellipse">
            <a:avLst/>
          </a:prstGeom>
        </p:spPr>
      </p:pic>
      <p:sp>
        <p:nvSpPr>
          <p:cNvPr id="12" name="TextBox 11"/>
          <p:cNvSpPr txBox="1"/>
          <p:nvPr/>
        </p:nvSpPr>
        <p:spPr>
          <a:xfrm>
            <a:off x="2687044" y="3605986"/>
            <a:ext cx="4105642" cy="707886"/>
          </a:xfrm>
          <a:prstGeom prst="rect">
            <a:avLst/>
          </a:prstGeom>
          <a:noFill/>
        </p:spPr>
        <p:txBody>
          <a:bodyPr wrap="square" rtlCol="0">
            <a:spAutoFit/>
          </a:bodyPr>
          <a:lstStyle/>
          <a:p>
            <a:pPr lvl="0">
              <a:defRPr/>
            </a:pPr>
            <a:r>
              <a:rPr lang="vi-VN" altLang="zh-CN" sz="2000">
                <a:solidFill>
                  <a:srgbClr val="002060"/>
                </a:solidFill>
                <a:latin typeface="Roboto" panose="02000000000000000000" pitchFamily="2" charset="0"/>
                <a:ea typeface="Roboto" panose="02000000000000000000" pitchFamily="2" charset="0"/>
              </a:rPr>
              <a:t>Bình có nắp chắc chắn, chứa</a:t>
            </a:r>
            <a:r>
              <a:rPr lang="en-US" altLang="zh-CN" sz="2000">
                <a:solidFill>
                  <a:srgbClr val="002060"/>
                </a:solidFill>
                <a:latin typeface="Roboto" panose="02000000000000000000" pitchFamily="2" charset="0"/>
                <a:ea typeface="Roboto" panose="02000000000000000000" pitchFamily="2" charset="0"/>
              </a:rPr>
              <a:t> </a:t>
            </a:r>
            <a:r>
              <a:rPr lang="vi-VN" altLang="zh-CN" sz="2000">
                <a:solidFill>
                  <a:srgbClr val="002060"/>
                </a:solidFill>
                <a:latin typeface="Roboto" panose="02000000000000000000" pitchFamily="2" charset="0"/>
                <a:ea typeface="Roboto" panose="02000000000000000000" pitchFamily="2" charset="0"/>
              </a:rPr>
              <a:t>được</a:t>
            </a:r>
            <a:r>
              <a:rPr lang="en-US" altLang="zh-CN" sz="2000">
                <a:solidFill>
                  <a:srgbClr val="002060"/>
                </a:solidFill>
                <a:latin typeface="Roboto" panose="02000000000000000000" pitchFamily="2" charset="0"/>
                <a:ea typeface="Roboto" panose="02000000000000000000" pitchFamily="2" charset="0"/>
              </a:rPr>
              <a:t> </a:t>
            </a:r>
            <a:r>
              <a:rPr lang="vi-VN" altLang="zh-CN" sz="2000">
                <a:solidFill>
                  <a:srgbClr val="002060"/>
                </a:solidFill>
                <a:latin typeface="Roboto" panose="02000000000000000000" pitchFamily="2" charset="0"/>
                <a:ea typeface="Roboto" panose="02000000000000000000" pitchFamily="2" charset="0"/>
              </a:rPr>
              <a:t>khoảng 300 ml đến 1</a:t>
            </a:r>
            <a:r>
              <a:rPr lang="vi-VN" altLang="zh-CN" sz="2000" i="1">
                <a:solidFill>
                  <a:srgbClr val="002060"/>
                </a:solidFill>
                <a:latin typeface="+mj-lt"/>
                <a:ea typeface="Roboto" panose="02000000000000000000" pitchFamily="2" charset="0"/>
              </a:rPr>
              <a:t>l</a:t>
            </a:r>
            <a:r>
              <a:rPr lang="vi-VN" altLang="zh-CN" sz="2000">
                <a:solidFill>
                  <a:srgbClr val="002060"/>
                </a:solidFill>
                <a:latin typeface="Roboto" panose="02000000000000000000" pitchFamily="2" charset="0"/>
                <a:ea typeface="Roboto" panose="02000000000000000000" pitchFamily="2" charset="0"/>
              </a:rPr>
              <a:t> nước</a:t>
            </a:r>
          </a:p>
        </p:txBody>
      </p:sp>
      <p:sp>
        <p:nvSpPr>
          <p:cNvPr id="13" name="TextBox 12"/>
          <p:cNvSpPr txBox="1"/>
          <p:nvPr/>
        </p:nvSpPr>
        <p:spPr>
          <a:xfrm>
            <a:off x="2776834" y="5688177"/>
            <a:ext cx="3593159" cy="400110"/>
          </a:xfrm>
          <a:prstGeom prst="rect">
            <a:avLst/>
          </a:prstGeom>
          <a:noFill/>
        </p:spPr>
        <p:txBody>
          <a:bodyPr wrap="square" rtlCol="0">
            <a:spAutoFit/>
          </a:bodyPr>
          <a:lstStyle/>
          <a:p>
            <a:pPr lvl="0">
              <a:defRPr/>
            </a:pPr>
            <a:r>
              <a:rPr lang="vi-VN" altLang="zh-CN" sz="2000">
                <a:solidFill>
                  <a:srgbClr val="002060"/>
                </a:solidFill>
                <a:latin typeface="Roboto" panose="02000000000000000000" pitchFamily="2" charset="0"/>
                <a:ea typeface="Roboto" panose="02000000000000000000" pitchFamily="2" charset="0"/>
              </a:rPr>
              <a:t>Màu sắc tươi sáng, hài hoà</a:t>
            </a:r>
          </a:p>
        </p:txBody>
      </p:sp>
      <p:sp>
        <p:nvSpPr>
          <p:cNvPr id="14" name="TextBox 13"/>
          <p:cNvSpPr txBox="1"/>
          <p:nvPr/>
        </p:nvSpPr>
        <p:spPr>
          <a:xfrm>
            <a:off x="2687044" y="4527654"/>
            <a:ext cx="3772740" cy="707886"/>
          </a:xfrm>
          <a:prstGeom prst="rect">
            <a:avLst/>
          </a:prstGeom>
          <a:noFill/>
        </p:spPr>
        <p:txBody>
          <a:bodyPr wrap="square" rtlCol="0">
            <a:spAutoFit/>
          </a:bodyPr>
          <a:lstStyle/>
          <a:p>
            <a:pPr lvl="0" algn="just">
              <a:defRPr/>
            </a:pPr>
            <a:r>
              <a:rPr lang="vi-VN" altLang="zh-CN" sz="2000">
                <a:solidFill>
                  <a:srgbClr val="002060"/>
                </a:solidFill>
                <a:latin typeface="Roboto" panose="02000000000000000000" pitchFamily="2" charset="0"/>
                <a:ea typeface="Roboto" panose="02000000000000000000" pitchFamily="2" charset="0"/>
              </a:rPr>
              <a:t>Bình có thể giữ nóng hoặc giữ</a:t>
            </a:r>
            <a:r>
              <a:rPr lang="en-US" altLang="zh-CN" sz="2000">
                <a:solidFill>
                  <a:srgbClr val="002060"/>
                </a:solidFill>
                <a:latin typeface="Roboto" panose="02000000000000000000" pitchFamily="2" charset="0"/>
                <a:ea typeface="Roboto" panose="02000000000000000000" pitchFamily="2" charset="0"/>
              </a:rPr>
              <a:t> </a:t>
            </a:r>
            <a:r>
              <a:rPr lang="vi-VN" altLang="zh-CN" sz="2000">
                <a:solidFill>
                  <a:srgbClr val="002060"/>
                </a:solidFill>
                <a:latin typeface="Roboto" panose="02000000000000000000" pitchFamily="2" charset="0"/>
                <a:ea typeface="Roboto" panose="02000000000000000000" pitchFamily="2" charset="0"/>
              </a:rPr>
              <a:t>lạnh</a:t>
            </a:r>
            <a:r>
              <a:rPr lang="en-US" altLang="zh-CN" sz="2000">
                <a:solidFill>
                  <a:srgbClr val="002060"/>
                </a:solidFill>
                <a:latin typeface="Roboto" panose="02000000000000000000" pitchFamily="2" charset="0"/>
                <a:ea typeface="Roboto" panose="02000000000000000000" pitchFamily="2" charset="0"/>
              </a:rPr>
              <a:t> </a:t>
            </a:r>
            <a:r>
              <a:rPr lang="vi-VN" altLang="zh-CN" sz="2000">
                <a:solidFill>
                  <a:srgbClr val="002060"/>
                </a:solidFill>
                <a:latin typeface="Roboto" panose="02000000000000000000" pitchFamily="2" charset="0"/>
                <a:ea typeface="Roboto" panose="02000000000000000000" pitchFamily="2" charset="0"/>
              </a:rPr>
              <a:t>thức uống chứa trong nó</a:t>
            </a:r>
            <a:endParaRPr kumimoji="0" lang="vi-VN" altLang="zh-CN" sz="20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6771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childTnLst>
                                </p:cTn>
                              </p:par>
                              <p:par>
                                <p:cTn id="12" presetID="14" presetClass="entr" presetSubtype="10"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randombar(horizontal)">
                                      <p:cBhvr>
                                        <p:cTn id="14" dur="500"/>
                                        <p:tgtEl>
                                          <p:spTgt spid="19"/>
                                        </p:tgtEl>
                                      </p:cBhvr>
                                    </p:animEffect>
                                  </p:childTnLst>
                                </p:cTn>
                              </p:par>
                              <p:par>
                                <p:cTn id="15" presetID="6" presetClass="entr" presetSubtype="16"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par>
                                <p:cTn id="18" presetID="6" presetClass="entr" presetSubtype="16"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ircle(in)">
                                      <p:cBhvr>
                                        <p:cTn id="20" dur="2000"/>
                                        <p:tgtEl>
                                          <p:spTgt spid="22"/>
                                        </p:tgtEl>
                                      </p:cBhvr>
                                    </p:animEffect>
                                  </p:childTnLst>
                                </p:cTn>
                              </p:par>
                              <p:par>
                                <p:cTn id="21" presetID="6" presetClass="entr" presetSubtype="16"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circle(in)">
                                      <p:cBhvr>
                                        <p:cTn id="23" dur="2000"/>
                                        <p:tgtEl>
                                          <p:spTgt spid="2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12"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p:nvPr/>
        </p:nvSpPr>
        <p:spPr>
          <a:xfrm flipH="1" flipV="1">
            <a:off x="1449651" y="1416789"/>
            <a:ext cx="9201819" cy="4952839"/>
          </a:xfrm>
          <a:prstGeom prst="roundRect">
            <a:avLst/>
          </a:prstGeom>
          <a:noFill/>
          <a:ln w="28575">
            <a:solidFill>
              <a:srgbClr val="956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725248E-A0D6-AD5A-5800-9A78FC7887FD}"/>
              </a:ext>
            </a:extLst>
          </p:cNvPr>
          <p:cNvSpPr txBox="1"/>
          <p:nvPr/>
        </p:nvSpPr>
        <p:spPr>
          <a:xfrm>
            <a:off x="3923212" y="3563689"/>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92552" y="2700015"/>
            <a:ext cx="1588399" cy="2602531"/>
          </a:xfrm>
          <a:prstGeom prst="rect">
            <a:avLst/>
          </a:prstGeom>
        </p:spPr>
      </p:pic>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0951" y="1451587"/>
            <a:ext cx="2246550" cy="1550366"/>
          </a:xfrm>
          <a:prstGeom prst="rect">
            <a:avLst/>
          </a:prstGeom>
        </p:spPr>
      </p:pic>
    </p:spTree>
    <p:extLst>
      <p:ext uri="{BB962C8B-B14F-4D97-AF65-F5344CB8AC3E}">
        <p14:creationId xmlns:p14="http://schemas.microsoft.com/office/powerpoint/2010/main" val="171061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1.04167E-6 -2.59259E-6 L 1.04167E-6 -0.07222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2"/>
          <p:cNvSpPr/>
          <p:nvPr/>
        </p:nvSpPr>
        <p:spPr>
          <a:xfrm rot="8775061" flipH="1">
            <a:off x="5966571" y="1831680"/>
            <a:ext cx="4084462" cy="3947650"/>
          </a:xfrm>
          <a:custGeom>
            <a:avLst/>
            <a:gdLst>
              <a:gd name="connsiteX0" fmla="*/ 1236798 w 2039952"/>
              <a:gd name="connsiteY0" fmla="*/ 2439794 h 2659195"/>
              <a:gd name="connsiteX1" fmla="*/ 1097262 w 2039952"/>
              <a:gd name="connsiteY1" fmla="*/ 2517306 h 2659195"/>
              <a:gd name="connsiteX2" fmla="*/ 1074188 w 2039952"/>
              <a:gd name="connsiteY2" fmla="*/ 2520004 h 2659195"/>
              <a:gd name="connsiteX3" fmla="*/ 1037869 w 2039952"/>
              <a:gd name="connsiteY3" fmla="*/ 2565617 h 2659195"/>
              <a:gd name="connsiteX4" fmla="*/ 611503 w 2039952"/>
              <a:gd name="connsiteY4" fmla="*/ 2575940 h 2659195"/>
              <a:gd name="connsiteX5" fmla="*/ 544816 w 2039952"/>
              <a:gd name="connsiteY5" fmla="*/ 2477783 h 2659195"/>
              <a:gd name="connsiteX6" fmla="*/ 537760 w 2039952"/>
              <a:gd name="connsiteY6" fmla="*/ 2454499 h 2659195"/>
              <a:gd name="connsiteX7" fmla="*/ 493226 w 2039952"/>
              <a:gd name="connsiteY7" fmla="*/ 2478977 h 2659195"/>
              <a:gd name="connsiteX8" fmla="*/ 198638 w 2039952"/>
              <a:gd name="connsiteY8" fmla="*/ 2425523 h 2659195"/>
              <a:gd name="connsiteX9" fmla="*/ 136718 w 2039952"/>
              <a:gd name="connsiteY9" fmla="*/ 2132597 h 2659195"/>
              <a:gd name="connsiteX10" fmla="*/ 147460 w 2039952"/>
              <a:gd name="connsiteY10" fmla="*/ 2111647 h 2659195"/>
              <a:gd name="connsiteX11" fmla="*/ 91367 w 2039952"/>
              <a:gd name="connsiteY11" fmla="*/ 2038555 h 2659195"/>
              <a:gd name="connsiteX12" fmla="*/ 151258 w 2039952"/>
              <a:gd name="connsiteY12" fmla="*/ 1108317 h 2659195"/>
              <a:gd name="connsiteX13" fmla="*/ 629114 w 2039952"/>
              <a:gd name="connsiteY13" fmla="*/ 631499 h 2659195"/>
              <a:gd name="connsiteX14" fmla="*/ 704284 w 2039952"/>
              <a:gd name="connsiteY14" fmla="*/ 603116 h 2659195"/>
              <a:gd name="connsiteX15" fmla="*/ 702716 w 2039952"/>
              <a:gd name="connsiteY15" fmla="*/ 593060 h 2659195"/>
              <a:gd name="connsiteX16" fmla="*/ 787161 w 2039952"/>
              <a:gd name="connsiteY16" fmla="*/ 401725 h 2659195"/>
              <a:gd name="connsiteX17" fmla="*/ 1158573 w 2039952"/>
              <a:gd name="connsiteY17" fmla="*/ 375967 h 2659195"/>
              <a:gd name="connsiteX18" fmla="*/ 1212745 w 2039952"/>
              <a:gd name="connsiteY18" fmla="*/ 458983 h 2659195"/>
              <a:gd name="connsiteX19" fmla="*/ 1221567 w 2039952"/>
              <a:gd name="connsiteY19" fmla="*/ 515557 h 2659195"/>
              <a:gd name="connsiteX20" fmla="*/ 1222346 w 2039952"/>
              <a:gd name="connsiteY20" fmla="*/ 514596 h 2659195"/>
              <a:gd name="connsiteX21" fmla="*/ 1593759 w 2039952"/>
              <a:gd name="connsiteY21" fmla="*/ 488838 h 2659195"/>
              <a:gd name="connsiteX22" fmla="*/ 1616533 w 2039952"/>
              <a:gd name="connsiteY22" fmla="*/ 523738 h 2659195"/>
              <a:gd name="connsiteX23" fmla="*/ 1620542 w 2039952"/>
              <a:gd name="connsiteY23" fmla="*/ 514539 h 2659195"/>
              <a:gd name="connsiteX24" fmla="*/ 1676086 w 2039952"/>
              <a:gd name="connsiteY24" fmla="*/ 0 h 2659195"/>
              <a:gd name="connsiteX25" fmla="*/ 1840699 w 2039952"/>
              <a:gd name="connsiteY25" fmla="*/ 735010 h 2659195"/>
              <a:gd name="connsiteX26" fmla="*/ 1844097 w 2039952"/>
              <a:gd name="connsiteY26" fmla="*/ 768350 h 2659195"/>
              <a:gd name="connsiteX27" fmla="*/ 1885357 w 2039952"/>
              <a:gd name="connsiteY27" fmla="*/ 785607 h 2659195"/>
              <a:gd name="connsiteX28" fmla="*/ 1947025 w 2039952"/>
              <a:gd name="connsiteY28" fmla="*/ 832069 h 2659195"/>
              <a:gd name="connsiteX29" fmla="*/ 1953272 w 2039952"/>
              <a:gd name="connsiteY29" fmla="*/ 1265525 h 2659195"/>
              <a:gd name="connsiteX30" fmla="*/ 1906472 w 2039952"/>
              <a:gd name="connsiteY30" fmla="*/ 1304891 h 2659195"/>
              <a:gd name="connsiteX31" fmla="*/ 1904020 w 2039952"/>
              <a:gd name="connsiteY31" fmla="*/ 1361574 h 2659195"/>
              <a:gd name="connsiteX32" fmla="*/ 1590433 w 2039952"/>
              <a:gd name="connsiteY32" fmla="*/ 1970676 h 2659195"/>
              <a:gd name="connsiteX33" fmla="*/ 1450340 w 2039952"/>
              <a:gd name="connsiteY33" fmla="*/ 2095003 h 2659195"/>
              <a:gd name="connsiteX34" fmla="*/ 1303480 w 2039952"/>
              <a:gd name="connsiteY34" fmla="*/ 2190276 h 2659195"/>
              <a:gd name="connsiteX35" fmla="*/ 1314823 w 2039952"/>
              <a:gd name="connsiteY35" fmla="*/ 2246117 h 2659195"/>
              <a:gd name="connsiteX36" fmla="*/ 1236798 w 2039952"/>
              <a:gd name="connsiteY36" fmla="*/ 2439794 h 265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39952" h="2659195">
                <a:moveTo>
                  <a:pt x="1236798" y="2439794"/>
                </a:moveTo>
                <a:cubicBezTo>
                  <a:pt x="1197349" y="2480397"/>
                  <a:pt x="1148522" y="2506282"/>
                  <a:pt x="1097262" y="2517306"/>
                </a:cubicBezTo>
                <a:lnTo>
                  <a:pt x="1074188" y="2520004"/>
                </a:lnTo>
                <a:lnTo>
                  <a:pt x="1037869" y="2565617"/>
                </a:lnTo>
                <a:cubicBezTo>
                  <a:pt x="920674" y="2686238"/>
                  <a:pt x="729783" y="2690860"/>
                  <a:pt x="611503" y="2575940"/>
                </a:cubicBezTo>
                <a:cubicBezTo>
                  <a:pt x="581932" y="2547210"/>
                  <a:pt x="559700" y="2513729"/>
                  <a:pt x="544816" y="2477783"/>
                </a:cubicBezTo>
                <a:lnTo>
                  <a:pt x="537760" y="2454499"/>
                </a:lnTo>
                <a:lnTo>
                  <a:pt x="493226" y="2478977"/>
                </a:lnTo>
                <a:cubicBezTo>
                  <a:pt x="395493" y="2520806"/>
                  <a:pt x="278771" y="2503379"/>
                  <a:pt x="198638" y="2425523"/>
                </a:cubicBezTo>
                <a:cubicBezTo>
                  <a:pt x="118506" y="2347667"/>
                  <a:pt x="97722" y="2231496"/>
                  <a:pt x="136718" y="2132597"/>
                </a:cubicBezTo>
                <a:lnTo>
                  <a:pt x="147460" y="2111647"/>
                </a:lnTo>
                <a:lnTo>
                  <a:pt x="91367" y="2038555"/>
                </a:lnTo>
                <a:cubicBezTo>
                  <a:pt x="-45240" y="1804896"/>
                  <a:pt x="-31366" y="1441036"/>
                  <a:pt x="151258" y="1108317"/>
                </a:cubicBezTo>
                <a:cubicBezTo>
                  <a:pt x="273007" y="886505"/>
                  <a:pt x="446704" y="720531"/>
                  <a:pt x="629114" y="631499"/>
                </a:cubicBezTo>
                <a:lnTo>
                  <a:pt x="704284" y="603116"/>
                </a:lnTo>
                <a:lnTo>
                  <a:pt x="702716" y="593060"/>
                </a:lnTo>
                <a:cubicBezTo>
                  <a:pt x="705438" y="525741"/>
                  <a:pt x="733802" y="456644"/>
                  <a:pt x="787161" y="401725"/>
                </a:cubicBezTo>
                <a:cubicBezTo>
                  <a:pt x="893878" y="291887"/>
                  <a:pt x="1060166" y="280355"/>
                  <a:pt x="1158573" y="375967"/>
                </a:cubicBezTo>
                <a:cubicBezTo>
                  <a:pt x="1183175" y="399870"/>
                  <a:pt x="1201206" y="428207"/>
                  <a:pt x="1212745" y="458983"/>
                </a:cubicBezTo>
                <a:lnTo>
                  <a:pt x="1221567" y="515557"/>
                </a:lnTo>
                <a:lnTo>
                  <a:pt x="1222346" y="514596"/>
                </a:lnTo>
                <a:cubicBezTo>
                  <a:pt x="1329064" y="404758"/>
                  <a:pt x="1495351" y="393226"/>
                  <a:pt x="1593759" y="488838"/>
                </a:cubicBezTo>
                <a:lnTo>
                  <a:pt x="1616533" y="523738"/>
                </a:lnTo>
                <a:lnTo>
                  <a:pt x="1620542" y="514539"/>
                </a:lnTo>
                <a:cubicBezTo>
                  <a:pt x="1661302" y="409947"/>
                  <a:pt x="1690940" y="271894"/>
                  <a:pt x="1676086" y="0"/>
                </a:cubicBezTo>
                <a:cubicBezTo>
                  <a:pt x="1920292" y="459911"/>
                  <a:pt x="1827903" y="537763"/>
                  <a:pt x="1840699" y="735010"/>
                </a:cubicBezTo>
                <a:lnTo>
                  <a:pt x="1844097" y="768350"/>
                </a:lnTo>
                <a:lnTo>
                  <a:pt x="1885357" y="785607"/>
                </a:lnTo>
                <a:cubicBezTo>
                  <a:pt x="1907308" y="798151"/>
                  <a:pt x="1928054" y="813636"/>
                  <a:pt x="1947025" y="832069"/>
                </a:cubicBezTo>
                <a:cubicBezTo>
                  <a:pt x="2068446" y="950040"/>
                  <a:pt x="2071243" y="1144105"/>
                  <a:pt x="1953272" y="1265525"/>
                </a:cubicBezTo>
                <a:lnTo>
                  <a:pt x="1906472" y="1304891"/>
                </a:lnTo>
                <a:lnTo>
                  <a:pt x="1904020" y="1361574"/>
                </a:lnTo>
                <a:cubicBezTo>
                  <a:pt x="1875563" y="1567782"/>
                  <a:pt x="1768785" y="1787108"/>
                  <a:pt x="1590433" y="1970676"/>
                </a:cubicBezTo>
                <a:cubicBezTo>
                  <a:pt x="1545845" y="2016568"/>
                  <a:pt x="1498894" y="2058053"/>
                  <a:pt x="1450340" y="2095003"/>
                </a:cubicBezTo>
                <a:lnTo>
                  <a:pt x="1303480" y="2190276"/>
                </a:lnTo>
                <a:lnTo>
                  <a:pt x="1314823" y="2246117"/>
                </a:lnTo>
                <a:cubicBezTo>
                  <a:pt x="1315363" y="2315608"/>
                  <a:pt x="1289397" y="2385658"/>
                  <a:pt x="1236798" y="2439794"/>
                </a:cubicBezTo>
                <a:close/>
              </a:path>
            </a:pathLst>
          </a:custGeom>
          <a:solidFill>
            <a:srgbClr val="DFCEBC"/>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TextBox 116"/>
          <p:cNvSpPr txBox="1"/>
          <p:nvPr/>
        </p:nvSpPr>
        <p:spPr>
          <a:xfrm>
            <a:off x="3332840" y="933861"/>
            <a:ext cx="4842767" cy="584775"/>
          </a:xfrm>
          <a:prstGeom prst="rect">
            <a:avLst/>
          </a:prstGeom>
          <a:noFill/>
        </p:spPr>
        <p:txBody>
          <a:bodyPr wrap="square" rtlCol="0">
            <a:spAutoFit/>
          </a:bodyPr>
          <a:lstStyle/>
          <a:p>
            <a:pPr lvl="0" algn="ctr">
              <a:defRPr/>
            </a:pPr>
            <a:r>
              <a:rPr lang="en-US" altLang="zh-CN" sz="3200" b="1" dirty="0">
                <a:solidFill>
                  <a:srgbClr val="002060"/>
                </a:solidFill>
                <a:latin typeface="Roboto" panose="02000000000000000000" pitchFamily="2" charset="0"/>
                <a:ea typeface="Roboto" panose="02000000000000000000" pitchFamily="2" charset="0"/>
              </a:rPr>
              <a:t>THẢO LUẬN</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8" name="TextBox 7"/>
          <p:cNvSpPr txBox="1"/>
          <p:nvPr/>
        </p:nvSpPr>
        <p:spPr>
          <a:xfrm>
            <a:off x="6130636" y="2735533"/>
            <a:ext cx="3419346" cy="1938992"/>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Chúng mình cùng làm một</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chiếc bình giữ nước ấm vào</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mùa đông và giữ nước mát</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vào mùa hè nhé!</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425" y="4419737"/>
            <a:ext cx="1436365" cy="203970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2889" y="1791370"/>
            <a:ext cx="2373032" cy="364822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9278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1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073494" y="2026228"/>
            <a:ext cx="4959179" cy="2607254"/>
          </a:xfrm>
          <a:custGeom>
            <a:avLst/>
            <a:gdLst>
              <a:gd name="connsiteX0" fmla="*/ 0 w 4959179"/>
              <a:gd name="connsiteY0" fmla="*/ 321981 h 1931845"/>
              <a:gd name="connsiteX1" fmla="*/ 321981 w 4959179"/>
              <a:gd name="connsiteY1" fmla="*/ 0 h 1931845"/>
              <a:gd name="connsiteX2" fmla="*/ 4637198 w 4959179"/>
              <a:gd name="connsiteY2" fmla="*/ 0 h 1931845"/>
              <a:gd name="connsiteX3" fmla="*/ 4959179 w 4959179"/>
              <a:gd name="connsiteY3" fmla="*/ 321981 h 1931845"/>
              <a:gd name="connsiteX4" fmla="*/ 4959179 w 4959179"/>
              <a:gd name="connsiteY4" fmla="*/ 1609864 h 1931845"/>
              <a:gd name="connsiteX5" fmla="*/ 4637198 w 4959179"/>
              <a:gd name="connsiteY5" fmla="*/ 1931845 h 1931845"/>
              <a:gd name="connsiteX6" fmla="*/ 321981 w 4959179"/>
              <a:gd name="connsiteY6" fmla="*/ 1931845 h 1931845"/>
              <a:gd name="connsiteX7" fmla="*/ 0 w 4959179"/>
              <a:gd name="connsiteY7" fmla="*/ 1609864 h 1931845"/>
              <a:gd name="connsiteX8" fmla="*/ 0 w 4959179"/>
              <a:gd name="connsiteY8" fmla="*/ 321981 h 1931845"/>
              <a:gd name="connsiteX0" fmla="*/ 0 w 4959179"/>
              <a:gd name="connsiteY0" fmla="*/ 321981 h 2305918"/>
              <a:gd name="connsiteX1" fmla="*/ 321981 w 4959179"/>
              <a:gd name="connsiteY1" fmla="*/ 0 h 2305918"/>
              <a:gd name="connsiteX2" fmla="*/ 4637198 w 4959179"/>
              <a:gd name="connsiteY2" fmla="*/ 0 h 2305918"/>
              <a:gd name="connsiteX3" fmla="*/ 4959179 w 4959179"/>
              <a:gd name="connsiteY3" fmla="*/ 321981 h 2305918"/>
              <a:gd name="connsiteX4" fmla="*/ 4959179 w 4959179"/>
              <a:gd name="connsiteY4" fmla="*/ 1609864 h 2305918"/>
              <a:gd name="connsiteX5" fmla="*/ 4637198 w 4959179"/>
              <a:gd name="connsiteY5" fmla="*/ 1931845 h 2305918"/>
              <a:gd name="connsiteX6" fmla="*/ 3366518 w 4959179"/>
              <a:gd name="connsiteY6" fmla="*/ 2305918 h 2305918"/>
              <a:gd name="connsiteX7" fmla="*/ 0 w 4959179"/>
              <a:gd name="connsiteY7" fmla="*/ 1609864 h 2305918"/>
              <a:gd name="connsiteX8" fmla="*/ 0 w 4959179"/>
              <a:gd name="connsiteY8" fmla="*/ 321981 h 2305918"/>
              <a:gd name="connsiteX0" fmla="*/ 0 w 4959179"/>
              <a:gd name="connsiteY0" fmla="*/ 321981 h 2326700"/>
              <a:gd name="connsiteX1" fmla="*/ 321981 w 4959179"/>
              <a:gd name="connsiteY1" fmla="*/ 0 h 2326700"/>
              <a:gd name="connsiteX2" fmla="*/ 4637198 w 4959179"/>
              <a:gd name="connsiteY2" fmla="*/ 0 h 2326700"/>
              <a:gd name="connsiteX3" fmla="*/ 4959179 w 4959179"/>
              <a:gd name="connsiteY3" fmla="*/ 321981 h 2326700"/>
              <a:gd name="connsiteX4" fmla="*/ 4959179 w 4959179"/>
              <a:gd name="connsiteY4" fmla="*/ 1609864 h 2326700"/>
              <a:gd name="connsiteX5" fmla="*/ 3307162 w 4959179"/>
              <a:gd name="connsiteY5" fmla="*/ 2326700 h 2326700"/>
              <a:gd name="connsiteX6" fmla="*/ 3366518 w 4959179"/>
              <a:gd name="connsiteY6" fmla="*/ 2305918 h 2326700"/>
              <a:gd name="connsiteX7" fmla="*/ 0 w 4959179"/>
              <a:gd name="connsiteY7" fmla="*/ 1609864 h 2326700"/>
              <a:gd name="connsiteX8" fmla="*/ 0 w 4959179"/>
              <a:gd name="connsiteY8" fmla="*/ 321981 h 2326700"/>
              <a:gd name="connsiteX0" fmla="*/ 0 w 4959179"/>
              <a:gd name="connsiteY0" fmla="*/ 321981 h 2607254"/>
              <a:gd name="connsiteX1" fmla="*/ 321981 w 4959179"/>
              <a:gd name="connsiteY1" fmla="*/ 0 h 2607254"/>
              <a:gd name="connsiteX2" fmla="*/ 4637198 w 4959179"/>
              <a:gd name="connsiteY2" fmla="*/ 0 h 2607254"/>
              <a:gd name="connsiteX3" fmla="*/ 4959179 w 4959179"/>
              <a:gd name="connsiteY3" fmla="*/ 321981 h 2607254"/>
              <a:gd name="connsiteX4" fmla="*/ 4959179 w 4959179"/>
              <a:gd name="connsiteY4" fmla="*/ 1609864 h 2607254"/>
              <a:gd name="connsiteX5" fmla="*/ 3307162 w 4959179"/>
              <a:gd name="connsiteY5" fmla="*/ 2326700 h 2607254"/>
              <a:gd name="connsiteX6" fmla="*/ 3428863 w 4959179"/>
              <a:gd name="connsiteY6" fmla="*/ 2607254 h 2607254"/>
              <a:gd name="connsiteX7" fmla="*/ 0 w 4959179"/>
              <a:gd name="connsiteY7" fmla="*/ 1609864 h 2607254"/>
              <a:gd name="connsiteX8" fmla="*/ 0 w 4959179"/>
              <a:gd name="connsiteY8" fmla="*/ 321981 h 2607254"/>
              <a:gd name="connsiteX0" fmla="*/ 0 w 4959179"/>
              <a:gd name="connsiteY0" fmla="*/ 321981 h 2607254"/>
              <a:gd name="connsiteX1" fmla="*/ 321981 w 4959179"/>
              <a:gd name="connsiteY1" fmla="*/ 0 h 2607254"/>
              <a:gd name="connsiteX2" fmla="*/ 4637198 w 4959179"/>
              <a:gd name="connsiteY2" fmla="*/ 0 h 2607254"/>
              <a:gd name="connsiteX3" fmla="*/ 4959179 w 4959179"/>
              <a:gd name="connsiteY3" fmla="*/ 321981 h 2607254"/>
              <a:gd name="connsiteX4" fmla="*/ 4959179 w 4959179"/>
              <a:gd name="connsiteY4" fmla="*/ 1609864 h 2607254"/>
              <a:gd name="connsiteX5" fmla="*/ 3307162 w 4959179"/>
              <a:gd name="connsiteY5" fmla="*/ 2326700 h 2607254"/>
              <a:gd name="connsiteX6" fmla="*/ 3428863 w 4959179"/>
              <a:gd name="connsiteY6" fmla="*/ 2607254 h 2607254"/>
              <a:gd name="connsiteX7" fmla="*/ 0 w 4959179"/>
              <a:gd name="connsiteY7" fmla="*/ 1609864 h 2607254"/>
              <a:gd name="connsiteX8" fmla="*/ 0 w 4959179"/>
              <a:gd name="connsiteY8" fmla="*/ 321981 h 2607254"/>
              <a:gd name="connsiteX0" fmla="*/ 0 w 4959179"/>
              <a:gd name="connsiteY0" fmla="*/ 321981 h 2607254"/>
              <a:gd name="connsiteX1" fmla="*/ 321981 w 4959179"/>
              <a:gd name="connsiteY1" fmla="*/ 0 h 2607254"/>
              <a:gd name="connsiteX2" fmla="*/ 4637198 w 4959179"/>
              <a:gd name="connsiteY2" fmla="*/ 0 h 2607254"/>
              <a:gd name="connsiteX3" fmla="*/ 4959179 w 4959179"/>
              <a:gd name="connsiteY3" fmla="*/ 321981 h 2607254"/>
              <a:gd name="connsiteX4" fmla="*/ 4959179 w 4959179"/>
              <a:gd name="connsiteY4" fmla="*/ 1609864 h 2607254"/>
              <a:gd name="connsiteX5" fmla="*/ 3307162 w 4959179"/>
              <a:gd name="connsiteY5" fmla="*/ 2326700 h 2607254"/>
              <a:gd name="connsiteX6" fmla="*/ 3428863 w 4959179"/>
              <a:gd name="connsiteY6" fmla="*/ 2607254 h 2607254"/>
              <a:gd name="connsiteX7" fmla="*/ 0 w 4959179"/>
              <a:gd name="connsiteY7" fmla="*/ 1609864 h 2607254"/>
              <a:gd name="connsiteX8" fmla="*/ 0 w 4959179"/>
              <a:gd name="connsiteY8" fmla="*/ 321981 h 260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9179" h="2607254">
                <a:moveTo>
                  <a:pt x="0" y="321981"/>
                </a:moveTo>
                <a:cubicBezTo>
                  <a:pt x="0" y="144156"/>
                  <a:pt x="144156" y="0"/>
                  <a:pt x="321981" y="0"/>
                </a:cubicBezTo>
                <a:lnTo>
                  <a:pt x="4637198" y="0"/>
                </a:lnTo>
                <a:cubicBezTo>
                  <a:pt x="4815023" y="0"/>
                  <a:pt x="4959179" y="144156"/>
                  <a:pt x="4959179" y="321981"/>
                </a:cubicBezTo>
                <a:lnTo>
                  <a:pt x="4959179" y="1609864"/>
                </a:lnTo>
                <a:cubicBezTo>
                  <a:pt x="4959179" y="2039158"/>
                  <a:pt x="3562215" y="2160468"/>
                  <a:pt x="3307162" y="2326700"/>
                </a:cubicBezTo>
                <a:cubicBezTo>
                  <a:pt x="1868756" y="2326700"/>
                  <a:pt x="4867269" y="2607254"/>
                  <a:pt x="3428863" y="2607254"/>
                </a:cubicBezTo>
                <a:cubicBezTo>
                  <a:pt x="3251038" y="2607254"/>
                  <a:pt x="0" y="2039158"/>
                  <a:pt x="0" y="1609864"/>
                </a:cubicBezTo>
                <a:lnTo>
                  <a:pt x="0" y="321981"/>
                </a:lnTo>
                <a:close/>
              </a:path>
            </a:pathLst>
          </a:custGeom>
          <a:solidFill>
            <a:srgbClr val="DFC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2524388" y="758991"/>
            <a:ext cx="6848212" cy="1077218"/>
          </a:xfrm>
          <a:prstGeom prst="rect">
            <a:avLst/>
          </a:prstGeom>
          <a:noFill/>
        </p:spPr>
        <p:txBody>
          <a:bodyPr wrap="square" rtlCol="0">
            <a:spAutoFit/>
          </a:bodyPr>
          <a:lstStyle/>
          <a:p>
            <a:pPr lvl="0" algn="ctr">
              <a:defRPr/>
            </a:pPr>
            <a:r>
              <a:rPr lang="vi-VN" altLang="zh-CN" sz="3200" b="1" dirty="0">
                <a:solidFill>
                  <a:srgbClr val="002060"/>
                </a:solidFill>
                <a:latin typeface="Roboto" panose="02000000000000000000" pitchFamily="2" charset="0"/>
                <a:ea typeface="Roboto" panose="02000000000000000000" pitchFamily="2" charset="0"/>
              </a:rPr>
              <a:t>TÌM HIỂU VỀ VẬT DẪN NHIỆT TỐT VÀ VẬT DẪN NHIỆT KÉM</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0" name="TextBox 29"/>
          <p:cNvSpPr txBox="1"/>
          <p:nvPr/>
        </p:nvSpPr>
        <p:spPr>
          <a:xfrm>
            <a:off x="7223702" y="2225718"/>
            <a:ext cx="4556443" cy="1569660"/>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Đ</a:t>
            </a:r>
            <a:r>
              <a:rPr lang="vi-VN" sz="2400">
                <a:solidFill>
                  <a:srgbClr val="002060"/>
                </a:solidFill>
                <a:latin typeface="Roboto" panose="02000000000000000000" pitchFamily="2" charset="0"/>
                <a:ea typeface="Roboto" panose="02000000000000000000" pitchFamily="2" charset="0"/>
              </a:rPr>
              <a:t>ề xuất</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cách làm thí nghiệm kiểm tra xem loại thìa nào dẫn nhiệt tốt, loại thìa nào</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dẫn nhiệt kém</a:t>
            </a:r>
            <a:r>
              <a:rPr lang="en-US" sz="2400">
                <a:solidFill>
                  <a:srgbClr val="002060"/>
                </a:solidFill>
                <a:latin typeface="Roboto" panose="02000000000000000000" pitchFamily="2" charset="0"/>
                <a:ea typeface="Roboto" panose="02000000000000000000" pitchFamily="2" charset="0"/>
              </a:rPr>
              <a:t> với các vật sau</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7643" y="4237987"/>
            <a:ext cx="1436365" cy="2039707"/>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7541" t="4722" r="21801" b="7047"/>
          <a:stretch/>
        </p:blipFill>
        <p:spPr>
          <a:xfrm>
            <a:off x="2164215" y="1927462"/>
            <a:ext cx="4499265" cy="3512127"/>
          </a:xfrm>
          <a:prstGeom prst="rect">
            <a:avLst/>
          </a:prstGeom>
        </p:spPr>
      </p:pic>
      <p:sp>
        <p:nvSpPr>
          <p:cNvPr id="33" name="TextBox 32"/>
          <p:cNvSpPr txBox="1"/>
          <p:nvPr/>
        </p:nvSpPr>
        <p:spPr>
          <a:xfrm>
            <a:off x="536877" y="2760392"/>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Cốc nước đá</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8" name="TextBox 47"/>
          <p:cNvSpPr txBox="1"/>
          <p:nvPr/>
        </p:nvSpPr>
        <p:spPr>
          <a:xfrm>
            <a:off x="1028699" y="3958072"/>
            <a:ext cx="166254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nhựa</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9" name="TextBox 48"/>
          <p:cNvSpPr txBox="1"/>
          <p:nvPr/>
        </p:nvSpPr>
        <p:spPr>
          <a:xfrm>
            <a:off x="1943665" y="4835452"/>
            <a:ext cx="1440301"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gỗ</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0" name="TextBox 49"/>
          <p:cNvSpPr txBox="1"/>
          <p:nvPr/>
        </p:nvSpPr>
        <p:spPr>
          <a:xfrm>
            <a:off x="5132764" y="3195668"/>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inox</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1" name="TextBox 50"/>
          <p:cNvSpPr txBox="1"/>
          <p:nvPr/>
        </p:nvSpPr>
        <p:spPr>
          <a:xfrm>
            <a:off x="5912279" y="4471730"/>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thủy tinh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5" name="Straight Connector 4"/>
          <p:cNvCxnSpPr/>
          <p:nvPr/>
        </p:nvCxnSpPr>
        <p:spPr>
          <a:xfrm flipH="1" flipV="1">
            <a:off x="3231573" y="4933395"/>
            <a:ext cx="862990" cy="11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07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down)">
                                      <p:cBhvr>
                                        <p:cTn id="16" dur="500"/>
                                        <p:tgtEl>
                                          <p:spTgt spid="3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down)">
                                      <p:cBhvr>
                                        <p:cTn id="19" dur="500"/>
                                        <p:tgtEl>
                                          <p:spTgt spid="4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down)">
                                      <p:cBhvr>
                                        <p:cTn id="22" dur="500"/>
                                        <p:tgtEl>
                                          <p:spTgt spid="4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down)">
                                      <p:cBhvr>
                                        <p:cTn id="25" dur="500"/>
                                        <p:tgtEl>
                                          <p:spTgt spid="5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7" grpId="0"/>
      <p:bldP spid="30" grpId="0"/>
      <p:bldP spid="33" grpId="0"/>
      <p:bldP spid="48" grpId="0"/>
      <p:bldP spid="49" grpId="0"/>
      <p:bldP spid="50"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600200" y="1956433"/>
            <a:ext cx="8634845" cy="450671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204620456"/>
              </p:ext>
            </p:extLst>
          </p:nvPr>
        </p:nvGraphicFramePr>
        <p:xfrm>
          <a:off x="1884494" y="2175660"/>
          <a:ext cx="8127999" cy="4093840"/>
        </p:xfrm>
        <a:graphic>
          <a:graphicData uri="http://schemas.openxmlformats.org/drawingml/2006/table">
            <a:tbl>
              <a:tblPr firstRow="1" bandRow="1">
                <a:tableStyleId>{5C22544A-7EE6-4342-B048-85BDC9FD1C3A}</a:tableStyleId>
              </a:tblPr>
              <a:tblGrid>
                <a:gridCol w="673295">
                  <a:extLst>
                    <a:ext uri="{9D8B030D-6E8A-4147-A177-3AD203B41FA5}">
                      <a16:colId xmlns:a16="http://schemas.microsoft.com/office/drawing/2014/main" val="1071461646"/>
                    </a:ext>
                  </a:extLst>
                </a:gridCol>
                <a:gridCol w="2180466">
                  <a:extLst>
                    <a:ext uri="{9D8B030D-6E8A-4147-A177-3AD203B41FA5}">
                      <a16:colId xmlns:a16="http://schemas.microsoft.com/office/drawing/2014/main" val="1807741493"/>
                    </a:ext>
                  </a:extLst>
                </a:gridCol>
                <a:gridCol w="5274238">
                  <a:extLst>
                    <a:ext uri="{9D8B030D-6E8A-4147-A177-3AD203B41FA5}">
                      <a16:colId xmlns:a16="http://schemas.microsoft.com/office/drawing/2014/main" val="2725783321"/>
                    </a:ext>
                  </a:extLst>
                </a:gridCol>
              </a:tblGrid>
              <a:tr h="818768">
                <a:tc>
                  <a:txBody>
                    <a:bodyPr/>
                    <a:lstStyle/>
                    <a:p>
                      <a:endParaRPr lang="en-US"/>
                    </a:p>
                  </a:txBody>
                  <a:tcPr>
                    <a:solidFill>
                      <a:schemeClr val="accent1">
                        <a:lumMod val="75000"/>
                      </a:schemeClr>
                    </a:solidFill>
                  </a:tcPr>
                </a:tc>
                <a:tc>
                  <a:txBody>
                    <a:bodyPr/>
                    <a:lstStyle/>
                    <a:p>
                      <a:endParaRPr lang="en-US"/>
                    </a:p>
                  </a:txBody>
                  <a:tcPr>
                    <a:solidFill>
                      <a:schemeClr val="accent1">
                        <a:lumMod val="75000"/>
                      </a:schemeClr>
                    </a:solidFill>
                  </a:tcPr>
                </a:tc>
                <a:tc>
                  <a:txBody>
                    <a:bodyPr/>
                    <a:lstStyle/>
                    <a:p>
                      <a:endParaRPr lang="en-US"/>
                    </a:p>
                  </a:txBody>
                  <a:tcPr>
                    <a:solidFill>
                      <a:schemeClr val="accent1">
                        <a:lumMod val="75000"/>
                      </a:schemeClr>
                    </a:solidFill>
                  </a:tcPr>
                </a:tc>
                <a:extLst>
                  <a:ext uri="{0D108BD9-81ED-4DB2-BD59-A6C34878D82A}">
                    <a16:rowId xmlns:a16="http://schemas.microsoft.com/office/drawing/2014/main" val="1101915577"/>
                  </a:ext>
                </a:extLst>
              </a:tr>
              <a:tr h="818768">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extLst>
                  <a:ext uri="{0D108BD9-81ED-4DB2-BD59-A6C34878D82A}">
                    <a16:rowId xmlns:a16="http://schemas.microsoft.com/office/drawing/2014/main" val="1658914873"/>
                  </a:ext>
                </a:extLst>
              </a:tr>
              <a:tr h="818768">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extLst>
                  <a:ext uri="{0D108BD9-81ED-4DB2-BD59-A6C34878D82A}">
                    <a16:rowId xmlns:a16="http://schemas.microsoft.com/office/drawing/2014/main" val="2376126362"/>
                  </a:ext>
                </a:extLst>
              </a:tr>
              <a:tr h="818768">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extLst>
                  <a:ext uri="{0D108BD9-81ED-4DB2-BD59-A6C34878D82A}">
                    <a16:rowId xmlns:a16="http://schemas.microsoft.com/office/drawing/2014/main" val="1433137038"/>
                  </a:ext>
                </a:extLst>
              </a:tr>
              <a:tr h="818768">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extLst>
                  <a:ext uri="{0D108BD9-81ED-4DB2-BD59-A6C34878D82A}">
                    <a16:rowId xmlns:a16="http://schemas.microsoft.com/office/drawing/2014/main" val="3266035546"/>
                  </a:ext>
                </a:extLst>
              </a:tr>
            </a:tbl>
          </a:graphicData>
        </a:graphic>
      </p:graphicFrame>
      <p:sp>
        <p:nvSpPr>
          <p:cNvPr id="117" name="TextBox 116"/>
          <p:cNvSpPr txBox="1"/>
          <p:nvPr/>
        </p:nvSpPr>
        <p:spPr>
          <a:xfrm>
            <a:off x="2524388" y="678981"/>
            <a:ext cx="6848212" cy="954107"/>
          </a:xfrm>
          <a:prstGeom prst="rect">
            <a:avLst/>
          </a:prstGeom>
          <a:noFill/>
        </p:spPr>
        <p:txBody>
          <a:bodyPr wrap="square" rtlCol="0">
            <a:spAutoFit/>
          </a:bodyPr>
          <a:lstStyle/>
          <a:p>
            <a:pPr lvl="0" algn="ctr">
              <a:defRPr/>
            </a:pPr>
            <a:r>
              <a:rPr lang="vi-VN" altLang="zh-CN" sz="2800" b="1" dirty="0">
                <a:solidFill>
                  <a:srgbClr val="002060"/>
                </a:solidFill>
                <a:latin typeface="Roboto" panose="02000000000000000000" pitchFamily="2" charset="0"/>
                <a:ea typeface="Roboto" panose="02000000000000000000" pitchFamily="2" charset="0"/>
              </a:rPr>
              <a:t>TÌM HIỂU VỀ VẬT DẪN NHIỆT TỐT VÀ VẬT DẪN NHIỆT KÉM</a:t>
            </a:r>
            <a:endParaRPr kumimoji="0" lang="en-US" altLang="zh-CN" sz="28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30" name="TextBox 29"/>
          <p:cNvSpPr txBox="1"/>
          <p:nvPr/>
        </p:nvSpPr>
        <p:spPr>
          <a:xfrm>
            <a:off x="2448069" y="1521123"/>
            <a:ext cx="6901632" cy="461665"/>
          </a:xfrm>
          <a:prstGeom prst="rect">
            <a:avLst/>
          </a:prstGeom>
          <a:noFill/>
        </p:spPr>
        <p:txBody>
          <a:bodyPr wrap="square" rtlCol="0">
            <a:spAutoFit/>
          </a:bodyPr>
          <a:lstStyle/>
          <a:p>
            <a:pPr lvl="0" algn="ctr">
              <a:defRPr/>
            </a:pPr>
            <a:r>
              <a:rPr lang="en-US" sz="2400" dirty="0" err="1">
                <a:solidFill>
                  <a:srgbClr val="002060"/>
                </a:solidFill>
                <a:latin typeface="Roboto" panose="02000000000000000000" pitchFamily="2" charset="0"/>
                <a:ea typeface="Roboto" panose="02000000000000000000" pitchFamily="2" charset="0"/>
              </a:rPr>
              <a:t>Thực</a:t>
            </a:r>
            <a:r>
              <a:rPr lang="en-US" sz="2400" dirty="0">
                <a:solidFill>
                  <a:srgbClr val="002060"/>
                </a:solidFill>
                <a:latin typeface="Roboto" panose="02000000000000000000" pitchFamily="2" charset="0"/>
                <a:ea typeface="Roboto" panose="02000000000000000000" pitchFamily="2" charset="0"/>
              </a:rPr>
              <a:t> </a:t>
            </a:r>
            <a:r>
              <a:rPr lang="en-US" sz="2400" dirty="0" err="1">
                <a:solidFill>
                  <a:srgbClr val="002060"/>
                </a:solidFill>
                <a:latin typeface="Roboto" panose="02000000000000000000" pitchFamily="2" charset="0"/>
                <a:ea typeface="Roboto" panose="02000000000000000000" pitchFamily="2" charset="0"/>
              </a:rPr>
              <a:t>hiện</a:t>
            </a:r>
            <a:r>
              <a:rPr lang="en-US" sz="2400" dirty="0">
                <a:solidFill>
                  <a:srgbClr val="002060"/>
                </a:solidFill>
                <a:latin typeface="Roboto" panose="02000000000000000000" pitchFamily="2" charset="0"/>
                <a:ea typeface="Roboto" panose="02000000000000000000" pitchFamily="2" charset="0"/>
              </a:rPr>
              <a:t> </a:t>
            </a:r>
            <a:r>
              <a:rPr lang="en-US" sz="2400" dirty="0" err="1">
                <a:solidFill>
                  <a:srgbClr val="002060"/>
                </a:solidFill>
                <a:latin typeface="Roboto" panose="02000000000000000000" pitchFamily="2" charset="0"/>
                <a:ea typeface="Roboto" panose="02000000000000000000" pitchFamily="2" charset="0"/>
              </a:rPr>
              <a:t>thí</a:t>
            </a:r>
            <a:r>
              <a:rPr lang="en-US" sz="2400" dirty="0">
                <a:solidFill>
                  <a:srgbClr val="002060"/>
                </a:solidFill>
                <a:latin typeface="Roboto" panose="02000000000000000000" pitchFamily="2" charset="0"/>
                <a:ea typeface="Roboto" panose="02000000000000000000" pitchFamily="2" charset="0"/>
              </a:rPr>
              <a:t> </a:t>
            </a:r>
            <a:r>
              <a:rPr lang="en-US" sz="2400" dirty="0" err="1">
                <a:solidFill>
                  <a:srgbClr val="002060"/>
                </a:solidFill>
                <a:latin typeface="Roboto" panose="02000000000000000000" pitchFamily="2" charset="0"/>
                <a:ea typeface="Roboto" panose="02000000000000000000" pitchFamily="2" charset="0"/>
              </a:rPr>
              <a:t>nghiệm</a:t>
            </a:r>
            <a:r>
              <a:rPr lang="en-US" sz="2400" dirty="0">
                <a:solidFill>
                  <a:srgbClr val="002060"/>
                </a:solidFill>
                <a:latin typeface="Roboto" panose="02000000000000000000" pitchFamily="2" charset="0"/>
                <a:ea typeface="Roboto" panose="02000000000000000000" pitchFamily="2" charset="0"/>
              </a:rPr>
              <a:t> </a:t>
            </a:r>
            <a:r>
              <a:rPr lang="en-US" sz="2400" dirty="0" err="1">
                <a:solidFill>
                  <a:srgbClr val="002060"/>
                </a:solidFill>
                <a:latin typeface="Roboto" panose="02000000000000000000" pitchFamily="2" charset="0"/>
                <a:ea typeface="Roboto" panose="02000000000000000000" pitchFamily="2" charset="0"/>
              </a:rPr>
              <a:t>và</a:t>
            </a:r>
            <a:r>
              <a:rPr lang="en-US" sz="2400" dirty="0">
                <a:solidFill>
                  <a:srgbClr val="002060"/>
                </a:solidFill>
                <a:latin typeface="Roboto" panose="02000000000000000000" pitchFamily="2" charset="0"/>
                <a:ea typeface="Roboto" panose="02000000000000000000" pitchFamily="2" charset="0"/>
              </a:rPr>
              <a:t> </a:t>
            </a:r>
            <a:r>
              <a:rPr lang="en-US" sz="2400" dirty="0" err="1">
                <a:solidFill>
                  <a:srgbClr val="002060"/>
                </a:solidFill>
                <a:latin typeface="Roboto" panose="02000000000000000000" pitchFamily="2" charset="0"/>
                <a:ea typeface="Roboto" panose="02000000000000000000" pitchFamily="2" charset="0"/>
              </a:rPr>
              <a:t>báo</a:t>
            </a:r>
            <a:r>
              <a:rPr lang="en-US" sz="2400" dirty="0">
                <a:solidFill>
                  <a:srgbClr val="002060"/>
                </a:solidFill>
                <a:latin typeface="Roboto" panose="02000000000000000000" pitchFamily="2" charset="0"/>
                <a:ea typeface="Roboto" panose="02000000000000000000" pitchFamily="2" charset="0"/>
              </a:rPr>
              <a:t> </a:t>
            </a:r>
            <a:r>
              <a:rPr lang="en-US" sz="2400" dirty="0" err="1">
                <a:solidFill>
                  <a:srgbClr val="002060"/>
                </a:solidFill>
                <a:latin typeface="Roboto" panose="02000000000000000000" pitchFamily="2" charset="0"/>
                <a:ea typeface="Roboto" panose="02000000000000000000" pitchFamily="2" charset="0"/>
              </a:rPr>
              <a:t>cáo</a:t>
            </a:r>
            <a:r>
              <a:rPr lang="en-US" sz="2400" dirty="0">
                <a:solidFill>
                  <a:srgbClr val="002060"/>
                </a:solidFill>
                <a:latin typeface="Roboto" panose="02000000000000000000" pitchFamily="2" charset="0"/>
                <a:ea typeface="Roboto" panose="02000000000000000000" pitchFamily="2" charset="0"/>
              </a:rPr>
              <a:t> </a:t>
            </a:r>
            <a:r>
              <a:rPr lang="en-US" sz="2400" dirty="0" err="1">
                <a:solidFill>
                  <a:srgbClr val="002060"/>
                </a:solidFill>
                <a:latin typeface="Roboto" panose="02000000000000000000" pitchFamily="2" charset="0"/>
                <a:ea typeface="Roboto" panose="02000000000000000000" pitchFamily="2" charset="0"/>
              </a:rPr>
              <a:t>kết</a:t>
            </a:r>
            <a:r>
              <a:rPr lang="en-US" sz="2400" dirty="0">
                <a:solidFill>
                  <a:srgbClr val="002060"/>
                </a:solidFill>
                <a:latin typeface="Roboto" panose="02000000000000000000" pitchFamily="2" charset="0"/>
                <a:ea typeface="Roboto" panose="02000000000000000000" pitchFamily="2" charset="0"/>
              </a:rPr>
              <a:t> </a:t>
            </a:r>
            <a:r>
              <a:rPr lang="en-US" sz="2400" dirty="0" err="1">
                <a:solidFill>
                  <a:srgbClr val="002060"/>
                </a:solidFill>
                <a:latin typeface="Roboto" panose="02000000000000000000" pitchFamily="2" charset="0"/>
                <a:ea typeface="Roboto" panose="02000000000000000000" pitchFamily="2" charset="0"/>
              </a:rPr>
              <a:t>quả</a:t>
            </a:r>
            <a:r>
              <a:rPr lang="en-US" sz="2400" dirty="0">
                <a:solidFill>
                  <a:srgbClr val="002060"/>
                </a:solidFill>
                <a:latin typeface="Roboto" panose="02000000000000000000" pitchFamily="2" charset="0"/>
                <a:ea typeface="Roboto" panose="02000000000000000000" pitchFamily="2" charset="0"/>
              </a:rPr>
              <a:t> </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3" name="TextBox 32"/>
          <p:cNvSpPr txBox="1"/>
          <p:nvPr/>
        </p:nvSpPr>
        <p:spPr>
          <a:xfrm>
            <a:off x="4627642" y="2183408"/>
            <a:ext cx="4951936" cy="830997"/>
          </a:xfrm>
          <a:prstGeom prst="rect">
            <a:avLst/>
          </a:prstGeom>
          <a:noFill/>
        </p:spPr>
        <p:txBody>
          <a:bodyPr wrap="square" rtlCol="0">
            <a:spAutoFit/>
          </a:bodyPr>
          <a:lstStyle/>
          <a:p>
            <a:pPr lvl="0" algn="ctr">
              <a:defRPr/>
            </a:pPr>
            <a:r>
              <a:rPr lang="en-US" sz="2400">
                <a:solidFill>
                  <a:schemeClr val="bg1"/>
                </a:solidFill>
                <a:latin typeface="Roboto" panose="02000000000000000000" pitchFamily="2" charset="0"/>
                <a:ea typeface="Roboto" panose="02000000000000000000" pitchFamily="2" charset="0"/>
              </a:rPr>
              <a:t>Kết quả</a:t>
            </a:r>
          </a:p>
          <a:p>
            <a:pPr lvl="0" algn="ctr">
              <a:defRPr/>
            </a:pPr>
            <a:r>
              <a:rPr lang="en-US" sz="2400">
                <a:solidFill>
                  <a:schemeClr val="bg1"/>
                </a:solidFill>
                <a:latin typeface="Roboto" panose="02000000000000000000" pitchFamily="2" charset="0"/>
                <a:ea typeface="Roboto" panose="02000000000000000000" pitchFamily="2" charset="0"/>
              </a:rPr>
              <a:t>(nhanh lạnh/ lạnh chậm/ lâu lạnh)</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48" name="TextBox 47"/>
          <p:cNvSpPr txBox="1"/>
          <p:nvPr/>
        </p:nvSpPr>
        <p:spPr>
          <a:xfrm>
            <a:off x="2552693" y="4012737"/>
            <a:ext cx="166254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nhựa</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9" name="TextBox 48"/>
          <p:cNvSpPr txBox="1"/>
          <p:nvPr/>
        </p:nvSpPr>
        <p:spPr>
          <a:xfrm>
            <a:off x="2487402" y="5600686"/>
            <a:ext cx="1440301"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gỗ</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0" name="TextBox 49"/>
          <p:cNvSpPr txBox="1"/>
          <p:nvPr/>
        </p:nvSpPr>
        <p:spPr>
          <a:xfrm>
            <a:off x="2578092" y="3151978"/>
            <a:ext cx="1517418"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inox</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1" name="TextBox 50"/>
          <p:cNvSpPr txBox="1"/>
          <p:nvPr/>
        </p:nvSpPr>
        <p:spPr>
          <a:xfrm>
            <a:off x="2466620" y="4792107"/>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thủy tinh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5" name="TextBox 14"/>
          <p:cNvSpPr txBox="1"/>
          <p:nvPr/>
        </p:nvSpPr>
        <p:spPr>
          <a:xfrm>
            <a:off x="1836128" y="2336592"/>
            <a:ext cx="754240" cy="461665"/>
          </a:xfrm>
          <a:prstGeom prst="rect">
            <a:avLst/>
          </a:prstGeom>
          <a:noFill/>
        </p:spPr>
        <p:txBody>
          <a:bodyPr wrap="square" rtlCol="0">
            <a:spAutoFit/>
          </a:bodyPr>
          <a:lstStyle/>
          <a:p>
            <a:pPr lvl="0" algn="ctr">
              <a:defRPr/>
            </a:pPr>
            <a:r>
              <a:rPr lang="en-US" sz="2400">
                <a:solidFill>
                  <a:schemeClr val="bg1"/>
                </a:solidFill>
                <a:latin typeface="Roboto" panose="02000000000000000000" pitchFamily="2" charset="0"/>
                <a:ea typeface="Roboto" panose="02000000000000000000" pitchFamily="2" charset="0"/>
              </a:rPr>
              <a:t>STT</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6" name="TextBox 15"/>
          <p:cNvSpPr txBox="1"/>
          <p:nvPr/>
        </p:nvSpPr>
        <p:spPr>
          <a:xfrm>
            <a:off x="3023283" y="2325603"/>
            <a:ext cx="1359949" cy="461665"/>
          </a:xfrm>
          <a:prstGeom prst="rect">
            <a:avLst/>
          </a:prstGeom>
          <a:noFill/>
        </p:spPr>
        <p:txBody>
          <a:bodyPr wrap="square" rtlCol="0">
            <a:spAutoFit/>
          </a:bodyPr>
          <a:lstStyle/>
          <a:p>
            <a:pPr lvl="0" algn="ctr">
              <a:defRPr/>
            </a:pPr>
            <a:r>
              <a:rPr lang="en-US" sz="2400">
                <a:solidFill>
                  <a:schemeClr val="bg1"/>
                </a:solidFill>
                <a:latin typeface="Roboto" panose="02000000000000000000" pitchFamily="2" charset="0"/>
                <a:ea typeface="Roboto" panose="02000000000000000000" pitchFamily="2" charset="0"/>
              </a:rPr>
              <a:t>Vật liệu</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7" name="TextBox 16"/>
          <p:cNvSpPr txBox="1"/>
          <p:nvPr/>
        </p:nvSpPr>
        <p:spPr>
          <a:xfrm>
            <a:off x="1985575" y="3181008"/>
            <a:ext cx="50182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1</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8" name="TextBox 17"/>
          <p:cNvSpPr txBox="1"/>
          <p:nvPr/>
        </p:nvSpPr>
        <p:spPr>
          <a:xfrm>
            <a:off x="1995636" y="3998601"/>
            <a:ext cx="50182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9" name="TextBox 18"/>
          <p:cNvSpPr txBox="1"/>
          <p:nvPr/>
        </p:nvSpPr>
        <p:spPr>
          <a:xfrm>
            <a:off x="2006137" y="4792275"/>
            <a:ext cx="50182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3</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0" name="TextBox 19"/>
          <p:cNvSpPr txBox="1"/>
          <p:nvPr/>
        </p:nvSpPr>
        <p:spPr>
          <a:xfrm>
            <a:off x="1981343" y="5600686"/>
            <a:ext cx="50182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4</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2" name="TextBox 21"/>
          <p:cNvSpPr txBox="1"/>
          <p:nvPr/>
        </p:nvSpPr>
        <p:spPr>
          <a:xfrm>
            <a:off x="5898885" y="3190022"/>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Nhanh lạnh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3" name="TextBox 22"/>
          <p:cNvSpPr txBox="1"/>
          <p:nvPr/>
        </p:nvSpPr>
        <p:spPr>
          <a:xfrm>
            <a:off x="5898885" y="3928686"/>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Lâu lạnh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4" name="TextBox 23"/>
          <p:cNvSpPr txBox="1"/>
          <p:nvPr/>
        </p:nvSpPr>
        <p:spPr>
          <a:xfrm>
            <a:off x="5898885" y="4729761"/>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Lạnh chậm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5" name="TextBox 24"/>
          <p:cNvSpPr txBox="1"/>
          <p:nvPr/>
        </p:nvSpPr>
        <p:spPr>
          <a:xfrm>
            <a:off x="5898885" y="5529846"/>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Lâu lạnh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6" name="Rectangle 5"/>
          <p:cNvSpPr/>
          <p:nvPr/>
        </p:nvSpPr>
        <p:spPr>
          <a:xfrm>
            <a:off x="4841656" y="3038312"/>
            <a:ext cx="5118882" cy="654675"/>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Roboto" panose="02000000000000000000" pitchFamily="2" charset="0"/>
                <a:ea typeface="Roboto" panose="02000000000000000000" pitchFamily="2" charset="0"/>
              </a:rPr>
              <a:t>?</a:t>
            </a:r>
          </a:p>
        </p:txBody>
      </p:sp>
      <p:sp>
        <p:nvSpPr>
          <p:cNvPr id="26" name="Rectangle 25"/>
          <p:cNvSpPr/>
          <p:nvPr/>
        </p:nvSpPr>
        <p:spPr>
          <a:xfrm>
            <a:off x="4806598" y="3861566"/>
            <a:ext cx="5118882" cy="654675"/>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Roboto" panose="02000000000000000000" pitchFamily="2" charset="0"/>
                <a:ea typeface="Roboto" panose="02000000000000000000" pitchFamily="2" charset="0"/>
              </a:rPr>
              <a:t>?</a:t>
            </a:r>
          </a:p>
        </p:txBody>
      </p:sp>
      <p:sp>
        <p:nvSpPr>
          <p:cNvPr id="27" name="Rectangle 26"/>
          <p:cNvSpPr/>
          <p:nvPr/>
        </p:nvSpPr>
        <p:spPr>
          <a:xfrm>
            <a:off x="4776852" y="4728771"/>
            <a:ext cx="5118882" cy="654675"/>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Roboto" panose="02000000000000000000" pitchFamily="2" charset="0"/>
                <a:ea typeface="Roboto" panose="02000000000000000000" pitchFamily="2" charset="0"/>
              </a:rPr>
              <a:t>?</a:t>
            </a:r>
          </a:p>
        </p:txBody>
      </p:sp>
      <p:sp>
        <p:nvSpPr>
          <p:cNvPr id="28" name="Rectangle 27"/>
          <p:cNvSpPr/>
          <p:nvPr/>
        </p:nvSpPr>
        <p:spPr>
          <a:xfrm>
            <a:off x="4776852" y="5488833"/>
            <a:ext cx="5118882" cy="654675"/>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365197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1"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1"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1"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grpId="1"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1" restart="whenNotActive" fill="hold" evtFilter="cancelBubble" nodeType="interactiveSeq">
                <p:stCondLst>
                  <p:cond evt="onClick" delay="0">
                    <p:tgtEl>
                      <p:spTgt spid="6"/>
                    </p:tgtEl>
                  </p:cond>
                </p:stCondLst>
                <p:endSync evt="end" delay="0">
                  <p:rtn val="all"/>
                </p:endSync>
                <p:childTnLst>
                  <p:par>
                    <p:cTn id="72" fill="hold">
                      <p:stCondLst>
                        <p:cond delay="0"/>
                      </p:stCondLst>
                      <p:childTnLst>
                        <p:par>
                          <p:cTn id="73" fill="hold">
                            <p:stCondLst>
                              <p:cond delay="0"/>
                            </p:stCondLst>
                            <p:childTnLst>
                              <p:par>
                                <p:cTn id="74" presetID="1" presetClass="exit" presetSubtype="0" fill="hold" grpId="1" nodeType="withEffect">
                                  <p:stCondLst>
                                    <p:cond delay="0"/>
                                  </p:stCondLst>
                                  <p:childTnLst>
                                    <p:set>
                                      <p:cBhvr>
                                        <p:cTn id="75"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6" restart="whenNotActive" fill="hold" evtFilter="cancelBubble" nodeType="interactiveSeq">
                <p:stCondLst>
                  <p:cond evt="onClick" delay="0">
                    <p:tgtEl>
                      <p:spTgt spid="26"/>
                    </p:tgtEl>
                  </p:cond>
                </p:stCondLst>
                <p:endSync evt="end" delay="0">
                  <p:rtn val="all"/>
                </p:endSync>
                <p:childTnLst>
                  <p:par>
                    <p:cTn id="77" fill="hold">
                      <p:stCondLst>
                        <p:cond delay="0"/>
                      </p:stCondLst>
                      <p:childTnLst>
                        <p:par>
                          <p:cTn id="78" fill="hold">
                            <p:stCondLst>
                              <p:cond delay="0"/>
                            </p:stCondLst>
                            <p:childTnLst>
                              <p:par>
                                <p:cTn id="79" presetID="1" presetClass="exit" presetSubtype="0" fill="hold" grpId="1" nodeType="withEffect">
                                  <p:stCondLst>
                                    <p:cond delay="0"/>
                                  </p:stCondLst>
                                  <p:childTnLst>
                                    <p:set>
                                      <p:cBhvr>
                                        <p:cTn id="80"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1" restart="whenNotActive" fill="hold" evtFilter="cancelBubble" nodeType="interactiveSeq">
                <p:stCondLst>
                  <p:cond evt="onClick" delay="0">
                    <p:tgtEl>
                      <p:spTgt spid="27"/>
                    </p:tgtEl>
                  </p:cond>
                </p:stCondLst>
                <p:endSync evt="end" delay="0">
                  <p:rtn val="all"/>
                </p:endSync>
                <p:childTnLst>
                  <p:par>
                    <p:cTn id="82" fill="hold">
                      <p:stCondLst>
                        <p:cond delay="0"/>
                      </p:stCondLst>
                      <p:childTnLst>
                        <p:par>
                          <p:cTn id="83" fill="hold">
                            <p:stCondLst>
                              <p:cond delay="0"/>
                            </p:stCondLst>
                            <p:childTnLst>
                              <p:par>
                                <p:cTn id="84" presetID="1" presetClass="exit" presetSubtype="0" fill="hold" grpId="1" nodeType="withEffect">
                                  <p:stCondLst>
                                    <p:cond delay="0"/>
                                  </p:stCondLst>
                                  <p:childTnLst>
                                    <p:set>
                                      <p:cBhvr>
                                        <p:cTn id="85"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86" restart="whenNotActive" fill="hold" evtFilter="cancelBubble" nodeType="interactiveSeq">
                <p:stCondLst>
                  <p:cond evt="onClick" delay="0">
                    <p:tgtEl>
                      <p:spTgt spid="28"/>
                    </p:tgtEl>
                  </p:cond>
                </p:stCondLst>
                <p:endSync evt="end" delay="0">
                  <p:rtn val="all"/>
                </p:endSync>
                <p:childTnLst>
                  <p:par>
                    <p:cTn id="87" fill="hold">
                      <p:stCondLst>
                        <p:cond delay="0"/>
                      </p:stCondLst>
                      <p:childTnLst>
                        <p:par>
                          <p:cTn id="88" fill="hold">
                            <p:stCondLst>
                              <p:cond delay="0"/>
                            </p:stCondLst>
                            <p:childTnLst>
                              <p:par>
                                <p:cTn id="89" presetID="1" presetClass="exit" presetSubtype="0" fill="hold" grpId="1" nodeType="withEffect">
                                  <p:stCondLst>
                                    <p:cond delay="0"/>
                                  </p:stCondLst>
                                  <p:childTnLst>
                                    <p:set>
                                      <p:cBhvr>
                                        <p:cTn id="90"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117" grpId="0"/>
      <p:bldP spid="30" grpId="0"/>
      <p:bldP spid="33" grpId="1"/>
      <p:bldP spid="48" grpId="1"/>
      <p:bldP spid="49" grpId="1"/>
      <p:bldP spid="50" grpId="1"/>
      <p:bldP spid="51" grpId="1"/>
      <p:bldP spid="15" grpId="1"/>
      <p:bldP spid="16" grpId="1"/>
      <p:bldP spid="17" grpId="1"/>
      <p:bldP spid="18" grpId="1"/>
      <p:bldP spid="19" grpId="1"/>
      <p:bldP spid="20" grpId="1"/>
      <p:bldP spid="22" grpId="1"/>
      <p:bldP spid="23" grpId="1"/>
      <p:bldP spid="24" grpId="1"/>
      <p:bldP spid="25" grpId="1"/>
      <p:bldP spid="6" grpId="0" animBg="1"/>
      <p:bldP spid="6" grpId="1" animBg="1"/>
      <p:bldP spid="26" grpId="0" animBg="1"/>
      <p:bldP spid="26" grpId="1" animBg="1"/>
      <p:bldP spid="27" grpId="0" animBg="1"/>
      <p:bldP spid="27" grpId="1" animBg="1"/>
      <p:bldP spid="28" grpId="0" animBg="1"/>
      <p:bldP spid="2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92098" y="783944"/>
            <a:ext cx="56361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00"/>
                </a:solidFill>
                <a:effectLst/>
                <a:uLnTx/>
                <a:uFillTx/>
                <a:latin typeface="Pangolin" panose="00000500000000000000" pitchFamily="2" charset="0"/>
                <a:ea typeface="Roboto" panose="02000000000000000000" pitchFamily="2" charset="0"/>
                <a:cs typeface="+mn-cs"/>
              </a:rPr>
              <a:t>PHIẾU HỌC TẬP SỐ 1 VÀ</a:t>
            </a:r>
            <a:r>
              <a:rPr kumimoji="0" lang="en-US" altLang="zh-CN" sz="3200" b="1" i="0" u="none" strike="noStrike" kern="1200" cap="none" spc="0" normalizeH="0" noProof="0" dirty="0">
                <a:ln>
                  <a:noFill/>
                </a:ln>
                <a:solidFill>
                  <a:srgbClr val="FFFF00"/>
                </a:solidFill>
                <a:effectLst/>
                <a:uLnTx/>
                <a:uFillTx/>
                <a:latin typeface="Pangolin" panose="00000500000000000000" pitchFamily="2" charset="0"/>
                <a:ea typeface="Roboto" panose="02000000000000000000" pitchFamily="2" charset="0"/>
                <a:cs typeface="+mn-cs"/>
              </a:rPr>
              <a:t> SỐ 2</a:t>
            </a:r>
            <a:endParaRPr kumimoji="0" lang="en-US" altLang="zh-CN" sz="3200" b="1" i="0" u="none" strike="noStrike" kern="1200" cap="none" spc="0" normalizeH="0" baseline="0" noProof="0" dirty="0">
              <a:ln>
                <a:noFill/>
              </a:ln>
              <a:solidFill>
                <a:srgbClr val="FFFF00"/>
              </a:solidFill>
              <a:effectLst/>
              <a:uLnTx/>
              <a:uFillTx/>
              <a:latin typeface="Pangolin" panose="00000500000000000000" pitchFamily="2" charset="0"/>
              <a:ea typeface="Roboto" panose="02000000000000000000" pitchFamily="2" charset="0"/>
              <a:cs typeface="+mn-cs"/>
            </a:endParaRP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sp>
        <p:nvSpPr>
          <p:cNvPr id="12" name="TextBox 11"/>
          <p:cNvSpPr txBox="1"/>
          <p:nvPr/>
        </p:nvSpPr>
        <p:spPr>
          <a:xfrm>
            <a:off x="1254642" y="2015969"/>
            <a:ext cx="10001693" cy="4031873"/>
          </a:xfrm>
          <a:prstGeom prst="rect">
            <a:avLst/>
          </a:prstGeom>
          <a:noFill/>
        </p:spPr>
        <p:txBody>
          <a:bodyPr wrap="square" rtlCol="0">
            <a:spAutoFit/>
          </a:bodyPr>
          <a:lstStyle/>
          <a:p>
            <a:pPr>
              <a:spcBef>
                <a:spcPts val="300"/>
              </a:spcBef>
              <a:spcAft>
                <a:spcPts val="300"/>
              </a:spcAft>
            </a:pPr>
            <a:r>
              <a:rPr lang="vi-VN" sz="2400" b="1" kern="1500">
                <a:latin typeface="Roboto" panose="02000000000000000000" pitchFamily="2" charset="0"/>
                <a:ea typeface="Roboto" panose="02000000000000000000" pitchFamily="2" charset="0"/>
              </a:rPr>
              <a:t>1. Kể tên các loại sản phẩm dùng để giữ nhiệt cả mùa đông và mùa hè?</a:t>
            </a:r>
          </a:p>
          <a:p>
            <a:pPr>
              <a:spcBef>
                <a:spcPts val="300"/>
              </a:spcBef>
              <a:spcAft>
                <a:spcPts val="300"/>
              </a:spcAft>
            </a:pPr>
            <a:r>
              <a:rPr lang="vi-VN" sz="2400" kern="1500">
                <a:latin typeface="Roboto" panose="02000000000000000000" pitchFamily="2" charset="0"/>
                <a:ea typeface="Roboto" panose="02000000000000000000" pitchFamily="2" charset="0"/>
              </a:rPr>
              <a:t>……………………………………………………………………..………………………………………………</a:t>
            </a:r>
          </a:p>
          <a:p>
            <a:pPr>
              <a:spcBef>
                <a:spcPts val="300"/>
              </a:spcBef>
              <a:spcAft>
                <a:spcPts val="300"/>
              </a:spcAft>
            </a:pPr>
            <a:r>
              <a:rPr lang="vi-VN" sz="2400" b="1" kern="1500">
                <a:latin typeface="Roboto" panose="02000000000000000000" pitchFamily="2" charset="0"/>
                <a:ea typeface="Roboto" panose="02000000000000000000" pitchFamily="2" charset="0"/>
              </a:rPr>
              <a:t>2. Kể tên </a:t>
            </a:r>
            <a:r>
              <a:rPr lang="en-US" sz="2400" b="1" kern="1500">
                <a:latin typeface="Roboto" panose="02000000000000000000" pitchFamily="2" charset="0"/>
                <a:ea typeface="Roboto" panose="02000000000000000000" pitchFamily="2" charset="0"/>
              </a:rPr>
              <a:t>một số</a:t>
            </a:r>
            <a:r>
              <a:rPr lang="vi-VN" sz="2400" b="1" kern="1500">
                <a:latin typeface="Roboto" panose="02000000000000000000" pitchFamily="2" charset="0"/>
                <a:ea typeface="Roboto" panose="02000000000000000000" pitchFamily="2" charset="0"/>
              </a:rPr>
              <a:t> vật dẫn nhiệt, vật cách nhiệt.</a:t>
            </a:r>
          </a:p>
          <a:p>
            <a:pPr>
              <a:spcBef>
                <a:spcPts val="300"/>
              </a:spcBef>
              <a:spcAft>
                <a:spcPts val="300"/>
              </a:spcAft>
            </a:pPr>
            <a:r>
              <a:rPr lang="vi-VN" sz="2400" b="1" kern="1500">
                <a:latin typeface="Roboto" panose="02000000000000000000" pitchFamily="2" charset="0"/>
                <a:ea typeface="Roboto" panose="02000000000000000000" pitchFamily="2" charset="0"/>
              </a:rPr>
              <a:t>Vật dẫn </a:t>
            </a:r>
            <a:r>
              <a:rPr lang="en-US" sz="2400" b="1" kern="1500">
                <a:latin typeface="Roboto" panose="02000000000000000000" pitchFamily="2" charset="0"/>
                <a:ea typeface="Roboto" panose="02000000000000000000" pitchFamily="2" charset="0"/>
              </a:rPr>
              <a:t>n</a:t>
            </a:r>
            <a:r>
              <a:rPr lang="vi-VN" sz="2400" b="1" kern="1500">
                <a:latin typeface="Roboto" panose="02000000000000000000" pitchFamily="2" charset="0"/>
                <a:ea typeface="Roboto" panose="02000000000000000000" pitchFamily="2" charset="0"/>
              </a:rPr>
              <a:t>hiệt</a:t>
            </a:r>
            <a:r>
              <a:rPr lang="vi-VN" sz="2400" kern="1500">
                <a:latin typeface="Roboto" panose="02000000000000000000" pitchFamily="2" charset="0"/>
                <a:ea typeface="Roboto" panose="02000000000000000000" pitchFamily="2" charset="0"/>
              </a:rPr>
              <a:t>………………………………….…………………………………………………………..</a:t>
            </a:r>
          </a:p>
          <a:p>
            <a:pPr>
              <a:spcBef>
                <a:spcPts val="300"/>
              </a:spcBef>
              <a:spcAft>
                <a:spcPts val="300"/>
              </a:spcAft>
            </a:pPr>
            <a:r>
              <a:rPr lang="vi-VN" sz="2400" b="1" kern="1500">
                <a:latin typeface="Roboto" panose="02000000000000000000" pitchFamily="2" charset="0"/>
                <a:ea typeface="Roboto" panose="02000000000000000000" pitchFamily="2" charset="0"/>
              </a:rPr>
              <a:t>Vật cách nhiệt</a:t>
            </a:r>
            <a:r>
              <a:rPr lang="vi-VN" sz="2400" kern="1500">
                <a:latin typeface="Roboto" panose="02000000000000000000" pitchFamily="2" charset="0"/>
                <a:ea typeface="Roboto" panose="02000000000000000000" pitchFamily="2" charset="0"/>
              </a:rPr>
              <a:t>…………………………..……………………………………………………………..</a:t>
            </a:r>
          </a:p>
          <a:p>
            <a:pPr>
              <a:spcBef>
                <a:spcPts val="300"/>
              </a:spcBef>
              <a:spcAft>
                <a:spcPts val="300"/>
              </a:spcAft>
            </a:pPr>
            <a:r>
              <a:rPr lang="vi-VN" sz="2400" b="1" kern="1500">
                <a:latin typeface="Roboto" panose="02000000000000000000" pitchFamily="2" charset="0"/>
                <a:ea typeface="Roboto" panose="02000000000000000000" pitchFamily="2" charset="0"/>
              </a:rPr>
              <a:t>3. Chọn những từ hay cụm từ thích hợp điền vào chỗ trống </a:t>
            </a:r>
          </a:p>
          <a:p>
            <a:pPr>
              <a:spcBef>
                <a:spcPts val="300"/>
              </a:spcBef>
              <a:spcAft>
                <a:spcPts val="300"/>
              </a:spcAft>
            </a:pPr>
            <a:r>
              <a:rPr lang="vi-VN" sz="2400" kern="1500">
                <a:latin typeface="Roboto" panose="02000000000000000000" pitchFamily="2" charset="0"/>
                <a:ea typeface="Roboto" panose="02000000000000000000" pitchFamily="2" charset="0"/>
              </a:rPr>
              <a:t>Kim loại có khả năng………..……………………………tốt</a:t>
            </a:r>
            <a:r>
              <a:rPr lang="en-US" sz="2400" kern="1500">
                <a:latin typeface="Roboto" panose="02000000000000000000" pitchFamily="2" charset="0"/>
                <a:ea typeface="Roboto" panose="02000000000000000000" pitchFamily="2" charset="0"/>
              </a:rPr>
              <a:t>.</a:t>
            </a:r>
            <a:endParaRPr lang="vi-VN" sz="2400" kern="1500">
              <a:latin typeface="Roboto" panose="02000000000000000000" pitchFamily="2" charset="0"/>
              <a:ea typeface="Roboto" panose="02000000000000000000" pitchFamily="2" charset="0"/>
            </a:endParaRPr>
          </a:p>
          <a:p>
            <a:pPr>
              <a:spcBef>
                <a:spcPts val="300"/>
              </a:spcBef>
              <a:spcAft>
                <a:spcPts val="300"/>
              </a:spcAft>
            </a:pPr>
            <a:r>
              <a:rPr lang="vi-VN" sz="2400" kern="1500">
                <a:latin typeface="Roboto" panose="02000000000000000000" pitchFamily="2" charset="0"/>
                <a:ea typeface="Roboto" panose="02000000000000000000" pitchFamily="2" charset="0"/>
              </a:rPr>
              <a:t>Gỗ có khả năng dẫn nhiệt………..…………</a:t>
            </a:r>
          </a:p>
          <a:p>
            <a:pPr>
              <a:spcBef>
                <a:spcPts val="300"/>
              </a:spcBef>
              <a:spcAft>
                <a:spcPts val="300"/>
              </a:spcAft>
            </a:pPr>
            <a:r>
              <a:rPr lang="vi-VN" sz="2400" kern="1500">
                <a:latin typeface="Roboto" panose="02000000000000000000" pitchFamily="2" charset="0"/>
                <a:ea typeface="Roboto" panose="02000000000000000000" pitchFamily="2" charset="0"/>
              </a:rPr>
              <a:t>Người ta thường sử dụng ………………..………………………</a:t>
            </a:r>
            <a:r>
              <a:rPr lang="en-US" sz="2400" kern="1500">
                <a:latin typeface="Roboto" panose="02000000000000000000" pitchFamily="2" charset="0"/>
                <a:ea typeface="Roboto" panose="02000000000000000000" pitchFamily="2" charset="0"/>
              </a:rPr>
              <a:t> để </a:t>
            </a:r>
            <a:r>
              <a:rPr lang="vi-VN" sz="2400" kern="1500">
                <a:latin typeface="Roboto" panose="02000000000000000000" pitchFamily="2" charset="0"/>
                <a:ea typeface="Roboto" panose="02000000000000000000" pitchFamily="2" charset="0"/>
              </a:rPr>
              <a:t>làm vật cách nhiệt</a:t>
            </a:r>
            <a:r>
              <a:rPr lang="en-US" sz="2400" kern="1500">
                <a:latin typeface="Roboto" panose="02000000000000000000" pitchFamily="2" charset="0"/>
                <a:ea typeface="Roboto" panose="02000000000000000000" pitchFamily="2" charset="0"/>
              </a:rPr>
              <a:t>.</a:t>
            </a:r>
            <a:endParaRPr lang="vi-VN" sz="2400" kern="1500">
              <a:latin typeface="Roboto" panose="02000000000000000000" pitchFamily="2" charset="0"/>
              <a:ea typeface="Roboto" panose="02000000000000000000" pitchFamily="2" charset="0"/>
            </a:endParaRPr>
          </a:p>
        </p:txBody>
      </p:sp>
      <p:sp>
        <p:nvSpPr>
          <p:cNvPr id="3" name="Rounded Rectangle 2"/>
          <p:cNvSpPr/>
          <p:nvPr/>
        </p:nvSpPr>
        <p:spPr>
          <a:xfrm>
            <a:off x="935665" y="1669312"/>
            <a:ext cx="10418972" cy="447630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2017637" y="2378757"/>
            <a:ext cx="7024851"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Bình</a:t>
            </a:r>
            <a:r>
              <a:rPr kumimoji="0" lang="en-US" sz="2400" b="0" i="0" u="none" strike="noStrike" kern="1200" cap="none" spc="0" normalizeH="0" noProof="0">
                <a:ln>
                  <a:noFill/>
                </a:ln>
                <a:solidFill>
                  <a:schemeClr val="bg1"/>
                </a:solidFill>
                <a:effectLst/>
                <a:uLnTx/>
                <a:uFillTx/>
                <a:latin typeface="Roboto" panose="02000000000000000000" pitchFamily="2" charset="0"/>
                <a:ea typeface="Roboto" panose="02000000000000000000" pitchFamily="2" charset="0"/>
                <a:cs typeface="+mn-cs"/>
              </a:rPr>
              <a:t> giữ nhiệt, giỏ giữ nhiệt ấm trà,…</a:t>
            </a:r>
            <a:endPar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8" name="TextBox 7"/>
          <p:cNvSpPr txBox="1"/>
          <p:nvPr/>
        </p:nvSpPr>
        <p:spPr>
          <a:xfrm>
            <a:off x="3289538" y="3308372"/>
            <a:ext cx="6262448" cy="461665"/>
          </a:xfrm>
          <a:prstGeom prst="rect">
            <a:avLst/>
          </a:prstGeom>
          <a:noFill/>
        </p:spPr>
        <p:txBody>
          <a:bodyPr wrap="square" rtlCol="0">
            <a:spAutoFit/>
          </a:bodyPr>
          <a:lstStyle/>
          <a:p>
            <a:pPr lvl="0" algn="just">
              <a:defRPr/>
            </a:pPr>
            <a:r>
              <a:rPr lang="en-US" sz="2400">
                <a:solidFill>
                  <a:schemeClr val="bg1"/>
                </a:solidFill>
                <a:latin typeface="Roboto" panose="02000000000000000000" pitchFamily="2" charset="0"/>
                <a:ea typeface="Roboto" panose="02000000000000000000" pitchFamily="2" charset="0"/>
              </a:rPr>
              <a:t>Các kim loại: đồng, nhôm, sắt, inox…</a:t>
            </a:r>
            <a:endPar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endParaRPr>
          </a:p>
        </p:txBody>
      </p:sp>
      <p:sp>
        <p:nvSpPr>
          <p:cNvPr id="9" name="TextBox 8"/>
          <p:cNvSpPr txBox="1"/>
          <p:nvPr/>
        </p:nvSpPr>
        <p:spPr>
          <a:xfrm>
            <a:off x="4983694" y="4630133"/>
            <a:ext cx="2180411"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dẫn nhiệt</a:t>
            </a:r>
          </a:p>
        </p:txBody>
      </p:sp>
      <p:sp>
        <p:nvSpPr>
          <p:cNvPr id="10" name="TextBox 9"/>
          <p:cNvSpPr txBox="1"/>
          <p:nvPr/>
        </p:nvSpPr>
        <p:spPr>
          <a:xfrm>
            <a:off x="3518110" y="3738420"/>
            <a:ext cx="3226241" cy="461665"/>
          </a:xfrm>
          <a:prstGeom prst="rect">
            <a:avLst/>
          </a:prstGeom>
          <a:noFill/>
        </p:spPr>
        <p:txBody>
          <a:bodyPr wrap="square" rtlCol="0">
            <a:spAutoFit/>
          </a:bodyPr>
          <a:lstStyle/>
          <a:p>
            <a:pPr lvl="0" algn="just">
              <a:defRPr/>
            </a:pPr>
            <a:r>
              <a:rPr lang="en-US" sz="2400">
                <a:solidFill>
                  <a:schemeClr val="bg1"/>
                </a:solidFill>
                <a:latin typeface="Roboto" panose="02000000000000000000" pitchFamily="2" charset="0"/>
                <a:ea typeface="Roboto" panose="02000000000000000000" pitchFamily="2" charset="0"/>
              </a:rPr>
              <a:t>Gỗ, nhựa, len, bông…</a:t>
            </a:r>
            <a:endPar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endParaRPr>
          </a:p>
        </p:txBody>
      </p:sp>
      <p:sp>
        <p:nvSpPr>
          <p:cNvPr id="21" name="TextBox 20"/>
          <p:cNvSpPr txBox="1"/>
          <p:nvPr/>
        </p:nvSpPr>
        <p:spPr>
          <a:xfrm>
            <a:off x="5323639" y="5048744"/>
            <a:ext cx="1242928"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kém</a:t>
            </a:r>
          </a:p>
        </p:txBody>
      </p:sp>
      <p:sp>
        <p:nvSpPr>
          <p:cNvPr id="22" name="TextBox 21"/>
          <p:cNvSpPr txBox="1"/>
          <p:nvPr/>
        </p:nvSpPr>
        <p:spPr>
          <a:xfrm>
            <a:off x="4983694" y="5495054"/>
            <a:ext cx="3293027"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nhựa, gỗ,</a:t>
            </a:r>
            <a:r>
              <a:rPr kumimoji="0" lang="en-US" sz="2400" b="0" i="0" u="none" strike="noStrike" kern="1200" cap="none" spc="0" normalizeH="0" noProof="0">
                <a:ln>
                  <a:noFill/>
                </a:ln>
                <a:solidFill>
                  <a:schemeClr val="bg1"/>
                </a:solidFill>
                <a:effectLst/>
                <a:uLnTx/>
                <a:uFillTx/>
                <a:latin typeface="Roboto" panose="02000000000000000000" pitchFamily="2" charset="0"/>
                <a:ea typeface="Roboto" panose="02000000000000000000" pitchFamily="2" charset="0"/>
                <a:cs typeface="+mn-cs"/>
              </a:rPr>
              <a:t> cao su, len…</a:t>
            </a:r>
            <a:endPar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56893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9" grpId="0"/>
      <p:bldP spid="1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656121"/>
            <a:ext cx="6848212" cy="584775"/>
          </a:xfrm>
          <a:prstGeom prst="rect">
            <a:avLst/>
          </a:prstGeom>
          <a:noFill/>
        </p:spPr>
        <p:txBody>
          <a:bodyPr wrap="square" rtlCol="0">
            <a:spAutoFit/>
          </a:bodyPr>
          <a:lstStyle/>
          <a:p>
            <a:pPr lvl="0" algn="ctr">
              <a:defRPr/>
            </a:pPr>
            <a:r>
              <a:rPr lang="vi-VN" altLang="zh-CN" sz="3200" b="1" dirty="0">
                <a:solidFill>
                  <a:srgbClr val="002060"/>
                </a:solidFill>
                <a:latin typeface="Roboto" panose="02000000000000000000" pitchFamily="2" charset="0"/>
                <a:ea typeface="Roboto" panose="02000000000000000000" pitchFamily="2" charset="0"/>
              </a:rPr>
              <a:t>ỨNG DỤNG TÍNH DẪN NHIỆT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0" name="TextBox 29"/>
          <p:cNvSpPr txBox="1"/>
          <p:nvPr/>
        </p:nvSpPr>
        <p:spPr>
          <a:xfrm>
            <a:off x="3336801" y="1220650"/>
            <a:ext cx="4451495" cy="461665"/>
          </a:xfrm>
          <a:prstGeom prst="rect">
            <a:avLst/>
          </a:prstGeom>
          <a:noFill/>
        </p:spPr>
        <p:txBody>
          <a:bodyPr wrap="square" rtlCol="0">
            <a:spAutoFit/>
          </a:bodyPr>
          <a:lstStyle/>
          <a:p>
            <a:pPr lvl="0" algn="ctr">
              <a:defRPr/>
            </a:pPr>
            <a:r>
              <a:rPr lang="en-US" sz="2400" dirty="0" err="1">
                <a:solidFill>
                  <a:srgbClr val="002060"/>
                </a:solidFill>
                <a:latin typeface="Roboto" panose="02000000000000000000" pitchFamily="2" charset="0"/>
                <a:ea typeface="Roboto" panose="02000000000000000000" pitchFamily="2" charset="0"/>
              </a:rPr>
              <a:t>Quan</a:t>
            </a:r>
            <a:r>
              <a:rPr lang="en-US" sz="2400" dirty="0">
                <a:solidFill>
                  <a:srgbClr val="002060"/>
                </a:solidFill>
                <a:latin typeface="Roboto" panose="02000000000000000000" pitchFamily="2" charset="0"/>
                <a:ea typeface="Roboto" panose="02000000000000000000" pitchFamily="2" charset="0"/>
              </a:rPr>
              <a:t> </a:t>
            </a:r>
            <a:r>
              <a:rPr lang="en-US" sz="2400" dirty="0" err="1">
                <a:solidFill>
                  <a:srgbClr val="002060"/>
                </a:solidFill>
                <a:latin typeface="Roboto" panose="02000000000000000000" pitchFamily="2" charset="0"/>
                <a:ea typeface="Roboto" panose="02000000000000000000" pitchFamily="2" charset="0"/>
              </a:rPr>
              <a:t>sát</a:t>
            </a:r>
            <a:r>
              <a:rPr lang="en-US" sz="2400" dirty="0">
                <a:solidFill>
                  <a:srgbClr val="002060"/>
                </a:solidFill>
                <a:latin typeface="Roboto" panose="02000000000000000000" pitchFamily="2" charset="0"/>
                <a:ea typeface="Roboto" panose="02000000000000000000" pitchFamily="2" charset="0"/>
              </a:rPr>
              <a:t> </a:t>
            </a:r>
            <a:r>
              <a:rPr lang="en-US" sz="2400" dirty="0" err="1">
                <a:solidFill>
                  <a:srgbClr val="002060"/>
                </a:solidFill>
                <a:latin typeface="Roboto" panose="02000000000000000000" pitchFamily="2" charset="0"/>
                <a:ea typeface="Roboto" panose="02000000000000000000" pitchFamily="2" charset="0"/>
              </a:rPr>
              <a:t>và</a:t>
            </a:r>
            <a:r>
              <a:rPr lang="en-US" sz="2400" dirty="0">
                <a:solidFill>
                  <a:srgbClr val="002060"/>
                </a:solidFill>
                <a:latin typeface="Roboto" panose="02000000000000000000" pitchFamily="2" charset="0"/>
                <a:ea typeface="Roboto" panose="02000000000000000000" pitchFamily="2" charset="0"/>
              </a:rPr>
              <a:t> </a:t>
            </a:r>
            <a:r>
              <a:rPr lang="en-US" sz="2400" dirty="0" err="1">
                <a:solidFill>
                  <a:srgbClr val="002060"/>
                </a:solidFill>
                <a:latin typeface="Roboto" panose="02000000000000000000" pitchFamily="2" charset="0"/>
                <a:ea typeface="Roboto" panose="02000000000000000000" pitchFamily="2" charset="0"/>
              </a:rPr>
              <a:t>cho</a:t>
            </a:r>
            <a:r>
              <a:rPr lang="en-US" sz="2400" dirty="0">
                <a:solidFill>
                  <a:srgbClr val="002060"/>
                </a:solidFill>
                <a:latin typeface="Roboto" panose="02000000000000000000" pitchFamily="2" charset="0"/>
                <a:ea typeface="Roboto" panose="02000000000000000000" pitchFamily="2" charset="0"/>
              </a:rPr>
              <a:t> </a:t>
            </a:r>
            <a:r>
              <a:rPr lang="en-US" sz="2400" dirty="0" err="1">
                <a:solidFill>
                  <a:srgbClr val="002060"/>
                </a:solidFill>
                <a:latin typeface="Roboto" panose="02000000000000000000" pitchFamily="2" charset="0"/>
                <a:ea typeface="Roboto" panose="02000000000000000000" pitchFamily="2" charset="0"/>
              </a:rPr>
              <a:t>biết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3170546" y="2349228"/>
            <a:ext cx="7293099"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2. Bộ phận nào dẫn nhiệt tốt, dẫn nhiệt kém?</a:t>
            </a: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9494" b="100000" l="3659" r="98374"/>
                    </a14:imgEffect>
                  </a14:imgLayer>
                </a14:imgProps>
              </a:ext>
            </a:extLst>
          </a:blip>
          <a:stretch>
            <a:fillRect/>
          </a:stretch>
        </p:blipFill>
        <p:spPr>
          <a:xfrm>
            <a:off x="816522" y="3495492"/>
            <a:ext cx="3581987" cy="2300626"/>
          </a:xfrm>
          <a:prstGeom prst="rect">
            <a:avLst/>
          </a:prstGeom>
        </p:spPr>
      </p:pic>
      <p:sp>
        <p:nvSpPr>
          <p:cNvPr id="31" name="TextBox 30"/>
          <p:cNvSpPr txBox="1"/>
          <p:nvPr/>
        </p:nvSpPr>
        <p:spPr>
          <a:xfrm>
            <a:off x="1174173" y="6005950"/>
            <a:ext cx="1579156" cy="461665"/>
          </a:xfrm>
          <a:prstGeom prst="rect">
            <a:avLst/>
          </a:prstGeom>
          <a:noFill/>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Chảo</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inox</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2" name="TextBox 31"/>
          <p:cNvSpPr txBox="1"/>
          <p:nvPr/>
        </p:nvSpPr>
        <p:spPr>
          <a:xfrm>
            <a:off x="4315381" y="5007907"/>
            <a:ext cx="1630054" cy="461665"/>
          </a:xfrm>
          <a:prstGeom prst="rect">
            <a:avLst/>
          </a:prstGeom>
          <a:no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Lòng</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chảo</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4" name="TextBox 33"/>
          <p:cNvSpPr txBox="1"/>
          <p:nvPr/>
        </p:nvSpPr>
        <p:spPr>
          <a:xfrm>
            <a:off x="4315381" y="4068633"/>
            <a:ext cx="1630054" cy="461665"/>
          </a:xfrm>
          <a:prstGeom prst="rect">
            <a:avLst/>
          </a:prstGeom>
          <a:no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Tay cầm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13" name="Straight Connector 12"/>
          <p:cNvCxnSpPr>
            <a:cxnSpLocks/>
            <a:stCxn id="32" idx="1"/>
          </p:cNvCxnSpPr>
          <p:nvPr/>
        </p:nvCxnSpPr>
        <p:spPr>
          <a:xfrm flipH="1">
            <a:off x="2246550" y="5238740"/>
            <a:ext cx="2068831"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4" idx="1"/>
          </p:cNvCxnSpPr>
          <p:nvPr/>
        </p:nvCxnSpPr>
        <p:spPr>
          <a:xfrm flipH="1" flipV="1">
            <a:off x="3632440" y="4299465"/>
            <a:ext cx="682941" cy="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945435" y="4064026"/>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kém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2" name="TextBox 41"/>
          <p:cNvSpPr txBox="1"/>
          <p:nvPr/>
        </p:nvSpPr>
        <p:spPr>
          <a:xfrm>
            <a:off x="5945435" y="5003300"/>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tốt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4" name="TextBox 43"/>
          <p:cNvSpPr txBox="1"/>
          <p:nvPr/>
        </p:nvSpPr>
        <p:spPr>
          <a:xfrm>
            <a:off x="3188784" y="2922360"/>
            <a:ext cx="5342151" cy="461665"/>
          </a:xfrm>
          <a:prstGeom prst="rect">
            <a:avLst/>
          </a:prstGeom>
          <a:noFill/>
        </p:spPr>
        <p:txBody>
          <a:bodyPr wrap="square" rtlCol="0">
            <a:spAutoFit/>
          </a:bodyPr>
          <a:lstStyle/>
          <a:p>
            <a:pPr lvl="0" algn="just">
              <a:defRPr/>
            </a:pPr>
            <a:r>
              <a:rPr kumimoji="0" lang="en-US" altLang="zh-CN" sz="24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cs typeface="+mn-cs"/>
              </a:rPr>
              <a:t>3. Vai trò</a:t>
            </a:r>
            <a:r>
              <a:rPr kumimoji="0" lang="en-US" altLang="zh-CN" sz="2400" b="0" i="0" u="none" strike="noStrike" kern="1200" cap="none" spc="0" normalizeH="0" noProof="0">
                <a:ln>
                  <a:noFill/>
                </a:ln>
                <a:solidFill>
                  <a:srgbClr val="7030A0"/>
                </a:solidFill>
                <a:effectLst/>
                <a:uLnTx/>
                <a:uFillTx/>
                <a:latin typeface="Roboto" panose="02000000000000000000" pitchFamily="2" charset="0"/>
                <a:ea typeface="Roboto" panose="02000000000000000000" pitchFamily="2" charset="0"/>
                <a:cs typeface="+mn-cs"/>
              </a:rPr>
              <a:t> của từng bộ phận là gì?</a:t>
            </a:r>
            <a:endParaRPr kumimoji="0" lang="en-US" altLang="zh-CN" sz="24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cs typeface="+mn-cs"/>
            </a:endParaRPr>
          </a:p>
        </p:txBody>
      </p:sp>
      <p:sp>
        <p:nvSpPr>
          <p:cNvPr id="45" name="TextBox 44"/>
          <p:cNvSpPr txBox="1"/>
          <p:nvPr/>
        </p:nvSpPr>
        <p:spPr>
          <a:xfrm>
            <a:off x="8530936" y="4064025"/>
            <a:ext cx="2585501" cy="461665"/>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Cách</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6" name="TextBox 45"/>
          <p:cNvSpPr txBox="1"/>
          <p:nvPr/>
        </p:nvSpPr>
        <p:spPr>
          <a:xfrm>
            <a:off x="8530936" y="5008774"/>
            <a:ext cx="2585501" cy="461665"/>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chín thức ăn</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7" name="TextBox 46"/>
          <p:cNvSpPr txBox="1"/>
          <p:nvPr/>
        </p:nvSpPr>
        <p:spPr>
          <a:xfrm>
            <a:off x="3170546" y="1749325"/>
            <a:ext cx="4882409"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1. Chảo gồm những bộ phận nào?</a:t>
            </a:r>
          </a:p>
        </p:txBody>
      </p:sp>
    </p:spTree>
    <p:extLst>
      <p:ext uri="{BB962C8B-B14F-4D97-AF65-F5344CB8AC3E}">
        <p14:creationId xmlns:p14="http://schemas.microsoft.com/office/powerpoint/2010/main" val="396210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5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down)">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down)">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down)">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down)">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down)">
                                      <p:cBhvr>
                                        <p:cTn id="57" dur="5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500"/>
                                        <p:tgtEl>
                                          <p:spTgt spid="4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down)">
                                      <p:cBhvr>
                                        <p:cTn id="6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p:bldP spid="29" grpId="0"/>
      <p:bldP spid="31" grpId="0"/>
      <p:bldP spid="32" grpId="0" animBg="1"/>
      <p:bldP spid="34" grpId="0" animBg="1"/>
      <p:bldP spid="41" grpId="0" animBg="1"/>
      <p:bldP spid="42" grpId="0" animBg="1"/>
      <p:bldP spid="44" grpId="0"/>
      <p:bldP spid="45" grpId="0" animBg="1"/>
      <p:bldP spid="46" grpId="0" animBg="1"/>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770421"/>
            <a:ext cx="6848212" cy="584775"/>
          </a:xfrm>
          <a:prstGeom prst="rect">
            <a:avLst/>
          </a:prstGeom>
          <a:noFill/>
        </p:spPr>
        <p:txBody>
          <a:bodyPr wrap="square" rtlCol="0">
            <a:spAutoFit/>
          </a:bodyPr>
          <a:lstStyle/>
          <a:p>
            <a:pPr lvl="0" algn="ctr">
              <a:defRPr/>
            </a:pPr>
            <a:r>
              <a:rPr lang="vi-VN" altLang="zh-CN" sz="3200" b="1" dirty="0">
                <a:solidFill>
                  <a:srgbClr val="002060"/>
                </a:solidFill>
                <a:latin typeface="Roboto" panose="02000000000000000000" pitchFamily="2" charset="0"/>
                <a:ea typeface="Roboto" panose="02000000000000000000" pitchFamily="2" charset="0"/>
              </a:rPr>
              <a:t>ỨNG DỤNG TÍNH DẪN NHIỆT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0" name="TextBox 29"/>
          <p:cNvSpPr txBox="1"/>
          <p:nvPr/>
        </p:nvSpPr>
        <p:spPr>
          <a:xfrm>
            <a:off x="3336801" y="1540690"/>
            <a:ext cx="4451495" cy="461665"/>
          </a:xfrm>
          <a:prstGeom prst="rect">
            <a:avLst/>
          </a:prstGeom>
          <a:noFill/>
        </p:spPr>
        <p:txBody>
          <a:bodyPr wrap="square" rtlCol="0">
            <a:spAutoFit/>
          </a:bodyPr>
          <a:lstStyle/>
          <a:p>
            <a:pPr lvl="0" algn="ctr">
              <a:defRPr/>
            </a:pPr>
            <a:r>
              <a:rPr lang="en-US" sz="2400" dirty="0" err="1">
                <a:solidFill>
                  <a:srgbClr val="002060"/>
                </a:solidFill>
                <a:latin typeface="Roboto" panose="02000000000000000000" pitchFamily="2" charset="0"/>
                <a:ea typeface="Roboto" panose="02000000000000000000" pitchFamily="2" charset="0"/>
              </a:rPr>
              <a:t>Quan</a:t>
            </a:r>
            <a:r>
              <a:rPr lang="en-US" sz="2400" dirty="0">
                <a:solidFill>
                  <a:srgbClr val="002060"/>
                </a:solidFill>
                <a:latin typeface="Roboto" panose="02000000000000000000" pitchFamily="2" charset="0"/>
                <a:ea typeface="Roboto" panose="02000000000000000000" pitchFamily="2" charset="0"/>
              </a:rPr>
              <a:t> </a:t>
            </a:r>
            <a:r>
              <a:rPr lang="en-US" sz="2400" dirty="0" err="1">
                <a:solidFill>
                  <a:srgbClr val="002060"/>
                </a:solidFill>
                <a:latin typeface="Roboto" panose="02000000000000000000" pitchFamily="2" charset="0"/>
                <a:ea typeface="Roboto" panose="02000000000000000000" pitchFamily="2" charset="0"/>
              </a:rPr>
              <a:t>sát</a:t>
            </a:r>
            <a:r>
              <a:rPr lang="en-US" sz="2400" dirty="0">
                <a:solidFill>
                  <a:srgbClr val="002060"/>
                </a:solidFill>
                <a:latin typeface="Roboto" panose="02000000000000000000" pitchFamily="2" charset="0"/>
                <a:ea typeface="Roboto" panose="02000000000000000000" pitchFamily="2" charset="0"/>
              </a:rPr>
              <a:t> </a:t>
            </a:r>
            <a:r>
              <a:rPr lang="en-US" sz="2400" dirty="0" err="1">
                <a:solidFill>
                  <a:srgbClr val="002060"/>
                </a:solidFill>
                <a:latin typeface="Roboto" panose="02000000000000000000" pitchFamily="2" charset="0"/>
                <a:ea typeface="Roboto" panose="02000000000000000000" pitchFamily="2" charset="0"/>
              </a:rPr>
              <a:t>và</a:t>
            </a:r>
            <a:r>
              <a:rPr lang="en-US" sz="2400" dirty="0">
                <a:solidFill>
                  <a:srgbClr val="002060"/>
                </a:solidFill>
                <a:latin typeface="Roboto" panose="02000000000000000000" pitchFamily="2" charset="0"/>
                <a:ea typeface="Roboto" panose="02000000000000000000" pitchFamily="2" charset="0"/>
              </a:rPr>
              <a:t> </a:t>
            </a:r>
            <a:r>
              <a:rPr lang="en-US" sz="2400" dirty="0" err="1">
                <a:solidFill>
                  <a:srgbClr val="002060"/>
                </a:solidFill>
                <a:latin typeface="Roboto" panose="02000000000000000000" pitchFamily="2" charset="0"/>
                <a:ea typeface="Roboto" panose="02000000000000000000" pitchFamily="2" charset="0"/>
              </a:rPr>
              <a:t>cho</a:t>
            </a:r>
            <a:r>
              <a:rPr lang="en-US" sz="2400" dirty="0">
                <a:solidFill>
                  <a:srgbClr val="002060"/>
                </a:solidFill>
                <a:latin typeface="Roboto" panose="02000000000000000000" pitchFamily="2" charset="0"/>
                <a:ea typeface="Roboto" panose="02000000000000000000" pitchFamily="2" charset="0"/>
              </a:rPr>
              <a:t> </a:t>
            </a:r>
            <a:r>
              <a:rPr lang="en-US" sz="2400" dirty="0" err="1">
                <a:solidFill>
                  <a:srgbClr val="002060"/>
                </a:solidFill>
                <a:latin typeface="Roboto" panose="02000000000000000000" pitchFamily="2" charset="0"/>
                <a:ea typeface="Roboto" panose="02000000000000000000" pitchFamily="2" charset="0"/>
              </a:rPr>
              <a:t>biết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3137643" y="2067444"/>
            <a:ext cx="6442776"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1. Găng tay dẫn nhiệt tốt hay dẫn nhiệt kém?</a:t>
            </a:r>
          </a:p>
        </p:txBody>
      </p:sp>
      <p:sp>
        <p:nvSpPr>
          <p:cNvPr id="31" name="TextBox 30"/>
          <p:cNvSpPr txBox="1"/>
          <p:nvPr/>
        </p:nvSpPr>
        <p:spPr>
          <a:xfrm>
            <a:off x="1456972" y="5921006"/>
            <a:ext cx="1579156" cy="461665"/>
          </a:xfrm>
          <a:prstGeom prst="rect">
            <a:avLst/>
          </a:prstGeom>
          <a:noFill/>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Găng</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tay</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35" name="Straight Connector 34"/>
          <p:cNvCxnSpPr>
            <a:stCxn id="34" idx="1"/>
          </p:cNvCxnSpPr>
          <p:nvPr/>
        </p:nvCxnSpPr>
        <p:spPr>
          <a:xfrm flipH="1" flipV="1">
            <a:off x="3359934" y="4777447"/>
            <a:ext cx="682941" cy="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042875" y="4546614"/>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kém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4" name="TextBox 43"/>
          <p:cNvSpPr txBox="1"/>
          <p:nvPr/>
        </p:nvSpPr>
        <p:spPr>
          <a:xfrm>
            <a:off x="3137642" y="2632173"/>
            <a:ext cx="3895272" cy="461665"/>
          </a:xfrm>
          <a:prstGeom prst="rect">
            <a:avLst/>
          </a:prstGeom>
          <a:noFill/>
        </p:spPr>
        <p:txBody>
          <a:bodyPr wrap="square" rtlCol="0">
            <a:spAutoFit/>
          </a:bodyPr>
          <a:lstStyle/>
          <a:p>
            <a:pPr lvl="0" algn="just">
              <a:defRPr/>
            </a:pPr>
            <a:r>
              <a:rPr kumimoji="0" lang="en-US" altLang="zh-CN" sz="24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cs typeface="+mn-cs"/>
              </a:rPr>
              <a:t>2. Vai trò</a:t>
            </a:r>
            <a:r>
              <a:rPr kumimoji="0" lang="en-US" altLang="zh-CN" sz="2400" b="0" i="0" u="none" strike="noStrike" kern="1200" cap="none" spc="0" normalizeH="0" noProof="0">
                <a:ln>
                  <a:noFill/>
                </a:ln>
                <a:solidFill>
                  <a:srgbClr val="7030A0"/>
                </a:solidFill>
                <a:effectLst/>
                <a:uLnTx/>
                <a:uFillTx/>
                <a:latin typeface="Roboto" panose="02000000000000000000" pitchFamily="2" charset="0"/>
                <a:ea typeface="Roboto" panose="02000000000000000000" pitchFamily="2" charset="0"/>
                <a:cs typeface="+mn-cs"/>
              </a:rPr>
              <a:t> của găng tay là gì?</a:t>
            </a:r>
            <a:endParaRPr kumimoji="0" lang="en-US" altLang="zh-CN" sz="24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cs typeface="+mn-cs"/>
            </a:endParaRPr>
          </a:p>
        </p:txBody>
      </p:sp>
      <p:sp>
        <p:nvSpPr>
          <p:cNvPr id="45" name="TextBox 44"/>
          <p:cNvSpPr txBox="1"/>
          <p:nvPr/>
        </p:nvSpPr>
        <p:spPr>
          <a:xfrm>
            <a:off x="6628376" y="4361947"/>
            <a:ext cx="2797497" cy="830997"/>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Cách</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giữ ấm trong mùa đông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3" name="Picture 2"/>
          <p:cNvPicPr>
            <a:picLocks noChangeAspect="1"/>
          </p:cNvPicPr>
          <p:nvPr/>
        </p:nvPicPr>
        <p:blipFill>
          <a:blip r:embed="rId3"/>
          <a:stretch>
            <a:fillRect/>
          </a:stretch>
        </p:blipFill>
        <p:spPr>
          <a:xfrm>
            <a:off x="1340886" y="3923969"/>
            <a:ext cx="2019048" cy="1628571"/>
          </a:xfrm>
          <a:prstGeom prst="roundRect">
            <a:avLst>
              <a:gd name="adj" fmla="val 14753"/>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0285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down)">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down)">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down)">
                                      <p:cBhvr>
                                        <p:cTn id="3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p:bldP spid="29" grpId="0"/>
      <p:bldP spid="31" grpId="0"/>
      <p:bldP spid="41" grpId="0" animBg="1"/>
      <p:bldP spid="44" grpId="0"/>
      <p:bldP spid="45"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4979</TotalTime>
  <Words>1907</Words>
  <Application>Microsoft Office PowerPoint</Application>
  <PresentationFormat>Widescreen</PresentationFormat>
  <Paragraphs>239</Paragraphs>
  <Slides>31</Slides>
  <Notes>30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31</vt:i4>
      </vt:variant>
    </vt:vector>
  </HeadingPairs>
  <TitlesOfParts>
    <vt:vector size="41" baseType="lpstr">
      <vt:lpstr>Arial</vt:lpstr>
      <vt:lpstr>Calibri Light</vt:lpstr>
      <vt:lpstr>Calibri</vt:lpstr>
      <vt:lpstr>Times New Roman</vt:lpstr>
      <vt:lpstr>Roboto Black</vt:lpstr>
      <vt:lpstr>Pangolin</vt:lpstr>
      <vt:lpstr>Roboto</vt:lpstr>
      <vt:lpstr>2_Office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292</cp:revision>
  <dcterms:created xsi:type="dcterms:W3CDTF">2023-04-01T23:44:56Z</dcterms:created>
  <dcterms:modified xsi:type="dcterms:W3CDTF">2024-12-27T02:41:13Z</dcterms:modified>
</cp:coreProperties>
</file>