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5" r:id="rId2"/>
    <p:sldId id="8744" r:id="rId3"/>
    <p:sldId id="8755" r:id="rId4"/>
    <p:sldId id="8756" r:id="rId5"/>
    <p:sldId id="8757" r:id="rId6"/>
    <p:sldId id="8689" r:id="rId7"/>
    <p:sldId id="284" r:id="rId8"/>
    <p:sldId id="8758" r:id="rId9"/>
    <p:sldId id="8746" r:id="rId10"/>
    <p:sldId id="8747" r:id="rId11"/>
    <p:sldId id="8748" r:id="rId12"/>
    <p:sldId id="8754" r:id="rId13"/>
    <p:sldId id="8686" r:id="rId14"/>
    <p:sldId id="8687" r:id="rId15"/>
    <p:sldId id="8688" r:id="rId16"/>
    <p:sldId id="285" r:id="rId17"/>
    <p:sldId id="282" r:id="rId18"/>
    <p:sldId id="8708" r:id="rId19"/>
    <p:sldId id="86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CED"/>
    <a:srgbClr val="FFD3A3"/>
    <a:srgbClr val="EDE9F3"/>
    <a:srgbClr val="F0F7EB"/>
    <a:srgbClr val="548235"/>
    <a:srgbClr val="E2F0D9"/>
    <a:srgbClr val="FFFFFF"/>
    <a:srgbClr val="D5CAE4"/>
    <a:srgbClr val="DED6EA"/>
    <a:srgbClr val="FFD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9" autoAdjust="0"/>
    <p:restoredTop sz="94660"/>
  </p:normalViewPr>
  <p:slideViewPr>
    <p:cSldViewPr snapToGrid="0">
      <p:cViewPr varScale="1">
        <p:scale>
          <a:sx n="85" d="100"/>
          <a:sy n="85" d="100"/>
        </p:scale>
        <p:origin x="90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BAD70-EF23-4C11-876C-93CF57CA6EED}"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E7C49-F168-4BE1-A207-474BE56EF6B1}" type="slidenum">
              <a:rPr lang="en-US" smtClean="0"/>
              <a:t>‹#›</a:t>
            </a:fld>
            <a:endParaRPr lang="en-US"/>
          </a:p>
        </p:txBody>
      </p:sp>
    </p:spTree>
    <p:extLst>
      <p:ext uri="{BB962C8B-B14F-4D97-AF65-F5344CB8AC3E}">
        <p14:creationId xmlns:p14="http://schemas.microsoft.com/office/powerpoint/2010/main" val="234407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6</a:t>
            </a:fld>
            <a:endParaRPr lang="en-US"/>
          </a:p>
        </p:txBody>
      </p:sp>
    </p:spTree>
    <p:extLst>
      <p:ext uri="{BB962C8B-B14F-4D97-AF65-F5344CB8AC3E}">
        <p14:creationId xmlns:p14="http://schemas.microsoft.com/office/powerpoint/2010/main" val="107876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17</a:t>
            </a:fld>
            <a:endParaRPr lang="en-US"/>
          </a:p>
        </p:txBody>
      </p:sp>
    </p:spTree>
    <p:extLst>
      <p:ext uri="{BB962C8B-B14F-4D97-AF65-F5344CB8AC3E}">
        <p14:creationId xmlns:p14="http://schemas.microsoft.com/office/powerpoint/2010/main" val="178483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18</a:t>
            </a:fld>
            <a:endParaRPr lang="en-US"/>
          </a:p>
        </p:txBody>
      </p:sp>
    </p:spTree>
    <p:extLst>
      <p:ext uri="{BB962C8B-B14F-4D97-AF65-F5344CB8AC3E}">
        <p14:creationId xmlns:p14="http://schemas.microsoft.com/office/powerpoint/2010/main" val="167661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E56-38EB-02A1-E77F-9110E9AFA4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C7098-34C1-A384-7E5A-2D24FA1B3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959AF-21A9-AEDF-FE2E-EA84AF887C90}"/>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5" name="Footer Placeholder 4">
            <a:extLst>
              <a:ext uri="{FF2B5EF4-FFF2-40B4-BE49-F238E27FC236}">
                <a16:creationId xmlns:a16="http://schemas.microsoft.com/office/drawing/2014/main" id="{4EF14B85-85CE-7DB3-71CC-DDBA59B99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2BF8A-742D-2858-D0FC-8E8F8C3E97C9}"/>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411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F5E7-CE5D-914A-E17B-CF889C51C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D6C95-B985-0E56-FAC9-6F317CE3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44E-41F0-15ED-0B5A-7A005BA20BAC}"/>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5" name="Footer Placeholder 4">
            <a:extLst>
              <a:ext uri="{FF2B5EF4-FFF2-40B4-BE49-F238E27FC236}">
                <a16:creationId xmlns:a16="http://schemas.microsoft.com/office/drawing/2014/main" id="{DADD3D03-7711-82AD-1808-5485C3E66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EA0FD-DA4F-E2CB-2B85-782B0DA83CB3}"/>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389970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16FCC-8909-7CE8-C6AB-DBEA838BCB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FA217C-85FE-44AE-8853-4601ED201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33F22-611D-E1BF-CDD7-E6C283BAEE0E}"/>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5" name="Footer Placeholder 4">
            <a:extLst>
              <a:ext uri="{FF2B5EF4-FFF2-40B4-BE49-F238E27FC236}">
                <a16:creationId xmlns:a16="http://schemas.microsoft.com/office/drawing/2014/main" id="{64F588AD-E575-28B7-ECA2-1FF12DF88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71948-B4D0-5EE8-AE16-3C80DC3E0BB2}"/>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08537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lef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45A27D-9CED-45BB-91E1-89AF35215ADC}"/>
              </a:ext>
            </a:extLst>
          </p:cNvPr>
          <p:cNvSpPr>
            <a:spLocks noGrp="1"/>
          </p:cNvSpPr>
          <p:nvPr>
            <p:ph type="title" hasCustomPrompt="1"/>
          </p:nvPr>
        </p:nvSpPr>
        <p:spPr>
          <a:xfrm>
            <a:off x="6830568" y="649224"/>
            <a:ext cx="3986784" cy="576072"/>
          </a:xfrm>
        </p:spPr>
        <p:txBody>
          <a:bodyPr>
            <a:noAutofit/>
          </a:bodyPr>
          <a:lstStyle>
            <a:lvl1pPr algn="l">
              <a:lnSpc>
                <a:spcPct val="100000"/>
              </a:lnSpc>
              <a:defRPr sz="4300" cap="all" baseline="0"/>
            </a:lvl1pPr>
          </a:lstStyle>
          <a:p>
            <a:r>
              <a:rPr lang="en-US" dirty="0"/>
              <a:t>Month</a:t>
            </a:r>
          </a:p>
        </p:txBody>
      </p:sp>
      <p:sp>
        <p:nvSpPr>
          <p:cNvPr id="8" name="Picture Placehold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0" y="0"/>
            <a:ext cx="6096000" cy="6858000"/>
          </a:xfrm>
        </p:spPr>
        <p:txBody>
          <a:bodyPr anchor="ctr"/>
          <a:lstStyle>
            <a:lvl1pPr marL="0" indent="0" algn="ctr">
              <a:buNone/>
              <a:defRPr>
                <a:solidFill>
                  <a:schemeClr val="bg1"/>
                </a:solidFill>
              </a:defRPr>
            </a:lvl1pPr>
          </a:lstStyle>
          <a:p>
            <a:r>
              <a:rPr lang="en-US" dirty="0"/>
              <a:t>Add Picture Here</a:t>
            </a:r>
          </a:p>
        </p:txBody>
      </p:sp>
      <p:sp>
        <p:nvSpPr>
          <p:cNvPr id="4" name="Table Placeholder 3">
            <a:extLst>
              <a:ext uri="{FF2B5EF4-FFF2-40B4-BE49-F238E27FC236}">
                <a16:creationId xmlns:a16="http://schemas.microsoft.com/office/drawing/2014/main" id="{10AA6F9F-559A-42F2-8954-BDF16EC76633}"/>
              </a:ext>
            </a:extLst>
          </p:cNvPr>
          <p:cNvSpPr>
            <a:spLocks noGrp="1"/>
          </p:cNvSpPr>
          <p:nvPr>
            <p:ph type="tbl" sz="quarter" idx="16"/>
          </p:nvPr>
        </p:nvSpPr>
        <p:spPr>
          <a:xfrm>
            <a:off x="6812096" y="1380744"/>
            <a:ext cx="4087368" cy="3099816"/>
          </a:xfrm>
        </p:spPr>
        <p:txBody>
          <a:bodyPr anchor="ctr"/>
          <a:lstStyle>
            <a:lvl1pPr marL="0" indent="0" algn="ctr">
              <a:buNone/>
              <a:defRPr/>
            </a:lvl1pPr>
          </a:lstStyle>
          <a:p>
            <a:r>
              <a:rPr lang="en-US"/>
              <a:t>Click icon to add table</a:t>
            </a:r>
            <a:endParaRPr lang="en-US" dirty="0"/>
          </a:p>
        </p:txBody>
      </p:sp>
      <p:sp>
        <p:nvSpPr>
          <p:cNvPr id="6" name="Text Placeholder 6">
            <a:extLst>
              <a:ext uri="{FF2B5EF4-FFF2-40B4-BE49-F238E27FC236}">
                <a16:creationId xmlns:a16="http://schemas.microsoft.com/office/drawing/2014/main" id="{F9EE30FE-5FD4-4C96-921B-6A5769C166B1}"/>
              </a:ext>
            </a:extLst>
          </p:cNvPr>
          <p:cNvSpPr>
            <a:spLocks noGrp="1"/>
          </p:cNvSpPr>
          <p:nvPr>
            <p:ph type="body" sz="quarter" idx="18" hasCustomPrompt="1"/>
          </p:nvPr>
        </p:nvSpPr>
        <p:spPr>
          <a:xfrm>
            <a:off x="6867144" y="4636008"/>
            <a:ext cx="1298448" cy="402336"/>
          </a:xfrm>
          <a:noFill/>
        </p:spPr>
        <p:txBody>
          <a:bodyPr vert="horz" lIns="91440" tIns="45720" rIns="274320" bIns="45720" rtlCol="0" anchor="ctr">
            <a:noAutofit/>
          </a:bodyPr>
          <a:lstStyle>
            <a:lvl1pPr marL="0" indent="0">
              <a:buNone/>
              <a:defRPr lang="en-US" sz="1600" b="0" dirty="0">
                <a:ea typeface="+mj-ea"/>
                <a:cs typeface="+mj-cs"/>
              </a:defRPr>
            </a:lvl1pPr>
          </a:lstStyle>
          <a:p>
            <a:pPr marL="57150" lvl="0" indent="-285750">
              <a:spcBef>
                <a:spcPct val="0"/>
              </a:spcBef>
            </a:pPr>
            <a:r>
              <a:rPr lang="en-US" dirty="0"/>
              <a:t>NOTES</a:t>
            </a:r>
          </a:p>
        </p:txBody>
      </p:sp>
      <p:sp>
        <p:nvSpPr>
          <p:cNvPr id="5" name="Text Placeholder 6">
            <a:extLst>
              <a:ext uri="{FF2B5EF4-FFF2-40B4-BE49-F238E27FC236}">
                <a16:creationId xmlns:a16="http://schemas.microsoft.com/office/drawing/2014/main" id="{97B45ACB-41EC-462F-9236-643781129470}"/>
              </a:ext>
            </a:extLst>
          </p:cNvPr>
          <p:cNvSpPr>
            <a:spLocks noGrp="1"/>
          </p:cNvSpPr>
          <p:nvPr>
            <p:ph type="body" sz="quarter" idx="17" hasCustomPrompt="1"/>
          </p:nvPr>
        </p:nvSpPr>
        <p:spPr>
          <a:xfrm rot="5400000">
            <a:off x="11292840" y="640080"/>
            <a:ext cx="1298448" cy="402336"/>
          </a:xfrm>
          <a:noFill/>
        </p:spPr>
        <p:txBody>
          <a:bodyPr vert="horz" lIns="91440" tIns="45720" rIns="274320" bIns="45720" rtlCol="0" anchor="ctr">
            <a:noAutofit/>
          </a:bodyPr>
          <a:lstStyle>
            <a:lvl1pPr marL="0" indent="0">
              <a:buNone/>
              <a:defRPr lang="en-US" sz="1600" b="0" dirty="0">
                <a:ea typeface="+mj-ea"/>
                <a:cs typeface="+mj-cs"/>
              </a:defRPr>
            </a:lvl1pPr>
          </a:lstStyle>
          <a:p>
            <a:pPr marL="57150" lvl="0" indent="-285750">
              <a:spcBef>
                <a:spcPct val="0"/>
              </a:spcBef>
            </a:pPr>
            <a:r>
              <a:rPr lang="en-US" dirty="0"/>
              <a:t>YEAR</a:t>
            </a:r>
          </a:p>
        </p:txBody>
      </p:sp>
    </p:spTree>
    <p:extLst>
      <p:ext uri="{BB962C8B-B14F-4D97-AF65-F5344CB8AC3E}">
        <p14:creationId xmlns:p14="http://schemas.microsoft.com/office/powerpoint/2010/main" val="38503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9564-FB66-32CB-612A-2B7087D8B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3F784-BB7D-562C-EE9C-9130CED3C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6D470-0CA4-406B-5F98-417A4D19672C}"/>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5" name="Footer Placeholder 4">
            <a:extLst>
              <a:ext uri="{FF2B5EF4-FFF2-40B4-BE49-F238E27FC236}">
                <a16:creationId xmlns:a16="http://schemas.microsoft.com/office/drawing/2014/main" id="{4E9F8275-A233-787A-9EA9-1F530F4BF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BDB46-D7E3-6E5D-DF10-0FD1172F34ED}"/>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222657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C1F9-3275-6533-8D38-D7FD4042F7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E3D0F-13A0-F7C1-C669-8A6324752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917937-19FF-8CCC-0397-71FA88C7DF5A}"/>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5" name="Footer Placeholder 4">
            <a:extLst>
              <a:ext uri="{FF2B5EF4-FFF2-40B4-BE49-F238E27FC236}">
                <a16:creationId xmlns:a16="http://schemas.microsoft.com/office/drawing/2014/main" id="{B3E511A4-CBDF-2B19-334A-68367F0B1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A6489-EFFE-4825-31A8-26B7258BBAFC}"/>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265886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418C-6F66-5D27-8640-26B9B0D5A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43784-9A04-3E7B-22D9-4417974BC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37D80-EF84-3A2B-80FF-4774B78D8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BC7B4-109E-B4D7-B595-4EB3279E472A}"/>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6" name="Footer Placeholder 5">
            <a:extLst>
              <a:ext uri="{FF2B5EF4-FFF2-40B4-BE49-F238E27FC236}">
                <a16:creationId xmlns:a16="http://schemas.microsoft.com/office/drawing/2014/main" id="{37433FFD-C794-52CD-C2D8-C99352B17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849C2-57F0-159C-ABCA-532B864A3437}"/>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81566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43C3-E520-7444-6388-B14C06BE10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61279-0DB4-B77B-14E3-AA1880FA3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58C76-9FEC-FB32-791D-D4AE0195F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8D476-25E7-1F3C-74AE-EA13CBB6C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BE9D7-79CD-63F9-E42E-CC09C88B61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3349E4-1466-0C7A-B1E9-2CEB12DFC8D3}"/>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8" name="Footer Placeholder 7">
            <a:extLst>
              <a:ext uri="{FF2B5EF4-FFF2-40B4-BE49-F238E27FC236}">
                <a16:creationId xmlns:a16="http://schemas.microsoft.com/office/drawing/2014/main" id="{43052963-0F20-7371-E1B5-00D49503C1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774312-8E99-E7D7-0036-1124E8E76C2A}"/>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113973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7FE1-5243-D0EB-3F6F-95DDBD792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BC24B-21D6-B398-DB23-06BDE2BC7528}"/>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4" name="Footer Placeholder 3">
            <a:extLst>
              <a:ext uri="{FF2B5EF4-FFF2-40B4-BE49-F238E27FC236}">
                <a16:creationId xmlns:a16="http://schemas.microsoft.com/office/drawing/2014/main" id="{6E09A67A-00C1-FCB2-C464-0F5CC02F3F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E7C14-A6BF-C5A2-EE85-2B4952E286FD}"/>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03393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F7445-834D-603A-84D3-80718A1AA8B4}"/>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3" name="Footer Placeholder 2">
            <a:extLst>
              <a:ext uri="{FF2B5EF4-FFF2-40B4-BE49-F238E27FC236}">
                <a16:creationId xmlns:a16="http://schemas.microsoft.com/office/drawing/2014/main" id="{B496D019-90BF-E5C4-3EF9-A15B5C19E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808835-D0EB-39C0-BEDC-F1E40B974FBD}"/>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105622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D892-DE61-B5FD-636B-79D585521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D85ACC-7841-C95C-3C12-CEA69B7B6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3967BA-0D44-31A6-056F-020860C9D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1C94A-7B2E-A525-DC8A-ECDE1F74A21E}"/>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6" name="Footer Placeholder 5">
            <a:extLst>
              <a:ext uri="{FF2B5EF4-FFF2-40B4-BE49-F238E27FC236}">
                <a16:creationId xmlns:a16="http://schemas.microsoft.com/office/drawing/2014/main" id="{9D230214-E23F-327D-179F-49BF9817B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27420-6160-6273-A75D-329A74EFB1F5}"/>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26738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4F3F-78B3-1441-C83D-222187C42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E1F7A-628F-90DF-57B5-9F7F63E77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60FFB7-7715-E47E-533D-18528680E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FBEA7-E125-01FA-CA4E-1B07875DBF23}"/>
              </a:ext>
            </a:extLst>
          </p:cNvPr>
          <p:cNvSpPr>
            <a:spLocks noGrp="1"/>
          </p:cNvSpPr>
          <p:nvPr>
            <p:ph type="dt" sz="half" idx="10"/>
          </p:nvPr>
        </p:nvSpPr>
        <p:spPr/>
        <p:txBody>
          <a:bodyPr/>
          <a:lstStyle/>
          <a:p>
            <a:fld id="{09F25BE1-471F-4B7F-B4D5-903C9C24531E}" type="datetimeFigureOut">
              <a:rPr lang="en-US" smtClean="0"/>
              <a:t>12/27/2024</a:t>
            </a:fld>
            <a:endParaRPr lang="en-US"/>
          </a:p>
        </p:txBody>
      </p:sp>
      <p:sp>
        <p:nvSpPr>
          <p:cNvPr id="6" name="Footer Placeholder 5">
            <a:extLst>
              <a:ext uri="{FF2B5EF4-FFF2-40B4-BE49-F238E27FC236}">
                <a16:creationId xmlns:a16="http://schemas.microsoft.com/office/drawing/2014/main" id="{E28A3D5E-05F1-4497-BCD1-CAD97493F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18811-FD8C-89C6-9006-2039668D2035}"/>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51061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77FE9-40E7-09F7-C965-965A301B3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43EA85-CA1E-E9AD-65BD-21EB38725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24F89-2C8F-13BB-01CD-33181EF08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25BE1-471F-4B7F-B4D5-903C9C24531E}" type="datetimeFigureOut">
              <a:rPr lang="en-US" smtClean="0"/>
              <a:t>12/27/2024</a:t>
            </a:fld>
            <a:endParaRPr lang="en-US"/>
          </a:p>
        </p:txBody>
      </p:sp>
      <p:sp>
        <p:nvSpPr>
          <p:cNvPr id="5" name="Footer Placeholder 4">
            <a:extLst>
              <a:ext uri="{FF2B5EF4-FFF2-40B4-BE49-F238E27FC236}">
                <a16:creationId xmlns:a16="http://schemas.microsoft.com/office/drawing/2014/main" id="{5FA0A9B5-BBFB-08CC-EFD1-F7B2C7D66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47EB7-03B7-8F01-E02C-37FA6330E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0DA13-281B-491D-A840-C70C530D5FEE}" type="slidenum">
              <a:rPr lang="en-US" smtClean="0"/>
              <a:t>‹#›</a:t>
            </a:fld>
            <a:endParaRPr lang="en-US"/>
          </a:p>
        </p:txBody>
      </p:sp>
    </p:spTree>
    <p:extLst>
      <p:ext uri="{BB962C8B-B14F-4D97-AF65-F5344CB8AC3E}">
        <p14:creationId xmlns:p14="http://schemas.microsoft.com/office/powerpoint/2010/main" val="186290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38175" y="550676"/>
            <a:ext cx="8566105" cy="5712963"/>
            <a:chOff x="0" y="-206812"/>
            <a:chExt cx="3384141" cy="1665718"/>
          </a:xfrm>
        </p:grpSpPr>
        <p:sp>
          <p:nvSpPr>
            <p:cNvPr id="3" name="Freeform 3"/>
            <p:cNvSpPr/>
            <p:nvPr/>
          </p:nvSpPr>
          <p:spPr>
            <a:xfrm>
              <a:off x="0" y="-206812"/>
              <a:ext cx="3384141" cy="1665718"/>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1772"/>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2034" y="2901291"/>
            <a:ext cx="3629303" cy="327090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2055" y="5830502"/>
            <a:ext cx="11013081" cy="232275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9033" y="4199056"/>
            <a:ext cx="3436811" cy="27432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78485" y="3158755"/>
            <a:ext cx="3629303" cy="32709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9174731" y="4114800"/>
            <a:ext cx="3436811" cy="274320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14215" y="737248"/>
            <a:ext cx="1103055" cy="8443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28048" y="3559701"/>
            <a:ext cx="893365" cy="683831"/>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91710" y="550677"/>
            <a:ext cx="1085335" cy="1101355"/>
          </a:xfrm>
          <a:prstGeom prst="rect">
            <a:avLst/>
          </a:prstGeom>
        </p:spPr>
      </p:pic>
      <p:sp>
        <p:nvSpPr>
          <p:cNvPr id="14" name="TextBox 14"/>
          <p:cNvSpPr txBox="1"/>
          <p:nvPr/>
        </p:nvSpPr>
        <p:spPr>
          <a:xfrm>
            <a:off x="2335716" y="1729411"/>
            <a:ext cx="7520569" cy="567848"/>
          </a:xfrm>
          <a:prstGeom prst="rect">
            <a:avLst/>
          </a:prstGeom>
        </p:spPr>
        <p:txBody>
          <a:bodyPr lIns="0" tIns="0" rIns="0" bIns="0" rtlCol="0" anchor="t">
            <a:spAutoFit/>
          </a:bodyPr>
          <a:lstStyle/>
          <a:p>
            <a:pPr algn="ctr">
              <a:lnSpc>
                <a:spcPts val="4656"/>
              </a:lnSpc>
            </a:pPr>
            <a:r>
              <a:rPr lang="en-US" sz="3900" spc="89" dirty="0">
                <a:solidFill>
                  <a:srgbClr val="F18660"/>
                </a:solidFill>
                <a:latin typeface="Georgia" panose="02040502050405020303" pitchFamily="18" charset="0"/>
              </a:rPr>
              <a:t>CHÀO MỪNG THẦY, CÔ GIÁO</a:t>
            </a: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448610" flipV="1">
            <a:off x="1602754" y="1582597"/>
            <a:ext cx="749269" cy="626661"/>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403928" flipV="1">
            <a:off x="9569898" y="2448447"/>
            <a:ext cx="749269" cy="626661"/>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1"/>
            <a:ext cx="2526248" cy="1446851"/>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924621" y="550677"/>
            <a:ext cx="1581579" cy="1101355"/>
          </a:xfrm>
          <a:prstGeom prst="rect">
            <a:avLst/>
          </a:prstGeom>
        </p:spPr>
      </p:pic>
      <p:sp>
        <p:nvSpPr>
          <p:cNvPr id="20" name="TextBox 20"/>
          <p:cNvSpPr txBox="1"/>
          <p:nvPr/>
        </p:nvSpPr>
        <p:spPr>
          <a:xfrm>
            <a:off x="3187478" y="2375505"/>
            <a:ext cx="6140148" cy="505267"/>
          </a:xfrm>
          <a:prstGeom prst="rect">
            <a:avLst/>
          </a:prstGeom>
        </p:spPr>
        <p:txBody>
          <a:bodyPr wrap="square" lIns="0" tIns="0" rIns="0" bIns="0" rtlCol="0" anchor="t">
            <a:spAutoFit/>
          </a:bodyPr>
          <a:lstStyle/>
          <a:p>
            <a:pPr algn="ctr">
              <a:lnSpc>
                <a:spcPts val="4338"/>
              </a:lnSpc>
            </a:pPr>
            <a:r>
              <a:rPr lang="vi-VN" sz="3100" dirty="0">
                <a:solidFill>
                  <a:srgbClr val="F18660"/>
                </a:solidFill>
                <a:latin typeface="Georgia" panose="02040502050405020303" pitchFamily="18" charset="0"/>
              </a:rPr>
              <a:t>VỀ DỰ GIỜ</a:t>
            </a:r>
            <a:endParaRPr lang="en-US" sz="3100" dirty="0">
              <a:solidFill>
                <a:srgbClr val="F18660"/>
              </a:solidFill>
              <a:latin typeface="Georgia" panose="02040502050405020303" pitchFamily="18" charset="0"/>
            </a:endParaRPr>
          </a:p>
        </p:txBody>
      </p:sp>
      <p:sp>
        <p:nvSpPr>
          <p:cNvPr id="23" name="TextBox 22"/>
          <p:cNvSpPr txBox="1"/>
          <p:nvPr/>
        </p:nvSpPr>
        <p:spPr>
          <a:xfrm>
            <a:off x="2465742" y="2990443"/>
            <a:ext cx="7458879"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        GIÁO DỤC STEM – LỚP 4</a:t>
            </a:r>
          </a:p>
        </p:txBody>
      </p:sp>
      <p:sp>
        <p:nvSpPr>
          <p:cNvPr id="19" name="TextBox 18"/>
          <p:cNvSpPr txBox="1"/>
          <p:nvPr/>
        </p:nvSpPr>
        <p:spPr>
          <a:xfrm>
            <a:off x="4471416" y="731520"/>
            <a:ext cx="3666744"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UBND QUẬN DƯƠNG KINH</a:t>
            </a:r>
          </a:p>
          <a:p>
            <a:pPr algn="ctr"/>
            <a:r>
              <a:rPr lang="en-US" b="1" dirty="0">
                <a:latin typeface="Times New Roman" pitchFamily="18" charset="0"/>
                <a:cs typeface="Times New Roman" pitchFamily="18" charset="0"/>
              </a:rPr>
              <a:t>TRƯỜNG TIỂU HỌC ĐA PHÚC</a:t>
            </a:r>
          </a:p>
        </p:txBody>
      </p:sp>
      <p:sp>
        <p:nvSpPr>
          <p:cNvPr id="21" name="TextBox 20"/>
          <p:cNvSpPr txBox="1"/>
          <p:nvPr/>
        </p:nvSpPr>
        <p:spPr>
          <a:xfrm>
            <a:off x="3118104" y="3999119"/>
            <a:ext cx="6503309" cy="400110"/>
          </a:xfrm>
          <a:prstGeom prst="rect">
            <a:avLst/>
          </a:prstGeom>
          <a:noFill/>
        </p:spPr>
        <p:txBody>
          <a:bodyPr wrap="square" rtlCol="0">
            <a:spAutoFit/>
          </a:bodyPr>
          <a:lstStyle/>
          <a:p>
            <a:pPr algn="ctr"/>
            <a:r>
              <a:rPr lang="en-US" sz="2000" b="1" dirty="0" err="1">
                <a:solidFill>
                  <a:srgbClr val="FF0000"/>
                </a:solidFill>
                <a:latin typeface="Times New Roman" pitchFamily="18" charset="0"/>
                <a:cs typeface="Times New Roman" pitchFamily="18" charset="0"/>
              </a:rPr>
              <a:t>Bài</a:t>
            </a:r>
            <a:r>
              <a:rPr lang="en-US" sz="2000" b="1" dirty="0">
                <a:solidFill>
                  <a:srgbClr val="FF0000"/>
                </a:solidFill>
                <a:latin typeface="Times New Roman" pitchFamily="18" charset="0"/>
                <a:cs typeface="Times New Roman" pitchFamily="18" charset="0"/>
              </a:rPr>
              <a:t> : BÌNH TƯỚI NƯỚC NHỎ GIỌT TỰ ĐỘNG </a:t>
            </a:r>
          </a:p>
        </p:txBody>
      </p:sp>
      <p:sp>
        <p:nvSpPr>
          <p:cNvPr id="24" name="TextBox 23"/>
          <p:cNvSpPr txBox="1"/>
          <p:nvPr/>
        </p:nvSpPr>
        <p:spPr>
          <a:xfrm>
            <a:off x="3310128" y="5105105"/>
            <a:ext cx="6166916"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GV THỰC HIỆN: NGUYỄN THỊ OANH</a:t>
            </a:r>
          </a:p>
        </p:txBody>
      </p:sp>
      <p:cxnSp>
        <p:nvCxnSpPr>
          <p:cNvPr id="26" name="Straight Connector 25"/>
          <p:cNvCxnSpPr/>
          <p:nvPr/>
        </p:nvCxnSpPr>
        <p:spPr>
          <a:xfrm>
            <a:off x="5751576" y="1307592"/>
            <a:ext cx="1408176" cy="914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TEM\11.jpg"/>
          <p:cNvPicPr/>
          <p:nvPr/>
        </p:nvPicPr>
        <p:blipFill>
          <a:blip r:embed="rId2">
            <a:extLst>
              <a:ext uri="{28A0092B-C50C-407E-A947-70E740481C1C}">
                <a14:useLocalDpi xmlns:a14="http://schemas.microsoft.com/office/drawing/2010/main" val="0"/>
              </a:ext>
            </a:extLst>
          </a:blip>
          <a:srcRect/>
          <a:stretch>
            <a:fillRect/>
          </a:stretch>
        </p:blipFill>
        <p:spPr bwMode="auto">
          <a:xfrm>
            <a:off x="1261641" y="208345"/>
            <a:ext cx="9456515" cy="6331352"/>
          </a:xfrm>
          <a:prstGeom prst="rect">
            <a:avLst/>
          </a:prstGeom>
          <a:noFill/>
          <a:ln>
            <a:noFill/>
          </a:ln>
        </p:spPr>
      </p:pic>
    </p:spTree>
    <p:extLst>
      <p:ext uri="{BB962C8B-B14F-4D97-AF65-F5344CB8AC3E}">
        <p14:creationId xmlns:p14="http://schemas.microsoft.com/office/powerpoint/2010/main" val="108641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6F7AFF-AEA3-407D-A9D8-3A4CBDA67B61}"/>
              </a:ext>
            </a:extLst>
          </p:cNvPr>
          <p:cNvPicPr>
            <a:picLocks noChangeAspect="1"/>
          </p:cNvPicPr>
          <p:nvPr/>
        </p:nvPicPr>
        <p:blipFill>
          <a:blip r:embed="rId2"/>
          <a:stretch>
            <a:fillRect/>
          </a:stretch>
        </p:blipFill>
        <p:spPr>
          <a:xfrm>
            <a:off x="1423686" y="-81023"/>
            <a:ext cx="10009005" cy="6594503"/>
          </a:xfrm>
          <a:prstGeom prst="rect">
            <a:avLst/>
          </a:prstGeom>
        </p:spPr>
      </p:pic>
    </p:spTree>
    <p:extLst>
      <p:ext uri="{BB962C8B-B14F-4D97-AF65-F5344CB8AC3E}">
        <p14:creationId xmlns:p14="http://schemas.microsoft.com/office/powerpoint/2010/main" val="362826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77636" y="1091164"/>
          <a:ext cx="9912929" cy="5666232"/>
        </p:xfrm>
        <a:graphic>
          <a:graphicData uri="http://schemas.openxmlformats.org/drawingml/2006/table">
            <a:tbl>
              <a:tblPr firstRow="1" firstCol="1" bandRow="1">
                <a:tableStyleId>{5940675A-B579-460E-94D1-54222C63F5DA}</a:tableStyleId>
              </a:tblPr>
              <a:tblGrid>
                <a:gridCol w="4554798">
                  <a:extLst>
                    <a:ext uri="{9D8B030D-6E8A-4147-A177-3AD203B41FA5}">
                      <a16:colId xmlns:a16="http://schemas.microsoft.com/office/drawing/2014/main" val="20000"/>
                    </a:ext>
                  </a:extLst>
                </a:gridCol>
                <a:gridCol w="1545465">
                  <a:extLst>
                    <a:ext uri="{9D8B030D-6E8A-4147-A177-3AD203B41FA5}">
                      <a16:colId xmlns:a16="http://schemas.microsoft.com/office/drawing/2014/main" val="20001"/>
                    </a:ext>
                  </a:extLst>
                </a:gridCol>
                <a:gridCol w="1906333">
                  <a:extLst>
                    <a:ext uri="{9D8B030D-6E8A-4147-A177-3AD203B41FA5}">
                      <a16:colId xmlns:a16="http://schemas.microsoft.com/office/drawing/2014/main" val="20002"/>
                    </a:ext>
                  </a:extLst>
                </a:gridCol>
                <a:gridCol w="1906333">
                  <a:extLst>
                    <a:ext uri="{9D8B030D-6E8A-4147-A177-3AD203B41FA5}">
                      <a16:colId xmlns:a16="http://schemas.microsoft.com/office/drawing/2014/main" val="20003"/>
                    </a:ext>
                  </a:extLst>
                </a:gridCol>
              </a:tblGrid>
              <a:tr h="499068">
                <a:tc rowSpan="2">
                  <a:txBody>
                    <a:bodyPr/>
                    <a:lstStyle/>
                    <a:p>
                      <a:pPr marL="0" marR="0" algn="ctr">
                        <a:lnSpc>
                          <a:spcPct val="130000"/>
                        </a:lnSpc>
                        <a:spcBef>
                          <a:spcPts val="0"/>
                        </a:spcBef>
                        <a:spcAft>
                          <a:spcPts val="0"/>
                        </a:spcAft>
                        <a:tabLst>
                          <a:tab pos="5850890" algn="l"/>
                        </a:tabLst>
                      </a:pPr>
                      <a:r>
                        <a:rPr lang="en-SG" sz="2600" b="1" dirty="0" err="1">
                          <a:effectLst/>
                          <a:latin typeface="Times New Roman" pitchFamily="18" charset="0"/>
                          <a:cs typeface="Times New Roman" pitchFamily="18" charset="0"/>
                        </a:rPr>
                        <a:t>Tiêu</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chí</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đánh</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giá</a:t>
                      </a:r>
                      <a:endParaRPr lang="en-US" sz="2600" b="1" dirty="0">
                        <a:effectLst/>
                        <a:latin typeface="Times New Roman" pitchFamily="18" charset="0"/>
                        <a:ea typeface="Calibri"/>
                        <a:cs typeface="Times New Roman" pitchFamily="18" charset="0"/>
                      </a:endParaRPr>
                    </a:p>
                  </a:txBody>
                  <a:tcPr marL="68580" marR="68580" marT="0" marB="0" anchor="ctr"/>
                </a:tc>
                <a:tc gridSpan="3">
                  <a:txBody>
                    <a:bodyPr/>
                    <a:lstStyle/>
                    <a:p>
                      <a:pPr marL="0" marR="0" algn="ctr">
                        <a:lnSpc>
                          <a:spcPct val="130000"/>
                        </a:lnSpc>
                        <a:spcBef>
                          <a:spcPts val="0"/>
                        </a:spcBef>
                        <a:spcAft>
                          <a:spcPts val="0"/>
                        </a:spcAft>
                        <a:tabLst>
                          <a:tab pos="5850890" algn="l"/>
                        </a:tabLst>
                      </a:pPr>
                      <a:r>
                        <a:rPr lang="en-SG" sz="2600" b="1" dirty="0" err="1">
                          <a:effectLst/>
                          <a:latin typeface="Times New Roman" pitchFamily="18" charset="0"/>
                          <a:cs typeface="Times New Roman" pitchFamily="18" charset="0"/>
                        </a:rPr>
                        <a:t>Mức</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đạt</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được</a:t>
                      </a:r>
                      <a:endParaRPr lang="en-US" sz="2600" b="1" dirty="0">
                        <a:effectLst/>
                        <a:latin typeface="Times New Roman" pitchFamily="18" charset="0"/>
                        <a:ea typeface="Calibri"/>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135">
                <a:tc vMerge="1">
                  <a:txBody>
                    <a:bodyPr/>
                    <a:lstStyle/>
                    <a:p>
                      <a:endParaRPr lang="en-US"/>
                    </a:p>
                  </a:txBody>
                  <a:tcPr/>
                </a:tc>
                <a:tc>
                  <a:txBody>
                    <a:bodyPr/>
                    <a:lstStyle/>
                    <a:p>
                      <a:pPr marL="0" marR="0" algn="ctr">
                        <a:lnSpc>
                          <a:spcPct val="130000"/>
                        </a:lnSpc>
                        <a:spcBef>
                          <a:spcPts val="0"/>
                        </a:spcBef>
                        <a:spcAft>
                          <a:spcPts val="0"/>
                        </a:spcAft>
                        <a:tabLst>
                          <a:tab pos="5850890" algn="l"/>
                        </a:tabLst>
                      </a:pPr>
                      <a:r>
                        <a:rPr lang="en-SG" sz="2600" b="1" dirty="0" err="1">
                          <a:effectLst/>
                          <a:latin typeface="Times New Roman" pitchFamily="18" charset="0"/>
                          <a:cs typeface="Times New Roman" pitchFamily="18" charset="0"/>
                        </a:rPr>
                        <a:t>Chưa</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đạt</a:t>
                      </a:r>
                      <a:endParaRPr lang="en-US" sz="26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30000"/>
                        </a:lnSpc>
                        <a:spcBef>
                          <a:spcPts val="0"/>
                        </a:spcBef>
                        <a:spcAft>
                          <a:spcPts val="0"/>
                        </a:spcAft>
                        <a:tabLst>
                          <a:tab pos="5850890" algn="l"/>
                        </a:tabLst>
                      </a:pPr>
                      <a:r>
                        <a:rPr lang="en-SG" sz="2600" b="1" dirty="0" err="1">
                          <a:effectLst/>
                          <a:latin typeface="Times New Roman" pitchFamily="18" charset="0"/>
                          <a:cs typeface="Times New Roman" pitchFamily="18" charset="0"/>
                        </a:rPr>
                        <a:t>Đạt</a:t>
                      </a:r>
                      <a:endParaRPr lang="en-US" sz="26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30000"/>
                        </a:lnSpc>
                        <a:spcBef>
                          <a:spcPts val="0"/>
                        </a:spcBef>
                        <a:spcAft>
                          <a:spcPts val="0"/>
                        </a:spcAft>
                        <a:tabLst>
                          <a:tab pos="5850890" algn="l"/>
                        </a:tabLst>
                      </a:pPr>
                      <a:r>
                        <a:rPr lang="en-SG" sz="2600" b="1" dirty="0" err="1">
                          <a:effectLst/>
                          <a:latin typeface="Times New Roman" pitchFamily="18" charset="0"/>
                          <a:cs typeface="Times New Roman" pitchFamily="18" charset="0"/>
                        </a:rPr>
                        <a:t>Tốt</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trên</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mức</a:t>
                      </a:r>
                      <a:r>
                        <a:rPr lang="en-SG" sz="2600" b="1" dirty="0">
                          <a:effectLst/>
                          <a:latin typeface="Times New Roman" pitchFamily="18" charset="0"/>
                          <a:cs typeface="Times New Roman" pitchFamily="18" charset="0"/>
                        </a:rPr>
                        <a:t> </a:t>
                      </a:r>
                      <a:r>
                        <a:rPr lang="en-SG" sz="2600" b="1" dirty="0" err="1">
                          <a:effectLst/>
                          <a:latin typeface="Times New Roman" pitchFamily="18" charset="0"/>
                          <a:cs typeface="Times New Roman" pitchFamily="18" charset="0"/>
                        </a:rPr>
                        <a:t>đạt</a:t>
                      </a:r>
                      <a:endParaRPr lang="en-US" sz="26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1"/>
                  </a:ext>
                </a:extLst>
              </a:tr>
              <a:tr h="998135">
                <a:tc>
                  <a:txBody>
                    <a:bodyPr/>
                    <a:lstStyle/>
                    <a:p>
                      <a:pPr marL="0" marR="0">
                        <a:lnSpc>
                          <a:spcPct val="130000"/>
                        </a:lnSpc>
                        <a:spcBef>
                          <a:spcPts val="0"/>
                        </a:spcBef>
                        <a:spcAft>
                          <a:spcPts val="0"/>
                        </a:spcAft>
                        <a:tabLst>
                          <a:tab pos="5850890" algn="l"/>
                        </a:tabLst>
                      </a:pPr>
                      <a:r>
                        <a:rPr lang="vi-VN" sz="2600" dirty="0">
                          <a:effectLst/>
                          <a:latin typeface="Times New Roman" pitchFamily="18" charset="0"/>
                          <a:cs typeface="Times New Roman" pitchFamily="18" charset="0"/>
                        </a:rPr>
                        <a:t>Tự tưới nước cho cây dựa vào tính chất của nước</a:t>
                      </a:r>
                      <a:endParaRPr lang="en-US" sz="2600" dirty="0">
                        <a:effectLst/>
                        <a:latin typeface="Times New Roman" pitchFamily="18" charset="0"/>
                        <a:ea typeface="Calibri"/>
                        <a:cs typeface="Times New Roman" pitchFamily="18" charset="0"/>
                      </a:endParaRPr>
                    </a:p>
                  </a:txBody>
                  <a:tcPr marL="68580" marR="68580" marT="0" marB="0" anchor="b"/>
                </a:tc>
                <a:tc>
                  <a:txBody>
                    <a:bodyPr/>
                    <a:lstStyle/>
                    <a:p>
                      <a:pPr marL="0" marR="0" algn="just">
                        <a:lnSpc>
                          <a:spcPct val="130000"/>
                        </a:lnSpc>
                        <a:spcBef>
                          <a:spcPts val="0"/>
                        </a:spcBef>
                        <a:spcAft>
                          <a:spcPts val="0"/>
                        </a:spcAft>
                        <a:tabLst>
                          <a:tab pos="5850890" algn="l"/>
                        </a:tabLst>
                      </a:pPr>
                      <a:r>
                        <a:rPr lang="vi-VN" sz="2600" dirty="0">
                          <a:effectLst/>
                          <a:latin typeface="Times New Roman" pitchFamily="18" charset="0"/>
                          <a:cs typeface="Times New Roman" pitchFamily="18" charset="0"/>
                        </a:rPr>
                        <a:t> </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dirty="0">
                          <a:effectLst/>
                          <a:latin typeface="Times New Roman" pitchFamily="18" charset="0"/>
                          <a:cs typeface="Times New Roman" pitchFamily="18" charset="0"/>
                        </a:rPr>
                        <a:t> </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 </a:t>
                      </a:r>
                      <a:endParaRPr lang="en-US" sz="26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998135">
                <a:tc>
                  <a:txBody>
                    <a:bodyPr/>
                    <a:lstStyle/>
                    <a:p>
                      <a:pPr marL="0" marR="0">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Đủ tưới được nước cho loại cây nhỏ trong hai ngày</a:t>
                      </a:r>
                      <a:endParaRPr lang="en-US" sz="2600">
                        <a:effectLst/>
                        <a:latin typeface="Times New Roman" pitchFamily="18" charset="0"/>
                        <a:ea typeface="Calibri"/>
                        <a:cs typeface="Times New Roman" pitchFamily="18" charset="0"/>
                      </a:endParaRPr>
                    </a:p>
                  </a:txBody>
                  <a:tcPr marL="68580" marR="68580" marT="0" marB="0" anchor="b"/>
                </a:tc>
                <a:tc>
                  <a:txBody>
                    <a:bodyPr/>
                    <a:lstStyle/>
                    <a:p>
                      <a:pPr marL="0" marR="0" algn="just">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 </a:t>
                      </a:r>
                      <a:endParaRPr lang="en-US" sz="26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dirty="0">
                          <a:effectLst/>
                          <a:latin typeface="Times New Roman" pitchFamily="18" charset="0"/>
                          <a:cs typeface="Times New Roman" pitchFamily="18" charset="0"/>
                        </a:rPr>
                        <a:t> </a:t>
                      </a:r>
                      <a:endParaRPr lang="en-US" sz="26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dirty="0">
                          <a:effectLst/>
                          <a:latin typeface="Times New Roman" pitchFamily="18" charset="0"/>
                          <a:cs typeface="Times New Roman" pitchFamily="18" charset="0"/>
                        </a:rPr>
                        <a:t> </a:t>
                      </a:r>
                      <a:endParaRPr lang="en-US" sz="2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998135">
                <a:tc>
                  <a:txBody>
                    <a:bodyPr/>
                    <a:lstStyle/>
                    <a:p>
                      <a:pPr marL="0" marR="0">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Sử dụng các nguyên liệu đơn giản và đồ tái chế</a:t>
                      </a:r>
                      <a:endParaRPr lang="en-US" sz="2600">
                        <a:effectLst/>
                        <a:latin typeface="Times New Roman" pitchFamily="18" charset="0"/>
                        <a:ea typeface="Calibri"/>
                        <a:cs typeface="Times New Roman" pitchFamily="18" charset="0"/>
                      </a:endParaRPr>
                    </a:p>
                  </a:txBody>
                  <a:tcPr marL="68580" marR="68580" marT="0" marB="0" anchor="b"/>
                </a:tc>
                <a:tc>
                  <a:txBody>
                    <a:bodyPr/>
                    <a:lstStyle/>
                    <a:p>
                      <a:pPr marL="0" marR="0" algn="just">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 </a:t>
                      </a:r>
                      <a:endParaRPr lang="en-US" sz="26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 </a:t>
                      </a:r>
                      <a:endParaRPr lang="en-US" sz="26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dirty="0">
                          <a:effectLst/>
                          <a:latin typeface="Times New Roman" pitchFamily="18" charset="0"/>
                          <a:cs typeface="Times New Roman" pitchFamily="18" charset="0"/>
                        </a:rPr>
                        <a:t> </a:t>
                      </a:r>
                      <a:endParaRPr lang="en-US" sz="2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998135">
                <a:tc>
                  <a:txBody>
                    <a:bodyPr/>
                    <a:lstStyle/>
                    <a:p>
                      <a:pPr marL="0" marR="0">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Bình tưới chắc chắn, dễ sử dụng, có tính thẩm m</a:t>
                      </a:r>
                      <a:r>
                        <a:rPr lang="en-SG" sz="2600">
                          <a:effectLst/>
                          <a:latin typeface="Times New Roman" pitchFamily="18" charset="0"/>
                          <a:cs typeface="Times New Roman" pitchFamily="18" charset="0"/>
                        </a:rPr>
                        <a:t>ĩ</a:t>
                      </a:r>
                      <a:endParaRPr lang="en-US" sz="2600">
                        <a:effectLst/>
                        <a:latin typeface="Times New Roman" pitchFamily="18" charset="0"/>
                        <a:ea typeface="Calibri"/>
                        <a:cs typeface="Times New Roman" pitchFamily="18" charset="0"/>
                      </a:endParaRPr>
                    </a:p>
                  </a:txBody>
                  <a:tcPr marL="68580" marR="68580" marT="0" marB="0" anchor="b"/>
                </a:tc>
                <a:tc>
                  <a:txBody>
                    <a:bodyPr/>
                    <a:lstStyle/>
                    <a:p>
                      <a:pPr marL="0" marR="0" algn="just">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 </a:t>
                      </a:r>
                      <a:endParaRPr lang="en-US" sz="26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a:effectLst/>
                          <a:latin typeface="Times New Roman" pitchFamily="18" charset="0"/>
                          <a:cs typeface="Times New Roman" pitchFamily="18" charset="0"/>
                        </a:rPr>
                        <a:t> </a:t>
                      </a:r>
                      <a:endParaRPr lang="en-US" sz="26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30000"/>
                        </a:lnSpc>
                        <a:spcBef>
                          <a:spcPts val="0"/>
                        </a:spcBef>
                        <a:spcAft>
                          <a:spcPts val="0"/>
                        </a:spcAft>
                        <a:tabLst>
                          <a:tab pos="5850890" algn="l"/>
                        </a:tabLst>
                      </a:pPr>
                      <a:r>
                        <a:rPr lang="vi-VN" sz="2600" dirty="0">
                          <a:effectLst/>
                          <a:latin typeface="Times New Roman" pitchFamily="18" charset="0"/>
                          <a:cs typeface="Times New Roman" pitchFamily="18" charset="0"/>
                        </a:rPr>
                        <a:t> </a:t>
                      </a:r>
                      <a:endParaRPr lang="en-US" sz="26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3449782" y="290945"/>
            <a:ext cx="5444836" cy="800219"/>
          </a:xfrm>
          <a:prstGeom prst="rect">
            <a:avLst/>
          </a:prstGeom>
          <a:noFill/>
        </p:spPr>
        <p:txBody>
          <a:bodyPr wrap="square" rtlCol="0">
            <a:spAutoFit/>
          </a:bodyPr>
          <a:lstStyle/>
          <a:p>
            <a:r>
              <a:rPr lang="en-SG" sz="2800" b="1" dirty="0">
                <a:latin typeface="Times New Roman" pitchFamily="18" charset="0"/>
                <a:cs typeface="Times New Roman" pitchFamily="18" charset="0"/>
              </a:rPr>
              <a:t>PHIẾU ĐÁNH GIÁ SẢN PHẨM</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1214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4977599"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30" y="399799"/>
            <a:ext cx="4296828" cy="596411"/>
            <a:chOff x="3495548" y="1185932"/>
            <a:chExt cx="966156" cy="2489266"/>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965000" cy="2440700"/>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CHẾ TẠO SẢN PHẨM</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951262" cy="2440700"/>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CHẾ TẠO SẢN PHẨM</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2FD84DCC-0F9B-ACFE-0FA5-A50FBCFBE839}"/>
              </a:ext>
            </a:extLst>
          </p:cNvPr>
          <p:cNvSpPr txBox="1"/>
          <p:nvPr/>
        </p:nvSpPr>
        <p:spPr>
          <a:xfrm>
            <a:off x="737057" y="1705144"/>
            <a:ext cx="10322515" cy="1538883"/>
          </a:xfrm>
          <a:prstGeom prst="rect">
            <a:avLst/>
          </a:prstGeom>
          <a:noFill/>
        </p:spPr>
        <p:txBody>
          <a:bodyPr wrap="square" rtlCol="0">
            <a:spAutoFit/>
          </a:bodyPr>
          <a:lstStyle/>
          <a:p>
            <a:pPr marL="457200" indent="-457200" algn="just">
              <a:spcBef>
                <a:spcPts val="600"/>
              </a:spcBef>
              <a:spcAft>
                <a:spcPts val="600"/>
              </a:spcAft>
              <a:buClr>
                <a:srgbClr val="FF0000"/>
              </a:buClr>
              <a:buFont typeface="Wingdings" panose="05000000000000000000" pitchFamily="2" charset="2"/>
              <a:buChar char="§"/>
            </a:pPr>
            <a:r>
              <a:rPr lang="vi-VN"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Phân công nhiệm vụ </a:t>
            </a:r>
            <a:r>
              <a:rPr lang="vi-VN" sz="2800" dirty="0">
                <a:latin typeface="Open Sans" panose="020B0606030504020204" pitchFamily="34" charset="0"/>
                <a:ea typeface="Open Sans" panose="020B0606030504020204" pitchFamily="34" charset="0"/>
                <a:cs typeface="Open Sans" panose="020B0606030504020204" pitchFamily="34" charset="0"/>
              </a:rPr>
              <a:t>trong nhóm theo bảng gợi ý</a:t>
            </a:r>
            <a:r>
              <a:rPr lang="en-SG" sz="2800" dirty="0">
                <a:latin typeface="Open Sans" panose="020B0606030504020204" pitchFamily="34" charset="0"/>
                <a:ea typeface="Open Sans" panose="020B0606030504020204" pitchFamily="34" charset="0"/>
                <a:cs typeface="Open Sans" panose="020B0606030504020204" pitchFamily="34" charset="0"/>
              </a:rPr>
              <a:t> </a:t>
            </a:r>
          </a:p>
          <a:p>
            <a:pPr marL="457200" indent="-457200" algn="just">
              <a:spcBef>
                <a:spcPts val="600"/>
              </a:spcBef>
              <a:spcAft>
                <a:spcPts val="600"/>
              </a:spcAft>
              <a:buClr>
                <a:srgbClr val="FF0000"/>
              </a:buClr>
              <a:buFont typeface="Wingdings" panose="05000000000000000000" pitchFamily="2" charset="2"/>
              <a:buChar char="§"/>
            </a:pPr>
            <a:r>
              <a:rPr lang="en-SG" sz="2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Thực</a:t>
            </a:r>
            <a:r>
              <a:rPr lang="en-SG"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SG" sz="2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hiện</a:t>
            </a:r>
            <a:r>
              <a:rPr lang="en-SG"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SG" sz="2800" dirty="0">
                <a:latin typeface="Arial" panose="020B0604020202020204" pitchFamily="34" charset="0"/>
                <a:cs typeface="Arial" panose="020B0604020202020204" pitchFamily="34" charset="0"/>
              </a:rPr>
              <a:t>l</a:t>
            </a:r>
            <a:r>
              <a:rPr lang="vi-VN" sz="2800" dirty="0">
                <a:latin typeface="Arial" panose="020B0604020202020204" pitchFamily="34" charset="0"/>
                <a:cs typeface="Arial" panose="020B0604020202020204" pitchFamily="34" charset="0"/>
              </a:rPr>
              <a:t>àm các bộ phận và kết nối thành bình tưới nhỏ giọt tự động</a:t>
            </a:r>
            <a:endParaRPr lang="vi-VN" sz="28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1B8BD8EA-EDD3-4CC5-884F-55DDC8C34F02}"/>
              </a:ext>
            </a:extLst>
          </p:cNvPr>
          <p:cNvPicPr>
            <a:picLocks noChangeAspect="1"/>
          </p:cNvPicPr>
          <p:nvPr/>
        </p:nvPicPr>
        <p:blipFill rotWithShape="1">
          <a:blip r:embed="rId3"/>
          <a:srcRect l="76560"/>
          <a:stretch/>
        </p:blipFill>
        <p:spPr>
          <a:xfrm>
            <a:off x="9620548" y="3905069"/>
            <a:ext cx="1860843" cy="2344338"/>
          </a:xfrm>
          <a:prstGeom prst="rect">
            <a:avLst/>
          </a:prstGeom>
        </p:spPr>
      </p:pic>
      <p:pic>
        <p:nvPicPr>
          <p:cNvPr id="3" name="Picture 2">
            <a:extLst>
              <a:ext uri="{FF2B5EF4-FFF2-40B4-BE49-F238E27FC236}">
                <a16:creationId xmlns:a16="http://schemas.microsoft.com/office/drawing/2014/main" id="{5348E147-5792-4E4C-A937-5D0338B231A3}"/>
              </a:ext>
            </a:extLst>
          </p:cNvPr>
          <p:cNvPicPr>
            <a:picLocks noChangeAspect="1"/>
          </p:cNvPicPr>
          <p:nvPr/>
        </p:nvPicPr>
        <p:blipFill>
          <a:blip r:embed="rId4"/>
          <a:stretch>
            <a:fillRect/>
          </a:stretch>
        </p:blipFill>
        <p:spPr>
          <a:xfrm>
            <a:off x="636672" y="3645059"/>
            <a:ext cx="8804502" cy="2411205"/>
          </a:xfrm>
          <a:prstGeom prst="rect">
            <a:avLst/>
          </a:prstGeom>
        </p:spPr>
      </p:pic>
    </p:spTree>
    <p:extLst>
      <p:ext uri="{BB962C8B-B14F-4D97-AF65-F5344CB8AC3E}">
        <p14:creationId xmlns:p14="http://schemas.microsoft.com/office/powerpoint/2010/main" val="3869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9179209"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29" y="399799"/>
            <a:ext cx="8609146" cy="596411"/>
            <a:chOff x="3495548" y="1185932"/>
            <a:chExt cx="1935795" cy="2489267"/>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1923481" cy="2440701"/>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Thử nghiệm, điều chỉnh và hoàn thiện</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1935795" cy="2440701"/>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Thử nghiệm, điều chỉnh và hoàn thiện</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2CFE1CDD-693F-5110-FAF6-555980E48C19}"/>
              </a:ext>
            </a:extLst>
          </p:cNvPr>
          <p:cNvSpPr txBox="1"/>
          <p:nvPr/>
        </p:nvSpPr>
        <p:spPr>
          <a:xfrm>
            <a:off x="3168742" y="2702952"/>
            <a:ext cx="7880859" cy="2831544"/>
          </a:xfrm>
          <a:prstGeom prst="rect">
            <a:avLst/>
          </a:prstGeom>
          <a:noFill/>
        </p:spPr>
        <p:txBody>
          <a:bodyPr wrap="square" rtlCol="0">
            <a:spAutoFit/>
          </a:bodyPr>
          <a:lstStyle/>
          <a:p>
            <a:pPr marL="285750" indent="-285750" algn="just">
              <a:spcBef>
                <a:spcPts val="600"/>
              </a:spcBef>
              <a:spcAft>
                <a:spcPts val="600"/>
              </a:spcAft>
              <a:buClr>
                <a:srgbClr val="FF0000"/>
              </a:buClr>
              <a:buFont typeface="Arial" panose="020B0604020202020204" pitchFamily="34" charset="0"/>
              <a:buChar char="•"/>
            </a:pPr>
            <a:r>
              <a:rPr lang="vi-VN" sz="2800" b="1" dirty="0">
                <a:solidFill>
                  <a:srgbClr val="FF0000"/>
                </a:solidFill>
              </a:rPr>
              <a:t>Thử nghiệm </a:t>
            </a:r>
            <a:r>
              <a:rPr lang="vi-VN" sz="2800" dirty="0"/>
              <a:t>bình tưới nước của nhóm cho một cây cảnh nhỏ. Đổ đầy bình nước, theo dõi lượng nước và thời gian có phù hợp với kết quả đã ước lượng không. </a:t>
            </a:r>
            <a:endParaRPr lang="en-SG" sz="2800" dirty="0"/>
          </a:p>
          <a:p>
            <a:pPr marL="285750" indent="-285750" algn="just">
              <a:spcBef>
                <a:spcPts val="600"/>
              </a:spcBef>
              <a:spcAft>
                <a:spcPts val="600"/>
              </a:spcAft>
              <a:buClr>
                <a:srgbClr val="FF0000"/>
              </a:buClr>
              <a:buFont typeface="Arial" panose="020B0604020202020204" pitchFamily="34" charset="0"/>
              <a:buChar char="•"/>
            </a:pPr>
            <a:r>
              <a:rPr lang="vi-VN" sz="2800" b="1" dirty="0">
                <a:solidFill>
                  <a:srgbClr val="FF0000"/>
                </a:solidFill>
              </a:rPr>
              <a:t>Chuẩn bị</a:t>
            </a:r>
            <a:r>
              <a:rPr lang="vi-VN" sz="2800" dirty="0"/>
              <a:t> nội dung </a:t>
            </a:r>
            <a:r>
              <a:rPr lang="vi-VN" sz="2800" b="1" dirty="0">
                <a:solidFill>
                  <a:srgbClr val="FF0000"/>
                </a:solidFill>
              </a:rPr>
              <a:t>giới thiệu</a:t>
            </a:r>
            <a:r>
              <a:rPr lang="en-SG" sz="2800" b="1" dirty="0">
                <a:solidFill>
                  <a:srgbClr val="FF0000"/>
                </a:solidFill>
              </a:rPr>
              <a:t> </a:t>
            </a:r>
            <a:r>
              <a:rPr lang="en-SG" sz="2800" dirty="0" err="1">
                <a:latin typeface="Arial" panose="020B0604020202020204" pitchFamily="34" charset="0"/>
                <a:cs typeface="Arial" panose="020B0604020202020204" pitchFamily="34" charset="0"/>
              </a:rPr>
              <a:t>theo</a:t>
            </a:r>
            <a:r>
              <a:rPr lang="en-SG" sz="2800" dirty="0">
                <a:latin typeface="Arial" panose="020B0604020202020204" pitchFamily="34" charset="0"/>
                <a:cs typeface="Arial" panose="020B0604020202020204" pitchFamily="34" charset="0"/>
              </a:rPr>
              <a:t> </a:t>
            </a:r>
            <a:r>
              <a:rPr lang="en-SG" sz="2800" dirty="0" err="1">
                <a:latin typeface="Arial" panose="020B0604020202020204" pitchFamily="34" charset="0"/>
                <a:cs typeface="Arial" panose="020B0604020202020204" pitchFamily="34" charset="0"/>
              </a:rPr>
              <a:t>yêu</a:t>
            </a:r>
            <a:r>
              <a:rPr lang="en-SG" sz="2800" dirty="0">
                <a:latin typeface="Arial" panose="020B0604020202020204" pitchFamily="34" charset="0"/>
                <a:cs typeface="Arial" panose="020B0604020202020204" pitchFamily="34" charset="0"/>
              </a:rPr>
              <a:t> </a:t>
            </a:r>
            <a:r>
              <a:rPr lang="en-SG" sz="2800" dirty="0" err="1">
                <a:latin typeface="Arial" panose="020B0604020202020204" pitchFamily="34" charset="0"/>
                <a:cs typeface="Arial" panose="020B0604020202020204" pitchFamily="34" charset="0"/>
              </a:rPr>
              <a:t>cầu</a:t>
            </a:r>
            <a:r>
              <a:rPr lang="vi-VN" sz="2800" dirty="0">
                <a:latin typeface="Arial" panose="020B0604020202020204" pitchFamily="34" charset="0"/>
                <a:cs typeface="Arial" panose="020B0604020202020204" pitchFamily="34" charset="0"/>
              </a:rPr>
              <a:t> </a:t>
            </a:r>
            <a:r>
              <a:rPr lang="vi-VN" sz="2800" b="1" dirty="0">
                <a:solidFill>
                  <a:srgbClr val="FF0000"/>
                </a:solidFill>
              </a:rPr>
              <a:t>sản phẩm</a:t>
            </a:r>
            <a:r>
              <a:rPr lang="en-SG" sz="2800" b="1" dirty="0">
                <a:solidFill>
                  <a:srgbClr val="FF0000"/>
                </a:solidFill>
              </a:rPr>
              <a:t> </a:t>
            </a:r>
            <a:r>
              <a:rPr lang="en-SG" sz="2800" b="1" dirty="0" err="1">
                <a:solidFill>
                  <a:srgbClr val="FF0000"/>
                </a:solidFill>
                <a:latin typeface="Arial" panose="020B0604020202020204" pitchFamily="34" charset="0"/>
                <a:cs typeface="Arial" panose="020B0604020202020204" pitchFamily="34" charset="0"/>
              </a:rPr>
              <a:t>trong</a:t>
            </a:r>
            <a:r>
              <a:rPr lang="en-SG" sz="2800" b="1" dirty="0">
                <a:solidFill>
                  <a:srgbClr val="FF0000"/>
                </a:solidFill>
                <a:latin typeface="Arial" panose="020B0604020202020204" pitchFamily="34" charset="0"/>
                <a:cs typeface="Arial" panose="020B0604020202020204" pitchFamily="34" charset="0"/>
              </a:rPr>
              <a:t> </a:t>
            </a:r>
            <a:r>
              <a:rPr lang="en-SG" sz="2800" b="1" dirty="0" err="1">
                <a:solidFill>
                  <a:srgbClr val="FF0000"/>
                </a:solidFill>
                <a:latin typeface="Arial" panose="020B0604020202020204" pitchFamily="34" charset="0"/>
                <a:cs typeface="Arial" panose="020B0604020202020204" pitchFamily="34" charset="0"/>
              </a:rPr>
              <a:t>mục</a:t>
            </a:r>
            <a:r>
              <a:rPr lang="en-SG" sz="2800" b="1" dirty="0">
                <a:solidFill>
                  <a:srgbClr val="FF0000"/>
                </a:solidFill>
                <a:latin typeface="Arial" panose="020B0604020202020204" pitchFamily="34" charset="0"/>
                <a:cs typeface="Arial" panose="020B0604020202020204" pitchFamily="34" charset="0"/>
              </a:rPr>
              <a:t> d </a:t>
            </a:r>
            <a:r>
              <a:rPr lang="en-SG" sz="2800" b="1" dirty="0" err="1">
                <a:solidFill>
                  <a:srgbClr val="FF0000"/>
                </a:solidFill>
                <a:latin typeface="Arial" panose="020B0604020202020204" pitchFamily="34" charset="0"/>
                <a:cs typeface="Arial" panose="020B0604020202020204" pitchFamily="34" charset="0"/>
              </a:rPr>
              <a:t>trang</a:t>
            </a:r>
            <a:r>
              <a:rPr lang="en-SG" sz="2800" b="1" dirty="0">
                <a:solidFill>
                  <a:srgbClr val="FF0000"/>
                </a:solidFill>
                <a:latin typeface="Arial" panose="020B0604020202020204" pitchFamily="34" charset="0"/>
                <a:cs typeface="Arial" panose="020B0604020202020204" pitchFamily="34" charset="0"/>
              </a:rPr>
              <a:t> 12</a:t>
            </a:r>
            <a:r>
              <a:rPr lang="en-SG" sz="2800" dirty="0"/>
              <a:t>.</a:t>
            </a:r>
            <a:endParaRPr lang="vi-VN" sz="2400" i="1" dirty="0">
              <a:latin typeface="Arial" panose="020B0604020202020204" pitchFamily="34" charset="0"/>
              <a:ea typeface="Calibri" panose="020F050202020403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4E89C878-BB7C-4CF6-B54D-BA7F7C436F84}"/>
              </a:ext>
            </a:extLst>
          </p:cNvPr>
          <p:cNvPicPr>
            <a:picLocks noChangeAspect="1"/>
          </p:cNvPicPr>
          <p:nvPr/>
        </p:nvPicPr>
        <p:blipFill rotWithShape="1">
          <a:blip r:embed="rId3">
            <a:clrChange>
              <a:clrFrom>
                <a:srgbClr val="FFFFFF"/>
              </a:clrFrom>
              <a:clrTo>
                <a:srgbClr val="FFFFFF">
                  <a:alpha val="0"/>
                </a:srgbClr>
              </a:clrTo>
            </a:clrChange>
          </a:blip>
          <a:srcRect l="1379" t="8116" r="5383" b="10003"/>
          <a:stretch/>
        </p:blipFill>
        <p:spPr>
          <a:xfrm>
            <a:off x="790822" y="1964402"/>
            <a:ext cx="1850917" cy="2054522"/>
          </a:xfrm>
          <a:prstGeom prst="rect">
            <a:avLst/>
          </a:prstGeom>
        </p:spPr>
      </p:pic>
    </p:spTree>
    <p:extLst>
      <p:ext uri="{BB962C8B-B14F-4D97-AF65-F5344CB8AC3E}">
        <p14:creationId xmlns:p14="http://schemas.microsoft.com/office/powerpoint/2010/main" val="21995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wipe(left)">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1" end="1"/>
                                            </p:txEl>
                                          </p:spTgt>
                                        </p:tgtEl>
                                        <p:attrNameLst>
                                          <p:attrName>style.visibility</p:attrName>
                                        </p:attrNameLst>
                                      </p:cBhvr>
                                      <p:to>
                                        <p:strVal val="visible"/>
                                      </p:to>
                                    </p:set>
                                    <p:animEffect transition="in" filter="wipe(left)">
                                      <p:cBhvr>
                                        <p:cTn id="20" dur="500"/>
                                        <p:tgtEl>
                                          <p:spTgt spid="31">
                                            <p:txEl>
                                              <p:pRg st="1" end="1"/>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xit" presetSubtype="32" fill="hold" nodeType="withEffect">
                                  <p:stCondLst>
                                    <p:cond delay="0"/>
                                  </p:stCondLst>
                                  <p:childTnLst>
                                    <p:anim calcmode="lin" valueType="num">
                                      <p:cBhvr>
                                        <p:cTn id="28" dur="500"/>
                                        <p:tgtEl>
                                          <p:spTgt spid="42"/>
                                        </p:tgtEl>
                                        <p:attrNameLst>
                                          <p:attrName>ppt_w</p:attrName>
                                        </p:attrNameLst>
                                      </p:cBhvr>
                                      <p:tavLst>
                                        <p:tav tm="0">
                                          <p:val>
                                            <p:strVal val="ppt_w"/>
                                          </p:val>
                                        </p:tav>
                                        <p:tav tm="100000">
                                          <p:val>
                                            <p:fltVal val="0"/>
                                          </p:val>
                                        </p:tav>
                                      </p:tavLst>
                                    </p:anim>
                                    <p:anim calcmode="lin" valueType="num">
                                      <p:cBhvr>
                                        <p:cTn id="29" dur="500"/>
                                        <p:tgtEl>
                                          <p:spTgt spid="42"/>
                                        </p:tgtEl>
                                        <p:attrNameLst>
                                          <p:attrName>ppt_h</p:attrName>
                                        </p:attrNameLst>
                                      </p:cBhvr>
                                      <p:tavLst>
                                        <p:tav tm="0">
                                          <p:val>
                                            <p:strVal val="ppt_h"/>
                                          </p:val>
                                        </p:tav>
                                        <p:tav tm="100000">
                                          <p:val>
                                            <p:fltVal val="0"/>
                                          </p:val>
                                        </p:tav>
                                      </p:tavLst>
                                    </p:anim>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5486885"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30" y="399799"/>
            <a:ext cx="5642702" cy="523221"/>
            <a:chOff x="3495548" y="1185932"/>
            <a:chExt cx="966156" cy="4544598"/>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965000" cy="4496032"/>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BÁO CÁO, TRÌNH DIỄN</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836748" cy="4496032"/>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BÁO CÁO, TRÌNH DIỄN</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sp>
        <p:nvSpPr>
          <p:cNvPr id="35" name="TextBox 34">
            <a:extLst>
              <a:ext uri="{FF2B5EF4-FFF2-40B4-BE49-F238E27FC236}">
                <a16:creationId xmlns:a16="http://schemas.microsoft.com/office/drawing/2014/main" id="{7D8B69CE-E21E-FE44-A50D-36A0C19BF9A0}"/>
              </a:ext>
            </a:extLst>
          </p:cNvPr>
          <p:cNvSpPr txBox="1"/>
          <p:nvPr/>
        </p:nvSpPr>
        <p:spPr>
          <a:xfrm>
            <a:off x="1338038" y="1493327"/>
            <a:ext cx="6434362" cy="1908215"/>
          </a:xfrm>
          <a:prstGeom prst="rect">
            <a:avLst/>
          </a:prstGeom>
          <a:noFill/>
        </p:spPr>
        <p:txBody>
          <a:bodyPr wrap="square" rtlCol="0">
            <a:spAutoFit/>
          </a:bodyPr>
          <a:lstStyle/>
          <a:p>
            <a:pPr marL="285750" indent="-285750" algn="just">
              <a:spcBef>
                <a:spcPts val="600"/>
              </a:spcBef>
              <a:spcAft>
                <a:spcPts val="600"/>
              </a:spcAft>
              <a:buClr>
                <a:srgbClr val="FF0000"/>
              </a:buClr>
              <a:buFont typeface="Arial" panose="020B0604020202020204" pitchFamily="34" charset="0"/>
              <a:buChar char="•"/>
            </a:pPr>
            <a:r>
              <a:rPr lang="en-SG" sz="3600" b="1" dirty="0" err="1">
                <a:solidFill>
                  <a:srgbClr val="FF0000"/>
                </a:solidFill>
                <a:latin typeface="Arial" panose="020B0604020202020204" pitchFamily="34" charset="0"/>
                <a:cs typeface="Arial" panose="020B0604020202020204" pitchFamily="34" charset="0"/>
              </a:rPr>
              <a:t>Trưng</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bày</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giới</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thiệu</a:t>
            </a:r>
            <a:r>
              <a:rPr lang="en-SG" sz="3600" b="1" dirty="0">
                <a:solidFill>
                  <a:srgbClr val="FF0000"/>
                </a:solidFill>
                <a:latin typeface="Arial" panose="020B0604020202020204" pitchFamily="34" charset="0"/>
                <a:cs typeface="Arial" panose="020B0604020202020204" pitchFamily="34" charset="0"/>
              </a:rPr>
              <a:t> </a:t>
            </a:r>
            <a:r>
              <a:rPr lang="en-SG" sz="3600" dirty="0" err="1">
                <a:latin typeface="Arial" panose="020B0604020202020204" pitchFamily="34" charset="0"/>
                <a:cs typeface="Arial" panose="020B0604020202020204" pitchFamily="34" charset="0"/>
              </a:rPr>
              <a:t>sản</a:t>
            </a:r>
            <a:r>
              <a:rPr lang="en-SG" sz="3600" dirty="0">
                <a:latin typeface="Arial" panose="020B0604020202020204" pitchFamily="34" charset="0"/>
                <a:cs typeface="Arial" panose="020B0604020202020204" pitchFamily="34" charset="0"/>
              </a:rPr>
              <a:t> </a:t>
            </a:r>
            <a:r>
              <a:rPr lang="en-SG" sz="3600" dirty="0" err="1">
                <a:latin typeface="Arial" panose="020B0604020202020204" pitchFamily="34" charset="0"/>
                <a:cs typeface="Arial" panose="020B0604020202020204" pitchFamily="34" charset="0"/>
              </a:rPr>
              <a:t>phẩm</a:t>
            </a:r>
            <a:r>
              <a:rPr lang="en-SG" sz="3600" dirty="0">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cách</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sử</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dụng</a:t>
            </a:r>
            <a:endParaRPr lang="en-SG" sz="3600" b="1" dirty="0">
              <a:solidFill>
                <a:srgbClr val="FF0000"/>
              </a:solidFill>
              <a:latin typeface="Arial" panose="020B0604020202020204" pitchFamily="34" charset="0"/>
              <a:cs typeface="Arial" panose="020B0604020202020204" pitchFamily="34" charset="0"/>
            </a:endParaRPr>
          </a:p>
          <a:p>
            <a:pPr marL="285750" indent="-285750" algn="just">
              <a:spcBef>
                <a:spcPts val="600"/>
              </a:spcBef>
              <a:spcAft>
                <a:spcPts val="600"/>
              </a:spcAft>
              <a:buClr>
                <a:srgbClr val="FF0000"/>
              </a:buClr>
              <a:buFont typeface="Arial" panose="020B0604020202020204" pitchFamily="34" charset="0"/>
              <a:buChar char="•"/>
            </a:pPr>
            <a:r>
              <a:rPr lang="en-SG" sz="3600" b="1" dirty="0">
                <a:solidFill>
                  <a:srgbClr val="C00000"/>
                </a:solidFill>
                <a:latin typeface="Arial" panose="020B0604020202020204" pitchFamily="34" charset="0"/>
                <a:cs typeface="Arial" panose="020B0604020202020204" pitchFamily="34" charset="0"/>
              </a:rPr>
              <a:t>Đ</a:t>
            </a:r>
            <a:r>
              <a:rPr lang="vi-VN" sz="3600" b="1" dirty="0">
                <a:solidFill>
                  <a:srgbClr val="C00000"/>
                </a:solidFill>
                <a:latin typeface="Arial" panose="020B0604020202020204" pitchFamily="34" charset="0"/>
                <a:cs typeface="Arial" panose="020B0604020202020204" pitchFamily="34" charset="0"/>
              </a:rPr>
              <a:t>ánh giá</a:t>
            </a:r>
            <a:r>
              <a:rPr lang="en-SG" sz="3600" b="1" dirty="0">
                <a:solidFill>
                  <a:srgbClr val="C00000"/>
                </a:solidFill>
                <a:latin typeface="Arial" panose="020B0604020202020204" pitchFamily="34" charset="0"/>
                <a:cs typeface="Arial" panose="020B0604020202020204" pitchFamily="34" charset="0"/>
              </a:rPr>
              <a:t> </a:t>
            </a:r>
            <a:r>
              <a:rPr lang="en-SG" sz="3600" b="1" dirty="0" err="1">
                <a:solidFill>
                  <a:srgbClr val="C00000"/>
                </a:solidFill>
                <a:latin typeface="Arial" panose="020B0604020202020204" pitchFamily="34" charset="0"/>
                <a:cs typeface="Arial" panose="020B0604020202020204" pitchFamily="34" charset="0"/>
              </a:rPr>
              <a:t>chéo</a:t>
            </a:r>
            <a:endParaRPr lang="vi-VN" sz="3600" b="1" dirty="0">
              <a:solidFill>
                <a:srgbClr val="C00000"/>
              </a:solidFill>
              <a:latin typeface="Arial" panose="020B0604020202020204" pitchFamily="34" charset="0"/>
              <a:ea typeface="Open Sans" panose="020B0606030504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F9AFB93C-0E7F-4841-9970-DE6158D3548D}"/>
              </a:ext>
            </a:extLst>
          </p:cNvPr>
          <p:cNvPicPr>
            <a:picLocks noChangeAspect="1"/>
          </p:cNvPicPr>
          <p:nvPr/>
        </p:nvPicPr>
        <p:blipFill rotWithShape="1">
          <a:blip r:embed="rId3">
            <a:clrChange>
              <a:clrFrom>
                <a:srgbClr val="FFFFFF"/>
              </a:clrFrom>
              <a:clrTo>
                <a:srgbClr val="FFFFFF">
                  <a:alpha val="0"/>
                </a:srgbClr>
              </a:clrTo>
            </a:clrChange>
          </a:blip>
          <a:srcRect l="1379" t="8116" r="5383" b="10003"/>
          <a:stretch/>
        </p:blipFill>
        <p:spPr>
          <a:xfrm>
            <a:off x="3239927" y="4033552"/>
            <a:ext cx="1870510" cy="2076270"/>
          </a:xfrm>
          <a:prstGeom prst="rect">
            <a:avLst/>
          </a:prstGeom>
        </p:spPr>
      </p:pic>
      <p:pic>
        <p:nvPicPr>
          <p:cNvPr id="34" name="Picture 33">
            <a:extLst>
              <a:ext uri="{FF2B5EF4-FFF2-40B4-BE49-F238E27FC236}">
                <a16:creationId xmlns:a16="http://schemas.microsoft.com/office/drawing/2014/main" id="{BC6F7AFF-AEA3-407D-A9D8-3A4CBDA67B61}"/>
              </a:ext>
            </a:extLst>
          </p:cNvPr>
          <p:cNvPicPr>
            <a:picLocks noChangeAspect="1"/>
          </p:cNvPicPr>
          <p:nvPr/>
        </p:nvPicPr>
        <p:blipFill>
          <a:blip r:embed="rId4"/>
          <a:stretch>
            <a:fillRect/>
          </a:stretch>
        </p:blipFill>
        <p:spPr>
          <a:xfrm>
            <a:off x="5717156" y="2789955"/>
            <a:ext cx="5715535" cy="3723525"/>
          </a:xfrm>
          <a:prstGeom prst="rect">
            <a:avLst/>
          </a:prstGeom>
        </p:spPr>
      </p:pic>
    </p:spTree>
    <p:extLst>
      <p:ext uri="{BB962C8B-B14F-4D97-AF65-F5344CB8AC3E}">
        <p14:creationId xmlns:p14="http://schemas.microsoft.com/office/powerpoint/2010/main" val="29637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wipe(left)">
                                      <p:cBhvr>
                                        <p:cTn id="15" dur="500"/>
                                        <p:tgtEl>
                                          <p:spTgt spid="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animEffect transition="in" filter="wipe(left)">
                                      <p:cBhvr>
                                        <p:cTn id="20" dur="500"/>
                                        <p:tgtEl>
                                          <p:spTgt spid="35">
                                            <p:txEl>
                                              <p:pRg st="1" end="1"/>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53" presetClass="exit" presetSubtype="32" fill="hold" nodeType="withEffect">
                                  <p:stCondLst>
                                    <p:cond delay="0"/>
                                  </p:stCondLst>
                                  <p:childTnLst>
                                    <p:anim calcmode="lin" valueType="num">
                                      <p:cBhvr>
                                        <p:cTn id="28" dur="500"/>
                                        <p:tgtEl>
                                          <p:spTgt spid="37"/>
                                        </p:tgtEl>
                                        <p:attrNameLst>
                                          <p:attrName>ppt_w</p:attrName>
                                        </p:attrNameLst>
                                      </p:cBhvr>
                                      <p:tavLst>
                                        <p:tav tm="0">
                                          <p:val>
                                            <p:strVal val="ppt_w"/>
                                          </p:val>
                                        </p:tav>
                                        <p:tav tm="100000">
                                          <p:val>
                                            <p:fltVal val="0"/>
                                          </p:val>
                                        </p:tav>
                                      </p:tavLst>
                                    </p:anim>
                                    <p:anim calcmode="lin" valueType="num">
                                      <p:cBhvr>
                                        <p:cTn id="29" dur="500"/>
                                        <p:tgtEl>
                                          <p:spTgt spid="37"/>
                                        </p:tgtEl>
                                        <p:attrNameLst>
                                          <p:attrName>ppt_h</p:attrName>
                                        </p:attrNameLst>
                                      </p:cBhvr>
                                      <p:tavLst>
                                        <p:tav tm="0">
                                          <p:val>
                                            <p:strVal val="ppt_h"/>
                                          </p:val>
                                        </p:tav>
                                        <p:tav tm="100000">
                                          <p:val>
                                            <p:fltVal val="0"/>
                                          </p:val>
                                        </p:tav>
                                      </p:tavLst>
                                    </p:anim>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A647C1-92C3-A94F-2EBB-1CB1070622FB}"/>
              </a:ext>
            </a:extLst>
          </p:cNvPr>
          <p:cNvGrpSpPr/>
          <p:nvPr/>
        </p:nvGrpSpPr>
        <p:grpSpPr>
          <a:xfrm>
            <a:off x="-461734" y="-526030"/>
            <a:ext cx="3593475" cy="7475319"/>
            <a:chOff x="-461734" y="-526030"/>
            <a:chExt cx="3593475" cy="7475319"/>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grpSp>
        <p:nvGrpSpPr>
          <p:cNvPr id="14" name="Group 13">
            <a:extLst>
              <a:ext uri="{FF2B5EF4-FFF2-40B4-BE49-F238E27FC236}">
                <a16:creationId xmlns:a16="http://schemas.microsoft.com/office/drawing/2014/main" id="{4994B0C7-8477-3C20-F614-2CCD7849C1EE}"/>
              </a:ext>
            </a:extLst>
          </p:cNvPr>
          <p:cNvGrpSpPr/>
          <p:nvPr/>
        </p:nvGrpSpPr>
        <p:grpSpPr>
          <a:xfrm>
            <a:off x="9067237" y="-24574"/>
            <a:ext cx="3586196" cy="7449566"/>
            <a:chOff x="9067237" y="-24574"/>
            <a:chExt cx="3586196" cy="7449566"/>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2" name="Picture 1">
            <a:extLst>
              <a:ext uri="{FF2B5EF4-FFF2-40B4-BE49-F238E27FC236}">
                <a16:creationId xmlns:a16="http://schemas.microsoft.com/office/drawing/2014/main" id="{1AE6990B-530E-A984-6A23-484915BD8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05" y="1391345"/>
            <a:ext cx="2557038" cy="2590383"/>
          </a:xfrm>
          <a:prstGeom prst="rect">
            <a:avLst/>
          </a:prstGeom>
        </p:spPr>
      </p:pic>
      <p:pic>
        <p:nvPicPr>
          <p:cNvPr id="3" name="Picture 2">
            <a:extLst>
              <a:ext uri="{FF2B5EF4-FFF2-40B4-BE49-F238E27FC236}">
                <a16:creationId xmlns:a16="http://schemas.microsoft.com/office/drawing/2014/main" id="{05A68CBB-7BAB-4596-A5DE-E666A67D4E51}"/>
              </a:ext>
            </a:extLst>
          </p:cNvPr>
          <p:cNvPicPr>
            <a:picLocks noChangeAspect="1"/>
          </p:cNvPicPr>
          <p:nvPr/>
        </p:nvPicPr>
        <p:blipFill rotWithShape="1">
          <a:blip r:embed="rId3"/>
          <a:srcRect b="61722"/>
          <a:stretch/>
        </p:blipFill>
        <p:spPr>
          <a:xfrm>
            <a:off x="2658533" y="1810243"/>
            <a:ext cx="10658099" cy="1752589"/>
          </a:xfrm>
          <a:prstGeom prst="rect">
            <a:avLst/>
          </a:prstGeom>
        </p:spPr>
      </p:pic>
      <p:pic>
        <p:nvPicPr>
          <p:cNvPr id="34" name="Picture 33">
            <a:extLst>
              <a:ext uri="{FF2B5EF4-FFF2-40B4-BE49-F238E27FC236}">
                <a16:creationId xmlns:a16="http://schemas.microsoft.com/office/drawing/2014/main" id="{4B54716E-F772-4791-B462-5CA505BCF322}"/>
              </a:ext>
            </a:extLst>
          </p:cNvPr>
          <p:cNvPicPr>
            <a:picLocks noChangeAspect="1"/>
          </p:cNvPicPr>
          <p:nvPr/>
        </p:nvPicPr>
        <p:blipFill>
          <a:blip r:embed="rId4"/>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13053941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14:presetBounceEnd="36000">
                                      <p:stCondLst>
                                        <p:cond delay="400"/>
                                      </p:stCondLst>
                                      <p:childTnLst>
                                        <p:set>
                                          <p:cBhvr>
                                            <p:cTn id="15" dur="1" fill="hold">
                                              <p:stCondLst>
                                                <p:cond delay="0"/>
                                              </p:stCondLst>
                                            </p:cTn>
                                            <p:tgtEl>
                                              <p:spTgt spid="3"/>
                                            </p:tgtEl>
                                            <p:attrNameLst>
                                              <p:attrName>style.visibility</p:attrName>
                                            </p:attrNameLst>
                                          </p:cBhvr>
                                          <p:to>
                                            <p:strVal val="visible"/>
                                          </p:to>
                                        </p:set>
                                        <p:anim calcmode="lin" valueType="num" p14:bounceEnd="36000">
                                          <p:cBhvr additive="base">
                                            <p:cTn id="16" dur="1000" fill="hold"/>
                                            <p:tgtEl>
                                              <p:spTgt spid="3"/>
                                            </p:tgtEl>
                                            <p:attrNameLst>
                                              <p:attrName>ppt_x</p:attrName>
                                            </p:attrNameLst>
                                          </p:cBhvr>
                                          <p:tavLst>
                                            <p:tav tm="0">
                                              <p:val>
                                                <p:strVal val="1+#ppt_w/2"/>
                                              </p:val>
                                            </p:tav>
                                            <p:tav tm="100000">
                                              <p:val>
                                                <p:strVal val="#ppt_x"/>
                                              </p:val>
                                            </p:tav>
                                          </p:tavLst>
                                        </p:anim>
                                        <p:anim calcmode="lin" valueType="num" p14:bounceEnd="36000">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4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1+#ppt_w/2"/>
                                              </p:val>
                                            </p:tav>
                                            <p:tav tm="100000">
                                              <p:val>
                                                <p:strVal val="#ppt_x"/>
                                              </p:val>
                                            </p:tav>
                                          </p:tavLst>
                                        </p:anim>
                                        <p:anim calcmode="lin" valueType="num">
                                          <p:cBhvr additive="base">
                                            <p:cTn id="21" dur="1000" fill="hold"/>
                                            <p:tgtEl>
                                              <p:spTgt spid="3"/>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40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5" name="Freeform: Shape 4">
            <a:extLst>
              <a:ext uri="{FF2B5EF4-FFF2-40B4-BE49-F238E27FC236}">
                <a16:creationId xmlns:a16="http://schemas.microsoft.com/office/drawing/2014/main" id="{F8B1601D-B0CC-003F-D794-5BA006EE3845}"/>
              </a:ext>
            </a:extLst>
          </p:cNvPr>
          <p:cNvSpPr/>
          <p:nvPr/>
        </p:nvSpPr>
        <p:spPr>
          <a:xfrm>
            <a:off x="1301910" y="3138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 name="Group 5">
            <a:extLst>
              <a:ext uri="{FF2B5EF4-FFF2-40B4-BE49-F238E27FC236}">
                <a16:creationId xmlns:a16="http://schemas.microsoft.com/office/drawing/2014/main" id="{36456C68-85C8-CC78-914A-1E55749D83AD}"/>
              </a:ext>
            </a:extLst>
          </p:cNvPr>
          <p:cNvGrpSpPr/>
          <p:nvPr/>
        </p:nvGrpSpPr>
        <p:grpSpPr>
          <a:xfrm>
            <a:off x="1469421" y="447795"/>
            <a:ext cx="5009628" cy="557769"/>
            <a:chOff x="3442453" y="958549"/>
            <a:chExt cx="5009628" cy="557769"/>
          </a:xfrm>
        </p:grpSpPr>
        <p:sp>
          <p:nvSpPr>
            <p:cNvPr id="10" name="TextBox 9">
              <a:extLst>
                <a:ext uri="{FF2B5EF4-FFF2-40B4-BE49-F238E27FC236}">
                  <a16:creationId xmlns:a16="http://schemas.microsoft.com/office/drawing/2014/main"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14" name="TextBox 13">
              <a:extLst>
                <a:ext uri="{FF2B5EF4-FFF2-40B4-BE49-F238E27FC236}">
                  <a16:creationId xmlns:a16="http://schemas.microsoft.com/office/drawing/2014/main"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STEM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18" name="Picture 17" descr="A cartoon of a purple gear&#10;&#10;Description automatically generated">
            <a:extLst>
              <a:ext uri="{FF2B5EF4-FFF2-40B4-BE49-F238E27FC236}">
                <a16:creationId xmlns:a16="http://schemas.microsoft.com/office/drawing/2014/main"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sp>
        <p:nvSpPr>
          <p:cNvPr id="20" name="Google Shape;1135;p78">
            <a:extLst>
              <a:ext uri="{FF2B5EF4-FFF2-40B4-BE49-F238E27FC236}">
                <a16:creationId xmlns:a16="http://schemas.microsoft.com/office/drawing/2014/main" id="{70785806-4AA3-E4EE-09BC-99BA834F38C4}"/>
              </a:ext>
            </a:extLst>
          </p:cNvPr>
          <p:cNvSpPr/>
          <p:nvPr/>
        </p:nvSpPr>
        <p:spPr>
          <a:xfrm>
            <a:off x="2274736" y="1619122"/>
            <a:ext cx="9027925" cy="2121189"/>
          </a:xfrm>
          <a:prstGeom prst="roundRect">
            <a:avLst>
              <a:gd name="adj" fmla="val 9154"/>
            </a:avLst>
          </a:prstGeom>
          <a:solidFill>
            <a:schemeClr val="bg1"/>
          </a:solidFill>
          <a:ln w="9525" cap="flat" cmpd="sng">
            <a:noFill/>
            <a:prstDash val="solid"/>
            <a:round/>
            <a:headEnd type="none" w="sm" len="sm"/>
            <a:tailEnd type="none" w="sm" len="sm"/>
          </a:ln>
          <a:effectLst>
            <a:softEdge rad="63500"/>
          </a:effectLst>
        </p:spPr>
        <p:txBody>
          <a:bodyPr spcFirstLastPara="1" wrap="square" lIns="91425" tIns="91425" rIns="91425" bIns="91425" anchor="ctr" anchorCtr="0">
            <a:noAutofit/>
          </a:bodyPr>
          <a:lstStyle/>
          <a:p>
            <a:pPr lvl="0" algn="just">
              <a:spcBef>
                <a:spcPts val="1200"/>
              </a:spcBef>
              <a:spcAft>
                <a:spcPts val="600"/>
              </a:spcAft>
            </a:pPr>
            <a:r>
              <a:rPr lang="en-SG" sz="2400" dirty="0"/>
              <a:t>1. </a:t>
            </a:r>
            <a:r>
              <a:rPr lang="vi-VN" sz="2400" dirty="0"/>
              <a:t>Hãy </a:t>
            </a:r>
            <a:r>
              <a:rPr lang="vi-VN" sz="2400" b="1" dirty="0">
                <a:solidFill>
                  <a:srgbClr val="FF0000"/>
                </a:solidFill>
              </a:rPr>
              <a:t>tra cứu Internet </a:t>
            </a:r>
            <a:r>
              <a:rPr lang="vi-VN" sz="2400" dirty="0"/>
              <a:t>để </a:t>
            </a:r>
            <a:r>
              <a:rPr lang="vi-VN" sz="2400" b="1" dirty="0">
                <a:solidFill>
                  <a:srgbClr val="FF0000"/>
                </a:solidFill>
              </a:rPr>
              <a:t>tìm hiểu lượng nước thích hợp khi chăm sóc một số loại cây cảnh trong gia đình </a:t>
            </a:r>
            <a:r>
              <a:rPr lang="vi-VN" sz="2400" dirty="0"/>
              <a:t>hoặc cây em muốn trồng. </a:t>
            </a:r>
            <a:endParaRPr lang="en-SG" sz="2400" dirty="0"/>
          </a:p>
          <a:p>
            <a:pPr lvl="0" algn="just">
              <a:spcBef>
                <a:spcPts val="1200"/>
              </a:spcBef>
              <a:spcAft>
                <a:spcPts val="600"/>
              </a:spcAft>
            </a:pPr>
            <a:r>
              <a:rPr lang="en-SG" sz="2400" b="1" dirty="0" err="1">
                <a:solidFill>
                  <a:srgbClr val="FF0000"/>
                </a:solidFill>
                <a:latin typeface="Arial" panose="020B0604020202020204" pitchFamily="34" charset="0"/>
                <a:cs typeface="Arial" panose="020B0604020202020204" pitchFamily="34" charset="0"/>
              </a:rPr>
              <a:t>Lậ</a:t>
            </a:r>
            <a:r>
              <a:rPr lang="vi-VN" sz="2400" b="1" dirty="0">
                <a:solidFill>
                  <a:srgbClr val="FF0000"/>
                </a:solidFill>
              </a:rPr>
              <a:t>p một cuốn sổ tay </a:t>
            </a:r>
            <a:r>
              <a:rPr lang="vi-VN" sz="2400" dirty="0"/>
              <a:t>ghi chép các thông tin về chăm sóc cây cảnh em quan tâm theo một số thông tin gợi ý sau.</a:t>
            </a:r>
            <a:endParaRPr lang="en-SG" sz="2400" dirty="0">
              <a:solidFill>
                <a:srgbClr val="FF0000"/>
              </a:solidFill>
              <a:highlight>
                <a:srgbClr val="FFFF00"/>
              </a:highlight>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6A3DC6A2-F206-49AE-8B6B-FB71F3CFB6C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693664" y="1871965"/>
            <a:ext cx="1374414" cy="1683130"/>
          </a:xfrm>
          <a:prstGeom prst="rect">
            <a:avLst/>
          </a:prstGeom>
        </p:spPr>
      </p:pic>
      <p:pic>
        <p:nvPicPr>
          <p:cNvPr id="21" name="Picture 20">
            <a:extLst>
              <a:ext uri="{FF2B5EF4-FFF2-40B4-BE49-F238E27FC236}">
                <a16:creationId xmlns:a16="http://schemas.microsoft.com/office/drawing/2014/main" id="{D9DD2BC8-BC36-40EB-84E9-683860E48CF5}"/>
              </a:ext>
            </a:extLst>
          </p:cNvPr>
          <p:cNvPicPr>
            <a:picLocks noChangeAspect="1"/>
          </p:cNvPicPr>
          <p:nvPr/>
        </p:nvPicPr>
        <p:blipFill>
          <a:blip r:embed="rId7"/>
          <a:stretch>
            <a:fillRect/>
          </a:stretch>
        </p:blipFill>
        <p:spPr>
          <a:xfrm>
            <a:off x="702916" y="4144470"/>
            <a:ext cx="8592397" cy="2522768"/>
          </a:xfrm>
          <a:prstGeom prst="rect">
            <a:avLst/>
          </a:prstGeom>
        </p:spPr>
      </p:pic>
    </p:spTree>
    <p:extLst>
      <p:ext uri="{BB962C8B-B14F-4D97-AF65-F5344CB8AC3E}">
        <p14:creationId xmlns:p14="http://schemas.microsoft.com/office/powerpoint/2010/main" val="21216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wipe(left)">
                                      <p:cBhvr>
                                        <p:cTn id="23" dur="50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5" name="Freeform: Shape 4">
            <a:extLst>
              <a:ext uri="{FF2B5EF4-FFF2-40B4-BE49-F238E27FC236}">
                <a16:creationId xmlns:a16="http://schemas.microsoft.com/office/drawing/2014/main" id="{F8B1601D-B0CC-003F-D794-5BA006EE3845}"/>
              </a:ext>
            </a:extLst>
          </p:cNvPr>
          <p:cNvSpPr/>
          <p:nvPr/>
        </p:nvSpPr>
        <p:spPr>
          <a:xfrm>
            <a:off x="1301910" y="3138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 name="Group 5">
            <a:extLst>
              <a:ext uri="{FF2B5EF4-FFF2-40B4-BE49-F238E27FC236}">
                <a16:creationId xmlns:a16="http://schemas.microsoft.com/office/drawing/2014/main" id="{36456C68-85C8-CC78-914A-1E55749D83AD}"/>
              </a:ext>
            </a:extLst>
          </p:cNvPr>
          <p:cNvGrpSpPr/>
          <p:nvPr/>
        </p:nvGrpSpPr>
        <p:grpSpPr>
          <a:xfrm>
            <a:off x="1469421" y="447795"/>
            <a:ext cx="5009628" cy="557769"/>
            <a:chOff x="3442453" y="958549"/>
            <a:chExt cx="5009628" cy="557769"/>
          </a:xfrm>
        </p:grpSpPr>
        <p:sp>
          <p:nvSpPr>
            <p:cNvPr id="10" name="TextBox 9">
              <a:extLst>
                <a:ext uri="{FF2B5EF4-FFF2-40B4-BE49-F238E27FC236}">
                  <a16:creationId xmlns:a16="http://schemas.microsoft.com/office/drawing/2014/main"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14" name="TextBox 13">
              <a:extLst>
                <a:ext uri="{FF2B5EF4-FFF2-40B4-BE49-F238E27FC236}">
                  <a16:creationId xmlns:a16="http://schemas.microsoft.com/office/drawing/2014/main"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18" name="Picture 17" descr="A cartoon of a purple gear&#10;&#10;Description automatically generated">
            <a:extLst>
              <a:ext uri="{FF2B5EF4-FFF2-40B4-BE49-F238E27FC236}">
                <a16:creationId xmlns:a16="http://schemas.microsoft.com/office/drawing/2014/main"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sp>
        <p:nvSpPr>
          <p:cNvPr id="36" name="TextBox 35">
            <a:extLst>
              <a:ext uri="{FF2B5EF4-FFF2-40B4-BE49-F238E27FC236}">
                <a16:creationId xmlns:a16="http://schemas.microsoft.com/office/drawing/2014/main" id="{2D082AA1-8AD1-43A7-944D-926F4EE94509}"/>
              </a:ext>
            </a:extLst>
          </p:cNvPr>
          <p:cNvSpPr txBox="1"/>
          <p:nvPr/>
        </p:nvSpPr>
        <p:spPr>
          <a:xfrm>
            <a:off x="3235897" y="2303536"/>
            <a:ext cx="8065954" cy="2323713"/>
          </a:xfrm>
          <a:prstGeom prst="rect">
            <a:avLst/>
          </a:prstGeom>
          <a:solidFill>
            <a:srgbClr val="EDE9F3"/>
          </a:solidFill>
        </p:spPr>
        <p:txBody>
          <a:bodyPr wrap="square">
            <a:spAutoFit/>
          </a:bodyPr>
          <a:lstStyle/>
          <a:p>
            <a:pPr lvl="0" algn="just">
              <a:spcAft>
                <a:spcPts val="600"/>
              </a:spcAft>
            </a:pPr>
            <a:r>
              <a:rPr lang="en-SG" sz="2800" dirty="0">
                <a:latin typeface="Arial" panose="020B0604020202020204" pitchFamily="34" charset="0"/>
                <a:cs typeface="Arial" panose="020B0604020202020204" pitchFamily="34" charset="0"/>
              </a:rPr>
              <a:t>2. </a:t>
            </a:r>
            <a:r>
              <a:rPr lang="en-SG" sz="2800" dirty="0"/>
              <a:t>N</a:t>
            </a:r>
            <a:r>
              <a:rPr lang="vi-VN" sz="2800" dirty="0"/>
              <a:t>ước chảy từ cao xuống thấp. Vậy có cách nào làm cho nước chảy ngược từ dưới lên trên hay không? </a:t>
            </a:r>
            <a:endParaRPr lang="en-SG" sz="2800" dirty="0"/>
          </a:p>
          <a:p>
            <a:pPr lvl="0" algn="just">
              <a:spcAft>
                <a:spcPts val="600"/>
              </a:spcAft>
            </a:pPr>
            <a:r>
              <a:rPr lang="vi-VN" sz="2800" dirty="0"/>
              <a:t>Hãy tìm hiểu và làm thí nghiệm nước chảy ngược để giải thích nhé.</a:t>
            </a:r>
            <a:endParaRPr lang="en-SG" sz="2800" dirty="0"/>
          </a:p>
        </p:txBody>
      </p:sp>
      <p:pic>
        <p:nvPicPr>
          <p:cNvPr id="42" name="Picture 41">
            <a:extLst>
              <a:ext uri="{FF2B5EF4-FFF2-40B4-BE49-F238E27FC236}">
                <a16:creationId xmlns:a16="http://schemas.microsoft.com/office/drawing/2014/main" id="{166F026D-47E3-4B9B-8BDE-63A1DC08BE3B}"/>
              </a:ext>
            </a:extLst>
          </p:cNvPr>
          <p:cNvPicPr>
            <a:picLocks noChangeAspect="1"/>
          </p:cNvPicPr>
          <p:nvPr/>
        </p:nvPicPr>
        <p:blipFill rotWithShape="1">
          <a:blip r:embed="rId5">
            <a:clrChange>
              <a:clrFrom>
                <a:srgbClr val="FFFFFF"/>
              </a:clrFrom>
              <a:clrTo>
                <a:srgbClr val="FFFFFF">
                  <a:alpha val="0"/>
                </a:srgbClr>
              </a:clrTo>
            </a:clrChange>
          </a:blip>
          <a:srcRect l="1379" t="8116" r="5383" b="10003"/>
          <a:stretch/>
        </p:blipFill>
        <p:spPr>
          <a:xfrm>
            <a:off x="654679" y="2255896"/>
            <a:ext cx="2410667" cy="2675846"/>
          </a:xfrm>
          <a:prstGeom prst="rect">
            <a:avLst/>
          </a:prstGeom>
        </p:spPr>
      </p:pic>
    </p:spTree>
    <p:extLst>
      <p:ext uri="{BB962C8B-B14F-4D97-AF65-F5344CB8AC3E}">
        <p14:creationId xmlns:p14="http://schemas.microsoft.com/office/powerpoint/2010/main" val="95757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2" presetClass="exit" presetSubtype="8" fill="hold" nodeType="withEffect">
                                  <p:stCondLst>
                                    <p:cond delay="0"/>
                                  </p:stCondLst>
                                  <p:childTnLst>
                                    <p:anim calcmode="lin" valueType="num">
                                      <p:cBhvr additive="base">
                                        <p:cTn id="20" dur="500"/>
                                        <p:tgtEl>
                                          <p:spTgt spid="42"/>
                                        </p:tgtEl>
                                        <p:attrNameLst>
                                          <p:attrName>ppt_x</p:attrName>
                                        </p:attrNameLst>
                                      </p:cBhvr>
                                      <p:tavLst>
                                        <p:tav tm="0">
                                          <p:val>
                                            <p:strVal val="ppt_x"/>
                                          </p:val>
                                        </p:tav>
                                        <p:tav tm="100000">
                                          <p:val>
                                            <p:strVal val="0-ppt_w/2"/>
                                          </p:val>
                                        </p:tav>
                                      </p:tavLst>
                                    </p:anim>
                                    <p:anim calcmode="lin" valueType="num">
                                      <p:cBhvr additive="base">
                                        <p:cTn id="21" dur="500"/>
                                        <p:tgtEl>
                                          <p:spTgt spid="42"/>
                                        </p:tgtEl>
                                        <p:attrNameLst>
                                          <p:attrName>ppt_y</p:attrName>
                                        </p:attrNameLst>
                                      </p:cBhvr>
                                      <p:tavLst>
                                        <p:tav tm="0">
                                          <p:val>
                                            <p:strVal val="ppt_y"/>
                                          </p:val>
                                        </p:tav>
                                        <p:tav tm="100000">
                                          <p:val>
                                            <p:strVal val="ppt_y"/>
                                          </p:val>
                                        </p:tav>
                                      </p:tavLst>
                                    </p:anim>
                                    <p:set>
                                      <p:cBhvr>
                                        <p:cTn id="2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74;p5">
            <a:extLst>
              <a:ext uri="{FF2B5EF4-FFF2-40B4-BE49-F238E27FC236}">
                <a16:creationId xmlns:a16="http://schemas.microsoft.com/office/drawing/2014/main" id="{67C2CF5B-B29A-68AD-342B-26C063837B1A}"/>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26166" y="3741514"/>
            <a:ext cx="236649" cy="219008"/>
          </a:xfrm>
          <a:prstGeom prst="rect">
            <a:avLst/>
          </a:prstGeom>
          <a:noFill/>
          <a:ln>
            <a:noFill/>
          </a:ln>
        </p:spPr>
      </p:pic>
      <p:pic>
        <p:nvPicPr>
          <p:cNvPr id="10" name="Google Shape;175;p5">
            <a:extLst>
              <a:ext uri="{FF2B5EF4-FFF2-40B4-BE49-F238E27FC236}">
                <a16:creationId xmlns:a16="http://schemas.microsoft.com/office/drawing/2014/main" id="{6A83B1A0-5EB3-BC23-2B1D-FCB2AD1E8F5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3091" y="5037769"/>
            <a:ext cx="236649" cy="219008"/>
          </a:xfrm>
          <a:prstGeom prst="rect">
            <a:avLst/>
          </a:prstGeom>
          <a:noFill/>
          <a:ln>
            <a:noFill/>
          </a:ln>
        </p:spPr>
      </p:pic>
      <p:pic>
        <p:nvPicPr>
          <p:cNvPr id="11" name="Google Shape;176;p5">
            <a:extLst>
              <a:ext uri="{FF2B5EF4-FFF2-40B4-BE49-F238E27FC236}">
                <a16:creationId xmlns:a16="http://schemas.microsoft.com/office/drawing/2014/main" id="{936B9550-3403-404F-E218-C3CBF315A6E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3666" y="1432756"/>
            <a:ext cx="5779054" cy="4612444"/>
          </a:xfrm>
          <a:prstGeom prst="rect">
            <a:avLst/>
          </a:prstGeom>
          <a:noFill/>
          <a:ln>
            <a:noFill/>
          </a:ln>
        </p:spPr>
      </p:pic>
      <p:sp>
        <p:nvSpPr>
          <p:cNvPr id="15" name="Google Shape;181;p5">
            <a:extLst>
              <a:ext uri="{FF2B5EF4-FFF2-40B4-BE49-F238E27FC236}">
                <a16:creationId xmlns:a16="http://schemas.microsoft.com/office/drawing/2014/main" id="{1C604D10-016F-4A9D-DF28-2B5E449FB88E}"/>
              </a:ext>
            </a:extLst>
          </p:cNvPr>
          <p:cNvSpPr txBox="1"/>
          <p:nvPr/>
        </p:nvSpPr>
        <p:spPr>
          <a:xfrm>
            <a:off x="5587457" y="1270260"/>
            <a:ext cx="5940513" cy="4154984"/>
          </a:xfrm>
          <a:prstGeom prst="rect">
            <a:avLst/>
          </a:prstGeom>
          <a:noFill/>
          <a:ln>
            <a:noFill/>
          </a:ln>
        </p:spPr>
        <p:txBody>
          <a:bodyPr spcFirstLastPara="1" wrap="square" lIns="0" tIns="0" rIns="0" bIns="0" anchor="t" anchorCtr="0">
            <a:spAutoFit/>
          </a:bodyPr>
          <a:lstStyle/>
          <a:p>
            <a:pPr algn="ctr">
              <a:lnSpc>
                <a:spcPct val="150000"/>
              </a:lnSpc>
            </a:pPr>
            <a:r>
              <a:rPr lang="en-US" sz="6000" b="1">
                <a:solidFill>
                  <a:schemeClr val="accent1"/>
                </a:solidFill>
                <a:latin typeface="Open Sans" panose="020B0606030504020204" pitchFamily="34" charset="0"/>
                <a:ea typeface="Open Sans" panose="020B0606030504020204" pitchFamily="34" charset="0"/>
                <a:cs typeface="Open Sans" panose="020B0606030504020204" pitchFamily="34" charset="0"/>
              </a:rPr>
              <a:t>Cảm ơn các em đã tham gia học tích cực!</a:t>
            </a:r>
            <a:endParaRPr sz="60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11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clouds in space&#10;&#10;Description automatically generated">
            <a:extLst>
              <a:ext uri="{FF2B5EF4-FFF2-40B4-BE49-F238E27FC236}">
                <a16:creationId xmlns:a16="http://schemas.microsoft.com/office/drawing/2014/main" id="{EBB4C1B6-7E78-CA8E-3E27-6F9F1138A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313190"/>
          </a:xfrm>
          <a:prstGeom prst="rect">
            <a:avLst/>
          </a:prstGeom>
        </p:spPr>
      </p:pic>
      <p:pic>
        <p:nvPicPr>
          <p:cNvPr id="9" name="Picture 8">
            <a:extLst>
              <a:ext uri="{FF2B5EF4-FFF2-40B4-BE49-F238E27FC236}">
                <a16:creationId xmlns:a16="http://schemas.microsoft.com/office/drawing/2014/main" id="{0E3DA768-F223-6BFB-3A65-15004E90F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10" name="Picture 9">
            <a:extLst>
              <a:ext uri="{FF2B5EF4-FFF2-40B4-BE49-F238E27FC236}">
                <a16:creationId xmlns:a16="http://schemas.microsoft.com/office/drawing/2014/main" id="{80474C0A-76F8-F5C2-E4C9-818A5ABF0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16" y="910678"/>
            <a:ext cx="7343144" cy="5172975"/>
          </a:xfrm>
          <a:prstGeom prst="rect">
            <a:avLst/>
          </a:prstGeom>
          <a:effectLst>
            <a:outerShdw blurRad="50800" dist="330200" dir="2700000" algn="tl" rotWithShape="0">
              <a:prstClr val="black">
                <a:alpha val="40000"/>
              </a:prst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060" y="1274422"/>
            <a:ext cx="4450989" cy="4401327"/>
          </a:xfrm>
          <a:prstGeom prst="rect">
            <a:avLst/>
          </a:prstGeom>
        </p:spPr>
      </p:pic>
    </p:spTree>
    <p:extLst>
      <p:ext uri="{BB962C8B-B14F-4D97-AF65-F5344CB8AC3E}">
        <p14:creationId xmlns:p14="http://schemas.microsoft.com/office/powerpoint/2010/main" val="13943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8686800" cy="1840312"/>
          </a:xfrm>
          <a:prstGeom prst="rect">
            <a:avLst/>
          </a:prstGeom>
        </p:spPr>
        <p:txBody>
          <a:bodyPr wrap="square">
            <a:spAutoFit/>
          </a:bodyPr>
          <a:lstStyle/>
          <a:p>
            <a:pPr algn="just">
              <a:lnSpc>
                <a:spcPct val="150000"/>
              </a:lnSpc>
              <a:spcAft>
                <a:spcPts val="750"/>
              </a:spcAft>
            </a:pP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Down Arrow 2">
            <a:hlinkClick r:id="" action="ppaction://noaction"/>
          </p:cNvPr>
          <p:cNvSpPr/>
          <p:nvPr/>
        </p:nvSpPr>
        <p:spPr>
          <a:xfrm rot="16200000">
            <a:off x="9772650" y="5467350"/>
            <a:ext cx="7239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5410200"/>
            <a:ext cx="74676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chảy</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xuống</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lan</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khắp</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mọi</a:t>
            </a:r>
            <a:r>
              <a:rPr lang="en-US" sz="3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nơi</a:t>
            </a:r>
            <a:r>
              <a:rPr lang="en-US" dirty="0"/>
              <a:t>.</a:t>
            </a:r>
          </a:p>
          <a:p>
            <a:pPr algn="ctr"/>
            <a:endParaRPr lang="en-US" dirty="0"/>
          </a:p>
        </p:txBody>
      </p:sp>
      <p:sp>
        <p:nvSpPr>
          <p:cNvPr id="7" name="Rectangle 6"/>
          <p:cNvSpPr/>
          <p:nvPr/>
        </p:nvSpPr>
        <p:spPr>
          <a:xfrm>
            <a:off x="2209800" y="1143001"/>
            <a:ext cx="7162800" cy="830997"/>
          </a:xfrm>
          <a:prstGeom prst="rect">
            <a:avLst/>
          </a:prstGeom>
        </p:spPr>
        <p:txBody>
          <a:bodyPr wrap="square">
            <a:spAutoFit/>
          </a:bodyPr>
          <a:lstStyle/>
          <a:p>
            <a:pPr marL="57150" indent="346075" algn="just"/>
            <a:endParaRPr lang="en-US" sz="4800" b="1" dirty="0">
              <a:solidFill>
                <a:srgbClr val="C00000"/>
              </a:solidFill>
              <a:latin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597" y="2357430"/>
            <a:ext cx="3151651" cy="300037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686" y="2428868"/>
            <a:ext cx="4264838" cy="2582514"/>
          </a:xfrm>
          <a:prstGeom prst="rect">
            <a:avLst/>
          </a:prstGeom>
        </p:spPr>
      </p:pic>
    </p:spTree>
    <p:extLst>
      <p:ext uri="{BB962C8B-B14F-4D97-AF65-F5344CB8AC3E}">
        <p14:creationId xmlns:p14="http://schemas.microsoft.com/office/powerpoint/2010/main" val="1941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8600"/>
            <a:ext cx="8534400" cy="1840312"/>
          </a:xfrm>
          <a:prstGeom prst="rect">
            <a:avLst/>
          </a:prstGeom>
        </p:spPr>
        <p:txBody>
          <a:bodyPr wrap="square">
            <a:spAutoFit/>
          </a:bodyPr>
          <a:lstStyle/>
          <a:p>
            <a:pPr algn="just">
              <a:lnSpc>
                <a:spcPct val="150000"/>
              </a:lnSpc>
              <a:spcAft>
                <a:spcPts val="750"/>
              </a:spcAft>
            </a:pPr>
            <a:r>
              <a:rPr lang="en-US" sz="4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Down Arrow 2">
            <a:hlinkClick r:id="" action="ppaction://noaction"/>
          </p:cNvPr>
          <p:cNvSpPr/>
          <p:nvPr/>
        </p:nvSpPr>
        <p:spPr>
          <a:xfrm rot="16200000">
            <a:off x="9772650" y="5619750"/>
            <a:ext cx="7239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10409SKnuoc2.jpg"/>
          <p:cNvPicPr>
            <a:picLocks noChangeAspect="1"/>
          </p:cNvPicPr>
          <p:nvPr/>
        </p:nvPicPr>
        <p:blipFill>
          <a:blip r:embed="rId2"/>
          <a:stretch>
            <a:fillRect/>
          </a:stretch>
        </p:blipFill>
        <p:spPr>
          <a:xfrm>
            <a:off x="2133600" y="2362200"/>
            <a:ext cx="3352800" cy="284223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7953"/>
          <a:stretch/>
        </p:blipFill>
        <p:spPr>
          <a:xfrm>
            <a:off x="5867401" y="2438401"/>
            <a:ext cx="4047699" cy="2752725"/>
          </a:xfrm>
          <a:prstGeom prst="rect">
            <a:avLst/>
          </a:prstGeom>
        </p:spPr>
      </p:pic>
      <p:sp>
        <p:nvSpPr>
          <p:cNvPr id="6" name="Rectangle 5"/>
          <p:cNvSpPr/>
          <p:nvPr/>
        </p:nvSpPr>
        <p:spPr>
          <a:xfrm>
            <a:off x="2057400" y="5410200"/>
            <a:ext cx="74676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a:t>
            </a:r>
          </a:p>
          <a:p>
            <a:pPr algn="ctr"/>
            <a:endParaRPr lang="en-US" dirty="0"/>
          </a:p>
        </p:txBody>
      </p:sp>
    </p:spTree>
    <p:extLst>
      <p:ext uri="{BB962C8B-B14F-4D97-AF65-F5344CB8AC3E}">
        <p14:creationId xmlns:p14="http://schemas.microsoft.com/office/powerpoint/2010/main" val="3625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5" y="228600"/>
            <a:ext cx="11144249" cy="1938992"/>
          </a:xfrm>
          <a:prstGeom prst="rect">
            <a:avLst/>
          </a:prstGeom>
        </p:spPr>
        <p:txBody>
          <a:bodyPr wrap="square">
            <a:spAutoFit/>
          </a:bodyPr>
          <a:lstStyle/>
          <a:p>
            <a:pPr algn="just">
              <a:lnSpc>
                <a:spcPct val="150000"/>
              </a:lnSpc>
              <a:spcAft>
                <a:spcPts val="750"/>
              </a:spcAft>
            </a:pPr>
            <a:r>
              <a:rPr lang="en-US" sz="4000" b="1" u="sng"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t> 3</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Down Arrow 2">
            <a:hlinkClick r:id="" action="ppaction://noaction"/>
          </p:cNvPr>
          <p:cNvSpPr/>
          <p:nvPr/>
        </p:nvSpPr>
        <p:spPr>
          <a:xfrm rot="16200000">
            <a:off x="9772650" y="5619750"/>
            <a:ext cx="7239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10409SKnuoc2.jpg"/>
          <p:cNvPicPr>
            <a:picLocks noChangeAspect="1"/>
          </p:cNvPicPr>
          <p:nvPr/>
        </p:nvPicPr>
        <p:blipFill>
          <a:blip r:embed="rId2"/>
          <a:stretch>
            <a:fillRect/>
          </a:stretch>
        </p:blipFill>
        <p:spPr>
          <a:xfrm>
            <a:off x="2133600" y="2362200"/>
            <a:ext cx="3352800" cy="284223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7953"/>
          <a:stretch/>
        </p:blipFill>
        <p:spPr>
          <a:xfrm>
            <a:off x="5867401" y="2438401"/>
            <a:ext cx="4047699" cy="2752725"/>
          </a:xfrm>
          <a:prstGeom prst="rect">
            <a:avLst/>
          </a:prstGeom>
        </p:spPr>
      </p:pic>
      <p:sp>
        <p:nvSpPr>
          <p:cNvPr id="6" name="Rectangle 5"/>
          <p:cNvSpPr/>
          <p:nvPr/>
        </p:nvSpPr>
        <p:spPr>
          <a:xfrm>
            <a:off x="2057400" y="5410200"/>
            <a:ext cx="74676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thấm</a:t>
            </a:r>
            <a:r>
              <a:rPr lang="en-US" sz="3600" b="1" dirty="0">
                <a:latin typeface="Times New Roman" panose="02020603050405020304" pitchFamily="18" charset="0"/>
                <a:cs typeface="Times New Roman" panose="02020603050405020304" pitchFamily="18" charset="0"/>
              </a:rPr>
              <a:t> qua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a:t>
            </a:r>
          </a:p>
          <a:p>
            <a:pPr algn="ctr"/>
            <a:endParaRPr lang="en-US" dirty="0"/>
          </a:p>
        </p:txBody>
      </p:sp>
      <p:pic>
        <p:nvPicPr>
          <p:cNvPr id="11" name="Picture 10"/>
          <p:cNvPicPr>
            <a:picLocks noChangeAspect="1"/>
          </p:cNvPicPr>
          <p:nvPr/>
        </p:nvPicPr>
        <p:blipFill>
          <a:blip r:embed="rId4"/>
          <a:stretch>
            <a:fillRect/>
          </a:stretch>
        </p:blipFill>
        <p:spPr>
          <a:xfrm>
            <a:off x="1343025" y="1980721"/>
            <a:ext cx="9525000" cy="3429479"/>
          </a:xfrm>
          <a:prstGeom prst="rect">
            <a:avLst/>
          </a:prstGeom>
        </p:spPr>
      </p:pic>
    </p:spTree>
    <p:extLst>
      <p:ext uri="{BB962C8B-B14F-4D97-AF65-F5344CB8AC3E}">
        <p14:creationId xmlns:p14="http://schemas.microsoft.com/office/powerpoint/2010/main" val="22812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2E0CC38-C11F-CC52-1051-2EF4FD8A434B}"/>
              </a:ext>
            </a:extLst>
          </p:cNvPr>
          <p:cNvPicPr>
            <a:picLocks noChangeAspect="1"/>
          </p:cNvPicPr>
          <p:nvPr/>
        </p:nvPicPr>
        <p:blipFill>
          <a:blip r:embed="rId3"/>
          <a:stretch>
            <a:fillRect/>
          </a:stretch>
        </p:blipFill>
        <p:spPr>
          <a:xfrm>
            <a:off x="-204968" y="-92723"/>
            <a:ext cx="12651130" cy="6099329"/>
          </a:xfrm>
          <a:prstGeom prst="rect">
            <a:avLst/>
          </a:prstGeom>
        </p:spPr>
      </p:pic>
      <p:grpSp>
        <p:nvGrpSpPr>
          <p:cNvPr id="8" name="Group 7">
            <a:extLst>
              <a:ext uri="{FF2B5EF4-FFF2-40B4-BE49-F238E27FC236}">
                <a16:creationId xmlns:a16="http://schemas.microsoft.com/office/drawing/2014/main" id="{A0A276E2-16F9-1824-9BCE-C1E0CC2D1D14}"/>
              </a:ext>
            </a:extLst>
          </p:cNvPr>
          <p:cNvGrpSpPr/>
          <p:nvPr/>
        </p:nvGrpSpPr>
        <p:grpSpPr>
          <a:xfrm>
            <a:off x="2640975" y="1208305"/>
            <a:ext cx="9384230" cy="948651"/>
            <a:chOff x="2814624" y="1684217"/>
            <a:chExt cx="11383349" cy="948651"/>
          </a:xfrm>
        </p:grpSpPr>
        <p:sp>
          <p:nvSpPr>
            <p:cNvPr id="21" name="TextBox 20">
              <a:extLst>
                <a:ext uri="{FF2B5EF4-FFF2-40B4-BE49-F238E27FC236}">
                  <a16:creationId xmlns:a16="http://schemas.microsoft.com/office/drawing/2014/main" id="{BD87FB13-BBCE-E816-0F14-0B449EDD7EA6}"/>
                </a:ext>
              </a:extLst>
            </p:cNvPr>
            <p:cNvSpPr txBox="1"/>
            <p:nvPr/>
          </p:nvSpPr>
          <p:spPr>
            <a:xfrm>
              <a:off x="2814624" y="1684217"/>
              <a:ext cx="11376659" cy="923330"/>
            </a:xfrm>
            <a:prstGeom prst="rect">
              <a:avLst/>
            </a:prstGeom>
            <a:noFill/>
          </p:spPr>
          <p:txBody>
            <a:bodyPr wrap="square">
              <a:spAutoFit/>
            </a:bodyPr>
            <a:lstStyle/>
            <a:p>
              <a:pPr algn="ct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Bình</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tưới</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nhỏ</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giọt</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tự</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động</a:t>
              </a:r>
              <a:endPar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BC87E125-A047-06CB-997F-9F4635065F2D}"/>
                </a:ext>
              </a:extLst>
            </p:cNvPr>
            <p:cNvSpPr txBox="1"/>
            <p:nvPr/>
          </p:nvSpPr>
          <p:spPr>
            <a:xfrm>
              <a:off x="2821314" y="1709538"/>
              <a:ext cx="11376659" cy="923330"/>
            </a:xfrm>
            <a:prstGeom prst="rect">
              <a:avLst/>
            </a:prstGeom>
            <a:noFill/>
          </p:spPr>
          <p:txBody>
            <a:bodyPr wrap="square">
              <a:spAutoFit/>
            </a:bodyPr>
            <a:lstStyle/>
            <a:p>
              <a:pPr algn="ct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Bình</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tưới</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cây</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nhỏ</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giọt</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tự</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động</a:t>
              </a:r>
              <a:endPar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endParaRPr>
            </a:p>
          </p:txBody>
        </p:sp>
      </p:grpSp>
      <p:sp>
        <p:nvSpPr>
          <p:cNvPr id="24" name="TextBox 23">
            <a:extLst>
              <a:ext uri="{FF2B5EF4-FFF2-40B4-BE49-F238E27FC236}">
                <a16:creationId xmlns:a16="http://schemas.microsoft.com/office/drawing/2014/main" id="{A1383AA4-0B82-6B89-EEAF-3269A7D6D92B}"/>
              </a:ext>
            </a:extLst>
          </p:cNvPr>
          <p:cNvSpPr txBox="1"/>
          <p:nvPr/>
        </p:nvSpPr>
        <p:spPr>
          <a:xfrm>
            <a:off x="3036145" y="3650442"/>
            <a:ext cx="6400800" cy="646331"/>
          </a:xfrm>
          <a:prstGeom prst="rect">
            <a:avLst/>
          </a:prstGeom>
          <a:noFill/>
        </p:spPr>
        <p:txBody>
          <a:bodyPr wrap="square">
            <a:spAutoFit/>
          </a:bodyPr>
          <a:lstStyle/>
          <a:p>
            <a:endParaRPr lang="en-US"/>
          </a:p>
          <a:p>
            <a:endParaRPr lang="en-US"/>
          </a:p>
        </p:txBody>
      </p:sp>
      <p:pic>
        <p:nvPicPr>
          <p:cNvPr id="12" name="Picture 11">
            <a:extLst>
              <a:ext uri="{FF2B5EF4-FFF2-40B4-BE49-F238E27FC236}">
                <a16:creationId xmlns:a16="http://schemas.microsoft.com/office/drawing/2014/main" id="{9957F619-B736-1F97-B2D5-201DF9935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16" name="TextBox 15">
            <a:extLst>
              <a:ext uri="{FF2B5EF4-FFF2-40B4-BE49-F238E27FC236}">
                <a16:creationId xmlns:a16="http://schemas.microsoft.com/office/drawing/2014/main" id="{4B2FA3CE-DD09-A99B-B130-B1226C63DBE2}"/>
              </a:ext>
            </a:extLst>
          </p:cNvPr>
          <p:cNvSpPr txBox="1"/>
          <p:nvPr/>
        </p:nvSpPr>
        <p:spPr>
          <a:xfrm>
            <a:off x="3036145" y="3650442"/>
            <a:ext cx="6400800" cy="646331"/>
          </a:xfrm>
          <a:prstGeom prst="rect">
            <a:avLst/>
          </a:prstGeom>
          <a:noFill/>
        </p:spPr>
        <p:txBody>
          <a:bodyPr wrap="square">
            <a:spAutoFit/>
          </a:bodyPr>
          <a:lstStyle/>
          <a:p>
            <a:endParaRPr lang="en-US"/>
          </a:p>
          <a:p>
            <a:endParaRPr lang="en-US"/>
          </a:p>
        </p:txBody>
      </p:sp>
      <p:sp>
        <p:nvSpPr>
          <p:cNvPr id="30" name="TextBox 29">
            <a:extLst>
              <a:ext uri="{FF2B5EF4-FFF2-40B4-BE49-F238E27FC236}">
                <a16:creationId xmlns:a16="http://schemas.microsoft.com/office/drawing/2014/main" id="{832E2A35-B8E0-C72A-3E05-197591FFBD4B}"/>
              </a:ext>
            </a:extLst>
          </p:cNvPr>
          <p:cNvSpPr txBox="1"/>
          <p:nvPr/>
        </p:nvSpPr>
        <p:spPr>
          <a:xfrm>
            <a:off x="1266720" y="2090923"/>
            <a:ext cx="1335314" cy="1323439"/>
          </a:xfrm>
          <a:prstGeom prst="rect">
            <a:avLst/>
          </a:prstGeom>
          <a:noFill/>
        </p:spPr>
        <p:txBody>
          <a:bodyPr wrap="square" rtlCol="0">
            <a:spAutoFit/>
          </a:bodyPr>
          <a:lstStyle/>
          <a:p>
            <a:pPr algn="ctr"/>
            <a:r>
              <a:rPr lang="en-GB" sz="8000" b="1">
                <a:ln w="142875">
                  <a:solidFill>
                    <a:schemeClr val="bg1"/>
                  </a:solidFill>
                </a:ln>
                <a:solidFill>
                  <a:srgbClr val="9D070D"/>
                </a:solidFill>
                <a:effectLst>
                  <a:outerShdw blurRad="50800" dist="114300" dir="2700000" algn="tl" rotWithShape="0">
                    <a:prstClr val="black">
                      <a:alpha val="40000"/>
                    </a:prstClr>
                  </a:outerShdw>
                </a:effectLst>
              </a:rPr>
              <a:t>2</a:t>
            </a:r>
            <a:endParaRPr lang="en-US" sz="8000" b="1">
              <a:ln w="142875">
                <a:solidFill>
                  <a:schemeClr val="bg1"/>
                </a:solidFill>
              </a:ln>
              <a:solidFill>
                <a:srgbClr val="9D070D"/>
              </a:solidFill>
              <a:effectLst>
                <a:outerShdw blurRad="50800" dist="114300" dir="2700000" algn="tl" rotWithShape="0">
                  <a:prstClr val="black">
                    <a:alpha val="40000"/>
                  </a:prstClr>
                </a:outerShdw>
              </a:effectLst>
            </a:endParaRPr>
          </a:p>
        </p:txBody>
      </p:sp>
      <p:sp>
        <p:nvSpPr>
          <p:cNvPr id="31" name="TextBox 30">
            <a:extLst>
              <a:ext uri="{FF2B5EF4-FFF2-40B4-BE49-F238E27FC236}">
                <a16:creationId xmlns:a16="http://schemas.microsoft.com/office/drawing/2014/main" id="{775D8572-DF73-03A9-2CE8-91BA2F34C872}"/>
              </a:ext>
            </a:extLst>
          </p:cNvPr>
          <p:cNvSpPr txBox="1"/>
          <p:nvPr/>
        </p:nvSpPr>
        <p:spPr>
          <a:xfrm>
            <a:off x="1272235" y="2090922"/>
            <a:ext cx="1335314" cy="1323439"/>
          </a:xfrm>
          <a:prstGeom prst="rect">
            <a:avLst/>
          </a:prstGeom>
          <a:noFill/>
        </p:spPr>
        <p:txBody>
          <a:bodyPr wrap="square" rtlCol="0">
            <a:spAutoFit/>
          </a:bodyPr>
          <a:lstStyle/>
          <a:p>
            <a:pPr algn="ctr"/>
            <a:r>
              <a:rPr lang="en-US" sz="8000" b="1" dirty="0">
                <a:solidFill>
                  <a:srgbClr val="9D070D"/>
                </a:solidFill>
              </a:rPr>
              <a:t>1</a:t>
            </a:r>
          </a:p>
        </p:txBody>
      </p:sp>
    </p:spTree>
    <p:extLst>
      <p:ext uri="{BB962C8B-B14F-4D97-AF65-F5344CB8AC3E}">
        <p14:creationId xmlns:p14="http://schemas.microsoft.com/office/powerpoint/2010/main" val="31871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193024F-5B30-9117-CC7E-FC46FC9CA567}"/>
              </a:ext>
            </a:extLst>
          </p:cNvPr>
          <p:cNvGrpSpPr/>
          <p:nvPr/>
        </p:nvGrpSpPr>
        <p:grpSpPr>
          <a:xfrm>
            <a:off x="-461734" y="-526030"/>
            <a:ext cx="3593475" cy="7475319"/>
            <a:chOff x="-461734" y="-526030"/>
            <a:chExt cx="3593475" cy="7475319"/>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grpSp>
        <p:nvGrpSpPr>
          <p:cNvPr id="10" name="Group 9">
            <a:extLst>
              <a:ext uri="{FF2B5EF4-FFF2-40B4-BE49-F238E27FC236}">
                <a16:creationId xmlns:a16="http://schemas.microsoft.com/office/drawing/2014/main" id="{364FE478-FDB6-E7AE-91F7-33D2F214C915}"/>
              </a:ext>
            </a:extLst>
          </p:cNvPr>
          <p:cNvGrpSpPr/>
          <p:nvPr/>
        </p:nvGrpSpPr>
        <p:grpSpPr>
          <a:xfrm>
            <a:off x="9067237" y="-68116"/>
            <a:ext cx="3586196" cy="7449566"/>
            <a:chOff x="9067237" y="-68116"/>
            <a:chExt cx="3586196" cy="7449566"/>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11007"/>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43641"/>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60524"/>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43543"/>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68116"/>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5" name="Picture 4">
            <a:extLst>
              <a:ext uri="{FF2B5EF4-FFF2-40B4-BE49-F238E27FC236}">
                <a16:creationId xmlns:a16="http://schemas.microsoft.com/office/drawing/2014/main" id="{85D141FA-4DF6-A09D-7235-BAB89D53F55E}"/>
              </a:ext>
            </a:extLst>
          </p:cNvPr>
          <p:cNvPicPr>
            <a:picLocks noChangeAspect="1"/>
          </p:cNvPicPr>
          <p:nvPr/>
        </p:nvPicPr>
        <p:blipFill>
          <a:blip r:embed="rId2"/>
          <a:stretch>
            <a:fillRect/>
          </a:stretch>
        </p:blipFill>
        <p:spPr>
          <a:xfrm>
            <a:off x="1042531" y="1491666"/>
            <a:ext cx="10181202" cy="2572735"/>
          </a:xfrm>
          <a:prstGeom prst="rect">
            <a:avLst/>
          </a:prstGeom>
        </p:spPr>
      </p:pic>
      <p:pic>
        <p:nvPicPr>
          <p:cNvPr id="31" name="Picture 30">
            <a:extLst>
              <a:ext uri="{FF2B5EF4-FFF2-40B4-BE49-F238E27FC236}">
                <a16:creationId xmlns:a16="http://schemas.microsoft.com/office/drawing/2014/main" id="{561C4619-784B-4942-B677-68B9750D3946}"/>
              </a:ext>
            </a:extLst>
          </p:cNvPr>
          <p:cNvPicPr>
            <a:picLocks noChangeAspect="1"/>
          </p:cNvPicPr>
          <p:nvPr/>
        </p:nvPicPr>
        <p:blipFill>
          <a:blip r:embed="rId3"/>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28505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fltVal val="0.5"/>
                                          </p:val>
                                        </p:tav>
                                        <p:tav tm="100000">
                                          <p:val>
                                            <p:strVal val="#ppt_y"/>
                                          </p:val>
                                        </p:tav>
                                      </p:tavLst>
                                    </p:anim>
                                  </p:childTnLst>
                                </p:cTn>
                              </p:par>
                              <p:par>
                                <p:cTn id="22" presetID="53" presetClass="exit" presetSubtype="32" fill="hold" nodeType="with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10349867"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3E8C0"/>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30" y="399799"/>
            <a:ext cx="9969286" cy="623687"/>
            <a:chOff x="3495548" y="1185932"/>
            <a:chExt cx="2241627" cy="2603109"/>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2240471" cy="244070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a:ln w="107950" cmpd="sng">
                    <a:solidFill>
                      <a:prstClr val="white"/>
                    </a:solidFill>
                    <a:prstDash val="solid"/>
                  </a:ln>
                  <a:solidFill>
                    <a:srgbClr val="FB0401"/>
                  </a:solidFill>
                  <a:effectLst>
                    <a:outerShdw blurRad="50800" dist="38100" dir="2700000" algn="tl" rotWithShape="0">
                      <a:prstClr val="black">
                        <a:alpha val="40000"/>
                      </a:prstClr>
                    </a:outerShdw>
                  </a:effectLst>
                  <a:uLnTx/>
                  <a:uFillTx/>
                  <a:latin typeface="SVN-SAF" panose="02040603050506020204" pitchFamily="18" charset="0"/>
                  <a:ea typeface="Roboto" panose="02000000000000000000" pitchFamily="2" charset="0"/>
                  <a:cs typeface="+mn-cs"/>
                </a:rPr>
                <a:t>LỰA CHỌN VẬT LIỆU, DỤNG CỤ, THIẾT KẾ CHI TIẾT</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2229505" cy="25545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a:ln w="9525" cmpd="sng">
                    <a:noFill/>
                    <a:prstDash val="solid"/>
                  </a:ln>
                  <a:solidFill>
                    <a:srgbClr val="F5811E"/>
                  </a:solidFill>
                  <a:effectLst/>
                  <a:uLnTx/>
                  <a:uFillTx/>
                  <a:latin typeface="SVN-SAF" panose="02040603050506020204" pitchFamily="18" charset="0"/>
                  <a:ea typeface="Roboto" panose="02000000000000000000" pitchFamily="2" charset="0"/>
                  <a:cs typeface="+mn-cs"/>
                </a:rPr>
                <a:t>LỰA CHỌN VẬT LIỆU, DỤNG CỤ, THIẾT KẾ CHI TIẾT</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D0E04B5-6E74-C26C-8718-2C9A5D4FB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10" name="TextBox 9">
            <a:extLst>
              <a:ext uri="{FF2B5EF4-FFF2-40B4-BE49-F238E27FC236}">
                <a16:creationId xmlns:a16="http://schemas.microsoft.com/office/drawing/2014/main" id="{2FD84DCC-0F9B-ACFE-0FA5-A50FBCFBE839}"/>
              </a:ext>
            </a:extLst>
          </p:cNvPr>
          <p:cNvSpPr txBox="1"/>
          <p:nvPr/>
        </p:nvSpPr>
        <p:spPr>
          <a:xfrm>
            <a:off x="1088285" y="1588252"/>
            <a:ext cx="9942962" cy="1384995"/>
          </a:xfrm>
          <a:prstGeom prst="rect">
            <a:avLst/>
          </a:prstGeom>
          <a:noFill/>
        </p:spPr>
        <p:txBody>
          <a:bodyPr wrap="square" rtlCol="0">
            <a:spAutoFit/>
          </a:bodyPr>
          <a:lstStyle/>
          <a:p>
            <a:pPr marL="457200" lvl="0" indent="-457200" algn="just">
              <a:spcBef>
                <a:spcPts val="600"/>
              </a:spcBef>
              <a:spcAft>
                <a:spcPts val="600"/>
              </a:spcAft>
              <a:buClr>
                <a:srgbClr val="FF0000"/>
              </a:buClr>
              <a:buFont typeface="Wingdings" panose="05000000000000000000" pitchFamily="2" charset="2"/>
              <a:buChar char="§"/>
            </a:pPr>
            <a:r>
              <a:rPr lang="vi-VN" sz="2800" dirty="0"/>
              <a:t>Hãy </a:t>
            </a:r>
            <a:r>
              <a:rPr lang="vi-VN" sz="2800" b="1" dirty="0">
                <a:solidFill>
                  <a:srgbClr val="FF0000"/>
                </a:solidFill>
              </a:rPr>
              <a:t>chọn vật liệu và thiết kế chi tiết </a:t>
            </a:r>
            <a:r>
              <a:rPr lang="vi-VN" sz="2800" dirty="0"/>
              <a:t>bình tưới nhỏ giọt tự động đảm bảo yêu cầu</a:t>
            </a:r>
            <a:r>
              <a:rPr lang="en-SG" sz="2800" dirty="0"/>
              <a:t> </a:t>
            </a:r>
            <a:r>
              <a:rPr lang="en-SG" sz="2800" dirty="0" err="1">
                <a:latin typeface="Arial" panose="020B0604020202020204" pitchFamily="34" charset="0"/>
                <a:cs typeface="Arial" panose="020B0604020202020204" pitchFamily="34" charset="0"/>
              </a:rPr>
              <a:t>trong</a:t>
            </a:r>
            <a:r>
              <a:rPr lang="en-SG" sz="2800" b="1" dirty="0">
                <a:solidFill>
                  <a:srgbClr val="FF0000"/>
                </a:solidFill>
                <a:latin typeface="Arial" panose="020B0604020202020204" pitchFamily="34" charset="0"/>
                <a:cs typeface="Arial" panose="020B0604020202020204" pitchFamily="34" charset="0"/>
              </a:rPr>
              <a:t> </a:t>
            </a:r>
            <a:r>
              <a:rPr lang="en-SG" sz="2800" b="1" dirty="0" err="1">
                <a:solidFill>
                  <a:srgbClr val="FF0000"/>
                </a:solidFill>
                <a:latin typeface="Arial" panose="020B0604020202020204" pitchFamily="34" charset="0"/>
                <a:cs typeface="Arial" panose="020B0604020202020204" pitchFamily="34" charset="0"/>
              </a:rPr>
              <a:t>thử</a:t>
            </a:r>
            <a:r>
              <a:rPr lang="en-SG" sz="2800" b="1" dirty="0">
                <a:solidFill>
                  <a:srgbClr val="FF0000"/>
                </a:solidFill>
                <a:latin typeface="Arial" panose="020B0604020202020204" pitchFamily="34" charset="0"/>
                <a:cs typeface="Arial" panose="020B0604020202020204" pitchFamily="34" charset="0"/>
              </a:rPr>
              <a:t> </a:t>
            </a:r>
            <a:r>
              <a:rPr lang="en-SG" sz="2800" b="1" dirty="0" err="1">
                <a:solidFill>
                  <a:srgbClr val="FF0000"/>
                </a:solidFill>
                <a:latin typeface="Arial" panose="020B0604020202020204" pitchFamily="34" charset="0"/>
                <a:cs typeface="Arial" panose="020B0604020202020204" pitchFamily="34" charset="0"/>
              </a:rPr>
              <a:t>thách</a:t>
            </a:r>
            <a:r>
              <a:rPr lang="en-SG" sz="2800" b="1" dirty="0">
                <a:solidFill>
                  <a:srgbClr val="FF0000"/>
                </a:solidFill>
                <a:latin typeface="Arial" panose="020B0604020202020204" pitchFamily="34" charset="0"/>
                <a:cs typeface="Arial" panose="020B0604020202020204" pitchFamily="34" charset="0"/>
              </a:rPr>
              <a:t> STEM </a:t>
            </a:r>
            <a:r>
              <a:rPr lang="en-SG" sz="2800" b="1" dirty="0" err="1">
                <a:solidFill>
                  <a:srgbClr val="FF0000"/>
                </a:solidFill>
                <a:latin typeface="Arial" panose="020B0604020202020204" pitchFamily="34" charset="0"/>
                <a:cs typeface="Arial" panose="020B0604020202020204" pitchFamily="34" charset="0"/>
              </a:rPr>
              <a:t>trang</a:t>
            </a:r>
            <a:r>
              <a:rPr lang="en-SG" sz="2800" b="1" dirty="0">
                <a:solidFill>
                  <a:srgbClr val="FF0000"/>
                </a:solidFill>
                <a:latin typeface="Arial" panose="020B0604020202020204" pitchFamily="34" charset="0"/>
                <a:cs typeface="Arial" panose="020B0604020202020204" pitchFamily="34" charset="0"/>
              </a:rPr>
              <a:t> 8</a:t>
            </a:r>
            <a:r>
              <a:rPr lang="vi-VN" sz="2800" b="1" dirty="0">
                <a:solidFill>
                  <a:srgbClr val="FF0000"/>
                </a:solidFill>
                <a:latin typeface="Arial" panose="020B0604020202020204" pitchFamily="34" charset="0"/>
                <a:cs typeface="Arial" panose="020B0604020202020204" pitchFamily="34" charset="0"/>
              </a:rPr>
              <a:t> </a:t>
            </a:r>
            <a:r>
              <a:rPr lang="vi-VN" sz="2800" dirty="0"/>
              <a:t>theo các gợi ý</a:t>
            </a:r>
            <a:r>
              <a:rPr lang="en-SG" sz="2800" dirty="0"/>
              <a:t> </a:t>
            </a:r>
            <a:r>
              <a:rPr lang="en-SG" sz="2800" b="1" dirty="0">
                <a:solidFill>
                  <a:srgbClr val="FF0000"/>
                </a:solidFill>
                <a:latin typeface="Arial" panose="020B0604020202020204" pitchFamily="34" charset="0"/>
                <a:cs typeface="Arial" panose="020B0604020202020204" pitchFamily="34" charset="0"/>
              </a:rPr>
              <a:t>ở </a:t>
            </a:r>
            <a:r>
              <a:rPr lang="en-SG" sz="2800" b="1" dirty="0" err="1">
                <a:solidFill>
                  <a:srgbClr val="FF0000"/>
                </a:solidFill>
                <a:latin typeface="Arial" panose="020B0604020202020204" pitchFamily="34" charset="0"/>
                <a:cs typeface="Arial" panose="020B0604020202020204" pitchFamily="34" charset="0"/>
              </a:rPr>
              <a:t>mục</a:t>
            </a:r>
            <a:r>
              <a:rPr lang="en-SG" sz="2800" b="1" dirty="0">
                <a:solidFill>
                  <a:srgbClr val="FF0000"/>
                </a:solidFill>
                <a:latin typeface="Arial" panose="020B0604020202020204" pitchFamily="34" charset="0"/>
                <a:cs typeface="Arial" panose="020B0604020202020204" pitchFamily="34" charset="0"/>
              </a:rPr>
              <a:t> b </a:t>
            </a:r>
            <a:r>
              <a:rPr lang="en-SG" sz="2800" b="1" dirty="0" err="1">
                <a:solidFill>
                  <a:srgbClr val="FF0000"/>
                </a:solidFill>
                <a:latin typeface="Arial" panose="020B0604020202020204" pitchFamily="34" charset="0"/>
                <a:cs typeface="Arial" panose="020B0604020202020204" pitchFamily="34" charset="0"/>
              </a:rPr>
              <a:t>trang</a:t>
            </a:r>
            <a:r>
              <a:rPr lang="en-SG" sz="2800" b="1" dirty="0">
                <a:solidFill>
                  <a:srgbClr val="FF0000"/>
                </a:solidFill>
                <a:latin typeface="Arial" panose="020B0604020202020204" pitchFamily="34" charset="0"/>
                <a:cs typeface="Arial" panose="020B0604020202020204" pitchFamily="34" charset="0"/>
              </a:rPr>
              <a:t> 16</a:t>
            </a:r>
          </a:p>
        </p:txBody>
      </p:sp>
      <p:pic>
        <p:nvPicPr>
          <p:cNvPr id="42" name="Picture 41">
            <a:extLst>
              <a:ext uri="{FF2B5EF4-FFF2-40B4-BE49-F238E27FC236}">
                <a16:creationId xmlns:a16="http://schemas.microsoft.com/office/drawing/2014/main" id="{79D20FBA-1234-4B75-AAB5-8050DEAE3611}"/>
              </a:ext>
            </a:extLst>
          </p:cNvPr>
          <p:cNvPicPr>
            <a:picLocks noChangeAspect="1"/>
          </p:cNvPicPr>
          <p:nvPr/>
        </p:nvPicPr>
        <p:blipFill rotWithShape="1">
          <a:blip r:embed="rId4"/>
          <a:srcRect l="76560"/>
          <a:stretch/>
        </p:blipFill>
        <p:spPr>
          <a:xfrm>
            <a:off x="7926781" y="3200026"/>
            <a:ext cx="1782801" cy="2246018"/>
          </a:xfrm>
          <a:prstGeom prst="rect">
            <a:avLst/>
          </a:prstGeom>
        </p:spPr>
      </p:pic>
      <p:pic>
        <p:nvPicPr>
          <p:cNvPr id="3" name="Picture 2">
            <a:extLst>
              <a:ext uri="{FF2B5EF4-FFF2-40B4-BE49-F238E27FC236}">
                <a16:creationId xmlns:a16="http://schemas.microsoft.com/office/drawing/2014/main" id="{66B46DF6-70DC-46CE-B211-0DE85C04D822}"/>
              </a:ext>
            </a:extLst>
          </p:cNvPr>
          <p:cNvPicPr>
            <a:picLocks noChangeAspect="1"/>
          </p:cNvPicPr>
          <p:nvPr/>
        </p:nvPicPr>
        <p:blipFill>
          <a:blip r:embed="rId5"/>
          <a:stretch>
            <a:fillRect/>
          </a:stretch>
        </p:blipFill>
        <p:spPr>
          <a:xfrm>
            <a:off x="1459532" y="3023730"/>
            <a:ext cx="5511216" cy="2561301"/>
          </a:xfrm>
          <a:prstGeom prst="rect">
            <a:avLst/>
          </a:prstGeom>
        </p:spPr>
      </p:pic>
      <p:sp>
        <p:nvSpPr>
          <p:cNvPr id="37" name="TextBox 36">
            <a:extLst>
              <a:ext uri="{FF2B5EF4-FFF2-40B4-BE49-F238E27FC236}">
                <a16:creationId xmlns:a16="http://schemas.microsoft.com/office/drawing/2014/main" id="{CDAAAEB5-93A8-42B4-AB59-9E485058F7CB}"/>
              </a:ext>
            </a:extLst>
          </p:cNvPr>
          <p:cNvSpPr txBox="1"/>
          <p:nvPr/>
        </p:nvSpPr>
        <p:spPr>
          <a:xfrm>
            <a:off x="1035251" y="5734935"/>
            <a:ext cx="10128475" cy="830997"/>
          </a:xfrm>
          <a:prstGeom prst="rect">
            <a:avLst/>
          </a:prstGeom>
          <a:solidFill>
            <a:schemeClr val="accent4">
              <a:lumMod val="20000"/>
              <a:lumOff val="80000"/>
            </a:schemeClr>
          </a:solidFill>
        </p:spPr>
        <p:txBody>
          <a:bodyPr wrap="square">
            <a:spAutoFit/>
          </a:bodyPr>
          <a:lstStyle/>
          <a:p>
            <a:r>
              <a:rPr lang="en-SG" sz="2400" dirty="0" err="1">
                <a:latin typeface="Arial" panose="020B0604020202020204" pitchFamily="34" charset="0"/>
                <a:cs typeface="Arial" panose="020B0604020202020204" pitchFamily="34" charset="0"/>
              </a:rPr>
              <a:t>Đọc</a:t>
            </a:r>
            <a:r>
              <a:rPr lang="en-SG" sz="2400" dirty="0">
                <a:latin typeface="Arial" panose="020B0604020202020204" pitchFamily="34" charset="0"/>
                <a:cs typeface="Arial" panose="020B0604020202020204" pitchFamily="34" charset="0"/>
              </a:rPr>
              <a:t> </a:t>
            </a:r>
            <a:r>
              <a:rPr lang="en-SG" sz="2400" dirty="0" err="1">
                <a:latin typeface="Arial" panose="020B0604020202020204" pitchFamily="34" charset="0"/>
                <a:cs typeface="Arial" panose="020B0604020202020204" pitchFamily="34" charset="0"/>
              </a:rPr>
              <a:t>mục</a:t>
            </a:r>
            <a:r>
              <a:rPr lang="en-SG" sz="2400" dirty="0">
                <a:latin typeface="Arial" panose="020B0604020202020204" pitchFamily="34" charset="0"/>
                <a:cs typeface="Arial" panose="020B0604020202020204" pitchFamily="34" charset="0"/>
              </a:rPr>
              <a:t> </a:t>
            </a:r>
            <a:r>
              <a:rPr lang="en-SG" sz="2400" b="1" dirty="0" err="1">
                <a:solidFill>
                  <a:srgbClr val="FF0000"/>
                </a:solidFill>
                <a:latin typeface="Arial" panose="020B0604020202020204" pitchFamily="34" charset="0"/>
                <a:cs typeface="Arial" panose="020B0604020202020204" pitchFamily="34" charset="0"/>
              </a:rPr>
              <a:t>Gợi</a:t>
            </a:r>
            <a:r>
              <a:rPr lang="en-SG" sz="2400" b="1" dirty="0">
                <a:solidFill>
                  <a:srgbClr val="FF0000"/>
                </a:solidFill>
                <a:latin typeface="Arial" panose="020B0604020202020204" pitchFamily="34" charset="0"/>
                <a:cs typeface="Arial" panose="020B0604020202020204" pitchFamily="34" charset="0"/>
              </a:rPr>
              <a:t> ý </a:t>
            </a:r>
            <a:r>
              <a:rPr lang="en-SG" sz="2400" b="1" dirty="0" err="1">
                <a:solidFill>
                  <a:srgbClr val="FF0000"/>
                </a:solidFill>
                <a:latin typeface="Arial" panose="020B0604020202020204" pitchFamily="34" charset="0"/>
                <a:cs typeface="Arial" panose="020B0604020202020204" pitchFamily="34" charset="0"/>
              </a:rPr>
              <a:t>cho</a:t>
            </a:r>
            <a:r>
              <a:rPr lang="en-SG" sz="2400" b="1" dirty="0">
                <a:solidFill>
                  <a:srgbClr val="FF0000"/>
                </a:solidFill>
                <a:latin typeface="Arial" panose="020B0604020202020204" pitchFamily="34" charset="0"/>
                <a:cs typeface="Arial" panose="020B0604020202020204" pitchFamily="34" charset="0"/>
              </a:rPr>
              <a:t> </a:t>
            </a:r>
            <a:r>
              <a:rPr lang="en-SG" sz="2400" b="1" dirty="0" err="1">
                <a:solidFill>
                  <a:srgbClr val="FF0000"/>
                </a:solidFill>
                <a:latin typeface="Arial" panose="020B0604020202020204" pitchFamily="34" charset="0"/>
                <a:cs typeface="Arial" panose="020B0604020202020204" pitchFamily="34" charset="0"/>
              </a:rPr>
              <a:t>em</a:t>
            </a:r>
            <a:r>
              <a:rPr lang="en-SG" sz="2400" b="1" dirty="0">
                <a:solidFill>
                  <a:srgbClr val="FF0000"/>
                </a:solidFill>
                <a:latin typeface="Arial" panose="020B0604020202020204" pitchFamily="34" charset="0"/>
                <a:cs typeface="Arial" panose="020B0604020202020204" pitchFamily="34" charset="0"/>
              </a:rPr>
              <a:t> </a:t>
            </a:r>
            <a:r>
              <a:rPr lang="en-SG" sz="2400" b="1" dirty="0" err="1">
                <a:solidFill>
                  <a:srgbClr val="FF0000"/>
                </a:solidFill>
                <a:latin typeface="Arial" panose="020B0604020202020204" pitchFamily="34" charset="0"/>
                <a:cs typeface="Arial" panose="020B0604020202020204" pitchFamily="34" charset="0"/>
              </a:rPr>
              <a:t>trang</a:t>
            </a:r>
            <a:r>
              <a:rPr lang="en-SG" sz="2400" b="1" dirty="0">
                <a:solidFill>
                  <a:srgbClr val="FF0000"/>
                </a:solidFill>
                <a:latin typeface="Arial" panose="020B0604020202020204" pitchFamily="34" charset="0"/>
                <a:cs typeface="Arial" panose="020B0604020202020204" pitchFamily="34" charset="0"/>
              </a:rPr>
              <a:t> 11 </a:t>
            </a:r>
            <a:r>
              <a:rPr lang="en-SG" sz="2400" dirty="0" err="1">
                <a:latin typeface="Arial" panose="020B0604020202020204" pitchFamily="34" charset="0"/>
                <a:cs typeface="Arial" panose="020B0604020202020204" pitchFamily="34" charset="0"/>
              </a:rPr>
              <a:t>để</a:t>
            </a:r>
            <a:r>
              <a:rPr lang="en-SG" sz="2400" dirty="0">
                <a:latin typeface="Arial" panose="020B0604020202020204" pitchFamily="34" charset="0"/>
                <a:cs typeface="Arial" panose="020B0604020202020204" pitchFamily="34" charset="0"/>
              </a:rPr>
              <a:t> l</a:t>
            </a:r>
            <a:r>
              <a:rPr lang="vi-VN" sz="2400" dirty="0">
                <a:latin typeface="Arial" panose="020B0604020202020204" pitchFamily="34" charset="0"/>
                <a:cs typeface="Arial" panose="020B0604020202020204" pitchFamily="34" charset="0"/>
              </a:rPr>
              <a:t>àm thí nghiệm ước lượng lượng nước thấm qua dây dẫn sang cốc khác trong một khoảng thời gian</a:t>
            </a:r>
            <a:r>
              <a:rPr lang="en-SG" sz="2400" dirty="0">
                <a:latin typeface="Arial" panose="020B0604020202020204" pitchFamily="34" charset="0"/>
                <a:cs typeface="Arial" panose="020B0604020202020204" pitchFamily="34" charset="0"/>
              </a:rPr>
              <a:t>.</a:t>
            </a:r>
            <a:endParaRPr lang="x-non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8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1" nodeType="clickEffect">
                                  <p:stCondLst>
                                    <p:cond delay="0"/>
                                  </p:stCondLst>
                                  <p:childTnLst>
                                    <p:animEffect transition="out" filter="wipe(left)">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TEM\z3795779318848_363dfd95c2fc6b7eb2e12c6861b15e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23" y="844952"/>
            <a:ext cx="10127847" cy="5278056"/>
          </a:xfrm>
          <a:prstGeom prst="rect">
            <a:avLst/>
          </a:prstGeom>
          <a:noFill/>
          <a:ln>
            <a:noFill/>
          </a:ln>
        </p:spPr>
      </p:pic>
    </p:spTree>
    <p:extLst>
      <p:ext uri="{BB962C8B-B14F-4D97-AF65-F5344CB8AC3E}">
        <p14:creationId xmlns:p14="http://schemas.microsoft.com/office/powerpoint/2010/main" val="302668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4974</TotalTime>
  <Words>553</Words>
  <Application>Microsoft Office PowerPoint</Application>
  <PresentationFormat>Widescreen</PresentationFormat>
  <Paragraphs>67</Paragraphs>
  <Slides>19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Georgia</vt:lpstr>
      <vt:lpstr>Open Sans</vt:lpstr>
      <vt:lpstr>SVN-SAF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Trịnh Văn Xuân</dc:creator>
  <cp:lastModifiedBy>MSI MORTAL</cp:lastModifiedBy>
  <cp:revision>49</cp:revision>
  <dcterms:created xsi:type="dcterms:W3CDTF">2023-08-24T03:36:01Z</dcterms:created>
  <dcterms:modified xsi:type="dcterms:W3CDTF">2024-12-27T06:14:12Z</dcterms:modified>
</cp:coreProperties>
</file>