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95" r:id="rId2"/>
    <p:sldId id="314" r:id="rId3"/>
    <p:sldId id="296" r:id="rId4"/>
    <p:sldId id="315" r:id="rId5"/>
    <p:sldId id="316" r:id="rId6"/>
    <p:sldId id="318" r:id="rId7"/>
    <p:sldId id="319" r:id="rId8"/>
    <p:sldId id="320" r:id="rId9"/>
    <p:sldId id="326" r:id="rId10"/>
    <p:sldId id="322" r:id="rId11"/>
    <p:sldId id="324" r:id="rId12"/>
    <p:sldId id="325" r:id="rId13"/>
    <p:sldId id="321" r:id="rId14"/>
    <p:sldId id="306" r:id="rId15"/>
    <p:sldId id="317" r:id="rId16"/>
    <p:sldId id="313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DFDF7"/>
    <a:srgbClr val="FEFDF9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151" autoAdjust="0"/>
  </p:normalViewPr>
  <p:slideViewPr>
    <p:cSldViewPr snapToGrid="0">
      <p:cViewPr varScale="1">
        <p:scale>
          <a:sx n="83" d="100"/>
          <a:sy n="83" d="100"/>
        </p:scale>
        <p:origin x="-658" y="1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AD6F5-AB83-4DDE-8C7B-7B9403690ED3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0124D9-EE41-429F-8501-61441F9578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046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124D9-EE41-429F-8501-61441F95783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39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DA6D7-1789-4981-8604-5DC2B36484A8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805FB-A44A-4395-ADEC-B180CAE4F7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9311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DA6D7-1789-4981-8604-5DC2B36484A8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805FB-A44A-4395-ADEC-B180CAE4F7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00056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DA6D7-1789-4981-8604-5DC2B36484A8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805FB-A44A-4395-ADEC-B180CAE4F7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3849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0A5F013-261A-4B29-9907-5E18B7DE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2024/12/26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9A7E5E9-8240-4A62-B6B6-9F6F1917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82F834C-30CF-4DE8-BADF-965C00F4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23574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DA6D7-1789-4981-8604-5DC2B36484A8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805FB-A44A-4395-ADEC-B180CAE4F7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3389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DA6D7-1789-4981-8604-5DC2B36484A8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805FB-A44A-4395-ADEC-B180CAE4F7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6017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DA6D7-1789-4981-8604-5DC2B36484A8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805FB-A44A-4395-ADEC-B180CAE4F7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32270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DA6D7-1789-4981-8604-5DC2B36484A8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805FB-A44A-4395-ADEC-B180CAE4F7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8010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DA6D7-1789-4981-8604-5DC2B36484A8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805FB-A44A-4395-ADEC-B180CAE4F7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5065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DA6D7-1789-4981-8604-5DC2B36484A8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805FB-A44A-4395-ADEC-B180CAE4F7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8940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DA6D7-1789-4981-8604-5DC2B36484A8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805FB-A44A-4395-ADEC-B180CAE4F7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42335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DA6D7-1789-4981-8604-5DC2B36484A8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805FB-A44A-4395-ADEC-B180CAE4F7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49443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DA6D7-1789-4981-8604-5DC2B36484A8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805FB-A44A-4395-ADEC-B180CAE4F7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42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sv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8.png"/><Relationship Id="rId17" Type="http://schemas.openxmlformats.org/officeDocument/2006/relationships/image" Target="../media/image22.svg"/><Relationship Id="rId2" Type="http://schemas.openxmlformats.org/officeDocument/2006/relationships/image" Target="../media/image2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6.svg"/><Relationship Id="rId5" Type="http://schemas.openxmlformats.org/officeDocument/2006/relationships/image" Target="../media/image8.svg"/><Relationship Id="rId15" Type="http://schemas.openxmlformats.org/officeDocument/2006/relationships/image" Target="../media/image20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2.sv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38175" y="550676"/>
            <a:ext cx="8566105" cy="5712963"/>
            <a:chOff x="0" y="-206812"/>
            <a:chExt cx="3384141" cy="1665718"/>
          </a:xfrm>
        </p:grpSpPr>
        <p:sp>
          <p:nvSpPr>
            <p:cNvPr id="3" name="Freeform 3"/>
            <p:cNvSpPr/>
            <p:nvPr/>
          </p:nvSpPr>
          <p:spPr>
            <a:xfrm>
              <a:off x="0" y="-206812"/>
              <a:ext cx="3384141" cy="1665718"/>
            </a:xfrm>
            <a:custGeom>
              <a:avLst/>
              <a:gdLst/>
              <a:ahLst/>
              <a:cxnLst/>
              <a:rect l="l" t="t" r="r" b="b"/>
              <a:pathLst>
                <a:path w="3384141" h="1458906">
                  <a:moveTo>
                    <a:pt x="30729" y="0"/>
                  </a:moveTo>
                  <a:lnTo>
                    <a:pt x="3353413" y="0"/>
                  </a:lnTo>
                  <a:cubicBezTo>
                    <a:pt x="3370384" y="0"/>
                    <a:pt x="3384141" y="13758"/>
                    <a:pt x="3384141" y="30729"/>
                  </a:cubicBezTo>
                  <a:lnTo>
                    <a:pt x="3384141" y="1428177"/>
                  </a:lnTo>
                  <a:cubicBezTo>
                    <a:pt x="3384141" y="1445148"/>
                    <a:pt x="3370384" y="1458906"/>
                    <a:pt x="3353413" y="1458906"/>
                  </a:cubicBezTo>
                  <a:lnTo>
                    <a:pt x="30729" y="1458906"/>
                  </a:lnTo>
                  <a:cubicBezTo>
                    <a:pt x="13758" y="1458906"/>
                    <a:pt x="0" y="1445148"/>
                    <a:pt x="0" y="1428177"/>
                  </a:cubicBezTo>
                  <a:lnTo>
                    <a:pt x="0" y="30729"/>
                  </a:lnTo>
                  <a:cubicBezTo>
                    <a:pt x="0" y="13758"/>
                    <a:pt x="13758" y="0"/>
                    <a:pt x="30729" y="0"/>
                  </a:cubicBezTo>
                  <a:close/>
                </a:path>
              </a:pathLst>
            </a:custGeom>
            <a:solidFill>
              <a:srgbClr val="FFE8E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12034" y="2901291"/>
            <a:ext cx="3629303" cy="32709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52055" y="5830502"/>
            <a:ext cx="11013081" cy="23227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49033" y="4199056"/>
            <a:ext cx="3436811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78485" y="3158755"/>
            <a:ext cx="3629303" cy="32709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174731" y="4114800"/>
            <a:ext cx="3436811" cy="27432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914215" y="737248"/>
            <a:ext cx="1103055" cy="84433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28048" y="3559701"/>
            <a:ext cx="893365" cy="68383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391710" y="550677"/>
            <a:ext cx="1085335" cy="110135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335716" y="1729411"/>
            <a:ext cx="7520569" cy="567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56"/>
              </a:lnSpc>
            </a:pPr>
            <a:r>
              <a:rPr lang="en-US" sz="3900" spc="89" dirty="0">
                <a:solidFill>
                  <a:srgbClr val="F18660"/>
                </a:solidFill>
                <a:latin typeface="Georgia" panose="02040502050405020303" pitchFamily="18" charset="0"/>
              </a:rPr>
              <a:t>CHÀO MỪNG THẦY, CÔ GIÁO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448610" flipV="1">
            <a:off x="1602754" y="1582597"/>
            <a:ext cx="749269" cy="6266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403928" flipV="1">
            <a:off x="9569898" y="2448447"/>
            <a:ext cx="749269" cy="62666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0" y="1"/>
            <a:ext cx="2526248" cy="144685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9924621" y="550677"/>
            <a:ext cx="1581579" cy="110135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187478" y="2375505"/>
            <a:ext cx="6140148" cy="5052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38"/>
              </a:lnSpc>
            </a:pPr>
            <a:r>
              <a:rPr lang="vi-VN" sz="3100" dirty="0" smtClean="0">
                <a:solidFill>
                  <a:srgbClr val="F18660"/>
                </a:solidFill>
                <a:latin typeface="Georgia" panose="02040502050405020303" pitchFamily="18" charset="0"/>
              </a:rPr>
              <a:t>VỀ DỰ GIỜ</a:t>
            </a:r>
            <a:endParaRPr lang="en-US" sz="3100" dirty="0">
              <a:solidFill>
                <a:srgbClr val="F18660"/>
              </a:solidFill>
              <a:latin typeface="Georgia" panose="02040502050405020303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65742" y="2990443"/>
            <a:ext cx="7458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71416" y="731520"/>
            <a:ext cx="366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UBND QUẬN DƯƠNG KINH</a:t>
            </a: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TRƯỜNG TIỂU HỌC ĐA PHÚC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18104" y="3901616"/>
            <a:ext cx="6503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SINH HOẠT LỚP TUẦN 8 – SINH HOẠT THEO CHỦ ĐỀ: TỰ ĐÁNH GIÁ VIỆC RÈN LUYỆN TƯ DUY KHOA HỌC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10128" y="5105105"/>
            <a:ext cx="6166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GV THỰC HIỆN: NGÔ THỊ HOA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5751576" y="1307592"/>
            <a:ext cx="1408176" cy="91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1430000" cy="6761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7797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45" y="214746"/>
            <a:ext cx="10751128" cy="6199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18211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18" y="459798"/>
            <a:ext cx="10764982" cy="5885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74178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4">
            <a:extLst>
              <a:ext uri="{FF2B5EF4-FFF2-40B4-BE49-F238E27FC236}">
                <a16:creationId xmlns:a16="http://schemas.microsoft.com/office/drawing/2014/main" xmlns="" id="{822ABA53-E0F0-AA22-E2CC-94EDBF4807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2" name="组合 12">
            <a:extLst>
              <a:ext uri="{FF2B5EF4-FFF2-40B4-BE49-F238E27FC236}">
                <a16:creationId xmlns:a16="http://schemas.microsoft.com/office/drawing/2014/main" xmlns="" id="{6E095749-A6B8-A3F4-37C9-9DDFF22B34D4}"/>
              </a:ext>
            </a:extLst>
          </p:cNvPr>
          <p:cNvGrpSpPr/>
          <p:nvPr/>
        </p:nvGrpSpPr>
        <p:grpSpPr>
          <a:xfrm>
            <a:off x="1484062" y="751674"/>
            <a:ext cx="9236336" cy="4843308"/>
            <a:chOff x="-7927329" y="-4954585"/>
            <a:chExt cx="9902260" cy="5268685"/>
          </a:xfrm>
        </p:grpSpPr>
        <p:sp>
          <p:nvSpPr>
            <p:cNvPr id="7" name="任意多边形 14">
              <a:extLst>
                <a:ext uri="{FF2B5EF4-FFF2-40B4-BE49-F238E27FC236}">
                  <a16:creationId xmlns:a16="http://schemas.microsoft.com/office/drawing/2014/main" xmlns="" id="{46216FEA-0EE3-29CB-7E2A-582A12A245FD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任意多边形 15">
              <a:extLst>
                <a:ext uri="{FF2B5EF4-FFF2-40B4-BE49-F238E27FC236}">
                  <a16:creationId xmlns:a16="http://schemas.microsoft.com/office/drawing/2014/main" xmlns="" id="{5E2E0217-CEFB-BF64-5803-8E3A0634235B}"/>
                </a:ext>
              </a:extLst>
            </p:cNvPr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任意多边形 16">
              <a:extLst>
                <a:ext uri="{FF2B5EF4-FFF2-40B4-BE49-F238E27FC236}">
                  <a16:creationId xmlns:a16="http://schemas.microsoft.com/office/drawing/2014/main" xmlns="" id="{1A5195C5-7D45-B1A1-4206-806A89CD3A8D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图片 22">
            <a:extLst>
              <a:ext uri="{FF2B5EF4-FFF2-40B4-BE49-F238E27FC236}">
                <a16:creationId xmlns:a16="http://schemas.microsoft.com/office/drawing/2014/main" xmlns="" id="{1F34502B-AD7C-29D7-3BDF-8CC552D1D6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2970A4D-BF62-7D3D-1CB0-ADF9D3132629}"/>
              </a:ext>
            </a:extLst>
          </p:cNvPr>
          <p:cNvSpPr/>
          <p:nvPr/>
        </p:nvSpPr>
        <p:spPr>
          <a:xfrm>
            <a:off x="2190750" y="1598518"/>
            <a:ext cx="77861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thao tác tư suy rất cần thiết và quan trọng trong học tập và khoa học. Thao tác tư duy khoa học giúp làm việc, học tâp hiệu quả.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7583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9381" y="380011"/>
            <a:ext cx="10699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400050" algn="l"/>
                <a:tab pos="6172200" algn="l"/>
              </a:tabLst>
            </a:pPr>
            <a:r>
              <a:rPr lang="es-ES" sz="2400" dirty="0" err="1">
                <a:latin typeface="Arial" pitchFamily="34" charset="0"/>
                <a:cs typeface="Arial" pitchFamily="34" charset="0"/>
              </a:rPr>
              <a:t>Ảnh</a:t>
            </a:r>
            <a:r>
              <a:rPr lang="es-E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2400" dirty="0" err="1">
                <a:latin typeface="Arial" pitchFamily="34" charset="0"/>
                <a:cs typeface="Arial" pitchFamily="34" charset="0"/>
              </a:rPr>
              <a:t>góc</a:t>
            </a:r>
            <a:r>
              <a:rPr lang="es-E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24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s-E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2400" dirty="0" err="1">
                <a:latin typeface="Arial" pitchFamily="34" charset="0"/>
                <a:cs typeface="Arial" pitchFamily="34" charset="0"/>
              </a:rPr>
              <a:t>tập</a:t>
            </a:r>
            <a:r>
              <a:rPr lang="es-E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24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s-E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2400" dirty="0" err="1">
                <a:latin typeface="Arial" pitchFamily="34" charset="0"/>
                <a:cs typeface="Arial" pitchFamily="34" charset="0"/>
              </a:rPr>
              <a:t>lớp</a:t>
            </a:r>
            <a:endParaRPr lang="es-E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4">
            <a:extLst>
              <a:ext uri="{FF2B5EF4-FFF2-40B4-BE49-F238E27FC236}">
                <a16:creationId xmlns:a16="http://schemas.microsoft.com/office/drawing/2014/main" xmlns="" id="{36EEF541-5F44-2955-B4D4-E72789AF76AC}"/>
              </a:ext>
            </a:extLst>
          </p:cNvPr>
          <p:cNvSpPr txBox="1"/>
          <p:nvPr/>
        </p:nvSpPr>
        <p:spPr>
          <a:xfrm>
            <a:off x="1819686" y="1800716"/>
            <a:ext cx="93500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ề nhà cùng với người thân:</a:t>
            </a:r>
          </a:p>
          <a:p>
            <a:pPr marL="571500" marR="0" lvl="0" indent="-5715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Tiếp tục rèn luyện nền nếp sinh hoạt</a:t>
            </a:r>
          </a:p>
          <a:p>
            <a:pPr marL="571500" marR="0" lvl="0" indent="-5715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Tiếp kế hoạch hành động học tập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E3310ED-60E9-C68C-D199-1CEB17710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27572" y="1718065"/>
            <a:ext cx="919996" cy="9199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2902216-ADAD-F110-5908-5FFEF553C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904" y="639600"/>
            <a:ext cx="4974767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744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605"/>
            <a:ext cx="12192000" cy="6868160"/>
          </a:xfrm>
          <a:prstGeom prst="rect">
            <a:avLst/>
          </a:prstGeom>
        </p:spPr>
      </p:pic>
      <p:pic>
        <p:nvPicPr>
          <p:cNvPr id="9" name="图片 8" descr="未标题-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600" y="-14605"/>
            <a:ext cx="4597400" cy="2542540"/>
          </a:xfrm>
          <a:prstGeom prst="rect">
            <a:avLst/>
          </a:prstGeom>
        </p:spPr>
      </p:pic>
      <p:pic>
        <p:nvPicPr>
          <p:cNvPr id="10" name="图片 9" descr="未标题-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3710" y="2530475"/>
            <a:ext cx="3576320" cy="2995930"/>
          </a:xfrm>
          <a:prstGeom prst="rect">
            <a:avLst/>
          </a:prstGeom>
        </p:spPr>
      </p:pic>
      <p:pic>
        <p:nvPicPr>
          <p:cNvPr id="11" name="图片 10" descr="未标题-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10565" y="2737485"/>
            <a:ext cx="3515360" cy="2947670"/>
          </a:xfrm>
          <a:prstGeom prst="rect">
            <a:avLst/>
          </a:prstGeom>
        </p:spPr>
      </p:pic>
      <p:pic>
        <p:nvPicPr>
          <p:cNvPr id="7" name="图片 6" descr="未标题-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470" y="4706620"/>
            <a:ext cx="3576320" cy="639445"/>
          </a:xfrm>
          <a:prstGeom prst="rect">
            <a:avLst/>
          </a:prstGeom>
        </p:spPr>
      </p:pic>
      <p:pic>
        <p:nvPicPr>
          <p:cNvPr id="8" name="图片 7" descr="未标题-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1405" y="714375"/>
            <a:ext cx="2384425" cy="1335405"/>
          </a:xfrm>
          <a:prstGeom prst="rect">
            <a:avLst/>
          </a:prstGeom>
        </p:spPr>
      </p:pic>
      <p:pic>
        <p:nvPicPr>
          <p:cNvPr id="14" name="图片 13" descr="wer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17170" y="-442595"/>
            <a:ext cx="2694940" cy="260667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851535" y="4650740"/>
            <a:ext cx="13791565" cy="2581910"/>
            <a:chOff x="-851535" y="4650740"/>
            <a:chExt cx="13791565" cy="2581910"/>
          </a:xfrm>
        </p:grpSpPr>
        <p:pic>
          <p:nvPicPr>
            <p:cNvPr id="5" name="图片 4" descr="未标题-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363220" y="5027295"/>
              <a:ext cx="12775565" cy="1840865"/>
            </a:xfrm>
            <a:prstGeom prst="rect">
              <a:avLst/>
            </a:prstGeom>
          </p:spPr>
        </p:pic>
        <p:pic>
          <p:nvPicPr>
            <p:cNvPr id="6" name="图片 5" descr="未标题-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359410" y="5490210"/>
              <a:ext cx="12676505" cy="1377950"/>
            </a:xfrm>
            <a:prstGeom prst="rect">
              <a:avLst/>
            </a:prstGeom>
          </p:spPr>
        </p:pic>
        <p:pic>
          <p:nvPicPr>
            <p:cNvPr id="13" name="图片 12" descr="afs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-518160" y="4650740"/>
              <a:ext cx="2013585" cy="2217420"/>
            </a:xfrm>
            <a:prstGeom prst="rect">
              <a:avLst/>
            </a:prstGeom>
          </p:spPr>
        </p:pic>
        <p:pic>
          <p:nvPicPr>
            <p:cNvPr id="15" name="图片 14" descr="wq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851535" y="5153660"/>
              <a:ext cx="7601585" cy="1686560"/>
            </a:xfrm>
            <a:prstGeom prst="rect">
              <a:avLst/>
            </a:prstGeom>
          </p:spPr>
        </p:pic>
        <p:pic>
          <p:nvPicPr>
            <p:cNvPr id="18" name="图片 17" descr="wq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338445" y="5205095"/>
              <a:ext cx="7601585" cy="1686560"/>
            </a:xfrm>
            <a:prstGeom prst="rect">
              <a:avLst/>
            </a:prstGeom>
          </p:spPr>
        </p:pic>
        <p:pic>
          <p:nvPicPr>
            <p:cNvPr id="19" name="图片 18" descr="wq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710565" y="5205095"/>
              <a:ext cx="7601585" cy="1686560"/>
            </a:xfrm>
            <a:prstGeom prst="rect">
              <a:avLst/>
            </a:prstGeom>
          </p:spPr>
        </p:pic>
        <p:pic>
          <p:nvPicPr>
            <p:cNvPr id="20" name="图片 19" descr="afs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flipH="1">
              <a:off x="10926445" y="5015230"/>
              <a:ext cx="2013585" cy="2217420"/>
            </a:xfrm>
            <a:prstGeom prst="rect">
              <a:avLst/>
            </a:prstGeom>
          </p:spPr>
        </p:pic>
      </p:grpSp>
      <p:sp>
        <p:nvSpPr>
          <p:cNvPr id="23" name="文本框 22"/>
          <p:cNvSpPr txBox="1"/>
          <p:nvPr/>
        </p:nvSpPr>
        <p:spPr>
          <a:xfrm>
            <a:off x="1155542" y="1894841"/>
            <a:ext cx="959643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2000">
                <a:gradFill flip="none" rotWithShape="1">
                  <a:gsLst>
                    <a:gs pos="16000">
                      <a:srgbClr val="E5CF9D"/>
                    </a:gs>
                    <a:gs pos="100000">
                      <a:srgbClr val="F7F1DC"/>
                    </a:gs>
                  </a:gsLst>
                  <a:lin ang="0" scaled="1"/>
                  <a:tileRect/>
                </a:gradFill>
                <a:latin typeface="南构明史稿鉴" panose="00020600040101010101" pitchFamily="18" charset="-122"/>
                <a:ea typeface="南构明史稿鉴" panose="00020600040101010101" pitchFamily="18" charset="-122"/>
              </a:defRPr>
            </a:lvl1pPr>
          </a:lstStyle>
          <a:p>
            <a:pPr algn="ctr"/>
            <a:r>
              <a:rPr lang="vi-VN" altLang="zh-CN" sz="6000" b="1" spc="-3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69000"/>
                    </a:srgbClr>
                  </a:outerShdw>
                </a:effectLst>
                <a:latin typeface="+mj-lt"/>
                <a:ea typeface="字魂95号-手刻宋" panose="00000500000000000000" charset="-122"/>
                <a:cs typeface="Mali" panose="00000500000000000000" pitchFamily="2" charset="-34"/>
              </a:rPr>
              <a:t>XIN TRÂN TRỌNG CẢM ƠN CÁC THẦY, CÔ </a:t>
            </a:r>
            <a:endParaRPr lang="zh-CN" altLang="en-US" sz="6000" b="1" spc="-300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69000"/>
                  </a:srgbClr>
                </a:outerShdw>
              </a:effectLst>
              <a:latin typeface="+mj-lt"/>
              <a:ea typeface="字魂95号-手刻宋" panose="00000500000000000000" charset="-122"/>
              <a:cs typeface="Mali" panose="00000500000000000000" pitchFamily="2" charset="-34"/>
            </a:endParaRPr>
          </a:p>
        </p:txBody>
      </p:sp>
      <p:pic>
        <p:nvPicPr>
          <p:cNvPr id="27" name="图片 26" descr="未标题-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335" y="3272238"/>
            <a:ext cx="2384425" cy="1335405"/>
          </a:xfrm>
          <a:prstGeom prst="rect">
            <a:avLst/>
          </a:prstGeom>
        </p:spPr>
      </p:pic>
      <p:pic>
        <p:nvPicPr>
          <p:cNvPr id="16" name="图片 15" descr="认为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13750" y="3695700"/>
            <a:ext cx="3576320" cy="3576320"/>
          </a:xfrm>
          <a:prstGeom prst="rect">
            <a:avLst/>
          </a:prstGeom>
        </p:spPr>
      </p:pic>
      <p:pic>
        <p:nvPicPr>
          <p:cNvPr id="12" name="图片 11" descr="1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0635615" y="2017395"/>
            <a:ext cx="2203450" cy="2006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9017369" y="2406875"/>
            <a:ext cx="3572177" cy="4566960"/>
          </a:xfrm>
          <a:prstGeom prst="rect">
            <a:avLst/>
          </a:prstGeom>
        </p:spPr>
      </p:pic>
      <p:pic>
        <p:nvPicPr>
          <p:cNvPr id="28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-190791" y="2454899"/>
            <a:ext cx="3232443" cy="4588374"/>
          </a:xfrm>
          <a:prstGeom prst="rect">
            <a:avLst/>
          </a:prstGeom>
        </p:spPr>
      </p:pic>
      <p:pic>
        <p:nvPicPr>
          <p:cNvPr id="30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89354" y="2586007"/>
            <a:ext cx="4124118" cy="4457266"/>
          </a:xfrm>
          <a:prstGeom prst="rect">
            <a:avLst/>
          </a:prstGeom>
        </p:spPr>
      </p:pic>
      <p:pic>
        <p:nvPicPr>
          <p:cNvPr id="3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346804" y="2705455"/>
            <a:ext cx="3538131" cy="46158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1530DBE-C30F-D294-9625-3531777A09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25132" y="442653"/>
            <a:ext cx="12004064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1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55634" y="5322700"/>
            <a:ext cx="13420769" cy="28305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0527" y="1101355"/>
            <a:ext cx="1103055" cy="84433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328411" y="135123"/>
            <a:ext cx="1085335" cy="11013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18247" y="4831355"/>
            <a:ext cx="1085335" cy="11013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717559" y="88675"/>
            <a:ext cx="2526248" cy="14468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908797" y="1159416"/>
            <a:ext cx="1581579" cy="11013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707243" y="5616158"/>
            <a:ext cx="5484056" cy="212382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1449272" y="6621306"/>
            <a:ext cx="495989" cy="50330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660802" y="6064946"/>
            <a:ext cx="495989" cy="503309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160426" y="1542290"/>
            <a:ext cx="9564378" cy="1718907"/>
            <a:chOff x="0" y="0"/>
            <a:chExt cx="1802726" cy="67907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02726" cy="679074"/>
            </a:xfrm>
            <a:custGeom>
              <a:avLst/>
              <a:gdLst/>
              <a:ahLst/>
              <a:cxnLst/>
              <a:rect l="l" t="t" r="r" b="b"/>
              <a:pathLst>
                <a:path w="1802726" h="679074">
                  <a:moveTo>
                    <a:pt x="57685" y="0"/>
                  </a:moveTo>
                  <a:lnTo>
                    <a:pt x="1745041" y="0"/>
                  </a:lnTo>
                  <a:cubicBezTo>
                    <a:pt x="1776899" y="0"/>
                    <a:pt x="1802726" y="25826"/>
                    <a:pt x="1802726" y="57685"/>
                  </a:cubicBezTo>
                  <a:lnTo>
                    <a:pt x="1802726" y="621389"/>
                  </a:lnTo>
                  <a:cubicBezTo>
                    <a:pt x="1802726" y="653248"/>
                    <a:pt x="1776899" y="679074"/>
                    <a:pt x="1745041" y="679074"/>
                  </a:cubicBezTo>
                  <a:lnTo>
                    <a:pt x="57685" y="679074"/>
                  </a:lnTo>
                  <a:cubicBezTo>
                    <a:pt x="25826" y="679074"/>
                    <a:pt x="0" y="653248"/>
                    <a:pt x="0" y="621389"/>
                  </a:cubicBezTo>
                  <a:lnTo>
                    <a:pt x="0" y="57685"/>
                  </a:lnTo>
                  <a:cubicBezTo>
                    <a:pt x="0" y="25826"/>
                    <a:pt x="25826" y="0"/>
                    <a:pt x="57685" y="0"/>
                  </a:cubicBezTo>
                  <a:close/>
                </a:path>
              </a:pathLst>
            </a:custGeom>
            <a:solidFill>
              <a:srgbClr val="FFE8E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34513" y="3593111"/>
            <a:ext cx="9456877" cy="1718907"/>
            <a:chOff x="0" y="0"/>
            <a:chExt cx="1802726" cy="67907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802726" cy="679074"/>
            </a:xfrm>
            <a:custGeom>
              <a:avLst/>
              <a:gdLst/>
              <a:ahLst/>
              <a:cxnLst/>
              <a:rect l="l" t="t" r="r" b="b"/>
              <a:pathLst>
                <a:path w="1802726" h="679074">
                  <a:moveTo>
                    <a:pt x="57685" y="0"/>
                  </a:moveTo>
                  <a:lnTo>
                    <a:pt x="1745041" y="0"/>
                  </a:lnTo>
                  <a:cubicBezTo>
                    <a:pt x="1776899" y="0"/>
                    <a:pt x="1802726" y="25826"/>
                    <a:pt x="1802726" y="57685"/>
                  </a:cubicBezTo>
                  <a:lnTo>
                    <a:pt x="1802726" y="621389"/>
                  </a:lnTo>
                  <a:cubicBezTo>
                    <a:pt x="1802726" y="653248"/>
                    <a:pt x="1776899" y="679074"/>
                    <a:pt x="1745041" y="679074"/>
                  </a:cubicBezTo>
                  <a:lnTo>
                    <a:pt x="57685" y="679074"/>
                  </a:lnTo>
                  <a:cubicBezTo>
                    <a:pt x="25826" y="679074"/>
                    <a:pt x="0" y="653248"/>
                    <a:pt x="0" y="621389"/>
                  </a:cubicBezTo>
                  <a:lnTo>
                    <a:pt x="0" y="57685"/>
                  </a:lnTo>
                  <a:cubicBezTo>
                    <a:pt x="0" y="25826"/>
                    <a:pt x="25826" y="0"/>
                    <a:pt x="57685" y="0"/>
                  </a:cubicBezTo>
                  <a:close/>
                </a:path>
              </a:pathLst>
            </a:custGeom>
            <a:solidFill>
              <a:srgbClr val="FFE8E4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68029" y="1537406"/>
            <a:ext cx="871105" cy="871105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DA7B"/>
            </a:solidFill>
            <a:ln w="38100">
              <a:solidFill>
                <a:srgbClr val="EF9771"/>
              </a:solidFill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39076" y="3663126"/>
            <a:ext cx="871105" cy="871105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DA7B"/>
            </a:solidFill>
            <a:ln w="38100">
              <a:solidFill>
                <a:srgbClr val="EF9771"/>
              </a:solidFill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1006020" y="1810272"/>
            <a:ext cx="831623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8"/>
              </a:lnSpc>
            </a:pPr>
            <a:r>
              <a:rPr lang="en-US" sz="3900" spc="91" dirty="0">
                <a:solidFill>
                  <a:srgbClr val="AA3D34"/>
                </a:solidFill>
                <a:latin typeface="Biski SemiBold"/>
              </a:rPr>
              <a:t>1.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06020" y="3989305"/>
            <a:ext cx="831623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8"/>
              </a:lnSpc>
            </a:pPr>
            <a:r>
              <a:rPr lang="en-US" sz="3900" spc="91" dirty="0">
                <a:solidFill>
                  <a:srgbClr val="AA3D34"/>
                </a:solidFill>
                <a:latin typeface="Biski SemiBold"/>
              </a:rPr>
              <a:t>2.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081621" y="1587918"/>
            <a:ext cx="8181587" cy="21058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AA3D34"/>
                </a:solidFill>
                <a:latin typeface="DejaVu Serif Bold"/>
              </a:rPr>
              <a:t>Tổng</a:t>
            </a:r>
            <a:r>
              <a:rPr lang="en-US" sz="3600" dirty="0">
                <a:solidFill>
                  <a:srgbClr val="AA3D34"/>
                </a:solidFill>
                <a:latin typeface="DejaVu Serif Bold"/>
              </a:rPr>
              <a:t> </a:t>
            </a:r>
            <a:r>
              <a:rPr lang="en-US" sz="3600" dirty="0" err="1">
                <a:solidFill>
                  <a:srgbClr val="AA3D34"/>
                </a:solidFill>
                <a:latin typeface="DejaVu Serif Bold"/>
              </a:rPr>
              <a:t>kết</a:t>
            </a:r>
            <a:r>
              <a:rPr lang="en-US" sz="3600" dirty="0">
                <a:solidFill>
                  <a:srgbClr val="AA3D34"/>
                </a:solidFill>
                <a:latin typeface="DejaVu Serif Bold"/>
              </a:rPr>
              <a:t> </a:t>
            </a:r>
            <a:r>
              <a:rPr lang="en-US" sz="3600" dirty="0" err="1">
                <a:solidFill>
                  <a:srgbClr val="AA3D34"/>
                </a:solidFill>
                <a:latin typeface="DejaVu Serif Bold"/>
              </a:rPr>
              <a:t>các</a:t>
            </a:r>
            <a:r>
              <a:rPr lang="en-US" sz="3600" dirty="0">
                <a:solidFill>
                  <a:srgbClr val="AA3D34"/>
                </a:solidFill>
                <a:latin typeface="DejaVu Serif Bold"/>
              </a:rPr>
              <a:t> </a:t>
            </a:r>
            <a:r>
              <a:rPr lang="en-US" sz="3600" dirty="0" err="1">
                <a:solidFill>
                  <a:srgbClr val="AA3D34"/>
                </a:solidFill>
                <a:latin typeface="DejaVu Serif Bold"/>
              </a:rPr>
              <a:t>hoạt</a:t>
            </a:r>
            <a:r>
              <a:rPr lang="en-US" sz="3600" dirty="0">
                <a:solidFill>
                  <a:srgbClr val="AA3D34"/>
                </a:solidFill>
                <a:latin typeface="DejaVu Serif Bold"/>
              </a:rPr>
              <a:t> </a:t>
            </a:r>
            <a:r>
              <a:rPr lang="en-US" sz="3600" dirty="0" err="1">
                <a:solidFill>
                  <a:srgbClr val="AA3D34"/>
                </a:solidFill>
                <a:latin typeface="DejaVu Serif Bold"/>
              </a:rPr>
              <a:t>động</a:t>
            </a:r>
            <a:r>
              <a:rPr lang="en-US" sz="3600" dirty="0">
                <a:solidFill>
                  <a:srgbClr val="AA3D34"/>
                </a:solidFill>
                <a:latin typeface="DejaVu Serif Bold"/>
              </a:rPr>
              <a:t> </a:t>
            </a:r>
            <a:r>
              <a:rPr lang="en-US" sz="3600" dirty="0" err="1">
                <a:solidFill>
                  <a:srgbClr val="AA3D34"/>
                </a:solidFill>
                <a:latin typeface="DejaVu Serif Bold"/>
              </a:rPr>
              <a:t>trong</a:t>
            </a:r>
            <a:r>
              <a:rPr lang="en-US" sz="3600" dirty="0">
                <a:solidFill>
                  <a:srgbClr val="AA3D34"/>
                </a:solidFill>
                <a:latin typeface="DejaVu Serif Bold"/>
              </a:rPr>
              <a:t> </a:t>
            </a:r>
            <a:r>
              <a:rPr lang="en-US" sz="3600" dirty="0" err="1">
                <a:solidFill>
                  <a:srgbClr val="AA3D34"/>
                </a:solidFill>
                <a:latin typeface="DejaVu Serif Bold"/>
              </a:rPr>
              <a:t>tuần</a:t>
            </a:r>
            <a:r>
              <a:rPr lang="en-US" sz="3600" dirty="0">
                <a:solidFill>
                  <a:srgbClr val="AA3D34"/>
                </a:solidFill>
                <a:latin typeface="DejaVu Serif Bold"/>
              </a:rPr>
              <a:t> </a:t>
            </a:r>
            <a:r>
              <a:rPr lang="en-US" sz="3600" dirty="0" err="1">
                <a:solidFill>
                  <a:srgbClr val="AA3D34"/>
                </a:solidFill>
                <a:latin typeface="DejaVu Serif Bold"/>
              </a:rPr>
              <a:t>và</a:t>
            </a:r>
            <a:r>
              <a:rPr lang="en-US" sz="3600" dirty="0">
                <a:solidFill>
                  <a:srgbClr val="AA3D34"/>
                </a:solidFill>
                <a:latin typeface="DejaVu Serif Bold"/>
              </a:rPr>
              <a:t> </a:t>
            </a:r>
            <a:r>
              <a:rPr lang="en-US" sz="3600" dirty="0" err="1">
                <a:solidFill>
                  <a:srgbClr val="AA3D34"/>
                </a:solidFill>
                <a:latin typeface="DejaVu Serif Bold"/>
              </a:rPr>
              <a:t>dự</a:t>
            </a:r>
            <a:r>
              <a:rPr lang="en-US" sz="3600" dirty="0">
                <a:solidFill>
                  <a:srgbClr val="AA3D34"/>
                </a:solidFill>
                <a:latin typeface="DejaVu Serif Bold"/>
              </a:rPr>
              <a:t> </a:t>
            </a:r>
            <a:r>
              <a:rPr lang="en-US" sz="3600" dirty="0" err="1">
                <a:solidFill>
                  <a:srgbClr val="AA3D34"/>
                </a:solidFill>
                <a:latin typeface="DejaVu Serif Bold"/>
              </a:rPr>
              <a:t>kiến</a:t>
            </a:r>
            <a:r>
              <a:rPr lang="en-US" sz="3600" dirty="0">
                <a:solidFill>
                  <a:srgbClr val="AA3D34"/>
                </a:solidFill>
                <a:latin typeface="DejaVu Serif Bold"/>
              </a:rPr>
              <a:t> </a:t>
            </a:r>
            <a:r>
              <a:rPr lang="en-US" sz="3600" dirty="0" err="1">
                <a:solidFill>
                  <a:srgbClr val="AA3D34"/>
                </a:solidFill>
                <a:latin typeface="DejaVu Serif Bold"/>
              </a:rPr>
              <a:t>hoạt</a:t>
            </a:r>
            <a:r>
              <a:rPr lang="en-US" sz="3600" dirty="0">
                <a:solidFill>
                  <a:srgbClr val="AA3D34"/>
                </a:solidFill>
                <a:latin typeface="DejaVu Serif Bold"/>
              </a:rPr>
              <a:t> </a:t>
            </a:r>
            <a:r>
              <a:rPr lang="en-US" sz="3600" dirty="0" err="1">
                <a:solidFill>
                  <a:srgbClr val="AA3D34"/>
                </a:solidFill>
                <a:latin typeface="DejaVu Serif Bold"/>
              </a:rPr>
              <a:t>động</a:t>
            </a:r>
            <a:r>
              <a:rPr lang="en-US" sz="3600" dirty="0">
                <a:solidFill>
                  <a:srgbClr val="AA3D34"/>
                </a:solidFill>
                <a:latin typeface="DejaVu Serif Bold"/>
              </a:rPr>
              <a:t> </a:t>
            </a:r>
            <a:r>
              <a:rPr lang="en-US" sz="3600" dirty="0" err="1">
                <a:solidFill>
                  <a:srgbClr val="AA3D34"/>
                </a:solidFill>
                <a:latin typeface="DejaVu Serif Bold"/>
              </a:rPr>
              <a:t>tuần</a:t>
            </a:r>
            <a:r>
              <a:rPr lang="en-US" sz="3600" dirty="0">
                <a:solidFill>
                  <a:srgbClr val="AA3D34"/>
                </a:solidFill>
                <a:latin typeface="DejaVu Serif Bold"/>
              </a:rPr>
              <a:t> </a:t>
            </a:r>
            <a:r>
              <a:rPr lang="en-US" sz="3600" dirty="0" err="1">
                <a:solidFill>
                  <a:srgbClr val="AA3D34"/>
                </a:solidFill>
                <a:latin typeface="DejaVu Serif Bold"/>
              </a:rPr>
              <a:t>sau</a:t>
            </a:r>
            <a:endParaRPr lang="en-US" sz="3600" dirty="0">
              <a:solidFill>
                <a:srgbClr val="AA3D34"/>
              </a:solidFill>
              <a:latin typeface="DejaVu Serif Bold"/>
            </a:endParaRPr>
          </a:p>
          <a:p>
            <a:pPr>
              <a:lnSpc>
                <a:spcPts val="3684"/>
              </a:lnSpc>
              <a:spcBef>
                <a:spcPct val="0"/>
              </a:spcBef>
            </a:pPr>
            <a:endParaRPr lang="en-US" sz="2600" dirty="0">
              <a:solidFill>
                <a:srgbClr val="AA3D34"/>
              </a:solidFill>
              <a:latin typeface="Quicksand Bold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2293773" y="457331"/>
            <a:ext cx="7635475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1"/>
              </a:lnSpc>
            </a:pPr>
            <a:r>
              <a:rPr lang="en-US" sz="5300" spc="121" dirty="0">
                <a:solidFill>
                  <a:srgbClr val="F186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 DUNG SINH HOẠT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801937" y="4121938"/>
            <a:ext cx="8654669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28"/>
              </a:lnSpc>
            </a:pPr>
            <a:r>
              <a:rPr lang="en-US" sz="3200" dirty="0" err="1">
                <a:solidFill>
                  <a:srgbClr val="AA3D34"/>
                </a:solidFill>
                <a:latin typeface="DejaVu Serif Bold"/>
              </a:rPr>
              <a:t>Sinh</a:t>
            </a:r>
            <a:r>
              <a:rPr lang="en-US" sz="3200" dirty="0">
                <a:solidFill>
                  <a:srgbClr val="AA3D34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AA3D34"/>
                </a:solidFill>
                <a:latin typeface="DejaVu Serif Bold"/>
              </a:rPr>
              <a:t>hoạt</a:t>
            </a:r>
            <a:r>
              <a:rPr lang="en-US" sz="3200" dirty="0">
                <a:solidFill>
                  <a:srgbClr val="AA3D34"/>
                </a:solidFill>
                <a:latin typeface="DejaVu Serif Bold"/>
              </a:rPr>
              <a:t> </a:t>
            </a:r>
            <a:r>
              <a:rPr lang="en-US" sz="3200" dirty="0" err="1">
                <a:solidFill>
                  <a:srgbClr val="AA3D34"/>
                </a:solidFill>
                <a:latin typeface="DejaVu Serif Bold"/>
              </a:rPr>
              <a:t>theo</a:t>
            </a:r>
            <a:r>
              <a:rPr lang="en-US" sz="3200" dirty="0">
                <a:solidFill>
                  <a:srgbClr val="AA3D34"/>
                </a:solidFill>
                <a:latin typeface="DejaVu Serif Bold"/>
              </a:rPr>
              <a:t> </a:t>
            </a:r>
            <a:r>
              <a:rPr lang="en-US" sz="3200" err="1">
                <a:solidFill>
                  <a:srgbClr val="AA3D34"/>
                </a:solidFill>
                <a:latin typeface="DejaVu Serif Bold"/>
              </a:rPr>
              <a:t>chủ</a:t>
            </a:r>
            <a:r>
              <a:rPr lang="en-US" sz="3200">
                <a:solidFill>
                  <a:srgbClr val="AA3D34"/>
                </a:solidFill>
                <a:latin typeface="DejaVu Serif Bold"/>
              </a:rPr>
              <a:t> </a:t>
            </a:r>
            <a:r>
              <a:rPr lang="en-US" sz="3200" smtClean="0">
                <a:solidFill>
                  <a:srgbClr val="AA3D34"/>
                </a:solidFill>
                <a:latin typeface="DejaVu Serif Bold"/>
              </a:rPr>
              <a:t>đề</a:t>
            </a:r>
            <a:r>
              <a:rPr lang="vi-VN" sz="3200" smtClean="0">
                <a:solidFill>
                  <a:srgbClr val="AA3D34"/>
                </a:solidFill>
                <a:latin typeface="DejaVu Serif Bold"/>
              </a:rPr>
              <a:t>:</a:t>
            </a:r>
            <a:r>
              <a:rPr lang="en-US" sz="3200" smtClean="0">
                <a:solidFill>
                  <a:srgbClr val="AA3D34"/>
                </a:solidFill>
                <a:latin typeface="DejaVu Serif Bold"/>
              </a:rPr>
              <a:t> </a:t>
            </a:r>
            <a:r>
              <a:rPr lang="vi-VN" sz="3200" smtClean="0">
                <a:solidFill>
                  <a:srgbClr val="AA3D34"/>
                </a:solidFill>
                <a:latin typeface="DejaVu Serif Bold"/>
              </a:rPr>
              <a:t>Tự đánh giá việc rèn luyện tư duy khoa học</a:t>
            </a:r>
            <a:endParaRPr lang="en-US" sz="3200" dirty="0">
              <a:solidFill>
                <a:srgbClr val="AA3D34"/>
              </a:solidFill>
              <a:latin typeface="DejaVu Serif Bold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6FC47C5-A023-A062-9890-8A8F75DC8A75}"/>
              </a:ext>
            </a:extLst>
          </p:cNvPr>
          <p:cNvSpPr/>
          <p:nvPr/>
        </p:nvSpPr>
        <p:spPr>
          <a:xfrm>
            <a:off x="3377240" y="67000"/>
            <a:ext cx="5133373" cy="197278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AB1F2EE-F8FD-75F5-5DC5-711C7703A776}"/>
              </a:ext>
            </a:extLst>
          </p:cNvPr>
          <p:cNvSpPr txBox="1"/>
          <p:nvPr/>
        </p:nvSpPr>
        <p:spPr>
          <a:xfrm>
            <a:off x="273876" y="1851284"/>
            <a:ext cx="3643699" cy="1532334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BF6BC6C-93C9-D982-15BD-9D511EE50B93}"/>
              </a:ext>
            </a:extLst>
          </p:cNvPr>
          <p:cNvSpPr txBox="1"/>
          <p:nvPr/>
        </p:nvSpPr>
        <p:spPr>
          <a:xfrm>
            <a:off x="7830389" y="2039786"/>
            <a:ext cx="3958199" cy="1532334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 trưởng báo cáo kết quả học tập của lớp trong tuần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Hình ảnh 2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85D0EABF-2F2C-4343-9982-41B988171A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46" t="12631" r="21640" b="19326"/>
          <a:stretch/>
        </p:blipFill>
        <p:spPr>
          <a:xfrm>
            <a:off x="2578825" y="2533150"/>
            <a:ext cx="3225212" cy="4505381"/>
          </a:xfrm>
          <a:prstGeom prst="rect">
            <a:avLst/>
          </a:prstGeom>
        </p:spPr>
      </p:pic>
      <p:pic>
        <p:nvPicPr>
          <p:cNvPr id="22" name="Hình ảnh 2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9F8E7196-D75B-9680-77BF-FD45A8574F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00" b="85408" l="34898" r="69490">
                        <a14:foregroundMark x1="49694" y1="20102" x2="49694" y2="20102"/>
                        <a14:foregroundMark x1="44898" y1="30816" x2="49286" y2="33673"/>
                        <a14:foregroundMark x1="58673" y1="32857" x2="51633" y2="34388"/>
                        <a14:foregroundMark x1="51020" y1="37245" x2="51020" y2="39796"/>
                        <a14:foregroundMark x1="47041" y1="81837" x2="43061" y2="83571"/>
                        <a14:foregroundMark x1="60612" y1="81429" x2="64035" y2="83770"/>
                        <a14:foregroundMark x1="45918" y1="29694" x2="46327" y2="25918"/>
                        <a14:foregroundMark x1="60000" y1="28265" x2="57041" y2="30612"/>
                        <a14:backgroundMark x1="67551" y1="85408" x2="64184" y2="8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9" t="12537" r="26115" b="10647"/>
          <a:stretch/>
        </p:blipFill>
        <p:spPr>
          <a:xfrm>
            <a:off x="6263468" y="2681533"/>
            <a:ext cx="2424651" cy="420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1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375232" y="683092"/>
            <a:ext cx="116544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0050" algn="l"/>
                <a:tab pos="6172200" algn="l"/>
              </a:tabLst>
            </a:pPr>
            <a:r>
              <a:rPr kumimoji="0" lang="en-AU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endParaRPr kumimoji="0" lang="en-A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6478" y="353068"/>
            <a:ext cx="1134079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400050" algn="l"/>
                <a:tab pos="6172200" algn="l"/>
              </a:tabLst>
            </a:pPr>
            <a:r>
              <a:rPr lang="sv-SE" sz="26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sv-SE" sz="40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Nhiệm</a:t>
            </a:r>
            <a:r>
              <a:rPr lang="sv-SE" sz="4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sv-SE" sz="40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vụ</a:t>
            </a:r>
            <a:r>
              <a:rPr lang="sv-SE" sz="4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sv-SE" sz="40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tuần</a:t>
            </a:r>
            <a:r>
              <a:rPr lang="sv-SE" sz="4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sv-SE" sz="40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tới</a:t>
            </a:r>
            <a:r>
              <a:rPr lang="sv-SE" sz="4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marL="457200" lvl="0" indent="-4572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400050" algn="l"/>
                <a:tab pos="6172200" algn="l"/>
              </a:tabLst>
            </a:pP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nề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lvl="0" indent="-4572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400050" algn="l"/>
                <a:tab pos="6172200" algn="l"/>
              </a:tabLst>
            </a:pP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lvl="0" indent="-4572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400050" algn="l"/>
                <a:tab pos="6172200" algn="l"/>
              </a:tabLst>
            </a:pP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360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sv-SE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3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lượng, kiểm tra giữa kì I.</a:t>
            </a:r>
            <a:endParaRPr lang="sv-SE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400050" algn="l"/>
                <a:tab pos="6172200" algn="l"/>
              </a:tabLst>
            </a:pP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ý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hay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v-SE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sv-SE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AU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1">
            <a:extLst>
              <a:ext uri="{FF2B5EF4-FFF2-40B4-BE49-F238E27FC236}">
                <a16:creationId xmlns:a16="http://schemas.microsoft.com/office/drawing/2014/main" xmlns="" id="{5080D50B-51E9-C647-93F9-9DCB2FAFCC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873139" y="353068"/>
            <a:ext cx="1724129" cy="168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35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D507BCAD-27C1-57FA-59EE-32476CA558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xmlns="" id="{AF45DDCB-DEEA-744B-3866-50828F7BE3C3}"/>
              </a:ext>
            </a:extLst>
          </p:cNvPr>
          <p:cNvSpPr/>
          <p:nvPr/>
        </p:nvSpPr>
        <p:spPr>
          <a:xfrm>
            <a:off x="817089" y="524839"/>
            <a:ext cx="8176438" cy="6018835"/>
          </a:xfrm>
          <a:custGeom>
            <a:avLst/>
            <a:gdLst>
              <a:gd name="connsiteX0" fmla="*/ 0 w 8176438"/>
              <a:gd name="connsiteY0" fmla="*/ 1003159 h 6018835"/>
              <a:gd name="connsiteX1" fmla="*/ 1003159 w 8176438"/>
              <a:gd name="connsiteY1" fmla="*/ 0 h 6018835"/>
              <a:gd name="connsiteX2" fmla="*/ 7173279 w 8176438"/>
              <a:gd name="connsiteY2" fmla="*/ 0 h 6018835"/>
              <a:gd name="connsiteX3" fmla="*/ 8176438 w 8176438"/>
              <a:gd name="connsiteY3" fmla="*/ 1003159 h 6018835"/>
              <a:gd name="connsiteX4" fmla="*/ 8176438 w 8176438"/>
              <a:gd name="connsiteY4" fmla="*/ 5015676 h 6018835"/>
              <a:gd name="connsiteX5" fmla="*/ 7173279 w 8176438"/>
              <a:gd name="connsiteY5" fmla="*/ 6018835 h 6018835"/>
              <a:gd name="connsiteX6" fmla="*/ 1003159 w 8176438"/>
              <a:gd name="connsiteY6" fmla="*/ 6018835 h 6018835"/>
              <a:gd name="connsiteX7" fmla="*/ 0 w 8176438"/>
              <a:gd name="connsiteY7" fmla="*/ 5015676 h 6018835"/>
              <a:gd name="connsiteX8" fmla="*/ 0 w 8176438"/>
              <a:gd name="connsiteY8" fmla="*/ 1003159 h 601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76438" h="6018835" fill="none" extrusionOk="0">
                <a:moveTo>
                  <a:pt x="0" y="1003159"/>
                </a:moveTo>
                <a:cubicBezTo>
                  <a:pt x="-54790" y="452537"/>
                  <a:pt x="430104" y="108038"/>
                  <a:pt x="1003159" y="0"/>
                </a:cubicBezTo>
                <a:cubicBezTo>
                  <a:pt x="2071890" y="77600"/>
                  <a:pt x="4896375" y="-27269"/>
                  <a:pt x="7173279" y="0"/>
                </a:cubicBezTo>
                <a:cubicBezTo>
                  <a:pt x="7734895" y="-10009"/>
                  <a:pt x="8267374" y="475901"/>
                  <a:pt x="8176438" y="1003159"/>
                </a:cubicBezTo>
                <a:cubicBezTo>
                  <a:pt x="8285438" y="2738288"/>
                  <a:pt x="8098229" y="3773028"/>
                  <a:pt x="8176438" y="5015676"/>
                </a:cubicBezTo>
                <a:cubicBezTo>
                  <a:pt x="8142903" y="5556586"/>
                  <a:pt x="7628321" y="6062491"/>
                  <a:pt x="7173279" y="6018835"/>
                </a:cubicBezTo>
                <a:cubicBezTo>
                  <a:pt x="5589765" y="6068012"/>
                  <a:pt x="3474126" y="5896133"/>
                  <a:pt x="1003159" y="6018835"/>
                </a:cubicBezTo>
                <a:cubicBezTo>
                  <a:pt x="442235" y="6071791"/>
                  <a:pt x="-68027" y="5628277"/>
                  <a:pt x="0" y="5015676"/>
                </a:cubicBezTo>
                <a:cubicBezTo>
                  <a:pt x="47022" y="4476548"/>
                  <a:pt x="104569" y="1843506"/>
                  <a:pt x="0" y="1003159"/>
                </a:cubicBezTo>
                <a:close/>
              </a:path>
              <a:path w="8176438" h="6018835" stroke="0" extrusionOk="0">
                <a:moveTo>
                  <a:pt x="0" y="1003159"/>
                </a:moveTo>
                <a:cubicBezTo>
                  <a:pt x="39818" y="444579"/>
                  <a:pt x="473446" y="-1623"/>
                  <a:pt x="1003159" y="0"/>
                </a:cubicBezTo>
                <a:cubicBezTo>
                  <a:pt x="2438542" y="-129276"/>
                  <a:pt x="6189222" y="-77778"/>
                  <a:pt x="7173279" y="0"/>
                </a:cubicBezTo>
                <a:cubicBezTo>
                  <a:pt x="7708369" y="-60378"/>
                  <a:pt x="8172238" y="473346"/>
                  <a:pt x="8176438" y="1003159"/>
                </a:cubicBezTo>
                <a:cubicBezTo>
                  <a:pt x="8258037" y="1414857"/>
                  <a:pt x="8330738" y="4435568"/>
                  <a:pt x="8176438" y="5015676"/>
                </a:cubicBezTo>
                <a:cubicBezTo>
                  <a:pt x="8206159" y="5632384"/>
                  <a:pt x="7711910" y="6024068"/>
                  <a:pt x="7173279" y="6018835"/>
                </a:cubicBezTo>
                <a:cubicBezTo>
                  <a:pt x="6311702" y="6063055"/>
                  <a:pt x="3262200" y="5989453"/>
                  <a:pt x="1003159" y="6018835"/>
                </a:cubicBezTo>
                <a:cubicBezTo>
                  <a:pt x="439168" y="5980559"/>
                  <a:pt x="-72629" y="5552919"/>
                  <a:pt x="0" y="5015676"/>
                </a:cubicBezTo>
                <a:cubicBezTo>
                  <a:pt x="-159954" y="3306283"/>
                  <a:pt x="22140" y="2264407"/>
                  <a:pt x="0" y="1003159"/>
                </a:cubicBezTo>
                <a:close/>
              </a:path>
            </a:pathLst>
          </a:custGeom>
          <a:solidFill>
            <a:schemeClr val="lt1"/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Hình ảnh 11" descr="Ảnh có chứa mẫu họa&#10;&#10;Mô tả được tạo tự động">
            <a:extLst>
              <a:ext uri="{FF2B5EF4-FFF2-40B4-BE49-F238E27FC236}">
                <a16:creationId xmlns:a16="http://schemas.microsoft.com/office/drawing/2014/main" xmlns="" id="{20A07B72-174B-A980-2377-A6B36B7284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694" b="74388" l="13388" r="81143">
                        <a14:foregroundMark x1="47429" y1="21224" x2="35429" y2="30408"/>
                        <a14:foregroundMark x1="41224" y1="23163" x2="42531" y2="22551"/>
                        <a14:foregroundMark x1="38857" y1="24388" x2="41878" y2="30816"/>
                        <a14:foregroundMark x1="74204" y1="44184" x2="75429" y2="44184"/>
                        <a14:foregroundMark x1="20082" y1="47041" x2="20898" y2="46224"/>
                        <a14:foregroundMark x1="20898" y1="54592" x2="20408" y2="54592"/>
                        <a14:foregroundMark x1="13388" y1="59592" x2="13388" y2="59592"/>
                        <a14:foregroundMark x1="44571" y1="14796" x2="47184" y2="15612"/>
                        <a14:foregroundMark x1="45388" y1="72959" x2="47755" y2="73571"/>
                        <a14:foregroundMark x1="52735" y1="74184" x2="54367" y2="74388"/>
                        <a14:foregroundMark x1="43429" y1="23061" x2="45061" y2="26837"/>
                        <a14:backgroundMark x1="70041" y1="26122" x2="75837" y2="23163"/>
                        <a14:backgroundMark x1="77469" y1="22653" x2="73061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7480" r="10611" b="20000"/>
          <a:stretch/>
        </p:blipFill>
        <p:spPr>
          <a:xfrm flipH="1">
            <a:off x="7878515" y="3429000"/>
            <a:ext cx="5043459" cy="3561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1CC7724-BEF9-4779-65AA-A7FDF48615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0672" y="2029833"/>
            <a:ext cx="6925656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404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35378 -0.0023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95" y="-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>
            <a:extLst>
              <a:ext uri="{FF2B5EF4-FFF2-40B4-BE49-F238E27FC236}">
                <a16:creationId xmlns:a16="http://schemas.microsoft.com/office/drawing/2014/main" xmlns="" id="{3D5B0EEB-ED8B-15F8-2055-9661AAF9B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827964B4-A109-66F1-D100-D4A4BD96DD92}"/>
              </a:ext>
            </a:extLst>
          </p:cNvPr>
          <p:cNvSpPr/>
          <p:nvPr/>
        </p:nvSpPr>
        <p:spPr>
          <a:xfrm>
            <a:off x="368247" y="161925"/>
            <a:ext cx="11455505" cy="64484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8A0EB07-8B9D-011E-C5F5-B0C4BE03C684}"/>
              </a:ext>
            </a:extLst>
          </p:cNvPr>
          <p:cNvSpPr txBox="1"/>
          <p:nvPr/>
        </p:nvSpPr>
        <p:spPr>
          <a:xfrm>
            <a:off x="884301" y="171450"/>
            <a:ext cx="10306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rèn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luyện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khoa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18778F4-3DF0-1C94-72A9-D22CB9B2D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62" y="1562099"/>
            <a:ext cx="2035128" cy="828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09B6567-40CB-281C-942C-B1783CF1C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9924" y="2095500"/>
            <a:ext cx="3372427" cy="876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8FCC602-D8DD-FDF5-E52D-6B151010EF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0274" y="3081337"/>
            <a:ext cx="2761541" cy="8334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6C74D8F-F9A0-2044-E80F-9395471B81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3875" y="4138612"/>
            <a:ext cx="3588084" cy="852488"/>
          </a:xfrm>
          <a:prstGeom prst="rect">
            <a:avLst/>
          </a:prstGeom>
        </p:spPr>
      </p:pic>
      <p:sp>
        <p:nvSpPr>
          <p:cNvPr id="14" name="Rounded Rectangle 7">
            <a:extLst>
              <a:ext uri="{FF2B5EF4-FFF2-40B4-BE49-F238E27FC236}">
                <a16:creationId xmlns:a16="http://schemas.microsoft.com/office/drawing/2014/main" xmlns="" id="{37039B99-FB84-E0D1-371B-99D6E1C6291E}"/>
              </a:ext>
            </a:extLst>
          </p:cNvPr>
          <p:cNvSpPr/>
          <p:nvPr/>
        </p:nvSpPr>
        <p:spPr>
          <a:xfrm>
            <a:off x="590551" y="3295650"/>
            <a:ext cx="5391150" cy="2666999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Đánh giá từng tiêu chí, mỗi tiêu chí đạt được ghi +, chưa đạt ghi –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Càng nhiều dấu +, mức độ đạt được càng cao.</a:t>
            </a:r>
          </a:p>
        </p:txBody>
      </p:sp>
    </p:spTree>
    <p:extLst>
      <p:ext uri="{BB962C8B-B14F-4D97-AF65-F5344CB8AC3E}">
        <p14:creationId xmlns:p14="http://schemas.microsoft.com/office/powerpoint/2010/main" val="21533270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4">
            <a:extLst>
              <a:ext uri="{FF2B5EF4-FFF2-40B4-BE49-F238E27FC236}">
                <a16:creationId xmlns:a16="http://schemas.microsoft.com/office/drawing/2014/main" xmlns="" id="{822ABA53-E0F0-AA22-E2CC-94EDBF4807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E7609063-FE99-EF31-AC4B-7299060E33F0}"/>
              </a:ext>
            </a:extLst>
          </p:cNvPr>
          <p:cNvSpPr/>
          <p:nvPr/>
        </p:nvSpPr>
        <p:spPr>
          <a:xfrm>
            <a:off x="368247" y="477116"/>
            <a:ext cx="11455505" cy="590376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69C72B-51D2-5330-4240-36051AF24FC1}"/>
              </a:ext>
            </a:extLst>
          </p:cNvPr>
          <p:cNvSpPr txBox="1"/>
          <p:nvPr/>
        </p:nvSpPr>
        <p:spPr>
          <a:xfrm>
            <a:off x="438151" y="818660"/>
            <a:ext cx="11210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nhiệm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7" name="Hình ảnh 1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3AF6B2C9-9119-A515-5473-09DE9BE049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312796" y="2219681"/>
            <a:ext cx="2986784" cy="42396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8B968E1-FE5F-6B68-0851-04E2D41447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7975" y="2033587"/>
            <a:ext cx="8641764" cy="184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722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429491"/>
            <a:ext cx="10690514" cy="6068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38977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95&quot;/&gt;&lt;/object&gt;&lt;object type=&quot;3&quot; unique_id=&quot;10004&quot;&gt;&lt;property id=&quot;20148&quot; value=&quot;5&quot;/&gt;&lt;property id=&quot;20300&quot; value=&quot;Slide 2&quot;/&gt;&lt;property id=&quot;20307&quot; value=&quot;314&quot;/&gt;&lt;/object&gt;&lt;object type=&quot;3&quot; unique_id=&quot;10005&quot;&gt;&lt;property id=&quot;20148&quot; value=&quot;5&quot;/&gt;&lt;property id=&quot;20300&quot; value=&quot;Slide 3&quot;/&gt;&lt;property id=&quot;20307&quot; value=&quot;296&quot;/&gt;&lt;/object&gt;&lt;object type=&quot;3&quot; unique_id=&quot;10006&quot;&gt;&lt;property id=&quot;20148&quot; value=&quot;5&quot;/&gt;&lt;property id=&quot;20300&quot; value=&quot;Slide 4&quot;/&gt;&lt;property id=&quot;20307&quot; value=&quot;315&quot;/&gt;&lt;/object&gt;&lt;object type=&quot;3&quot; unique_id=&quot;10007&quot;&gt;&lt;property id=&quot;20148&quot; value=&quot;5&quot;/&gt;&lt;property id=&quot;20300&quot; value=&quot;Slide 5&quot;/&gt;&lt;property id=&quot;20307&quot; value=&quot;316&quot;/&gt;&lt;/object&gt;&lt;object type=&quot;3&quot; unique_id=&quot;10008&quot;&gt;&lt;property id=&quot;20148&quot; value=&quot;5&quot;/&gt;&lt;property id=&quot;20300&quot; value=&quot;Slide 6&quot;/&gt;&lt;property id=&quot;20307&quot; value=&quot;318&quot;/&gt;&lt;/object&gt;&lt;object type=&quot;3&quot; unique_id=&quot;10009&quot;&gt;&lt;property id=&quot;20148&quot; value=&quot;5&quot;/&gt;&lt;property id=&quot;20300&quot; value=&quot;Slide 7&quot;/&gt;&lt;property id=&quot;20307&quot; value=&quot;319&quot;/&gt;&lt;/object&gt;&lt;object type=&quot;3&quot; unique_id=&quot;10010&quot;&gt;&lt;property id=&quot;20148&quot; value=&quot;5&quot;/&gt;&lt;property id=&quot;20300&quot; value=&quot;Slide 8&quot;/&gt;&lt;property id=&quot;20307&quot; value=&quot;320&quot;/&gt;&lt;/object&gt;&lt;object type=&quot;3&quot; unique_id=&quot;10011&quot;&gt;&lt;property id=&quot;20148&quot; value=&quot;5&quot;/&gt;&lt;property id=&quot;20300&quot; value=&quot;Slide 13&quot;/&gt;&lt;property id=&quot;20307&quot; value=&quot;321&quot;/&gt;&lt;/object&gt;&lt;object type=&quot;3&quot; unique_id=&quot;10012&quot;&gt;&lt;property id=&quot;20148&quot; value=&quot;5&quot;/&gt;&lt;property id=&quot;20300&quot; value=&quot;Slide 14&quot;/&gt;&lt;property id=&quot;20307&quot; value=&quot;306&quot;/&gt;&lt;/object&gt;&lt;object type=&quot;3&quot; unique_id=&quot;10013&quot;&gt;&lt;property id=&quot;20148&quot; value=&quot;5&quot;/&gt;&lt;property id=&quot;20300&quot; value=&quot;Slide 15&quot;/&gt;&lt;property id=&quot;20307&quot; value=&quot;317&quot;/&gt;&lt;/object&gt;&lt;object type=&quot;3&quot; unique_id=&quot;10014&quot;&gt;&lt;property id=&quot;20148&quot; value=&quot;5&quot;/&gt;&lt;property id=&quot;20300&quot; value=&quot;Slide 16&quot;/&gt;&lt;property id=&quot;20307&quot; value=&quot;313&quot;/&gt;&lt;/object&gt;&lt;object type=&quot;3&quot; unique_id=&quot;10099&quot;&gt;&lt;property id=&quot;20148&quot; value=&quot;5&quot;/&gt;&lt;property id=&quot;20300&quot; value=&quot;Slide 9&quot;/&gt;&lt;property id=&quot;20307&quot; value=&quot;322&quot;/&gt;&lt;/object&gt;&lt;object type=&quot;3&quot; unique_id=&quot;10100&quot;&gt;&lt;property id=&quot;20148&quot; value=&quot;5&quot;/&gt;&lt;property id=&quot;20300&quot; value=&quot;Slide 10&quot;/&gt;&lt;property id=&quot;20307&quot; value=&quot;323&quot;/&gt;&lt;/object&gt;&lt;object type=&quot;3&quot; unique_id=&quot;10101&quot;&gt;&lt;property id=&quot;20148&quot; value=&quot;5&quot;/&gt;&lt;property id=&quot;20300&quot; value=&quot;Slide 11&quot;/&gt;&lt;property id=&quot;20307&quot; value=&quot;324&quot;/&gt;&lt;/object&gt;&lt;object type=&quot;3&quot; unique_id=&quot;10102&quot;&gt;&lt;property id=&quot;20148&quot; value=&quot;5&quot;/&gt;&lt;property id=&quot;20300&quot; value=&quot;Slide 12&quot;/&gt;&lt;property id=&quot;20307&quot; value=&quot;325&quot;/&gt;&lt;/object&gt;&lt;/object&gt;&lt;object type=&quot;8&quot; unique_id=&quot;1002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1179</TotalTime>
  <Words>335</Words>
  <Application>Microsoft Office PowerPoint</Application>
  <PresentationFormat>Custom</PresentationFormat>
  <Paragraphs>32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</cp:lastModifiedBy>
  <cp:revision>114</cp:revision>
  <dcterms:created xsi:type="dcterms:W3CDTF">2022-05-05T02:09:51Z</dcterms:created>
  <dcterms:modified xsi:type="dcterms:W3CDTF">2024-12-26T13:56:22Z</dcterms:modified>
</cp:coreProperties>
</file>