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1" r:id="rId3"/>
    <p:sldMasterId id="2147483690" r:id="rId4"/>
  </p:sldMasterIdLst>
  <p:notesMasterIdLst>
    <p:notesMasterId r:id="rId28"/>
  </p:notesMasterIdLst>
  <p:sldIdLst>
    <p:sldId id="320" r:id="rId5"/>
    <p:sldId id="256" r:id="rId6"/>
    <p:sldId id="265" r:id="rId7"/>
    <p:sldId id="264" r:id="rId8"/>
    <p:sldId id="267" r:id="rId9"/>
    <p:sldId id="266" r:id="rId10"/>
    <p:sldId id="268" r:id="rId11"/>
    <p:sldId id="269" r:id="rId12"/>
    <p:sldId id="270" r:id="rId13"/>
    <p:sldId id="271" r:id="rId14"/>
    <p:sldId id="272" r:id="rId15"/>
    <p:sldId id="275" r:id="rId16"/>
    <p:sldId id="276" r:id="rId17"/>
    <p:sldId id="277" r:id="rId18"/>
    <p:sldId id="273" r:id="rId19"/>
    <p:sldId id="274" r:id="rId20"/>
    <p:sldId id="280" r:id="rId21"/>
    <p:sldId id="278" r:id="rId22"/>
    <p:sldId id="281" r:id="rId23"/>
    <p:sldId id="282" r:id="rId24"/>
    <p:sldId id="283" r:id="rId25"/>
    <p:sldId id="284" r:id="rId26"/>
    <p:sldId id="2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87584" autoAdjust="0"/>
  </p:normalViewPr>
  <p:slideViewPr>
    <p:cSldViewPr snapToGrid="0">
      <p:cViewPr varScale="1">
        <p:scale>
          <a:sx n="79" d="100"/>
          <a:sy n="79" d="100"/>
        </p:scale>
        <p:origin x="104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C88A2D-2368-47D7-8719-8867CBC18B05}" type="datetimeFigureOut">
              <a:rPr lang="en-US" smtClean="0"/>
              <a:t>12/27/2024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C5A976-2C43-4343-A0FA-52840D1344AB}" type="slidenum">
              <a:rPr lang="en-US" smtClean="0"/>
              <a:t>‹#›</a:t>
            </a:fld>
            <a:endParaRPr lang="en-US"/>
          </a:p>
        </p:txBody>
      </p:sp>
    </p:spTree>
    <p:extLst>
      <p:ext uri="{BB962C8B-B14F-4D97-AF65-F5344CB8AC3E}">
        <p14:creationId xmlns:p14="http://schemas.microsoft.com/office/powerpoint/2010/main" val="187394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2</a:t>
            </a:fld>
            <a:endParaRPr lang="en-US"/>
          </a:p>
        </p:txBody>
      </p:sp>
    </p:spTree>
    <p:extLst>
      <p:ext uri="{BB962C8B-B14F-4D97-AF65-F5344CB8AC3E}">
        <p14:creationId xmlns:p14="http://schemas.microsoft.com/office/powerpoint/2010/main" val="81806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5</a:t>
            </a:fld>
            <a:endParaRPr lang="en-US"/>
          </a:p>
        </p:txBody>
      </p:sp>
    </p:spTree>
    <p:extLst>
      <p:ext uri="{BB962C8B-B14F-4D97-AF65-F5344CB8AC3E}">
        <p14:creationId xmlns:p14="http://schemas.microsoft.com/office/powerpoint/2010/main" val="14092582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4" name="Slide Number Placeholder 3"/>
          <p:cNvSpPr>
            <a:spLocks noGrp="1"/>
          </p:cNvSpPr>
          <p:nvPr>
            <p:ph type="sldNum" sz="quarter" idx="5"/>
          </p:nvPr>
        </p:nvSpPr>
        <p:spPr/>
        <p:txBody>
          <a:bodyPr/>
          <a:lstStyle/>
          <a:p>
            <a:fld id="{B9C5A976-2C43-4343-A0FA-52840D1344AB}" type="slidenum">
              <a:rPr lang="en-US" smtClean="0"/>
              <a:t>8</a:t>
            </a:fld>
            <a:endParaRPr lang="en-US"/>
          </a:p>
        </p:txBody>
      </p:sp>
    </p:spTree>
    <p:extLst>
      <p:ext uri="{BB962C8B-B14F-4D97-AF65-F5344CB8AC3E}">
        <p14:creationId xmlns:p14="http://schemas.microsoft.com/office/powerpoint/2010/main" val="18257594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B0D67-440B-09B1-6584-6FE3E96130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E072BD-A677-ACF0-8924-74F06150B5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B25935-7351-E73B-BB61-E94BFF79B76E}"/>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617623E0-BF1E-A53C-A505-935256BBC8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CD7ED8-B7B8-F228-620D-EC566A5CEB5A}"/>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455568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6C01F-4686-FEC9-06F8-CD2E5F4B2A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28D0A0-E30E-3059-530D-19AAEF64A1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A07BAB-BA47-ECF1-F1A7-CE66F96D1D10}"/>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7532CC68-8453-2C04-08F8-78074ECA5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B73C19-05AB-86EF-0C6C-3E9E11DB484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222536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A043D2B-224E-7D93-F955-3DF6170C16C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4D8BC9-F268-C10E-4C1D-1201B85801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FDF999-1BF1-BB7D-86A5-4B934035C119}"/>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0A85660B-6517-4AD1-74F0-8D40C5CAC8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19AE7-34D8-BF4E-DEEA-DAA6C965DF7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918456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14623941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12/27/2024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34823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2869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2157852"/>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43934" y="143934"/>
            <a:ext cx="11904133" cy="6570133"/>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0858824"/>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82971" y="71967"/>
            <a:ext cx="12026060" cy="6714067"/>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528388218"/>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D46D3-86D8-335F-B05D-55388976B5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6D46D-0FC2-853C-5620-725CA24F0E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9F5D99-88FA-A69C-5B3A-46A01C69C38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6C9E3E9-28E1-D30E-2805-D547B07F8B3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F6F28F4-501D-08DC-1470-C93A329568F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9876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4B0C8-F447-74F5-A41B-2D5BC445D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1025A5-EA19-7225-97B5-A88BDD06F5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590C74-29E0-354D-AED9-A711FAE68B37}"/>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022DE059-DDAE-C450-B4F0-8C7DE0E4E85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CA6673-EDFB-BE69-6FD1-D7467FE291C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885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355C-7535-AAC2-B0CB-FBEDFC778D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2BD505-6A1E-6BC6-BD42-315EA5F18E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BD4FF-A6E2-46E7-3B17-4DA085199BC4}"/>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8E65C66F-604C-B0BD-BA29-42209A0DDF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576A65-D14A-B440-6CAF-67A726A1C77F}"/>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7033065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96727-0BF6-7654-5AC6-E0E013CC2C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0CB698A-D68A-105C-518C-C3F4D0D091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8333593-5019-0767-E9FC-60D9250B9F7C}"/>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DFFDB25-E2AC-C390-FC0A-A9F939F2C8A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8B2BF27-1DB4-9FB7-BC1E-129AA665E7C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977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6556-3E27-F23C-DC9B-596BA3E6D3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31477F-7F60-0F2B-4D00-4AF71B8063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3BD7838-EF29-1497-ED9F-05E3FE94B5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6FBCE2-3AEB-BD5C-860A-2940F12BE248}"/>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AD554F8-02A6-3D10-6547-3A554FD28A9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88EC12D-467E-9CAF-EE42-7D5C02072B5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51846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CB232-08DE-6A7F-FC18-F3C8A15B0A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467E75B-F2B7-4796-F24D-9921248962D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80BB7-F022-5A1A-B648-DE6275E4BF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BE2FE0-07A6-A1FA-064A-C6B2921872F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1D83F1-16FE-5858-A6A2-0FCDEBA098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67099A-A7B8-4396-3056-A50D12FC48C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7D83C92-A64D-E4CF-916A-CCDB8944C88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7F4CE71E-352C-7DDC-D2DA-47BFB7052C10}"/>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212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CFF35-50AE-9993-8C6B-6787BCACCF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BC76B4-BE0C-DD8B-96AF-38498EF40B91}"/>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70AC4ED-A730-AAA7-EF8A-B892FF4C436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E7D11A9-471B-6E19-D66D-76441BEC78FC}"/>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7591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D4E4D0-A522-DA9E-E48D-CAD104988856}"/>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C03DC35B-DDF9-D6DA-7682-6F47A5CA20E9}"/>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D1FD397-2A53-9FCE-11F9-3DA2DA83C7DF}"/>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2316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730F9-D8ED-3598-19C0-31464F17B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324AE7-7F2E-A0B4-C372-A78CAEEEC0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E50A2FC-9A26-3DE9-86DF-ED81096544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439A9-9545-DFD9-1269-7004E42EDA14}"/>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B247BF-6F6D-A3F4-92E7-933C731F4F9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EC1CD9C-9A1C-7A94-CF7B-1214F547BE7D}"/>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531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54450-85FA-9D4E-8797-AC379A2E6E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FFDF4A-788F-5017-C00C-6B23F9E0D6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83A16C-E8FE-A75C-5A8B-7E44B72CAB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A6D58-6EE9-63EB-B0E0-7CA92F0439A2}"/>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40CE0FEE-4F5D-36B8-DC2F-BA2BCC871FF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4E1348D8-416A-9B02-55CC-056CDF0F21D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47467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573D3-9999-E789-9F06-FBB928EEC1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F963AA-EE1C-2C9D-2ED6-EB8893F8B1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745F-2801-3BCF-DCBC-9CD9489CC6F0}"/>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1856C66-B3FD-6084-C5F3-D30A3D403F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64EA625-849D-D01E-28EC-1FC8026EB6B1}"/>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16177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7375A4-C2FC-A5CF-BA47-28C206C003A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2FC326-0FD8-C8D2-4D37-8FA0DB3E38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21A4B5-AB6A-8F1B-AC6D-EBBF4D41CE9D}"/>
              </a:ext>
            </a:extLst>
          </p:cNvPr>
          <p:cNvSpPr>
            <a:spLocks noGrp="1"/>
          </p:cNvSpPr>
          <p:nvPr>
            <p:ph type="dt" sz="half" idx="10"/>
          </p:nvPr>
        </p:nvSpPr>
        <p:spPr/>
        <p:txBody>
          <a:body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484A33-834D-A71A-651B-6EDE9153AA2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AAF24FB-B390-2602-082C-08089502F173}"/>
              </a:ext>
            </a:extLst>
          </p:cNvPr>
          <p:cNvSpPr>
            <a:spLocks noGrp="1"/>
          </p:cNvSpPr>
          <p:nvPr>
            <p:ph type="sldNum" sz="quarter" idx="12"/>
          </p:nvPr>
        </p:nvSpPr>
        <p:spPr/>
        <p:txBody>
          <a:body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7148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B2CB9-895D-7CCA-0E74-B03F2AD8763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F5E89-52EB-5997-3BA5-ECA9437D88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B5B4A95-E3E4-6292-D948-D3BB75229782}"/>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67908E3B-DEC4-9E82-2B6D-A33F485A7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D873B-28D8-CEED-AF89-743F3C1DD9C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28393511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67C19-CFAA-9E13-6496-BB8780F7C3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D8A6FC-2637-0733-701D-810A3567C4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04F9B3C-FF75-995F-3ECF-4CA6DB2806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0BC883-AC45-7F7C-E009-DEF8ED836D01}"/>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6" name="Footer Placeholder 5">
            <a:extLst>
              <a:ext uri="{FF2B5EF4-FFF2-40B4-BE49-F238E27FC236}">
                <a16:creationId xmlns:a16="http://schemas.microsoft.com/office/drawing/2014/main" id="{126D559E-3E77-2F23-65CD-BFE39B119D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79EF7-176F-1DA6-178E-ADC342E22792}"/>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1783846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7A25-F5DE-C897-EFF1-B85E02D4483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9A76311-A993-671B-88A7-6D681A9D1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7DFAB5-2882-BECA-F7E2-E801ECFEF3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4296B7-7ACE-C400-88B0-9ED242B8A4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64FED12-F81E-7BFA-4B18-19DF00C78E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1C3E3F6-83EA-6939-9A03-DABB4D74EAD8}"/>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8" name="Footer Placeholder 7">
            <a:extLst>
              <a:ext uri="{FF2B5EF4-FFF2-40B4-BE49-F238E27FC236}">
                <a16:creationId xmlns:a16="http://schemas.microsoft.com/office/drawing/2014/main" id="{BC02C031-707F-AFE5-8929-E95FF6B2D0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F311F9C-4F5D-6F4B-369C-0D9D643C74E7}"/>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0798572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3E30F-5CEF-A849-1B4F-589263BAFB0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D6A0422-840D-5286-4D9F-D615767DB672}"/>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4" name="Footer Placeholder 3">
            <a:extLst>
              <a:ext uri="{FF2B5EF4-FFF2-40B4-BE49-F238E27FC236}">
                <a16:creationId xmlns:a16="http://schemas.microsoft.com/office/drawing/2014/main" id="{C0E4D5F7-822B-33C8-3986-67F3AF486B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56511E-5D8C-C881-0216-A87052B3214C}"/>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350627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9A5AB-2C17-602A-DF8C-186ABE69D99B}"/>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3" name="Footer Placeholder 2">
            <a:extLst>
              <a:ext uri="{FF2B5EF4-FFF2-40B4-BE49-F238E27FC236}">
                <a16:creationId xmlns:a16="http://schemas.microsoft.com/office/drawing/2014/main" id="{720AD53C-CDB3-543C-3723-D2FD29E2B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603D17-5250-8890-2570-3A1D574FFAD1}"/>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666213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8094-154B-8FF6-D1EC-3797B8FC7D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EA0EBA-2248-2F37-E689-C65F6458D8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9F0CEE5-C5B2-5376-F7BC-1AF77993B7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285029-D8FD-F86E-DB4E-8A5F94FF797F}"/>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6" name="Footer Placeholder 5">
            <a:extLst>
              <a:ext uri="{FF2B5EF4-FFF2-40B4-BE49-F238E27FC236}">
                <a16:creationId xmlns:a16="http://schemas.microsoft.com/office/drawing/2014/main" id="{C2B92CC6-4936-F786-73D4-5F08A2F68A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C8BEF9-9B9B-5220-67D8-6629194D8433}"/>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151680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4DA-5789-BD05-1B72-3B7F95E683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99C25B-D8DD-0B85-645A-FDA18951BC6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5D3812-990F-A52D-F800-9CF7FF88E7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937B4-472C-6B70-D9C4-CDD6FB591792}"/>
              </a:ext>
            </a:extLst>
          </p:cNvPr>
          <p:cNvSpPr>
            <a:spLocks noGrp="1"/>
          </p:cNvSpPr>
          <p:nvPr>
            <p:ph type="dt" sz="half" idx="10"/>
          </p:nvPr>
        </p:nvSpPr>
        <p:spPr/>
        <p:txBody>
          <a:bodyPr/>
          <a:lstStyle/>
          <a:p>
            <a:fld id="{3B75AC00-E42A-4082-BDFF-F30C61512BE0}" type="datetimeFigureOut">
              <a:rPr lang="en-US" smtClean="0"/>
              <a:t>12/27/2024</a:t>
            </a:fld>
            <a:endParaRPr lang="en-US"/>
          </a:p>
        </p:txBody>
      </p:sp>
      <p:sp>
        <p:nvSpPr>
          <p:cNvPr id="6" name="Footer Placeholder 5">
            <a:extLst>
              <a:ext uri="{FF2B5EF4-FFF2-40B4-BE49-F238E27FC236}">
                <a16:creationId xmlns:a16="http://schemas.microsoft.com/office/drawing/2014/main" id="{0B0C9797-3764-05F2-9F90-31491A9399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01E64-A5F5-B4F3-7325-A6754CA90C4E}"/>
              </a:ext>
            </a:extLst>
          </p:cNvPr>
          <p:cNvSpPr>
            <a:spLocks noGrp="1"/>
          </p:cNvSpPr>
          <p:nvPr>
            <p:ph type="sldNum" sz="quarter" idx="12"/>
          </p:nvPr>
        </p:nvSpPr>
        <p:spPr/>
        <p:txBody>
          <a:bodyPr/>
          <a:lstStyle/>
          <a:p>
            <a:fld id="{9F2215DE-FB99-4D6F-BDFD-2CDE62437825}" type="slidenum">
              <a:rPr lang="en-US" smtClean="0"/>
              <a:t>‹#›</a:t>
            </a:fld>
            <a:endParaRPr lang="en-US"/>
          </a:p>
        </p:txBody>
      </p:sp>
    </p:spTree>
    <p:extLst>
      <p:ext uri="{BB962C8B-B14F-4D97-AF65-F5344CB8AC3E}">
        <p14:creationId xmlns:p14="http://schemas.microsoft.com/office/powerpoint/2010/main" val="407843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17.xml"/><Relationship Id="rId7" Type="http://schemas.openxmlformats.org/officeDocument/2006/relationships/image" Target="../media/image3.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E8FB21-EBAD-3C36-6D58-8DBAE4C059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59BFD80-DA60-4CA3-9805-64805B4E2D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ED8D1B-D938-C7DB-9650-1D79487699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75AC00-E42A-4082-BDFF-F30C61512BE0}" type="datetimeFigureOut">
              <a:rPr lang="en-US" smtClean="0"/>
              <a:t>12/27/2024</a:t>
            </a:fld>
            <a:endParaRPr lang="en-US"/>
          </a:p>
        </p:txBody>
      </p:sp>
      <p:sp>
        <p:nvSpPr>
          <p:cNvPr id="5" name="Footer Placeholder 4">
            <a:extLst>
              <a:ext uri="{FF2B5EF4-FFF2-40B4-BE49-F238E27FC236}">
                <a16:creationId xmlns:a16="http://schemas.microsoft.com/office/drawing/2014/main" id="{41954F31-92A8-A442-80B4-C7DDE1717C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FE7CFC-3DBE-D946-6E4E-9310260822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2215DE-FB99-4D6F-BDFD-2CDE62437825}" type="slidenum">
              <a:rPr lang="en-US" smtClean="0"/>
              <a:t>‹#›</a:t>
            </a:fld>
            <a:endParaRPr lang="en-US"/>
          </a:p>
        </p:txBody>
      </p:sp>
    </p:spTree>
    <p:extLst>
      <p:ext uri="{BB962C8B-B14F-4D97-AF65-F5344CB8AC3E}">
        <p14:creationId xmlns:p14="http://schemas.microsoft.com/office/powerpoint/2010/main" val="316325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85749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1"/>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300" dirty="0">
                <a:solidFill>
                  <a:schemeClr val="bg1"/>
                </a:solidFill>
                <a:latin typeface="微软雅黑" panose="020B0503020204020204" pitchFamily="34" charset="-122"/>
                <a:ea typeface="微软雅黑" panose="020B0503020204020204" pitchFamily="34" charset="-122"/>
                <a:sym typeface="+mn-ea"/>
              </a:rPr>
              <a:t>T</a:t>
            </a:r>
            <a:r>
              <a:rPr lang="zh-CN" altLang="en-US" sz="300"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667000" y="-2667000"/>
            <a:ext cx="6858000" cy="12192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3437467" y="-2651443"/>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3343467" y="8382000"/>
            <a:ext cx="1286933" cy="1270000"/>
          </a:xfrm>
          <a:prstGeom prst="ellipse">
            <a:avLst/>
          </a:prstGeom>
          <a:blipFill dpi="0" rotWithShape="0">
            <a:blip r:embed="rId8" cstate="print">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73205278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E88087-45C5-4B4E-34AB-A1A44C8FD9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6EC989-B48E-19B7-3DC4-8F447BEAE0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10F1D-9B7B-9AC9-AC71-E49B95A3CC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05513-F56E-4177-9DF2-18F64814AB3C}" type="datetimeFigureOut">
              <a:rPr lang="en-US" smtClean="0">
                <a:solidFill>
                  <a:prstClr val="black">
                    <a:tint val="75000"/>
                  </a:prstClr>
                </a:solidFill>
              </a:rPr>
              <a:pPr/>
              <a:t>12/27/2024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6D1AED-2DEF-6223-0384-081EFF8118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05D488D-0F59-DC99-E2CC-864145A23B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8ED5C-5E5C-43B2-A5A4-EAABEB85AAB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686490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sv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image" Target="../media/image31.sv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5.jpeg"/><Relationship Id="rId1" Type="http://schemas.openxmlformats.org/officeDocument/2006/relationships/slideLayout" Target="../slideLayouts/slideLayout14.xml"/><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 Id="rId5" Type="http://schemas.openxmlformats.org/officeDocument/2006/relationships/image" Target="../media/image17.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14.xml"/><Relationship Id="rId5" Type="http://schemas.microsoft.com/office/2007/relationships/hdphoto" Target="../media/hdphoto3.wdp"/><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14.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4.xml"/><Relationship Id="rId5" Type="http://schemas.openxmlformats.org/officeDocument/2006/relationships/image" Target="../media/image1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jpeg"/><Relationship Id="rId7" Type="http://schemas.openxmlformats.org/officeDocument/2006/relationships/image" Target="../media/image23.sv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jpeg"/><Relationship Id="rId1" Type="http://schemas.openxmlformats.org/officeDocument/2006/relationships/slideLayout" Target="../slideLayouts/slideLayout14.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B0C478-C035-FA6F-AA34-F931B2895DB1}"/>
              </a:ext>
            </a:extLst>
          </p:cNvPr>
          <p:cNvPicPr>
            <a:picLocks noChangeAspect="1"/>
          </p:cNvPicPr>
          <p:nvPr/>
        </p:nvPicPr>
        <p:blipFill>
          <a:blip r:embed="rId2"/>
          <a:stretch>
            <a:fillRect/>
          </a:stretch>
        </p:blipFill>
        <p:spPr>
          <a:xfrm>
            <a:off x="-16625" y="0"/>
            <a:ext cx="12192000" cy="7141028"/>
          </a:xfrm>
          <a:prstGeom prst="rect">
            <a:avLst/>
          </a:prstGeom>
        </p:spPr>
      </p:pic>
      <p:sp>
        <p:nvSpPr>
          <p:cNvPr id="6" name="TextBox 5">
            <a:extLst>
              <a:ext uri="{FF2B5EF4-FFF2-40B4-BE49-F238E27FC236}">
                <a16:creationId xmlns:a16="http://schemas.microsoft.com/office/drawing/2014/main" id="{AAD62439-CF74-0E00-34EA-EDB8372EC665}"/>
              </a:ext>
            </a:extLst>
          </p:cNvPr>
          <p:cNvSpPr txBox="1"/>
          <p:nvPr/>
        </p:nvSpPr>
        <p:spPr>
          <a:xfrm>
            <a:off x="49875" y="1180698"/>
            <a:ext cx="12058650" cy="1323439"/>
          </a:xfrm>
          <a:prstGeom prst="rect">
            <a:avLst/>
          </a:prstGeom>
          <a:noFill/>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LIỆT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CHÀO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MỪNG</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QUÝ</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THẦY</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GIÁO</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VÀ</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EM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SINH</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ĐẾN</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VỚI</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TIẾT</a:t>
            </a:r>
            <a:r>
              <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40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HỌC</a:t>
            </a:r>
            <a:endParaRPr lang="en-US" altLang="en-US" sz="40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8" name="TextBox 6">
            <a:extLst>
              <a:ext uri="{FF2B5EF4-FFF2-40B4-BE49-F238E27FC236}">
                <a16:creationId xmlns:a16="http://schemas.microsoft.com/office/drawing/2014/main" id="{FA38FDC1-6A6C-54F5-7E8E-7326CD884AF8}"/>
              </a:ext>
            </a:extLst>
          </p:cNvPr>
          <p:cNvSpPr txBox="1">
            <a:spLocks noChangeArrowheads="1"/>
          </p:cNvSpPr>
          <p:nvPr/>
        </p:nvSpPr>
        <p:spPr bwMode="auto">
          <a:xfrm>
            <a:off x="16625" y="2708730"/>
            <a:ext cx="12191999"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lnSpc>
                <a:spcPct val="100000"/>
              </a:lnSpc>
              <a:spcBef>
                <a:spcPct val="0"/>
              </a:spcBef>
              <a:buFontTx/>
              <a:buNone/>
              <a:defRPr/>
            </a:pPr>
            <a:r>
              <a:rPr lang="en-US" altLang="en-US" sz="4000" b="1" dirty="0" err="1">
                <a:solidFill>
                  <a:prstClr val="black"/>
                </a:solidFill>
                <a:latin typeface="Times New Roman" panose="02020603050405020304" pitchFamily="18" charset="0"/>
                <a:cs typeface="Times New Roman" panose="02020603050405020304" pitchFamily="18" charset="0"/>
              </a:rPr>
              <a:t>Môn</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Lịch</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sử</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và</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Địa</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lý</a:t>
            </a:r>
            <a:r>
              <a:rPr lang="en-US" altLang="en-US" sz="4000" b="1" dirty="0">
                <a:solidFill>
                  <a:prstClr val="black"/>
                </a:solidFill>
                <a:latin typeface="Times New Roman" panose="02020603050405020304" pitchFamily="18" charset="0"/>
                <a:cs typeface="Times New Roman" panose="02020603050405020304" pitchFamily="18" charset="0"/>
              </a:rPr>
              <a:t>- </a:t>
            </a:r>
            <a:r>
              <a:rPr lang="en-US" altLang="en-US" sz="4000" b="1" dirty="0" err="1">
                <a:solidFill>
                  <a:prstClr val="black"/>
                </a:solidFill>
                <a:latin typeface="Times New Roman" panose="02020603050405020304" pitchFamily="18" charset="0"/>
                <a:cs typeface="Times New Roman" panose="02020603050405020304" pitchFamily="18" charset="0"/>
              </a:rPr>
              <a:t>Lớp</a:t>
            </a:r>
            <a:r>
              <a:rPr lang="en-US" altLang="en-US" sz="4000" b="1" dirty="0">
                <a:solidFill>
                  <a:prstClr val="black"/>
                </a:solidFill>
                <a:latin typeface="Times New Roman" panose="02020603050405020304" pitchFamily="18" charset="0"/>
                <a:cs typeface="Times New Roman" panose="02020603050405020304" pitchFamily="18" charset="0"/>
              </a:rPr>
              <a:t> 4</a:t>
            </a:r>
          </a:p>
          <a:p>
            <a:pPr algn="ctr">
              <a:lnSpc>
                <a:spcPct val="100000"/>
              </a:lnSpc>
              <a:spcBef>
                <a:spcPct val="0"/>
              </a:spcBef>
              <a:buFontTx/>
              <a:buNone/>
              <a:defRPr/>
            </a:pPr>
            <a:r>
              <a:rPr lang="en-US" altLang="en-US" sz="3600" b="1" dirty="0" err="1">
                <a:solidFill>
                  <a:prstClr val="black"/>
                </a:solidFill>
                <a:latin typeface="Times New Roman" panose="02020603050405020304" pitchFamily="18" charset="0"/>
                <a:cs typeface="Times New Roman" panose="02020603050405020304" pitchFamily="18" charset="0"/>
              </a:rPr>
              <a:t>Bài</a:t>
            </a:r>
            <a:r>
              <a:rPr lang="en-US" altLang="en-US" sz="3600" b="1" dirty="0">
                <a:solidFill>
                  <a:prstClr val="black"/>
                </a:solidFill>
                <a:latin typeface="Times New Roman" panose="02020603050405020304" pitchFamily="18" charset="0"/>
                <a:cs typeface="Times New Roman" panose="02020603050405020304" pitchFamily="18" charset="0"/>
              </a:rPr>
              <a:t>: MỘT SỐ NÉT VĂN HÓA Ở VÙNG TRUNG DU VÀ MIỀN NÚI BẮC BỘ</a:t>
            </a:r>
          </a:p>
        </p:txBody>
      </p:sp>
      <p:pic>
        <p:nvPicPr>
          <p:cNvPr id="9" name="Picture 2" descr="Kết quả hình ảnh cho hình động con bướm">
            <a:extLst>
              <a:ext uri="{FF2B5EF4-FFF2-40B4-BE49-F238E27FC236}">
                <a16:creationId xmlns:a16="http://schemas.microsoft.com/office/drawing/2014/main" id="{F754281D-D15C-B244-9762-7C27AF54A0B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315792">
            <a:off x="11159935" y="2674708"/>
            <a:ext cx="116205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Kết quả hình ảnh cho hình động con bướm">
            <a:extLst>
              <a:ext uri="{FF2B5EF4-FFF2-40B4-BE49-F238E27FC236}">
                <a16:creationId xmlns:a16="http://schemas.microsoft.com/office/drawing/2014/main" id="{FBF50010-B9A7-4DF3-1D67-9A0E7A5E932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81636">
            <a:off x="527214" y="84571"/>
            <a:ext cx="1023010"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101981" y="253961"/>
            <a:ext cx="5084748" cy="646331"/>
          </a:xfrm>
          <a:prstGeom prst="rect">
            <a:avLst/>
          </a:prstGeom>
          <a:noFill/>
        </p:spPr>
        <p:txBody>
          <a:bodyPr wrap="square" rtlCol="0">
            <a:spAutoFit/>
          </a:bodyPr>
          <a:lstStyle/>
          <a:p>
            <a:pPr algn="ctr"/>
            <a:r>
              <a:rPr lang="en-US" dirty="0">
                <a:solidFill>
                  <a:prstClr val="black"/>
                </a:solidFill>
                <a:latin typeface="Times New Roman" pitchFamily="18" charset="0"/>
                <a:cs typeface="Times New Roman" pitchFamily="18" charset="0"/>
              </a:rPr>
              <a:t>UBND QUẬN DƯƠNG KINH</a:t>
            </a:r>
            <a:br>
              <a:rPr lang="en-US" dirty="0">
                <a:solidFill>
                  <a:prstClr val="black"/>
                </a:solidFill>
                <a:latin typeface="Times New Roman" pitchFamily="18" charset="0"/>
                <a:cs typeface="Times New Roman" pitchFamily="18" charset="0"/>
              </a:rPr>
            </a:br>
            <a:r>
              <a:rPr lang="en-US" b="1" dirty="0">
                <a:solidFill>
                  <a:prstClr val="black"/>
                </a:solidFill>
                <a:latin typeface="Times New Roman" pitchFamily="18" charset="0"/>
                <a:cs typeface="Times New Roman" pitchFamily="18" charset="0"/>
              </a:rPr>
              <a:t>TRƯỜNG TIỂU HỌC ĐA PHÚC</a:t>
            </a:r>
            <a:endParaRPr lang="en-US" dirty="0">
              <a:solidFill>
                <a:prstClr val="black"/>
              </a:solidFill>
            </a:endParaRPr>
          </a:p>
        </p:txBody>
      </p:sp>
      <p:cxnSp>
        <p:nvCxnSpPr>
          <p:cNvPr id="4" name="Straight Connector 3"/>
          <p:cNvCxnSpPr/>
          <p:nvPr/>
        </p:nvCxnSpPr>
        <p:spPr>
          <a:xfrm>
            <a:off x="6112624" y="830896"/>
            <a:ext cx="1356400" cy="0"/>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3349951" y="4562240"/>
            <a:ext cx="6084606" cy="830997"/>
          </a:xfrm>
          <a:prstGeom prst="rect">
            <a:avLst/>
          </a:prstGeom>
          <a:noFill/>
        </p:spPr>
        <p:txBody>
          <a:bodyPr wrap="square" rtlCol="0">
            <a:spAutoFit/>
          </a:bodyPr>
          <a:lstStyle/>
          <a:p>
            <a:pPr algn="ctr"/>
            <a:r>
              <a:rPr lang="en-US" sz="2400" b="1" dirty="0">
                <a:solidFill>
                  <a:prstClr val="black"/>
                </a:solidFill>
                <a:latin typeface="Times New Roman" pitchFamily="18" charset="0"/>
                <a:cs typeface="Times New Roman" pitchFamily="18" charset="0"/>
              </a:rPr>
              <a:t>GV THỰC HIỆN: NGÔ THỊ HOA</a:t>
            </a:r>
          </a:p>
          <a:p>
            <a:pPr algn="ctr"/>
            <a:r>
              <a:rPr lang="en-US" sz="2400" b="1" dirty="0" err="1">
                <a:solidFill>
                  <a:prstClr val="black"/>
                </a:solidFill>
                <a:latin typeface="Times New Roman" pitchFamily="18" charset="0"/>
                <a:cs typeface="Times New Roman" pitchFamily="18" charset="0"/>
              </a:rPr>
              <a:t>Năm</a:t>
            </a:r>
            <a:r>
              <a:rPr lang="en-US" sz="2400" b="1" dirty="0">
                <a:solidFill>
                  <a:prstClr val="black"/>
                </a:solidFill>
                <a:latin typeface="Times New Roman" pitchFamily="18" charset="0"/>
                <a:cs typeface="Times New Roman" pitchFamily="18" charset="0"/>
              </a:rPr>
              <a:t> </a:t>
            </a:r>
            <a:r>
              <a:rPr lang="en-US" sz="2400" b="1" dirty="0" err="1">
                <a:solidFill>
                  <a:prstClr val="black"/>
                </a:solidFill>
                <a:latin typeface="Times New Roman" pitchFamily="18" charset="0"/>
                <a:cs typeface="Times New Roman" pitchFamily="18" charset="0"/>
              </a:rPr>
              <a:t>học</a:t>
            </a:r>
            <a:r>
              <a:rPr lang="en-US" sz="2400" b="1" dirty="0">
                <a:solidFill>
                  <a:prstClr val="black"/>
                </a:solidFill>
                <a:latin typeface="Times New Roman" pitchFamily="18" charset="0"/>
                <a:cs typeface="Times New Roman" pitchFamily="18" charset="0"/>
              </a:rPr>
              <a:t>: 2024 - 2025</a:t>
            </a:r>
          </a:p>
        </p:txBody>
      </p:sp>
    </p:spTree>
    <p:extLst>
      <p:ext uri="{BB962C8B-B14F-4D97-AF65-F5344CB8AC3E}">
        <p14:creationId xmlns:p14="http://schemas.microsoft.com/office/powerpoint/2010/main" val="2097354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algn="ct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 chia </a:t>
            </a:r>
            <a:r>
              <a:rPr lang="en-US" sz="6000" b="1" dirty="0" err="1">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rPr>
              <a:t>sẻ</a:t>
            </a:r>
            <a:endParaRPr lang="en-US" sz="6000" b="1" dirty="0">
              <a:ln w="25400">
                <a:solidFill>
                  <a:srgbClr val="002060"/>
                </a:solidFill>
              </a:ln>
              <a:solidFill>
                <a:srgbClr val="FF0000"/>
              </a:solidFill>
              <a:effectLst>
                <a:outerShdw blurRad="50800" dist="38100" dir="2700000" algn="tl" rotWithShape="0">
                  <a:prstClr val="black">
                    <a:alpha val="40000"/>
                  </a:prstClr>
                </a:outerShdw>
              </a:effectLst>
              <a:latin typeface="Times New Roman" panose="02020603050405020304" pitchFamily="18" charset="0"/>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algn="ctr"/>
              <a:r>
                <a:rPr lang="en-US" sz="4000" b="1" dirty="0" err="1">
                  <a:solidFill>
                    <a:schemeClr val="bg1"/>
                  </a:solidFill>
                  <a:latin typeface="+mj-lt"/>
                </a:rPr>
                <a:t>Các</a:t>
              </a:r>
              <a:r>
                <a:rPr lang="en-US" sz="4000" b="1" dirty="0">
                  <a:solidFill>
                    <a:schemeClr val="bg1"/>
                  </a:solidFill>
                  <a:latin typeface="+mj-lt"/>
                </a:rPr>
                <a:t> </a:t>
              </a:r>
              <a:r>
                <a:rPr lang="en-US" sz="4000" b="1" dirty="0" err="1">
                  <a:solidFill>
                    <a:schemeClr val="bg1"/>
                  </a:solidFill>
                  <a:latin typeface="+mj-lt"/>
                </a:rPr>
                <a:t>nhóm</a:t>
              </a:r>
              <a:r>
                <a:rPr lang="en-US" sz="4000" b="1" dirty="0">
                  <a:solidFill>
                    <a:schemeClr val="bg1"/>
                  </a:solidFill>
                  <a:latin typeface="+mj-lt"/>
                </a:rPr>
                <a:t> </a:t>
              </a:r>
              <a:r>
                <a:rPr lang="en-US" sz="4000" b="1" dirty="0" err="1">
                  <a:solidFill>
                    <a:schemeClr val="bg1"/>
                  </a:solidFill>
                  <a:latin typeface="+mj-lt"/>
                </a:rPr>
                <a:t>khác</a:t>
              </a:r>
              <a:endParaRPr lang="en-US" sz="4000" b="1" dirty="0">
                <a:solidFill>
                  <a:schemeClr val="bg1"/>
                </a:solidFill>
                <a:latin typeface="+mj-lt"/>
              </a:endParaRPr>
            </a:p>
            <a:p>
              <a:pPr algn="ctr"/>
              <a:r>
                <a:rPr lang="en-US" sz="4000" b="1" dirty="0" err="1">
                  <a:solidFill>
                    <a:schemeClr val="bg1"/>
                  </a:solidFill>
                  <a:latin typeface="+mj-lt"/>
                </a:rPr>
                <a:t>Lắng</a:t>
              </a:r>
              <a:r>
                <a:rPr lang="en-US" sz="4000" b="1" dirty="0">
                  <a:solidFill>
                    <a:schemeClr val="bg1"/>
                  </a:solidFill>
                  <a:latin typeface="+mj-lt"/>
                </a:rPr>
                <a:t> </a:t>
              </a:r>
              <a:r>
                <a:rPr lang="en-US" sz="4000" b="1" dirty="0" err="1">
                  <a:solidFill>
                    <a:schemeClr val="bg1"/>
                  </a:solidFill>
                  <a:latin typeface="+mj-lt"/>
                </a:rPr>
                <a:t>nghe</a:t>
              </a:r>
              <a:r>
                <a:rPr lang="en-US" sz="4000" b="1" dirty="0">
                  <a:solidFill>
                    <a:schemeClr val="bg1"/>
                  </a:solidFill>
                  <a:latin typeface="+mj-lt"/>
                </a:rPr>
                <a:t> – </a:t>
              </a:r>
              <a:r>
                <a:rPr lang="en-US" sz="4000" b="1" dirty="0" err="1">
                  <a:solidFill>
                    <a:schemeClr val="bg1"/>
                  </a:solidFill>
                  <a:latin typeface="+mj-lt"/>
                </a:rPr>
                <a:t>góp</a:t>
              </a:r>
              <a:r>
                <a:rPr lang="en-US" sz="4000" b="1" dirty="0">
                  <a:solidFill>
                    <a:schemeClr val="bg1"/>
                  </a:solidFill>
                  <a:latin typeface="+mj-lt"/>
                </a:rPr>
                <a:t> ý - </a:t>
              </a:r>
              <a:r>
                <a:rPr lang="en-US" sz="4000" b="1" dirty="0" err="1">
                  <a:solidFill>
                    <a:schemeClr val="bg1"/>
                  </a:solidFill>
                  <a:latin typeface="+mj-lt"/>
                </a:rPr>
                <a:t>bổ</a:t>
              </a:r>
              <a:r>
                <a:rPr lang="en-US" sz="4000" b="1" dirty="0">
                  <a:solidFill>
                    <a:schemeClr val="bg1"/>
                  </a:solidFill>
                  <a:latin typeface="+mj-lt"/>
                </a:rPr>
                <a:t> sung</a:t>
              </a:r>
            </a:p>
          </p:txBody>
        </p:sp>
      </p:grpSp>
    </p:spTree>
    <p:extLst>
      <p:ext uri="{BB962C8B-B14F-4D97-AF65-F5344CB8AC3E}">
        <p14:creationId xmlns:p14="http://schemas.microsoft.com/office/powerpoint/2010/main" val="42088291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algn="just" rtl="0">
                <a:spcBef>
                  <a:spcPts val="0"/>
                </a:spcBef>
                <a:spcAft>
                  <a:spcPts val="500"/>
                </a:spcAft>
              </a:pPr>
              <a:r>
                <a:rPr lang="vi-VN" sz="2800" b="1" i="0" u="none" strike="noStrike" dirty="0">
                  <a:solidFill>
                    <a:srgbClr val="002060"/>
                  </a:solidFill>
                  <a:effectLst/>
                  <a:latin typeface="Cambria" panose="02040503050406030204" pitchFamily="18" charset="0"/>
                  <a:ea typeface="Cambria" panose="02040503050406030204" pitchFamily="18" charset="0"/>
                </a:rPr>
                <a:t>Vùng Trung du và miền núi Bắc Bộ nổi tiếng với lễ hội Gầu Tào, lễ hội Lồng Tồng,... các lễ hội được tổ chức nhằm cầu cho mọi người có một năm khoẻ mạnh, nhiều may mắn, mùa màng bội thu,...</a:t>
              </a:r>
              <a:endParaRPr lang="vi-VN" sz="6600" b="1" dirty="0">
                <a:solidFill>
                  <a:srgbClr val="002060"/>
                </a:solidFill>
                <a:effectLst/>
                <a:latin typeface="Cambria" panose="02040503050406030204" pitchFamily="18" charset="0"/>
                <a:ea typeface="Cambria" panose="02040503050406030204" pitchFamily="18" charset="0"/>
              </a:endParaRP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grpSp>
      <p:pic>
        <p:nvPicPr>
          <p:cNvPr id="18" name="Picture 17">
            <a:extLst>
              <a:ext uri="{FF2B5EF4-FFF2-40B4-BE49-F238E27FC236}">
                <a16:creationId xmlns:a16="http://schemas.microsoft.com/office/drawing/2014/main" id="{4944C90F-3952-FDD0-35FE-EA9A5BC31E5D}"/>
              </a:ext>
            </a:extLst>
          </p:cNvPr>
          <p:cNvPicPr>
            <a:picLocks noChangeAspect="1"/>
          </p:cNvPicPr>
          <p:nvPr/>
        </p:nvPicPr>
        <p:blipFill>
          <a:blip r:embed="rId3"/>
          <a:stretch>
            <a:fillRect/>
          </a:stretch>
        </p:blipFill>
        <p:spPr>
          <a:xfrm rot="491832">
            <a:off x="509398" y="2535174"/>
            <a:ext cx="5467350" cy="3543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9" name="Picture 18">
            <a:extLst>
              <a:ext uri="{FF2B5EF4-FFF2-40B4-BE49-F238E27FC236}">
                <a16:creationId xmlns:a16="http://schemas.microsoft.com/office/drawing/2014/main" id="{AB2528A6-4868-6BE1-C80E-224414A2E6F9}"/>
              </a:ext>
            </a:extLst>
          </p:cNvPr>
          <p:cNvPicPr>
            <a:picLocks noChangeAspect="1"/>
          </p:cNvPicPr>
          <p:nvPr/>
        </p:nvPicPr>
        <p:blipFill>
          <a:blip r:embed="rId4"/>
          <a:stretch>
            <a:fillRect/>
          </a:stretch>
        </p:blipFill>
        <p:spPr>
          <a:xfrm rot="20931294">
            <a:off x="6321742" y="2208657"/>
            <a:ext cx="5400675" cy="3867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22899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Gầu Tào là lễ hội truyền thống của người Mông, được tổ chức vào đầu năm, tại nơi bằng phẳng, rộng rãi.</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Sau phần nghi lễ được tiến hành trang trọng là những hoạt động vui chơi như: múa khèn, đi thăng bằng,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3074" name="Picture 2" descr="Lễ hội Gầu Tào độc đáo của dân tộc Mông ở Cao nguyên đá">
            <a:extLst>
              <a:ext uri="{FF2B5EF4-FFF2-40B4-BE49-F238E27FC236}">
                <a16:creationId xmlns:a16="http://schemas.microsoft.com/office/drawing/2014/main" id="{95883451-9517-94E0-ABD3-EBF4957D94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4694" y="2535561"/>
            <a:ext cx="7251954" cy="408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37398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fade">
                                      <p:cBhvr>
                                        <p:cTn id="14"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2098184"/>
            <a:chOff x="-180829" y="2659031"/>
            <a:chExt cx="2993004" cy="6547250"/>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6547250"/>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Lễ hội Lồng Tồng (còn gọi là hội Xuống đồng) là lễ hội truyền thống của người Tày, Nùng,... được tổ chức trên những cánh đồng hoặc khu đất rộng. Cày ruộng là nghi thức quan trọng trong lễ hội, sau đó có các trò chơi dân gian như: tung còn, kéo co, đẩy gậy,...</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4098" name="Picture 2" descr="Lễ hội Lồng Tồng - nét đặc sắc trong văn hóa vùng cao">
            <a:extLst>
              <a:ext uri="{FF2B5EF4-FFF2-40B4-BE49-F238E27FC236}">
                <a16:creationId xmlns:a16="http://schemas.microsoft.com/office/drawing/2014/main" id="{4273CA38-05B7-9097-52D1-806B3C99A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74672">
            <a:off x="573045" y="2874095"/>
            <a:ext cx="5148037" cy="3432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ìm Hiểu Về Lễ Hội Lồng Tồng Ở Cao Bằng">
            <a:extLst>
              <a:ext uri="{FF2B5EF4-FFF2-40B4-BE49-F238E27FC236}">
                <a16:creationId xmlns:a16="http://schemas.microsoft.com/office/drawing/2014/main" id="{A86F6184-4CD8-21C7-FF62-3C96C97F5A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09394">
            <a:off x="6586225" y="3054097"/>
            <a:ext cx="4730682" cy="3255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2959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173736" y="284439"/>
            <a:ext cx="11512296" cy="1545729"/>
            <a:chOff x="-180829" y="2659031"/>
            <a:chExt cx="2993004" cy="4823349"/>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2993004" cy="4823349"/>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Ở vùng Trung du và miền núi Bắc Bộ còn có nhiều lễ hội nổi tiếng khác như: lễ hội Đền Hùng (tỉnh Phú Thọ), lễ hội Xương Giang (tỉnh Bắc Giang),...</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5122" name="Picture 2" descr="Tìm hiểu] Lễ hội Đền Hùng được tổ chức ở đâu? Có ý nghĩa gì?">
            <a:extLst>
              <a:ext uri="{FF2B5EF4-FFF2-40B4-BE49-F238E27FC236}">
                <a16:creationId xmlns:a16="http://schemas.microsoft.com/office/drawing/2014/main" id="{11BCB3C9-EF2E-6D46-08E8-CA6E82828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72925">
            <a:off x="151124" y="2505456"/>
            <a:ext cx="6107021" cy="31232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Lễ hội Đền Hùng diễn ra khi nào? Ở đâu? Lịch sử &amp; ý nghĩa">
            <a:extLst>
              <a:ext uri="{FF2B5EF4-FFF2-40B4-BE49-F238E27FC236}">
                <a16:creationId xmlns:a16="http://schemas.microsoft.com/office/drawing/2014/main" id="{BC798A1C-7D3E-AB28-F6D4-F1DF0CD2E0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34784">
            <a:off x="6846436" y="2847529"/>
            <a:ext cx="4750441" cy="31692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DAAC9086-09E1-902D-ECE4-953BB33B842A}"/>
              </a:ext>
            </a:extLst>
          </p:cNvPr>
          <p:cNvSpPr/>
          <p:nvPr/>
        </p:nvSpPr>
        <p:spPr>
          <a:xfrm>
            <a:off x="4837176" y="6089904"/>
            <a:ext cx="4178808" cy="640080"/>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Đền</a:t>
            </a:r>
            <a:r>
              <a:rPr lang="en-US" sz="3600" b="1" dirty="0">
                <a:solidFill>
                  <a:schemeClr val="accent1">
                    <a:lumMod val="50000"/>
                  </a:schemeClr>
                </a:solidFill>
              </a:rPr>
              <a:t> </a:t>
            </a:r>
            <a:r>
              <a:rPr lang="en-US" sz="3600" b="1" dirty="0" err="1">
                <a:solidFill>
                  <a:schemeClr val="accent1">
                    <a:lumMod val="50000"/>
                  </a:schemeClr>
                </a:solidFill>
              </a:rPr>
              <a:t>Hùng</a:t>
            </a:r>
            <a:endParaRPr lang="en-US" sz="3600" b="1" dirty="0">
              <a:solidFill>
                <a:schemeClr val="accent1">
                  <a:lumMod val="50000"/>
                </a:schemeClr>
              </a:solidFill>
            </a:endParaRPr>
          </a:p>
        </p:txBody>
      </p:sp>
    </p:spTree>
    <p:extLst>
      <p:ext uri="{BB962C8B-B14F-4D97-AF65-F5344CB8AC3E}">
        <p14:creationId xmlns:p14="http://schemas.microsoft.com/office/powerpoint/2010/main" val="339705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par>
                                <p:cTn id="18" presetID="10" presetClass="entr" presetSubtype="0" fill="hold" nodeType="with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Khám phá lễ hội Cầu an Bản Mường tại vùng núi Tây Bắc - Thông Tin Du Lịch  24h">
            <a:extLst>
              <a:ext uri="{FF2B5EF4-FFF2-40B4-BE49-F238E27FC236}">
                <a16:creationId xmlns:a16="http://schemas.microsoft.com/office/drawing/2014/main" id="{34949DA1-67E2-2F82-8BAA-B27B8A2C98F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70870">
            <a:off x="182880" y="774192"/>
            <a:ext cx="6864096" cy="3432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ounded Rectangle 9">
            <a:extLst>
              <a:ext uri="{FF2B5EF4-FFF2-40B4-BE49-F238E27FC236}">
                <a16:creationId xmlns:a16="http://schemas.microsoft.com/office/drawing/2014/main" id="{FD2EB51C-CB5B-76EF-6CFA-AD38921159F6}"/>
              </a:ext>
            </a:extLst>
          </p:cNvPr>
          <p:cNvSpPr/>
          <p:nvPr/>
        </p:nvSpPr>
        <p:spPr>
          <a:xfrm>
            <a:off x="3967394" y="4910328"/>
            <a:ext cx="5231470"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accent1">
                    <a:lumMod val="50000"/>
                  </a:schemeClr>
                </a:solidFill>
              </a:rPr>
              <a:t>Lễ</a:t>
            </a:r>
            <a:r>
              <a:rPr lang="en-US" sz="3600" b="1" dirty="0">
                <a:solidFill>
                  <a:schemeClr val="accent1">
                    <a:lumMod val="50000"/>
                  </a:schemeClr>
                </a:solidFill>
              </a:rPr>
              <a:t> </a:t>
            </a:r>
            <a:r>
              <a:rPr lang="en-US" sz="3600" b="1" dirty="0" err="1">
                <a:solidFill>
                  <a:schemeClr val="accent1">
                    <a:lumMod val="50000"/>
                  </a:schemeClr>
                </a:solidFill>
              </a:rPr>
              <a:t>hội</a:t>
            </a:r>
            <a:r>
              <a:rPr lang="en-US" sz="3600" b="1" dirty="0">
                <a:solidFill>
                  <a:schemeClr val="accent1">
                    <a:lumMod val="50000"/>
                  </a:schemeClr>
                </a:solidFill>
              </a:rPr>
              <a:t> </a:t>
            </a:r>
            <a:r>
              <a:rPr lang="en-US" sz="3600" b="1" dirty="0" err="1">
                <a:solidFill>
                  <a:schemeClr val="accent1">
                    <a:lumMod val="50000"/>
                  </a:schemeClr>
                </a:solidFill>
              </a:rPr>
              <a:t>cầu</a:t>
            </a:r>
            <a:r>
              <a:rPr lang="en-US" sz="3600" b="1" dirty="0">
                <a:solidFill>
                  <a:schemeClr val="accent1">
                    <a:lumMod val="50000"/>
                  </a:schemeClr>
                </a:solidFill>
              </a:rPr>
              <a:t> an </a:t>
            </a:r>
            <a:r>
              <a:rPr lang="en-US" sz="3600" b="1" dirty="0" err="1">
                <a:solidFill>
                  <a:schemeClr val="accent1">
                    <a:lumMod val="50000"/>
                  </a:schemeClr>
                </a:solidFill>
              </a:rPr>
              <a:t>bản</a:t>
            </a:r>
            <a:r>
              <a:rPr lang="en-US" sz="3600" b="1" dirty="0">
                <a:solidFill>
                  <a:schemeClr val="accent1">
                    <a:lumMod val="50000"/>
                  </a:schemeClr>
                </a:solidFill>
              </a:rPr>
              <a:t> </a:t>
            </a:r>
            <a:r>
              <a:rPr lang="en-US" sz="3600" b="1" dirty="0" err="1">
                <a:solidFill>
                  <a:schemeClr val="accent1">
                    <a:lumMod val="50000"/>
                  </a:schemeClr>
                </a:solidFill>
              </a:rPr>
              <a:t>mường</a:t>
            </a:r>
            <a:endParaRPr lang="en-US" sz="3600" b="1" dirty="0">
              <a:solidFill>
                <a:schemeClr val="accent1">
                  <a:lumMod val="50000"/>
                </a:schemeClr>
              </a:solidFill>
            </a:endParaRPr>
          </a:p>
        </p:txBody>
      </p:sp>
      <p:pic>
        <p:nvPicPr>
          <p:cNvPr id="1028" name="Picture 4" descr="Tìm Hiểu Về Lễ Hội Cầu An Bản Mường Của Người Dân Tộc Thái ở Vùng Tây Bắc —  Gỗ Trang Trí">
            <a:extLst>
              <a:ext uri="{FF2B5EF4-FFF2-40B4-BE49-F238E27FC236}">
                <a16:creationId xmlns:a16="http://schemas.microsoft.com/office/drawing/2014/main" id="{E304246C-E0F2-4F6F-4C9B-3CFCFF7948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172022">
            <a:off x="7612301" y="1554480"/>
            <a:ext cx="4250514" cy="29116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617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050" name="Picture 2" descr="Lễ hội Hoa Ban Điện Biên từ góc nhìn văn hóa dân tộc Thái">
            <a:extLst>
              <a:ext uri="{FF2B5EF4-FFF2-40B4-BE49-F238E27FC236}">
                <a16:creationId xmlns:a16="http://schemas.microsoft.com/office/drawing/2014/main" id="{B83AD5EF-3292-60D5-8382-5F02660046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77117">
            <a:off x="426720" y="2690622"/>
            <a:ext cx="5269992" cy="30961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Thơ mộng Lễ hội Hoa ban của người Thái ở Tây Bắc">
            <a:extLst>
              <a:ext uri="{FF2B5EF4-FFF2-40B4-BE49-F238E27FC236}">
                <a16:creationId xmlns:a16="http://schemas.microsoft.com/office/drawing/2014/main" id="{51BD5D5B-C007-D143-7AC0-D2B391579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1321">
            <a:off x="5650992" y="612646"/>
            <a:ext cx="6034278" cy="336479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9">
            <a:extLst>
              <a:ext uri="{FF2B5EF4-FFF2-40B4-BE49-F238E27FC236}">
                <a16:creationId xmlns:a16="http://schemas.microsoft.com/office/drawing/2014/main" id="{B5F91607-E829-4B2A-F62B-1CAB1374DC84}"/>
              </a:ext>
            </a:extLst>
          </p:cNvPr>
          <p:cNvSpPr/>
          <p:nvPr/>
        </p:nvSpPr>
        <p:spPr>
          <a:xfrm>
            <a:off x="6207675" y="4956048"/>
            <a:ext cx="4189054" cy="1078992"/>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accent1">
                    <a:lumMod val="50000"/>
                  </a:schemeClr>
                </a:solidFill>
              </a:rPr>
              <a:t>Lễ</a:t>
            </a:r>
            <a:r>
              <a:rPr lang="en-US" sz="4000" b="1" dirty="0">
                <a:solidFill>
                  <a:schemeClr val="accent1">
                    <a:lumMod val="50000"/>
                  </a:schemeClr>
                </a:solidFill>
              </a:rPr>
              <a:t> </a:t>
            </a:r>
            <a:r>
              <a:rPr lang="en-US" sz="4000" b="1" dirty="0" err="1">
                <a:solidFill>
                  <a:schemeClr val="accent1">
                    <a:lumMod val="50000"/>
                  </a:schemeClr>
                </a:solidFill>
              </a:rPr>
              <a:t>hội</a:t>
            </a:r>
            <a:r>
              <a:rPr lang="en-US" sz="4000" b="1" dirty="0">
                <a:solidFill>
                  <a:schemeClr val="accent1">
                    <a:lumMod val="50000"/>
                  </a:schemeClr>
                </a:solidFill>
              </a:rPr>
              <a:t> </a:t>
            </a:r>
            <a:r>
              <a:rPr lang="en-US" sz="4000" b="1" dirty="0" err="1">
                <a:solidFill>
                  <a:schemeClr val="accent1">
                    <a:lumMod val="50000"/>
                  </a:schemeClr>
                </a:solidFill>
              </a:rPr>
              <a:t>hoa</a:t>
            </a:r>
            <a:r>
              <a:rPr lang="en-US" sz="4000" b="1" dirty="0">
                <a:solidFill>
                  <a:schemeClr val="accent1">
                    <a:lumMod val="50000"/>
                  </a:schemeClr>
                </a:solidFill>
              </a:rPr>
              <a:t> ban</a:t>
            </a:r>
          </a:p>
        </p:txBody>
      </p:sp>
    </p:spTree>
    <p:extLst>
      <p:ext uri="{BB962C8B-B14F-4D97-AF65-F5344CB8AC3E}">
        <p14:creationId xmlns:p14="http://schemas.microsoft.com/office/powerpoint/2010/main" val="87100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randombar(horizontal)">
                                      <p:cBhvr>
                                        <p:cTn id="10" dur="500"/>
                                        <p:tgtEl>
                                          <p:spTgt spid="2050"/>
                                        </p:tgtEl>
                                      </p:cBhvr>
                                    </p:animEffect>
                                  </p:childTnLst>
                                </p:cTn>
                              </p:par>
                              <p:par>
                                <p:cTn id="11" presetID="14" presetClass="entr" presetSubtype="10"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randombar(horizontal)">
                                      <p:cBhvr>
                                        <p:cTn id="13"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10312" y="274320"/>
            <a:ext cx="11649456" cy="649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82AF49EB-BF6A-64E1-504C-75DE61577EBB}"/>
              </a:ext>
            </a:extLst>
          </p:cNvPr>
          <p:cNvPicPr>
            <a:picLocks noChangeAspect="1"/>
          </p:cNvPicPr>
          <p:nvPr/>
        </p:nvPicPr>
        <p:blipFill>
          <a:blip r:embed="rId3"/>
          <a:stretch>
            <a:fillRect/>
          </a:stretch>
        </p:blipFill>
        <p:spPr>
          <a:xfrm>
            <a:off x="542324" y="194788"/>
            <a:ext cx="5072312" cy="6541575"/>
          </a:xfrm>
          <a:prstGeom prst="rect">
            <a:avLst/>
          </a:prstGeom>
        </p:spPr>
      </p:pic>
      <p:grpSp>
        <p:nvGrpSpPr>
          <p:cNvPr id="18" name="Group 17">
            <a:extLst>
              <a:ext uri="{FF2B5EF4-FFF2-40B4-BE49-F238E27FC236}">
                <a16:creationId xmlns:a16="http://schemas.microsoft.com/office/drawing/2014/main" id="{961ED582-7C73-AAF0-4BE6-70A6BFF25A74}"/>
              </a:ext>
            </a:extLst>
          </p:cNvPr>
          <p:cNvGrpSpPr/>
          <p:nvPr/>
        </p:nvGrpSpPr>
        <p:grpSpPr>
          <a:xfrm>
            <a:off x="5417846" y="1591057"/>
            <a:ext cx="6332194" cy="2198952"/>
            <a:chOff x="605907" y="1907457"/>
            <a:chExt cx="4002420" cy="1636373"/>
          </a:xfrm>
          <a:effectLst>
            <a:outerShdw blurRad="50800" dist="38100" dir="2700000" algn="tl" rotWithShape="0">
              <a:prstClr val="black">
                <a:alpha val="40000"/>
              </a:prstClr>
            </a:outerShdw>
          </a:effectLst>
        </p:grpSpPr>
        <p:sp>
          <p:nvSpPr>
            <p:cNvPr id="19" name="Rectangle: Rounded Corners 18">
              <a:extLst>
                <a:ext uri="{FF2B5EF4-FFF2-40B4-BE49-F238E27FC236}">
                  <a16:creationId xmlns:a16="http://schemas.microsoft.com/office/drawing/2014/main" id="{99596C35-5261-7253-5275-183D9C0B323A}"/>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E930E74-2CBA-AFB8-C2A6-C0245F5D0AA5}"/>
                </a:ext>
              </a:extLst>
            </p:cNvPr>
            <p:cNvSpPr txBox="1"/>
            <p:nvPr/>
          </p:nvSpPr>
          <p:spPr>
            <a:xfrm>
              <a:off x="677559" y="2072514"/>
              <a:ext cx="3930768" cy="1305500"/>
            </a:xfrm>
            <a:prstGeom prst="rect">
              <a:avLst/>
            </a:prstGeom>
            <a:noFill/>
          </p:spPr>
          <p:txBody>
            <a:bodyPr wrap="square" rtlCol="0">
              <a:spAutoFit/>
            </a:bodyPr>
            <a:lstStyle/>
            <a:p>
              <a:pPr algn="ct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Kể</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tên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một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số</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khác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địa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mình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lễ</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hội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đó</a:t>
              </a:r>
              <a:endPar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0575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78024" y="998474"/>
            <a:ext cx="6282309"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2825496" y="1769364"/>
            <a:ext cx="5650991" cy="1446550"/>
          </a:xfrm>
          <a:prstGeom prst="rect">
            <a:avLst/>
          </a:prstGeom>
          <a:noFill/>
          <a:ln>
            <a:noFill/>
          </a:ln>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Hoạt</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động</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Tìm</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hiểu</a:t>
            </a:r>
            <a:r>
              <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baseline="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về</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hát</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múa</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dân</a:t>
            </a:r>
            <a:r>
              <a:rPr kumimoji="0" lang="en-GB" altLang="en-US" sz="4400" b="1" i="0" u="none" strike="noStrike" kern="1200" cap="none" spc="0" normalizeH="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GB" altLang="en-US" sz="4400" b="1" i="0" u="none" strike="noStrike" kern="1200" cap="none" spc="0" normalizeH="0" noProof="0" dirty="0" err="1">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rPr>
              <a:t>gian</a:t>
            </a:r>
            <a:endParaRPr kumimoji="0" lang="en-GB" altLang="en-US" sz="4400" b="1" i="0" u="none" strike="noStrike" kern="1200" cap="none" spc="0" normalizeH="0" baseline="0" noProof="0" dirty="0">
              <a:ln>
                <a:noFill/>
              </a:ln>
              <a:solidFill>
                <a:prstClr val="white"/>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980056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256032" y="466344"/>
            <a:ext cx="11731752" cy="62179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892808"/>
            <a:chOff x="1362456" y="320040"/>
            <a:chExt cx="9802368" cy="1569660"/>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thông tin và quan sát các hình 4, 5 em hãy: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Giới thiệu nét cơ bản về hát Then, múa Xòe Thái của các dân tộc ở vùng Trung du và miền Núi Bắc Bộ.</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Cho biết các loại hình nghệ thuật đó phản ánh điều gì?</a:t>
              </a:r>
            </a:p>
          </p:txBody>
        </p:sp>
      </p:grpSp>
      <p:pic>
        <p:nvPicPr>
          <p:cNvPr id="8" name="Picture 7">
            <a:extLst>
              <a:ext uri="{FF2B5EF4-FFF2-40B4-BE49-F238E27FC236}">
                <a16:creationId xmlns:a16="http://schemas.microsoft.com/office/drawing/2014/main" id="{3452F082-8E76-045E-4E4D-89D5DDE40B38}"/>
              </a:ext>
            </a:extLst>
          </p:cNvPr>
          <p:cNvPicPr>
            <a:picLocks noChangeAspect="1"/>
          </p:cNvPicPr>
          <p:nvPr/>
        </p:nvPicPr>
        <p:blipFill>
          <a:blip r:embed="rId3"/>
          <a:stretch>
            <a:fillRect/>
          </a:stretch>
        </p:blipFill>
        <p:spPr>
          <a:xfrm>
            <a:off x="635317" y="219741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A72F2A89-D814-0472-5FE4-645CE21FED59}"/>
              </a:ext>
            </a:extLst>
          </p:cNvPr>
          <p:cNvPicPr>
            <a:picLocks noChangeAspect="1"/>
          </p:cNvPicPr>
          <p:nvPr/>
        </p:nvPicPr>
        <p:blipFill>
          <a:blip r:embed="rId4"/>
          <a:stretch>
            <a:fillRect/>
          </a:stretch>
        </p:blipFill>
        <p:spPr>
          <a:xfrm>
            <a:off x="5963267" y="3621024"/>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1AF8ACEF-5D06-0A01-3681-C0733475CBEB}"/>
              </a:ext>
            </a:extLst>
          </p:cNvPr>
          <p:cNvGrpSpPr/>
          <p:nvPr/>
        </p:nvGrpSpPr>
        <p:grpSpPr>
          <a:xfrm>
            <a:off x="2218087" y="4254458"/>
            <a:ext cx="4034557" cy="2411518"/>
            <a:chOff x="3489103" y="4071578"/>
            <a:chExt cx="4034557" cy="2411518"/>
          </a:xfrm>
        </p:grpSpPr>
        <p:pic>
          <p:nvPicPr>
            <p:cNvPr id="20" name="Picture 3">
              <a:extLst>
                <a:ext uri="{FF2B5EF4-FFF2-40B4-BE49-F238E27FC236}">
                  <a16:creationId xmlns:a16="http://schemas.microsoft.com/office/drawing/2014/main" id="{895134AC-DB83-4432-207B-510F38CA47F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9103" y="4071578"/>
              <a:ext cx="4034557" cy="2068628"/>
            </a:xfrm>
            <a:prstGeom prst="rect">
              <a:avLst/>
            </a:prstGeom>
          </p:spPr>
        </p:pic>
        <p:sp>
          <p:nvSpPr>
            <p:cNvPr id="21" name="Rectangle: Rounded Corners 20">
              <a:extLst>
                <a:ext uri="{FF2B5EF4-FFF2-40B4-BE49-F238E27FC236}">
                  <a16:creationId xmlns:a16="http://schemas.microsoft.com/office/drawing/2014/main" id="{F5D840F5-DBAE-8859-B1AD-EF239CECDE4E}"/>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6541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7" name="Picture 16">
            <a:extLst>
              <a:ext uri="{FF2B5EF4-FFF2-40B4-BE49-F238E27FC236}">
                <a16:creationId xmlns:a16="http://schemas.microsoft.com/office/drawing/2014/main" id="{4B43CD39-ABA4-620E-A4D2-6BE37D109C63}"/>
              </a:ext>
            </a:extLst>
          </p:cNvPr>
          <p:cNvPicPr>
            <a:picLocks noChangeAspect="1"/>
          </p:cNvPicPr>
          <p:nvPr/>
        </p:nvPicPr>
        <p:blipFill>
          <a:blip r:embed="rId4"/>
          <a:stretch>
            <a:fillRect/>
          </a:stretch>
        </p:blipFill>
        <p:spPr>
          <a:xfrm>
            <a:off x="809549" y="1292652"/>
            <a:ext cx="10534801" cy="1853345"/>
          </a:xfrm>
          <a:prstGeom prst="rect">
            <a:avLst/>
          </a:prstGeom>
        </p:spPr>
      </p:pic>
      <p:pic>
        <p:nvPicPr>
          <p:cNvPr id="18" name="Picture 17">
            <a:extLst>
              <a:ext uri="{FF2B5EF4-FFF2-40B4-BE49-F238E27FC236}">
                <a16:creationId xmlns:a16="http://schemas.microsoft.com/office/drawing/2014/main" id="{1257BD8D-FBCB-DD54-E3B2-52F8F5B72E65}"/>
              </a:ext>
            </a:extLst>
          </p:cNvPr>
          <p:cNvPicPr>
            <a:picLocks noChangeAspect="1"/>
          </p:cNvPicPr>
          <p:nvPr/>
        </p:nvPicPr>
        <p:blipFill>
          <a:blip r:embed="rId5"/>
          <a:stretch>
            <a:fillRect/>
          </a:stretch>
        </p:blipFill>
        <p:spPr>
          <a:xfrm>
            <a:off x="0" y="0"/>
            <a:ext cx="1877731" cy="1408298"/>
          </a:xfrm>
          <a:prstGeom prst="rect">
            <a:avLst/>
          </a:prstGeom>
        </p:spPr>
      </p:pic>
      <p:pic>
        <p:nvPicPr>
          <p:cNvPr id="20" name="Picture 19">
            <a:extLst>
              <a:ext uri="{FF2B5EF4-FFF2-40B4-BE49-F238E27FC236}">
                <a16:creationId xmlns:a16="http://schemas.microsoft.com/office/drawing/2014/main" id="{3B40C917-58E6-CBCF-BD51-5A16ED722934}"/>
              </a:ext>
            </a:extLst>
          </p:cNvPr>
          <p:cNvPicPr>
            <a:picLocks noChangeAspect="1"/>
          </p:cNvPicPr>
          <p:nvPr/>
        </p:nvPicPr>
        <p:blipFill>
          <a:blip r:embed="rId6"/>
          <a:stretch>
            <a:fillRect/>
          </a:stretch>
        </p:blipFill>
        <p:spPr>
          <a:xfrm>
            <a:off x="3304557" y="80729"/>
            <a:ext cx="5468586" cy="981541"/>
          </a:xfrm>
          <a:prstGeom prst="rect">
            <a:avLst/>
          </a:prstGeom>
        </p:spPr>
      </p:pic>
    </p:spTree>
    <p:extLst>
      <p:ext uri="{BB962C8B-B14F-4D97-AF65-F5344CB8AC3E}">
        <p14:creationId xmlns:p14="http://schemas.microsoft.com/office/powerpoint/2010/main" val="360184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Scale>
                                      <p:cBhvr>
                                        <p:cTn id="12"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8"/>
                                        </p:tgtEl>
                                        <p:attrNameLst>
                                          <p:attrName>ppt_x</p:attrName>
                                          <p:attrName>ppt_y</p:attrName>
                                        </p:attrNameLst>
                                      </p:cBhvr>
                                    </p:animMotion>
                                    <p:animEffect transition="in" filter="fade">
                                      <p:cBhvr>
                                        <p:cTn id="14" dur="1000"/>
                                        <p:tgtEl>
                                          <p:spTgt spid="18"/>
                                        </p:tgtEl>
                                      </p:cBhvr>
                                    </p:animEffect>
                                  </p:childTnLst>
                                </p:cTn>
                              </p:par>
                              <p:par>
                                <p:cTn id="15" presetID="5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Scale>
                                      <p:cBhvr>
                                        <p:cTn id="17"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17"/>
                                        </p:tgtEl>
                                        <p:attrNameLst>
                                          <p:attrName>ppt_x</p:attrName>
                                          <p:attrName>ppt_y</p:attrName>
                                        </p:attrNameLst>
                                      </p:cBhvr>
                                    </p:animMotion>
                                    <p:animEffect transition="in" filter="fade">
                                      <p:cBhvr>
                                        <p:cTn id="19"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Icon&#10;&#10;Description automatically generated">
            <a:extLst>
              <a:ext uri="{FF2B5EF4-FFF2-40B4-BE49-F238E27FC236}">
                <a16:creationId xmlns:a16="http://schemas.microsoft.com/office/drawing/2014/main" id="{F5D74CF3-5318-E7EC-BBD1-9A99ABCA1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0920" y="64703"/>
            <a:ext cx="6355633" cy="4847913"/>
          </a:xfrm>
          <a:prstGeom prst="rect">
            <a:avLst/>
          </a:prstGeom>
        </p:spPr>
      </p:pic>
      <p:sp>
        <p:nvSpPr>
          <p:cNvPr id="8" name="TextBox 7">
            <a:extLst>
              <a:ext uri="{FF2B5EF4-FFF2-40B4-BE49-F238E27FC236}">
                <a16:creationId xmlns:a16="http://schemas.microsoft.com/office/drawing/2014/main" id="{0B954CCA-4621-F68D-6A97-22D70ED13096}"/>
              </a:ext>
            </a:extLst>
          </p:cNvPr>
          <p:cNvSpPr txBox="1"/>
          <p:nvPr/>
        </p:nvSpPr>
        <p:spPr>
          <a:xfrm>
            <a:off x="6503616" y="2554072"/>
            <a:ext cx="4190251" cy="923330"/>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 chia </a:t>
            </a:r>
            <a:r>
              <a:rPr kumimoji="0" lang="en-US" sz="6000" b="1" i="0" u="none" strike="noStrike" kern="1200" cap="none" spc="0" normalizeH="0" baseline="0" noProof="0" dirty="0" err="1">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sẻ</a:t>
            </a:r>
            <a:endParaRPr kumimoji="0" lang="en-US" sz="6000" b="1" i="0" u="none" strike="noStrike" kern="1200" cap="none" spc="0" normalizeH="0" baseline="0" noProof="0" dirty="0">
              <a:ln w="25400">
                <a:solidFill>
                  <a:srgbClr val="002060"/>
                </a:solid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endParaRPr>
          </a:p>
        </p:txBody>
      </p:sp>
      <p:pic>
        <p:nvPicPr>
          <p:cNvPr id="13" name="Picture 3">
            <a:extLst>
              <a:ext uri="{FF2B5EF4-FFF2-40B4-BE49-F238E27FC236}">
                <a16:creationId xmlns:a16="http://schemas.microsoft.com/office/drawing/2014/main" id="{7646432A-3E27-8B9A-56B8-718E02CB9B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73045" y="754340"/>
            <a:ext cx="3126996" cy="3198973"/>
          </a:xfrm>
          <a:prstGeom prst="rect">
            <a:avLst/>
          </a:prstGeom>
        </p:spPr>
      </p:pic>
      <p:grpSp>
        <p:nvGrpSpPr>
          <p:cNvPr id="20" name="Group 19">
            <a:extLst>
              <a:ext uri="{FF2B5EF4-FFF2-40B4-BE49-F238E27FC236}">
                <a16:creationId xmlns:a16="http://schemas.microsoft.com/office/drawing/2014/main" id="{A961BD54-0C32-12F5-5844-F4B3EF3BD2A3}"/>
              </a:ext>
            </a:extLst>
          </p:cNvPr>
          <p:cNvGrpSpPr/>
          <p:nvPr/>
        </p:nvGrpSpPr>
        <p:grpSpPr>
          <a:xfrm>
            <a:off x="716287" y="4421939"/>
            <a:ext cx="6213880" cy="1984140"/>
            <a:chOff x="7930237" y="854592"/>
            <a:chExt cx="5085471" cy="1984140"/>
          </a:xfrm>
        </p:grpSpPr>
        <p:pic>
          <p:nvPicPr>
            <p:cNvPr id="21" name="Graphic 20">
              <a:extLst>
                <a:ext uri="{FF2B5EF4-FFF2-40B4-BE49-F238E27FC236}">
                  <a16:creationId xmlns:a16="http://schemas.microsoft.com/office/drawing/2014/main" id="{D254EF30-572A-F0F2-73C0-C431658D83A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930237" y="854592"/>
              <a:ext cx="5085471" cy="1757645"/>
            </a:xfrm>
            <a:prstGeom prst="rect">
              <a:avLst/>
            </a:prstGeom>
          </p:spPr>
        </p:pic>
        <p:sp>
          <p:nvSpPr>
            <p:cNvPr id="22" name="TextBox 21">
              <a:extLst>
                <a:ext uri="{FF2B5EF4-FFF2-40B4-BE49-F238E27FC236}">
                  <a16:creationId xmlns:a16="http://schemas.microsoft.com/office/drawing/2014/main" id="{40A602BA-BC15-6573-0A5E-83322A1B685A}"/>
                </a:ext>
              </a:extLst>
            </p:cNvPr>
            <p:cNvSpPr txBox="1"/>
            <p:nvPr/>
          </p:nvSpPr>
          <p:spPr>
            <a:xfrm>
              <a:off x="8141392" y="992073"/>
              <a:ext cx="4656317" cy="184665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Các</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nhóm</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khác</a:t>
              </a:r>
              <a:endPar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Lắng</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nghe</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góp</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ý - </a:t>
              </a:r>
              <a:r>
                <a:rPr kumimoji="0" lang="en-US" sz="4000" b="1" i="0" u="none" strike="noStrike" kern="1200" cap="none" spc="0" normalizeH="0" baseline="0" noProof="0" dirty="0" err="1">
                  <a:ln>
                    <a:noFill/>
                  </a:ln>
                  <a:solidFill>
                    <a:prstClr val="white"/>
                  </a:solidFill>
                  <a:effectLst/>
                  <a:uLnTx/>
                  <a:uFillTx/>
                  <a:latin typeface="Calibri Light" panose="020F0302020204030204"/>
                  <a:ea typeface="+mn-ea"/>
                  <a:cs typeface="+mn-cs"/>
                </a:rPr>
                <a:t>bổ</a:t>
              </a:r>
              <a:r>
                <a:rPr kumimoji="0" lang="en-US" sz="4000" b="1" i="0" u="none" strike="noStrike" kern="1200" cap="none" spc="0" normalizeH="0" baseline="0" noProof="0" dirty="0">
                  <a:ln>
                    <a:noFill/>
                  </a:ln>
                  <a:solidFill>
                    <a:prstClr val="white"/>
                  </a:solidFill>
                  <a:effectLst/>
                  <a:uLnTx/>
                  <a:uFillTx/>
                  <a:latin typeface="Calibri Light" panose="020F0302020204030204"/>
                  <a:ea typeface="+mn-ea"/>
                  <a:cs typeface="+mn-cs"/>
                </a:rPr>
                <a:t> sung</a:t>
              </a:r>
            </a:p>
          </p:txBody>
        </p:sp>
      </p:grpSp>
    </p:spTree>
    <p:extLst>
      <p:ext uri="{BB962C8B-B14F-4D97-AF65-F5344CB8AC3E}">
        <p14:creationId xmlns:p14="http://schemas.microsoft.com/office/powerpoint/2010/main" val="8840237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6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76000">
                                          <p:cBhvr additive="base">
                                            <p:cTn id="7" dur="750" fill="hold"/>
                                            <p:tgtEl>
                                              <p:spTgt spid="20"/>
                                            </p:tgtEl>
                                            <p:attrNameLst>
                                              <p:attrName>ppt_x</p:attrName>
                                            </p:attrNameLst>
                                          </p:cBhvr>
                                          <p:tavLst>
                                            <p:tav tm="0">
                                              <p:val>
                                                <p:strVal val="1+#ppt_w/2"/>
                                              </p:val>
                                            </p:tav>
                                            <p:tav tm="100000">
                                              <p:val>
                                                <p:strVal val="#ppt_x"/>
                                              </p:val>
                                            </p:tav>
                                          </p:tavLst>
                                        </p:anim>
                                        <p:anim calcmode="lin" valueType="num" p14:bounceEnd="76000">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1+#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5417086"/>
            <a:chOff x="-180829" y="2659031"/>
            <a:chExt cx="1938406" cy="1690367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690367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Hát Then là một loại hình diễn</a:t>
              </a:r>
              <a:r>
                <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xướng âm nhạc dân gian của các dân tộc Tày, Nùng, Thái, thường được tổ chức vào những dịp lễ quan trọng.</a:t>
              </a:r>
            </a:p>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Thông qua các làn điệu khác nhau của Then, người dân mong muốn những điều may mắn và cuộc sống tốt lành.</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2" name="Picture 1">
            <a:extLst>
              <a:ext uri="{FF2B5EF4-FFF2-40B4-BE49-F238E27FC236}">
                <a16:creationId xmlns:a16="http://schemas.microsoft.com/office/drawing/2014/main" id="{D5E56B5B-F6BB-809E-1DD2-B60569F174D9}"/>
              </a:ext>
            </a:extLst>
          </p:cNvPr>
          <p:cNvPicPr>
            <a:picLocks noChangeAspect="1"/>
          </p:cNvPicPr>
          <p:nvPr/>
        </p:nvPicPr>
        <p:blipFill>
          <a:blip r:embed="rId3"/>
          <a:stretch>
            <a:fillRect/>
          </a:stretch>
        </p:blipFill>
        <p:spPr>
          <a:xfrm>
            <a:off x="5829109" y="460057"/>
            <a:ext cx="5343525" cy="32861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146" name="Picture 2" descr="14 tỉnh tham gia Liên hoan Hát Then - Đàn Tính">
            <a:extLst>
              <a:ext uri="{FF2B5EF4-FFF2-40B4-BE49-F238E27FC236}">
                <a16:creationId xmlns:a16="http://schemas.microsoft.com/office/drawing/2014/main" id="{EF73AD77-64C4-9649-9481-741DA288EE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302" y="3959733"/>
            <a:ext cx="5282946" cy="27241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6474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fade">
                                      <p:cBhvr>
                                        <p:cTn id="14" dur="500"/>
                                        <p:tgtEl>
                                          <p:spTgt spid="6146"/>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grpSp>
        <p:nvGrpSpPr>
          <p:cNvPr id="3" name="Group 2">
            <a:extLst>
              <a:ext uri="{FF2B5EF4-FFF2-40B4-BE49-F238E27FC236}">
                <a16:creationId xmlns:a16="http://schemas.microsoft.com/office/drawing/2014/main" id="{D09DFD85-4077-4335-B43B-3E72077A2BB8}"/>
              </a:ext>
            </a:extLst>
          </p:cNvPr>
          <p:cNvGrpSpPr/>
          <p:nvPr/>
        </p:nvGrpSpPr>
        <p:grpSpPr>
          <a:xfrm>
            <a:off x="246888" y="1025103"/>
            <a:ext cx="7455888" cy="4983544"/>
            <a:chOff x="-180829" y="2659031"/>
            <a:chExt cx="1938406" cy="15550834"/>
          </a:xfrm>
        </p:grpSpPr>
        <p:sp>
          <p:nvSpPr>
            <p:cNvPr id="5" name="TextBox 4">
              <a:extLst>
                <a:ext uri="{FF2B5EF4-FFF2-40B4-BE49-F238E27FC236}">
                  <a16:creationId xmlns:a16="http://schemas.microsoft.com/office/drawing/2014/main" id="{9608F2D6-57D8-5F5C-9170-CC9E8551BFE6}"/>
                </a:ext>
              </a:extLst>
            </p:cNvPr>
            <p:cNvSpPr txBox="1"/>
            <p:nvPr/>
          </p:nvSpPr>
          <p:spPr>
            <a:xfrm>
              <a:off x="-180829" y="2659031"/>
              <a:ext cx="1319394" cy="15550834"/>
            </a:xfrm>
            <a:prstGeom prst="roundRect">
              <a:avLst>
                <a:gd name="adj" fmla="val 17994"/>
              </a:avLst>
            </a:prstGeom>
            <a:solidFill>
              <a:schemeClr val="bg1"/>
            </a:solidFill>
            <a:ln w="38100">
              <a:solidFill>
                <a:srgbClr val="FFEF00"/>
              </a:solidFill>
              <a:prstDash val="lgDash"/>
            </a:ln>
          </p:spPr>
          <p:txBody>
            <a:bodyPr wrap="square" rtlCol="0">
              <a:spAutoFit/>
            </a:bodyPr>
            <a:lstStyle/>
            <a:p>
              <a:pPr marL="0" marR="0" lvl="0" indent="0" algn="just" defTabSz="914400" rtl="0" eaLnBrk="1" fontAlgn="auto" latinLnBrk="0" hangingPunct="1">
                <a:lnSpc>
                  <a:spcPct val="100000"/>
                </a:lnSpc>
                <a:spcBef>
                  <a:spcPts val="0"/>
                </a:spcBef>
                <a:spcAft>
                  <a:spcPts val="50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Xoè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loại hình múa truyền thống đặc</a:t>
              </a:r>
              <a:r>
                <a:rPr kumimoji="0" lang="en-US"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sắc của người Thái, được biểu diễn trong các dịp lễ, tết, ngày vui của gia đình, dòng họ, bản mường,... Những điệu xoè chứa đựng ước mơ, khát vọng và là niềm tự hào của người Thái.</a:t>
              </a:r>
            </a:p>
          </p:txBody>
        </p:sp>
        <p:grpSp>
          <p:nvGrpSpPr>
            <p:cNvPr id="6" name="组合 58">
              <a:extLst>
                <a:ext uri="{FF2B5EF4-FFF2-40B4-BE49-F238E27FC236}">
                  <a16:creationId xmlns:a16="http://schemas.microsoft.com/office/drawing/2014/main" id="{19AB87DD-6926-FC40-830C-B8441858BC2C}"/>
                </a:ext>
              </a:extLst>
            </p:cNvPr>
            <p:cNvGrpSpPr/>
            <p:nvPr/>
          </p:nvGrpSpPr>
          <p:grpSpPr>
            <a:xfrm rot="2224307">
              <a:off x="1254960" y="3228995"/>
              <a:ext cx="502617" cy="284661"/>
              <a:chOff x="11046365" y="4655056"/>
              <a:chExt cx="679565" cy="384877"/>
            </a:xfrm>
          </p:grpSpPr>
          <p:sp>
            <p:nvSpPr>
              <p:cNvPr id="9" name="五角星 2">
                <a:extLst>
                  <a:ext uri="{FF2B5EF4-FFF2-40B4-BE49-F238E27FC236}">
                    <a16:creationId xmlns:a16="http://schemas.microsoft.com/office/drawing/2014/main" id="{EF3AA986-5119-F3A8-E991-081661054B92}"/>
                  </a:ext>
                </a:extLst>
              </p:cNvPr>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五角星 2">
                <a:extLst>
                  <a:ext uri="{FF2B5EF4-FFF2-40B4-BE49-F238E27FC236}">
                    <a16:creationId xmlns:a16="http://schemas.microsoft.com/office/drawing/2014/main" id="{619F0B97-8F08-47B1-6494-FEF08A96FE5C}"/>
                  </a:ext>
                </a:extLst>
              </p:cNvPr>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pic>
        <p:nvPicPr>
          <p:cNvPr id="7" name="Picture 6">
            <a:extLst>
              <a:ext uri="{FF2B5EF4-FFF2-40B4-BE49-F238E27FC236}">
                <a16:creationId xmlns:a16="http://schemas.microsoft.com/office/drawing/2014/main" id="{F22C1142-A05D-F132-9D9A-5E1919EDEB4E}"/>
              </a:ext>
            </a:extLst>
          </p:cNvPr>
          <p:cNvPicPr>
            <a:picLocks noChangeAspect="1"/>
          </p:cNvPicPr>
          <p:nvPr/>
        </p:nvPicPr>
        <p:blipFill>
          <a:blip r:embed="rId3"/>
          <a:stretch>
            <a:fillRect/>
          </a:stretch>
        </p:blipFill>
        <p:spPr>
          <a:xfrm>
            <a:off x="5944979" y="265176"/>
            <a:ext cx="5597415" cy="2739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170" name="Picture 2" descr="Nét đẹp tinh hoa trong điệu múa xòe vòng của dân tộc Thái - Điện Biên -  iVIVU.com">
            <a:extLst>
              <a:ext uri="{FF2B5EF4-FFF2-40B4-BE49-F238E27FC236}">
                <a16:creationId xmlns:a16="http://schemas.microsoft.com/office/drawing/2014/main" id="{136A4A57-7AE7-29C6-DCFE-25676D9D2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456" y="3208628"/>
            <a:ext cx="5660136" cy="3347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8408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fade">
                                      <p:cBhvr>
                                        <p:cTn id="14" dur="500"/>
                                        <p:tgtEl>
                                          <p:spTgt spid="7170"/>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002535" y="1055309"/>
            <a:ext cx="986942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505455" y="2615211"/>
            <a:ext cx="9473185"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645B4396-D56C-8F76-7C66-9A38B1FAD185}"/>
              </a:ext>
            </a:extLst>
          </p:cNvPr>
          <p:cNvSpPr txBox="1"/>
          <p:nvPr/>
        </p:nvSpPr>
        <p:spPr>
          <a:xfrm>
            <a:off x="2267712" y="1252728"/>
            <a:ext cx="9668256" cy="646331"/>
          </a:xfrm>
          <a:prstGeom prst="rect">
            <a:avLst/>
          </a:prstGeom>
          <a:noFill/>
        </p:spPr>
        <p:txBody>
          <a:bodyPr wrap="square" rtlCol="0">
            <a:spAutoFit/>
          </a:bodyPr>
          <a:lstStyle/>
          <a:p>
            <a:r>
              <a:rPr kumimoji="0" lang="en-US" sz="36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là</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loại</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hình</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nghệ</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thuật</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của</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dân</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tộc</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6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6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3" name="Round Diagonal Corner Rectangle 11">
            <a:extLst>
              <a:ext uri="{FF2B5EF4-FFF2-40B4-BE49-F238E27FC236}">
                <a16:creationId xmlns:a16="http://schemas.microsoft.com/office/drawing/2014/main" id="{41DDF08B-B36B-52EA-FC6B-1F2D19109F51}"/>
              </a:ext>
            </a:extLst>
          </p:cNvPr>
          <p:cNvSpPr/>
          <p:nvPr/>
        </p:nvSpPr>
        <p:spPr>
          <a:xfrm>
            <a:off x="1911095" y="2216597"/>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0B658DB-F8D1-AFEA-7631-97F9A2FBE85A}"/>
              </a:ext>
            </a:extLst>
          </p:cNvPr>
          <p:cNvSpPr txBox="1"/>
          <p:nvPr/>
        </p:nvSpPr>
        <p:spPr>
          <a:xfrm>
            <a:off x="1831848" y="2432304"/>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Thường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được</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biểu</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diễn</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vào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dịp</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noProof="0" dirty="0" err="1">
                <a:ln>
                  <a:noFill/>
                </a:ln>
                <a:solidFill>
                  <a:srgbClr val="002060"/>
                </a:solidFill>
                <a:effectLst/>
                <a:uLnTx/>
                <a:uFillTx/>
                <a:ea typeface="+mn-ea"/>
                <a:cs typeface="Arial" panose="020B0604020202020204" pitchFamily="34" charset="0"/>
              </a:rPr>
              <a:t>nào</a:t>
            </a:r>
            <a:r>
              <a:rPr kumimoji="0" lang="en-US" sz="3500" b="1" i="0" u="none" strike="noStrike" kern="0" cap="none" spc="0" normalizeH="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
        <p:nvSpPr>
          <p:cNvPr id="6" name="Round Diagonal Corner Rectangle 11">
            <a:extLst>
              <a:ext uri="{FF2B5EF4-FFF2-40B4-BE49-F238E27FC236}">
                <a16:creationId xmlns:a16="http://schemas.microsoft.com/office/drawing/2014/main" id="{1019008D-6C91-D2DC-B992-B6888E2AA2C5}"/>
              </a:ext>
            </a:extLst>
          </p:cNvPr>
          <p:cNvSpPr/>
          <p:nvPr/>
        </p:nvSpPr>
        <p:spPr>
          <a:xfrm>
            <a:off x="2276855" y="3423605"/>
            <a:ext cx="10158985" cy="992947"/>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F949963-DCAE-7515-3AD2-85263C0242DD}"/>
              </a:ext>
            </a:extLst>
          </p:cNvPr>
          <p:cNvSpPr txBox="1"/>
          <p:nvPr/>
        </p:nvSpPr>
        <p:spPr>
          <a:xfrm>
            <a:off x="2197608" y="3639312"/>
            <a:ext cx="10360152" cy="646331"/>
          </a:xfrm>
          <a:prstGeom prst="rect">
            <a:avLst/>
          </a:prstGeom>
          <a:noFill/>
        </p:spPr>
        <p:txBody>
          <a:bodyPr wrap="square" rtlCol="0">
            <a:spAutoFit/>
          </a:bodyPr>
          <a:lstStyle/>
          <a:p>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Người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Thái</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mong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muốn</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gì</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qua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những</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điệu</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 </a:t>
            </a:r>
            <a:r>
              <a:rPr kumimoji="0" lang="en-US" sz="3500" b="1" i="0" u="none" strike="noStrike" kern="0" cap="none" spc="0" normalizeH="0" baseline="0" noProof="0" dirty="0" err="1">
                <a:ln>
                  <a:noFill/>
                </a:ln>
                <a:solidFill>
                  <a:srgbClr val="002060"/>
                </a:solidFill>
                <a:effectLst/>
                <a:uLnTx/>
                <a:uFillTx/>
                <a:ea typeface="+mn-ea"/>
                <a:cs typeface="Arial" panose="020B0604020202020204" pitchFamily="34" charset="0"/>
              </a:rPr>
              <a:t>xòe</a:t>
            </a:r>
            <a:r>
              <a:rPr kumimoji="0" lang="en-US" sz="3500" b="1" i="0" u="none" strike="noStrike" kern="0" cap="none" spc="0" normalizeH="0" baseline="0" noProof="0" dirty="0">
                <a:ln>
                  <a:noFill/>
                </a:ln>
                <a:solidFill>
                  <a:srgbClr val="002060"/>
                </a:solidFill>
                <a:effectLst/>
                <a:uLnTx/>
                <a:uFillTx/>
                <a:ea typeface="+mn-ea"/>
                <a:cs typeface="Arial" panose="020B0604020202020204" pitchFamily="34" charset="0"/>
              </a:rPr>
              <a:t>?</a:t>
            </a:r>
            <a:endParaRPr kumimoji="0" lang="en-US" sz="35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332576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16" presetClass="entr" presetSubtype="21" fill="hold" grpId="0" nodeType="withEffect" nodePh="1">
                                  <p:stCondLst>
                                    <p:cond delay="0"/>
                                  </p:stCondLst>
                                  <p:endCondLst>
                                    <p:cond evt="begin" delay="0">
                                      <p:tn val="11"/>
                                    </p:cond>
                                  </p:end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 grpId="0"/>
      <p:bldP spid="3" grpId="0" animBg="1"/>
      <p:bldP spid="5" grpId="0"/>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field with a river&#10;&#10;Description automatically generated">
            <a:extLst>
              <a:ext uri="{FF2B5EF4-FFF2-40B4-BE49-F238E27FC236}">
                <a16:creationId xmlns:a16="http://schemas.microsoft.com/office/drawing/2014/main" id="{D7278A2A-FDB8-2ADC-B1E3-1B533DD9B1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9" name="Picture 20">
            <a:extLst>
              <a:ext uri="{FF2B5EF4-FFF2-40B4-BE49-F238E27FC236}">
                <a16:creationId xmlns:a16="http://schemas.microsoft.com/office/drawing/2014/main" id="{9E226C26-E0A1-F398-80AC-35233123521E}"/>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0" name="Picture 4" descr="Download finger , finger icon, left, right png and psd - finger pointing  icon png - Free PNG Images | TOPpng">
            <a:extLst>
              <a:ext uri="{FF2B5EF4-FFF2-40B4-BE49-F238E27FC236}">
                <a16:creationId xmlns:a16="http://schemas.microsoft.com/office/drawing/2014/main" id="{B07EF651-B86D-C041-6A41-64F52E942E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32" name="图片 19">
            <a:extLst>
              <a:ext uri="{FF2B5EF4-FFF2-40B4-BE49-F238E27FC236}">
                <a16:creationId xmlns:a16="http://schemas.microsoft.com/office/drawing/2014/main" id="{78980B52-FE3F-1B99-28EB-3133E2200A6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33" name="Group 32">
            <a:extLst>
              <a:ext uri="{FF2B5EF4-FFF2-40B4-BE49-F238E27FC236}">
                <a16:creationId xmlns:a16="http://schemas.microsoft.com/office/drawing/2014/main" id="{3B21A7EC-6EAC-853C-374F-14947BC35706}"/>
              </a:ext>
            </a:extLst>
          </p:cNvPr>
          <p:cNvGrpSpPr/>
          <p:nvPr/>
        </p:nvGrpSpPr>
        <p:grpSpPr>
          <a:xfrm>
            <a:off x="4528626" y="685800"/>
            <a:ext cx="7660913" cy="4695825"/>
            <a:chOff x="74342" y="1538752"/>
            <a:chExt cx="9069658" cy="3323063"/>
          </a:xfrm>
        </p:grpSpPr>
        <p:sp>
          <p:nvSpPr>
            <p:cNvPr id="34" name="Rounded Rectangle 13">
              <a:extLst>
                <a:ext uri="{FF2B5EF4-FFF2-40B4-BE49-F238E27FC236}">
                  <a16:creationId xmlns:a16="http://schemas.microsoft.com/office/drawing/2014/main" id="{CB7C6022-6FAC-625A-7C0C-32C4B71F551C}"/>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ounded Rectangle 14">
              <a:extLst>
                <a:ext uri="{FF2B5EF4-FFF2-40B4-BE49-F238E27FC236}">
                  <a16:creationId xmlns:a16="http://schemas.microsoft.com/office/drawing/2014/main" id="{95FE7469-F446-CF34-27E9-4BF9F9469D66}"/>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6" name="TextBox 7">
            <a:extLst>
              <a:ext uri="{FF2B5EF4-FFF2-40B4-BE49-F238E27FC236}">
                <a16:creationId xmlns:a16="http://schemas.microsoft.com/office/drawing/2014/main" id="{0F2156F0-2BFC-60FA-D9F4-51733F3622E5}"/>
              </a:ext>
            </a:extLst>
          </p:cNvPr>
          <p:cNvSpPr txBox="1"/>
          <p:nvPr/>
        </p:nvSpPr>
        <p:spPr>
          <a:xfrm>
            <a:off x="4285878" y="558501"/>
            <a:ext cx="7500788" cy="4308872"/>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endParaRPr lang="vi-VN" sz="4000" b="1" dirty="0">
              <a:solidFill>
                <a:srgbClr val="002060"/>
              </a:solidFill>
              <a:latin typeface="Cambria" panose="02040503050406030204" pitchFamily="18" charset="0"/>
              <a:ea typeface="Cambria" panose="02040503050406030204" pitchFamily="18" charset="0"/>
            </a:endParaRPr>
          </a:p>
          <a:p>
            <a:pPr marL="828311" lvl="1" indent="-571500" algn="just" defTabSz="914377">
              <a:buFont typeface="Arial" panose="020B0604020202020204" pitchFamily="34" charset="0"/>
              <a:buChar char="•"/>
              <a:defRPr/>
            </a:pPr>
            <a:r>
              <a:rPr lang="vi-VN" sz="4000" b="1" dirty="0">
                <a:solidFill>
                  <a:srgbClr val="002060"/>
                </a:solidFill>
                <a:latin typeface="Cambria" panose="02040503050406030204" pitchFamily="18" charset="0"/>
                <a:ea typeface="Cambria" panose="02040503050406030204" pitchFamily="18" charset="0"/>
              </a:rPr>
              <a:t>Mô tả được một số nét văn hoá của các dân tộc ở vùng Trung du và miền núi Bắc Bộ (lễ hội Gầu Tào, lễ hội Lồng Tồng, hát Then, múa Xoè Thái, chợ phiên vùng cao,...).</a:t>
            </a:r>
          </a:p>
        </p:txBody>
      </p:sp>
      <p:pic>
        <p:nvPicPr>
          <p:cNvPr id="37" name="Picture 36">
            <a:extLst>
              <a:ext uri="{FF2B5EF4-FFF2-40B4-BE49-F238E27FC236}">
                <a16:creationId xmlns:a16="http://schemas.microsoft.com/office/drawing/2014/main" id="{21A59D41-E967-9FDC-FDD3-E830BD3A82BB}"/>
              </a:ext>
            </a:extLst>
          </p:cNvPr>
          <p:cNvPicPr>
            <a:picLocks noChangeAspect="1"/>
          </p:cNvPicPr>
          <p:nvPr/>
        </p:nvPicPr>
        <p:blipFill>
          <a:blip r:embed="rId7"/>
          <a:stretch>
            <a:fillRect/>
          </a:stretch>
        </p:blipFill>
        <p:spPr>
          <a:xfrm>
            <a:off x="141941" y="235424"/>
            <a:ext cx="3499407" cy="2786113"/>
          </a:xfrm>
          <a:prstGeom prst="rect">
            <a:avLst/>
          </a:prstGeom>
        </p:spPr>
      </p:pic>
    </p:spTree>
    <p:extLst>
      <p:ext uri="{BB962C8B-B14F-4D97-AF65-F5344CB8AC3E}">
        <p14:creationId xmlns:p14="http://schemas.microsoft.com/office/powerpoint/2010/main" val="140543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6" presetClass="entr" presetSubtype="16" fill="hold" grpId="0" nodeType="withEffect">
                                  <p:stCondLst>
                                    <p:cond delay="0"/>
                                  </p:stCondLst>
                                  <p:childTnLst>
                                    <p:set>
                                      <p:cBhvr>
                                        <p:cTn id="8" dur="1" fill="hold">
                                          <p:stCondLst>
                                            <p:cond delay="0"/>
                                          </p:stCondLst>
                                        </p:cTn>
                                        <p:tgtEl>
                                          <p:spTgt spid="36">
                                            <p:txEl>
                                              <p:pRg st="1" end="1"/>
                                            </p:txEl>
                                          </p:spTgt>
                                        </p:tgtEl>
                                        <p:attrNameLst>
                                          <p:attrName>style.visibility</p:attrName>
                                        </p:attrNameLst>
                                      </p:cBhvr>
                                      <p:to>
                                        <p:strVal val="visible"/>
                                      </p:to>
                                    </p:set>
                                    <p:animEffect transition="in" filter="circle(in)">
                                      <p:cBhvr>
                                        <p:cTn id="9" dur="2000"/>
                                        <p:tgtEl>
                                          <p:spTgt spid="3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ound Diagonal Corner Rectangle 11">
            <a:extLst>
              <a:ext uri="{FF2B5EF4-FFF2-40B4-BE49-F238E27FC236}">
                <a16:creationId xmlns:a16="http://schemas.microsoft.com/office/drawing/2014/main" id="{B484F51A-48EA-762D-5446-335CD80CAF0A}"/>
              </a:ext>
            </a:extLst>
          </p:cNvPr>
          <p:cNvSpPr/>
          <p:nvPr/>
        </p:nvSpPr>
        <p:spPr>
          <a:xfrm>
            <a:off x="530352" y="524957"/>
            <a:ext cx="11136113"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4">
            <a:extLst>
              <a:ext uri="{FF2B5EF4-FFF2-40B4-BE49-F238E27FC236}">
                <a16:creationId xmlns:a16="http://schemas.microsoft.com/office/drawing/2014/main" id="{0D635B69-5312-708B-B790-9B764F83C701}"/>
              </a:ext>
            </a:extLst>
          </p:cNvPr>
          <p:cNvSpPr>
            <a:spLocks noChangeArrowheads="1"/>
          </p:cNvSpPr>
          <p:nvPr/>
        </p:nvSpPr>
        <p:spPr bwMode="auto">
          <a:xfrm>
            <a:off x="640080" y="795555"/>
            <a:ext cx="10574009"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342900" algn="just" defTabSz="914400" rtl="0" eaLnBrk="1" fontAlgn="auto" latinLnBrk="0" hangingPunct="1">
              <a:lnSpc>
                <a:spcPct val="100000"/>
              </a:lnSpc>
              <a:spcBef>
                <a:spcPct val="20000"/>
              </a:spcBef>
              <a:spcAft>
                <a:spcPts val="0"/>
              </a:spcAft>
              <a:buClrTx/>
              <a:buSzTx/>
              <a:buFontTx/>
              <a:buNone/>
              <a:tabLst/>
              <a:defRPr/>
            </a:pP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Video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vừa</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xem</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giúp em biết điều gì về văn hoá</a:t>
            </a:r>
            <a:r>
              <a:rPr kumimoji="0" lang="en-US"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vi-VN" sz="36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của dân tộc Mông ở Mai Châu, tỉnh Hoà Bình?</a:t>
            </a:r>
            <a:endParaRPr kumimoji="0" lang="en-US" sz="4400" b="1" i="0" u="none" strike="noStrike" kern="0" cap="none" spc="0" normalizeH="0" baseline="0" noProof="0" dirty="0">
              <a:ln>
                <a:noFill/>
              </a:ln>
              <a:solidFill>
                <a:srgbClr val="002060"/>
              </a:solidFill>
              <a:effectLst/>
              <a:uLnTx/>
              <a:uFillTx/>
              <a:latin typeface="UTM Aptima"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5" name="Rounded Rectangle 1">
            <a:extLst>
              <a:ext uri="{FF2B5EF4-FFF2-40B4-BE49-F238E27FC236}">
                <a16:creationId xmlns:a16="http://schemas.microsoft.com/office/drawing/2014/main" id="{7FF7FD7E-3B33-9901-293A-8F1146F10AEE}"/>
              </a:ext>
            </a:extLst>
          </p:cNvPr>
          <p:cNvSpPr/>
          <p:nvPr/>
        </p:nvSpPr>
        <p:spPr>
          <a:xfrm>
            <a:off x="2538548" y="2714461"/>
            <a:ext cx="9653452" cy="3278777"/>
          </a:xfrm>
          <a:prstGeom prst="roundRect">
            <a:avLst/>
          </a:prstGeom>
          <a:solidFill>
            <a:schemeClr val="bg1">
              <a:alpha val="89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A1DED6F1-7440-3930-64E9-BD1249A9912B}"/>
              </a:ext>
            </a:extLst>
          </p:cNvPr>
          <p:cNvSpPr>
            <a:spLocks/>
          </p:cNvSpPr>
          <p:nvPr/>
        </p:nvSpPr>
        <p:spPr bwMode="auto">
          <a:xfrm>
            <a:off x="2734492" y="3157466"/>
            <a:ext cx="8934994" cy="165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buNone/>
            </a:pP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Video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hiện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Gầu</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Tào</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dân</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tộc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Mông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lễ</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hội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mọi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người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vi-VN"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cùng nhau tụ tập giao lưu, nhảy múa</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trò</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b="1" dirty="0" err="1">
                <a:solidFill>
                  <a:srgbClr val="0000FF"/>
                </a:solidFill>
                <a:latin typeface="Cambria" panose="02040503050406030204" pitchFamily="18" charset="0"/>
                <a:ea typeface="Cambria" panose="02040503050406030204" pitchFamily="18" charset="0"/>
                <a:cs typeface="Times New Roman" panose="02020603050405020304" pitchFamily="18" charset="0"/>
              </a:rPr>
              <a:t>chơi</a:t>
            </a:r>
            <a:r>
              <a:rPr lang="en-US" altLang="en-US" sz="4000" b="1" dirty="0">
                <a:solidFill>
                  <a:srgbClr val="0000FF"/>
                </a:solidFill>
                <a:latin typeface="Cambria" panose="02040503050406030204" pitchFamily="18" charset="0"/>
                <a:ea typeface="Cambria" panose="02040503050406030204" pitchFamily="18" charset="0"/>
                <a:cs typeface="Times New Roman" panose="02020603050405020304" pitchFamily="18" charset="0"/>
              </a:rPr>
              <a:t>…</a:t>
            </a:r>
            <a:endParaRPr lang="en-US" altLang="en-US" sz="5400" b="1" dirty="0">
              <a:solidFill>
                <a:schemeClr val="accent1">
                  <a:lumMod val="50000"/>
                </a:schemeClr>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0798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6">
                                            <p:txEl>
                                              <p:pRg st="0" end="0"/>
                                            </p:txEl>
                                          </p:spTgt>
                                        </p:tgtEl>
                                        <p:attrNameLst>
                                          <p:attrName>style.visibility</p:attrName>
                                        </p:attrNameLst>
                                      </p:cBhvr>
                                      <p:to>
                                        <p:strVal val="visible"/>
                                      </p:to>
                                    </p:set>
                                    <p:anim by="(-#ppt_w*2)" calcmode="lin" valueType="num">
                                      <p:cBhvr rctx="PPT">
                                        <p:cTn id="23" dur="250" autoRev="1" fill="hold">
                                          <p:stCondLst>
                                            <p:cond delay="0"/>
                                          </p:stCondLst>
                                        </p:cTn>
                                        <p:tgtEl>
                                          <p:spTgt spid="6">
                                            <p:txEl>
                                              <p:pRg st="0" end="0"/>
                                            </p:txEl>
                                          </p:spTgt>
                                        </p:tgtEl>
                                        <p:attrNameLst>
                                          <p:attrName>ppt_w</p:attrName>
                                        </p:attrNameLst>
                                      </p:cBhvr>
                                    </p:anim>
                                    <p:anim by="(#ppt_w*0.50)" calcmode="lin" valueType="num">
                                      <p:cBhvr>
                                        <p:cTn id="24" dur="250" decel="50000" autoRev="1" fill="hold">
                                          <p:stCondLst>
                                            <p:cond delay="0"/>
                                          </p:stCondLst>
                                        </p:cTn>
                                        <p:tgtEl>
                                          <p:spTgt spid="6">
                                            <p:txEl>
                                              <p:pRg st="0" end="0"/>
                                            </p:txEl>
                                          </p:spTgt>
                                        </p:tgtEl>
                                        <p:attrNameLst>
                                          <p:attrName>ppt_x</p:attrName>
                                        </p:attrNameLst>
                                      </p:cBhvr>
                                    </p:anim>
                                    <p:anim from="(-#ppt_h/2)" to="(#ppt_y)" calcmode="lin" valueType="num">
                                      <p:cBhvr>
                                        <p:cTn id="25" dur="500" fill="hold">
                                          <p:stCondLst>
                                            <p:cond delay="0"/>
                                          </p:stCondLst>
                                        </p:cTn>
                                        <p:tgtEl>
                                          <p:spTgt spid="6">
                                            <p:txEl>
                                              <p:pRg st="0" end="0"/>
                                            </p:txEl>
                                          </p:spTgt>
                                        </p:tgtEl>
                                        <p:attrNameLst>
                                          <p:attrName>ppt_y</p:attrName>
                                        </p:attrNameLst>
                                      </p:cBhvr>
                                    </p:anim>
                                    <p:animRot by="21600000">
                                      <p:cBhvr>
                                        <p:cTn id="26" dur="500" fill="hold">
                                          <p:stCondLst>
                                            <p:cond delay="0"/>
                                          </p:stCondLst>
                                        </p:cTn>
                                        <p:tgtEl>
                                          <p:spTgt spid="6">
                                            <p:txEl>
                                              <p:pRg st="0" end="0"/>
                                            </p:txEl>
                                          </p:spTgt>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horizontal)">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7" name="Picture 6">
            <a:extLst>
              <a:ext uri="{FF2B5EF4-FFF2-40B4-BE49-F238E27FC236}">
                <a16:creationId xmlns:a16="http://schemas.microsoft.com/office/drawing/2014/main" id="{2E3AF981-B2DB-943A-CE95-11ECB10D4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894549" y="2272591"/>
            <a:ext cx="4512392" cy="3609914"/>
          </a:xfrm>
          <a:prstGeom prst="rect">
            <a:avLst/>
          </a:prstGeom>
        </p:spPr>
      </p:pic>
      <p:sp>
        <p:nvSpPr>
          <p:cNvPr id="8" name="Round Diagonal Corner Rectangle 11">
            <a:extLst>
              <a:ext uri="{FF2B5EF4-FFF2-40B4-BE49-F238E27FC236}">
                <a16:creationId xmlns:a16="http://schemas.microsoft.com/office/drawing/2014/main" id="{58A3F9EB-5C52-8DEF-24DA-B64022F7663A}"/>
              </a:ext>
            </a:extLst>
          </p:cNvPr>
          <p:cNvSpPr/>
          <p:nvPr/>
        </p:nvSpPr>
        <p:spPr>
          <a:xfrm>
            <a:off x="2322575" y="2344613"/>
            <a:ext cx="9869425" cy="169703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4">
            <a:extLst>
              <a:ext uri="{FF2B5EF4-FFF2-40B4-BE49-F238E27FC236}">
                <a16:creationId xmlns:a16="http://schemas.microsoft.com/office/drawing/2014/main" id="{9FA1D6BF-66E4-CF6B-17CA-CADB16F7400F}"/>
              </a:ext>
            </a:extLst>
          </p:cNvPr>
          <p:cNvSpPr>
            <a:spLocks noChangeArrowheads="1"/>
          </p:cNvSpPr>
          <p:nvPr/>
        </p:nvSpPr>
        <p:spPr bwMode="auto">
          <a:xfrm>
            <a:off x="2121409" y="2615211"/>
            <a:ext cx="9857232"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Bef>
                <a:spcPct val="20000"/>
              </a:spcBef>
              <a:defRPr/>
            </a:pPr>
            <a:r>
              <a:rPr lang="en-US" sz="3600" b="1" kern="0" dirty="0">
                <a:solidFill>
                  <a:srgbClr val="002060"/>
                </a:solidFill>
              </a:rPr>
              <a:t> </a:t>
            </a:r>
            <a:r>
              <a:rPr lang="en-US" sz="3600" b="1" kern="0" dirty="0" err="1">
                <a:solidFill>
                  <a:srgbClr val="002060"/>
                </a:solidFill>
              </a:rPr>
              <a:t>Hãy</a:t>
            </a:r>
            <a:r>
              <a:rPr lang="en-US" sz="3600" b="1" kern="0" dirty="0">
                <a:solidFill>
                  <a:srgbClr val="002060"/>
                </a:solidFill>
              </a:rPr>
              <a:t> </a:t>
            </a:r>
            <a:r>
              <a:rPr lang="en-US" sz="3600" b="1" kern="0" dirty="0" err="1">
                <a:solidFill>
                  <a:srgbClr val="002060"/>
                </a:solidFill>
              </a:rPr>
              <a:t>nêu</a:t>
            </a:r>
            <a:r>
              <a:rPr lang="en-US" sz="3600" b="1" kern="0" dirty="0">
                <a:solidFill>
                  <a:srgbClr val="002060"/>
                </a:solidFill>
              </a:rPr>
              <a:t> </a:t>
            </a:r>
            <a:r>
              <a:rPr lang="en-US" sz="3600" b="1" kern="0" dirty="0" err="1">
                <a:solidFill>
                  <a:srgbClr val="002060"/>
                </a:solidFill>
              </a:rPr>
              <a:t>hiểu</a:t>
            </a:r>
            <a:r>
              <a:rPr lang="en-US" sz="3600" b="1" kern="0" dirty="0">
                <a:solidFill>
                  <a:srgbClr val="002060"/>
                </a:solidFill>
              </a:rPr>
              <a:t> </a:t>
            </a:r>
            <a:r>
              <a:rPr lang="en-US" sz="3600" b="1" kern="0" dirty="0" err="1">
                <a:solidFill>
                  <a:srgbClr val="002060"/>
                </a:solidFill>
              </a:rPr>
              <a:t>biết</a:t>
            </a:r>
            <a:r>
              <a:rPr lang="en-US" sz="3600" b="1" kern="0" dirty="0">
                <a:solidFill>
                  <a:srgbClr val="002060"/>
                </a:solidFill>
              </a:rPr>
              <a:t> </a:t>
            </a:r>
            <a:r>
              <a:rPr lang="en-US" sz="3600" b="1" kern="0" dirty="0" err="1">
                <a:solidFill>
                  <a:srgbClr val="002060"/>
                </a:solidFill>
              </a:rPr>
              <a:t>của</a:t>
            </a:r>
            <a:r>
              <a:rPr lang="en-US" sz="3600" b="1" kern="0" dirty="0">
                <a:solidFill>
                  <a:srgbClr val="002060"/>
                </a:solidFill>
              </a:rPr>
              <a:t> </a:t>
            </a:r>
            <a:r>
              <a:rPr lang="en-US" sz="3600" b="1" kern="0" dirty="0" err="1">
                <a:solidFill>
                  <a:srgbClr val="002060"/>
                </a:solidFill>
              </a:rPr>
              <a:t>em</a:t>
            </a:r>
            <a:r>
              <a:rPr lang="en-US" sz="3600" b="1" kern="0" dirty="0">
                <a:solidFill>
                  <a:srgbClr val="002060"/>
                </a:solidFill>
              </a:rPr>
              <a:t> </a:t>
            </a:r>
            <a:r>
              <a:rPr lang="en-US" sz="3600" b="1" kern="0" dirty="0" err="1">
                <a:solidFill>
                  <a:srgbClr val="002060"/>
                </a:solidFill>
              </a:rPr>
              <a:t>về</a:t>
            </a:r>
            <a:r>
              <a:rPr lang="en-US" sz="3600" b="1" kern="0" dirty="0">
                <a:solidFill>
                  <a:srgbClr val="002060"/>
                </a:solidFill>
              </a:rPr>
              <a:t> </a:t>
            </a:r>
            <a:r>
              <a:rPr lang="en-US" sz="3600" b="1" kern="0" dirty="0" err="1">
                <a:solidFill>
                  <a:srgbClr val="002060"/>
                </a:solidFill>
              </a:rPr>
              <a:t>một</a:t>
            </a:r>
            <a:r>
              <a:rPr lang="en-US" sz="3600" b="1" kern="0" dirty="0">
                <a:solidFill>
                  <a:srgbClr val="002060"/>
                </a:solidFill>
              </a:rPr>
              <a:t> </a:t>
            </a:r>
            <a:r>
              <a:rPr lang="en-US" sz="3600" b="1" kern="0" dirty="0" err="1">
                <a:solidFill>
                  <a:srgbClr val="002060"/>
                </a:solidFill>
              </a:rPr>
              <a:t>số</a:t>
            </a:r>
            <a:r>
              <a:rPr lang="en-US" sz="3600" b="1" kern="0" dirty="0">
                <a:solidFill>
                  <a:srgbClr val="002060"/>
                </a:solidFill>
              </a:rPr>
              <a:t> </a:t>
            </a:r>
            <a:r>
              <a:rPr lang="en-US" sz="3600" b="1" kern="0" dirty="0" err="1">
                <a:solidFill>
                  <a:srgbClr val="002060"/>
                </a:solidFill>
              </a:rPr>
              <a:t>nét</a:t>
            </a:r>
            <a:r>
              <a:rPr lang="en-US" sz="3600" b="1" kern="0" dirty="0">
                <a:solidFill>
                  <a:srgbClr val="002060"/>
                </a:solidFill>
              </a:rPr>
              <a:t> </a:t>
            </a:r>
            <a:r>
              <a:rPr lang="en-US" sz="3600" b="1" kern="0" dirty="0" err="1">
                <a:solidFill>
                  <a:srgbClr val="002060"/>
                </a:solidFill>
              </a:rPr>
              <a:t>văn</a:t>
            </a:r>
            <a:r>
              <a:rPr lang="en-US" sz="3600" b="1" kern="0" dirty="0">
                <a:solidFill>
                  <a:srgbClr val="002060"/>
                </a:solidFill>
              </a:rPr>
              <a:t> </a:t>
            </a:r>
            <a:r>
              <a:rPr lang="en-US" sz="3600" b="1" kern="0" dirty="0" err="1">
                <a:solidFill>
                  <a:srgbClr val="002060"/>
                </a:solidFill>
              </a:rPr>
              <a:t>hoá</a:t>
            </a:r>
            <a:r>
              <a:rPr lang="en-US" sz="3600" b="1" kern="0" dirty="0">
                <a:solidFill>
                  <a:srgbClr val="002060"/>
                </a:solidFill>
              </a:rPr>
              <a:t> ở </a:t>
            </a:r>
            <a:r>
              <a:rPr lang="en-US" sz="3600" b="1" kern="0" dirty="0" err="1">
                <a:solidFill>
                  <a:srgbClr val="002060"/>
                </a:solidFill>
              </a:rPr>
              <a:t>vùng</a:t>
            </a:r>
            <a:r>
              <a:rPr lang="en-US" sz="3600" b="1" kern="0" dirty="0">
                <a:solidFill>
                  <a:srgbClr val="002060"/>
                </a:solidFill>
              </a:rPr>
              <a:t> </a:t>
            </a:r>
            <a:r>
              <a:rPr lang="en-US" sz="3600" b="1" kern="0" dirty="0" err="1">
                <a:solidFill>
                  <a:srgbClr val="002060"/>
                </a:solidFill>
              </a:rPr>
              <a:t>Trung</a:t>
            </a:r>
            <a:r>
              <a:rPr lang="en-US" sz="3600" b="1" kern="0" dirty="0">
                <a:solidFill>
                  <a:srgbClr val="002060"/>
                </a:solidFill>
              </a:rPr>
              <a:t> du </a:t>
            </a:r>
            <a:r>
              <a:rPr lang="en-US" sz="3600" b="1" kern="0" dirty="0" err="1">
                <a:solidFill>
                  <a:srgbClr val="002060"/>
                </a:solidFill>
              </a:rPr>
              <a:t>và</a:t>
            </a:r>
            <a:r>
              <a:rPr lang="en-US" sz="3600" b="1" kern="0" dirty="0">
                <a:solidFill>
                  <a:srgbClr val="002060"/>
                </a:solidFill>
              </a:rPr>
              <a:t> </a:t>
            </a:r>
            <a:r>
              <a:rPr lang="en-US" sz="3600" b="1" kern="0" dirty="0" err="1">
                <a:solidFill>
                  <a:srgbClr val="002060"/>
                </a:solidFill>
              </a:rPr>
              <a:t>miền</a:t>
            </a:r>
            <a:r>
              <a:rPr lang="en-US" sz="3600" b="1" kern="0" dirty="0">
                <a:solidFill>
                  <a:srgbClr val="002060"/>
                </a:solidFill>
              </a:rPr>
              <a:t> </a:t>
            </a:r>
            <a:r>
              <a:rPr lang="en-US" sz="3600" b="1" kern="0" dirty="0" err="1">
                <a:solidFill>
                  <a:srgbClr val="002060"/>
                </a:solidFill>
              </a:rPr>
              <a:t>núi</a:t>
            </a:r>
            <a:r>
              <a:rPr lang="en-US" sz="3600" b="1" kern="0" dirty="0">
                <a:solidFill>
                  <a:srgbClr val="002060"/>
                </a:solidFill>
              </a:rPr>
              <a:t> </a:t>
            </a:r>
            <a:r>
              <a:rPr lang="en-US" sz="3600" b="1" kern="0" dirty="0" err="1">
                <a:solidFill>
                  <a:srgbClr val="002060"/>
                </a:solidFill>
              </a:rPr>
              <a:t>Bắc</a:t>
            </a:r>
            <a:r>
              <a:rPr lang="en-US" sz="3600" b="1" kern="0" dirty="0">
                <a:solidFill>
                  <a:srgbClr val="002060"/>
                </a:solidFill>
              </a:rPr>
              <a:t> </a:t>
            </a:r>
            <a:r>
              <a:rPr lang="en-US" sz="3600" b="1" kern="0" dirty="0" err="1">
                <a:solidFill>
                  <a:srgbClr val="002060"/>
                </a:solidFill>
              </a:rPr>
              <a:t>Bộ</a:t>
            </a:r>
            <a:r>
              <a:rPr lang="en-US" sz="3600" b="1" kern="0" dirty="0">
                <a:solidFill>
                  <a:srgbClr val="002060"/>
                </a:solidFill>
              </a:rPr>
              <a:t>.</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418480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Picture 11">
            <a:extLst>
              <a:ext uri="{FF2B5EF4-FFF2-40B4-BE49-F238E27FC236}">
                <a16:creationId xmlns:a16="http://schemas.microsoft.com/office/drawing/2014/main" id="{466A5CFA-BCD6-FF81-CEF3-4C7E8F659DA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971800" y="998474"/>
            <a:ext cx="5788533" cy="3289300"/>
          </a:xfrm>
          <a:prstGeom prst="rect">
            <a:avLst/>
          </a:prstGeom>
        </p:spPr>
      </p:pic>
      <p:sp>
        <p:nvSpPr>
          <p:cNvPr id="3" name="Rectangles 12">
            <a:extLst>
              <a:ext uri="{FF2B5EF4-FFF2-40B4-BE49-F238E27FC236}">
                <a16:creationId xmlns:a16="http://schemas.microsoft.com/office/drawing/2014/main" id="{636D2955-2DA9-0165-AEF9-D975889DFC37}"/>
              </a:ext>
            </a:extLst>
          </p:cNvPr>
          <p:cNvSpPr/>
          <p:nvPr/>
        </p:nvSpPr>
        <p:spPr>
          <a:xfrm>
            <a:off x="3328416" y="1769364"/>
            <a:ext cx="5148071" cy="1754326"/>
          </a:xfrm>
          <a:prstGeom prst="rect">
            <a:avLst/>
          </a:prstGeom>
          <a:noFill/>
          <a:ln>
            <a:noFill/>
          </a:ln>
        </p:spPr>
        <p:txBody>
          <a:bodyPr wrap="square" rtlCol="0" anchor="t">
            <a:spAutoFit/>
          </a:bodyPr>
          <a:lstStyle/>
          <a:p>
            <a:pPr algn="ctr"/>
            <a:r>
              <a:rPr lang="en-GB" altLang="en-US" sz="5400" b="1" dirty="0" err="1">
                <a:solidFill>
                  <a:schemeClr val="bg1"/>
                </a:solidFill>
                <a:effectLst>
                  <a:outerShdw blurRad="38100" dist="19050" dir="2700000" algn="tl" rotWithShape="0">
                    <a:schemeClr val="dk1">
                      <a:alpha val="40000"/>
                    </a:schemeClr>
                  </a:outerShdw>
                </a:effectLst>
              </a:rPr>
              <a:t>Hoạt</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động</a:t>
            </a:r>
            <a:r>
              <a:rPr lang="en-GB" altLang="en-US" sz="5400" b="1" dirty="0">
                <a:solidFill>
                  <a:schemeClr val="bg1"/>
                </a:solidFill>
                <a:effectLst>
                  <a:outerShdw blurRad="38100" dist="19050" dir="2700000" algn="tl" rotWithShape="0">
                    <a:schemeClr val="dk1">
                      <a:alpha val="40000"/>
                    </a:schemeClr>
                  </a:outerShdw>
                </a:effectLst>
              </a:rPr>
              <a:t> 1: </a:t>
            </a:r>
            <a:r>
              <a:rPr lang="en-GB" altLang="en-US" sz="5400" b="1" dirty="0" err="1">
                <a:solidFill>
                  <a:schemeClr val="bg1"/>
                </a:solidFill>
                <a:effectLst>
                  <a:outerShdw blurRad="38100" dist="19050" dir="2700000" algn="tl" rotWithShape="0">
                    <a:schemeClr val="dk1">
                      <a:alpha val="40000"/>
                    </a:schemeClr>
                  </a:outerShdw>
                </a:effectLst>
              </a:rPr>
              <a:t>Tìm</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hiểu</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về</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lễ</a:t>
            </a:r>
            <a:r>
              <a:rPr lang="en-GB" altLang="en-US" sz="5400" b="1" dirty="0">
                <a:solidFill>
                  <a:schemeClr val="bg1"/>
                </a:solidFill>
                <a:effectLst>
                  <a:outerShdw blurRad="38100" dist="19050" dir="2700000" algn="tl" rotWithShape="0">
                    <a:schemeClr val="dk1">
                      <a:alpha val="40000"/>
                    </a:schemeClr>
                  </a:outerShdw>
                </a:effectLst>
              </a:rPr>
              <a:t> </a:t>
            </a:r>
            <a:r>
              <a:rPr lang="en-GB" altLang="en-US" sz="5400" b="1" dirty="0" err="1">
                <a:solidFill>
                  <a:schemeClr val="bg1"/>
                </a:solidFill>
                <a:effectLst>
                  <a:outerShdw blurRad="38100" dist="19050" dir="2700000" algn="tl" rotWithShape="0">
                    <a:schemeClr val="dk1">
                      <a:alpha val="40000"/>
                    </a:schemeClr>
                  </a:outerShdw>
                </a:effectLst>
              </a:rPr>
              <a:t>hội</a:t>
            </a:r>
            <a:endParaRPr lang="en-GB" altLang="en-US" sz="5400" b="1" dirty="0">
              <a:solidFill>
                <a:schemeClr val="bg1"/>
              </a:solidFill>
              <a:effectLst>
                <a:outerShdw blurRad="38100" dist="19050" dir="2700000" algn="tl" rotWithShape="0">
                  <a:schemeClr val="dk1">
                    <a:alpha val="40000"/>
                  </a:schemeClr>
                </a:outerShdw>
              </a:effectLst>
            </a:endParaRPr>
          </a:p>
        </p:txBody>
      </p:sp>
      <p:pic>
        <p:nvPicPr>
          <p:cNvPr id="6" name="Picture 5">
            <a:extLst>
              <a:ext uri="{FF2B5EF4-FFF2-40B4-BE49-F238E27FC236}">
                <a16:creationId xmlns:a16="http://schemas.microsoft.com/office/drawing/2014/main" id="{28B78EC6-00E3-AF23-2C9D-3766708D12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83649" y="2528513"/>
            <a:ext cx="3754755" cy="4114800"/>
          </a:xfrm>
          <a:prstGeom prst="rect">
            <a:avLst/>
          </a:prstGeom>
        </p:spPr>
      </p:pic>
      <p:pic>
        <p:nvPicPr>
          <p:cNvPr id="8" name="Picture 7" descr="A group of kids dancing&#10;&#10;Description automatically generated">
            <a:extLst>
              <a:ext uri="{FF2B5EF4-FFF2-40B4-BE49-F238E27FC236}">
                <a16:creationId xmlns:a16="http://schemas.microsoft.com/office/drawing/2014/main" id="{27FC690C-715A-BF68-105C-CB43DCC452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022" y="2392680"/>
            <a:ext cx="5071878" cy="5071878"/>
          </a:xfrm>
          <a:prstGeom prst="rect">
            <a:avLst/>
          </a:prstGeom>
        </p:spPr>
      </p:pic>
    </p:spTree>
    <p:extLst>
      <p:ext uri="{BB962C8B-B14F-4D97-AF65-F5344CB8AC3E}">
        <p14:creationId xmlns:p14="http://schemas.microsoft.com/office/powerpoint/2010/main" val="206785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2" name="Rectangle: Rounded Corners 1">
            <a:extLst>
              <a:ext uri="{FF2B5EF4-FFF2-40B4-BE49-F238E27FC236}">
                <a16:creationId xmlns:a16="http://schemas.microsoft.com/office/drawing/2014/main" id="{4D37A065-4D2B-1E74-DB4B-850F04B01891}"/>
              </a:ext>
            </a:extLst>
          </p:cNvPr>
          <p:cNvSpPr/>
          <p:nvPr/>
        </p:nvSpPr>
        <p:spPr>
          <a:xfrm>
            <a:off x="493776" y="466344"/>
            <a:ext cx="11365992" cy="60807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a:extLst>
              <a:ext uri="{FF2B5EF4-FFF2-40B4-BE49-F238E27FC236}">
                <a16:creationId xmlns:a16="http://schemas.microsoft.com/office/drawing/2014/main" id="{B9FC0B18-E3C2-31CD-2E77-23D1E4DB4D8E}"/>
              </a:ext>
            </a:extLst>
          </p:cNvPr>
          <p:cNvGrpSpPr/>
          <p:nvPr/>
        </p:nvGrpSpPr>
        <p:grpSpPr>
          <a:xfrm>
            <a:off x="640080" y="320040"/>
            <a:ext cx="11365992" cy="1384995"/>
            <a:chOff x="1362456" y="320040"/>
            <a:chExt cx="9802368" cy="1384995"/>
          </a:xfrm>
        </p:grpSpPr>
        <p:grpSp>
          <p:nvGrpSpPr>
            <p:cNvPr id="3" name="Google Shape;7898;p32">
              <a:extLst>
                <a:ext uri="{FF2B5EF4-FFF2-40B4-BE49-F238E27FC236}">
                  <a16:creationId xmlns:a16="http://schemas.microsoft.com/office/drawing/2014/main" id="{8711A6A9-D913-E46B-41AA-B03CA0E80105}"/>
                </a:ext>
              </a:extLst>
            </p:cNvPr>
            <p:cNvGrpSpPr/>
            <p:nvPr/>
          </p:nvGrpSpPr>
          <p:grpSpPr>
            <a:xfrm>
              <a:off x="1362456" y="365760"/>
              <a:ext cx="9802368" cy="1316736"/>
              <a:chOff x="2023945" y="2856088"/>
              <a:chExt cx="5096097" cy="477025"/>
            </a:xfrm>
            <a:solidFill>
              <a:schemeClr val="accent6">
                <a:lumMod val="20000"/>
                <a:lumOff val="80000"/>
              </a:schemeClr>
            </a:solidFill>
          </p:grpSpPr>
          <p:sp>
            <p:nvSpPr>
              <p:cNvPr id="5" name="Google Shape;7899;p32">
                <a:extLst>
                  <a:ext uri="{FF2B5EF4-FFF2-40B4-BE49-F238E27FC236}">
                    <a16:creationId xmlns:a16="http://schemas.microsoft.com/office/drawing/2014/main" id="{42B0CF7E-A56F-337E-B94A-F21C8288F58F}"/>
                  </a:ext>
                </a:extLst>
              </p:cNvPr>
              <p:cNvSpPr/>
              <p:nvPr/>
            </p:nvSpPr>
            <p:spPr>
              <a:xfrm>
                <a:off x="202394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7900;p32">
                <a:extLst>
                  <a:ext uri="{FF2B5EF4-FFF2-40B4-BE49-F238E27FC236}">
                    <a16:creationId xmlns:a16="http://schemas.microsoft.com/office/drawing/2014/main" id="{8ABFBF51-4577-072B-3949-0603BD7AD468}"/>
                  </a:ext>
                </a:extLst>
              </p:cNvPr>
              <p:cNvSpPr/>
              <p:nvPr/>
            </p:nvSpPr>
            <p:spPr>
              <a:xfrm>
                <a:off x="4749395"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01;p32">
                <a:extLst>
                  <a:ext uri="{FF2B5EF4-FFF2-40B4-BE49-F238E27FC236}">
                    <a16:creationId xmlns:a16="http://schemas.microsoft.com/office/drawing/2014/main" id="{1E2DACFB-74E2-3A88-5CEC-B386D2FCEA57}"/>
                  </a:ext>
                </a:extLst>
              </p:cNvPr>
              <p:cNvSpPr/>
              <p:nvPr/>
            </p:nvSpPr>
            <p:spPr>
              <a:xfrm>
                <a:off x="3512770" y="2856088"/>
                <a:ext cx="2370647" cy="477025"/>
              </a:xfrm>
              <a:custGeom>
                <a:avLst/>
                <a:gdLst/>
                <a:ahLst/>
                <a:cxnLst/>
                <a:rect l="l" t="t" r="r" b="b"/>
                <a:pathLst>
                  <a:path w="77289" h="19081" extrusionOk="0">
                    <a:moveTo>
                      <a:pt x="0" y="0"/>
                    </a:moveTo>
                    <a:lnTo>
                      <a:pt x="6105" y="9540"/>
                    </a:lnTo>
                    <a:lnTo>
                      <a:pt x="0" y="19080"/>
                    </a:lnTo>
                    <a:lnTo>
                      <a:pt x="77289" y="19080"/>
                    </a:lnTo>
                    <a:lnTo>
                      <a:pt x="72052" y="9540"/>
                    </a:lnTo>
                    <a:lnTo>
                      <a:pt x="77289"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TextBox 10">
              <a:extLst>
                <a:ext uri="{FF2B5EF4-FFF2-40B4-BE49-F238E27FC236}">
                  <a16:creationId xmlns:a16="http://schemas.microsoft.com/office/drawing/2014/main" id="{D3A9384B-B17E-8E8E-9B23-97ADEF17CA94}"/>
                </a:ext>
              </a:extLst>
            </p:cNvPr>
            <p:cNvSpPr txBox="1"/>
            <p:nvPr/>
          </p:nvSpPr>
          <p:spPr>
            <a:xfrm>
              <a:off x="1883664" y="320040"/>
              <a:ext cx="8942832" cy="1384995"/>
            </a:xfrm>
            <a:prstGeom prst="rect">
              <a:avLst/>
            </a:prstGeom>
            <a:noFill/>
          </p:spPr>
          <p:txBody>
            <a:bodyPr wrap="square" rtlCol="0">
              <a:spAutoFit/>
            </a:bodyPr>
            <a:lstStyle/>
            <a:p>
              <a:pPr algn="l"/>
              <a:r>
                <a:rPr lang="vi-VN" sz="2800" b="1" i="0" dirty="0">
                  <a:solidFill>
                    <a:srgbClr val="002060"/>
                  </a:solidFill>
                  <a:effectLst/>
                  <a:latin typeface="Calibri" panose="020F0502020204030204" pitchFamily="34" charset="0"/>
                  <a:cs typeface="Calibri" panose="020F0502020204030204" pitchFamily="34" charset="0"/>
                </a:rPr>
                <a:t>Đọc thông tin và quan sát các hình 2, 3, em hãy:</a:t>
              </a:r>
            </a:p>
            <a:p>
              <a:pPr algn="l"/>
              <a:r>
                <a:rPr lang="vi-VN" sz="2800" b="1" i="0" dirty="0">
                  <a:solidFill>
                    <a:srgbClr val="002060"/>
                  </a:solidFill>
                  <a:effectLst/>
                  <a:latin typeface="Calibri" panose="020F0502020204030204" pitchFamily="34" charset="0"/>
                  <a:cs typeface="Calibri" panose="020F0502020204030204" pitchFamily="34" charset="0"/>
                </a:rPr>
                <a:t>- Kể tên một số lễ hội tiêu biểu ở vùng Trung du và miền núi Bắc Bộ.</a:t>
              </a:r>
            </a:p>
            <a:p>
              <a:pPr algn="l"/>
              <a:r>
                <a:rPr lang="vi-VN" sz="2800" b="1" i="0" dirty="0">
                  <a:solidFill>
                    <a:srgbClr val="002060"/>
                  </a:solidFill>
                  <a:effectLst/>
                  <a:latin typeface="Calibri" panose="020F0502020204030204" pitchFamily="34" charset="0"/>
                  <a:cs typeface="Calibri" panose="020F0502020204030204" pitchFamily="34" charset="0"/>
                </a:rPr>
                <a:t>- Mô tả một số lễ hội mà em ấn tượng nhất</a:t>
              </a:r>
            </a:p>
          </p:txBody>
        </p:sp>
      </p:grpSp>
      <p:pic>
        <p:nvPicPr>
          <p:cNvPr id="14" name="Picture 13">
            <a:extLst>
              <a:ext uri="{FF2B5EF4-FFF2-40B4-BE49-F238E27FC236}">
                <a16:creationId xmlns:a16="http://schemas.microsoft.com/office/drawing/2014/main" id="{124EC064-EF6D-B65A-BFB7-7D3D4B685A9D}"/>
              </a:ext>
            </a:extLst>
          </p:cNvPr>
          <p:cNvPicPr>
            <a:picLocks noChangeAspect="1"/>
          </p:cNvPicPr>
          <p:nvPr/>
        </p:nvPicPr>
        <p:blipFill>
          <a:blip r:embed="rId3"/>
          <a:stretch>
            <a:fillRect/>
          </a:stretch>
        </p:blipFill>
        <p:spPr>
          <a:xfrm>
            <a:off x="710565" y="2169414"/>
            <a:ext cx="5467350" cy="3543300"/>
          </a:xfrm>
          <a:prstGeom prst="rect">
            <a:avLst/>
          </a:prstGeom>
        </p:spPr>
      </p:pic>
      <p:pic>
        <p:nvPicPr>
          <p:cNvPr id="16" name="Picture 15">
            <a:extLst>
              <a:ext uri="{FF2B5EF4-FFF2-40B4-BE49-F238E27FC236}">
                <a16:creationId xmlns:a16="http://schemas.microsoft.com/office/drawing/2014/main" id="{529AA28A-109B-67F4-C22A-9A61597D8F62}"/>
              </a:ext>
            </a:extLst>
          </p:cNvPr>
          <p:cNvPicPr>
            <a:picLocks noChangeAspect="1"/>
          </p:cNvPicPr>
          <p:nvPr/>
        </p:nvPicPr>
        <p:blipFill>
          <a:blip r:embed="rId4"/>
          <a:stretch>
            <a:fillRect/>
          </a:stretch>
        </p:blipFill>
        <p:spPr>
          <a:xfrm>
            <a:off x="6330886" y="1906905"/>
            <a:ext cx="5400675" cy="3867150"/>
          </a:xfrm>
          <a:prstGeom prst="rect">
            <a:avLst/>
          </a:prstGeom>
        </p:spPr>
      </p:pic>
      <p:grpSp>
        <p:nvGrpSpPr>
          <p:cNvPr id="19" name="Group 18">
            <a:extLst>
              <a:ext uri="{FF2B5EF4-FFF2-40B4-BE49-F238E27FC236}">
                <a16:creationId xmlns:a16="http://schemas.microsoft.com/office/drawing/2014/main" id="{241DB1DB-EB6C-4F5F-C93B-834FA465CED8}"/>
              </a:ext>
            </a:extLst>
          </p:cNvPr>
          <p:cNvGrpSpPr/>
          <p:nvPr/>
        </p:nvGrpSpPr>
        <p:grpSpPr>
          <a:xfrm>
            <a:off x="3790855" y="4053290"/>
            <a:ext cx="4034557" cy="2411518"/>
            <a:chOff x="3489103" y="4071578"/>
            <a:chExt cx="4034557" cy="2411518"/>
          </a:xfrm>
        </p:grpSpPr>
        <p:pic>
          <p:nvPicPr>
            <p:cNvPr id="17" name="Picture 3">
              <a:extLst>
                <a:ext uri="{FF2B5EF4-FFF2-40B4-BE49-F238E27FC236}">
                  <a16:creationId xmlns:a16="http://schemas.microsoft.com/office/drawing/2014/main" id="{3E21AFD3-95C4-44FF-5434-AF6BBB3B6B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89103" y="4071578"/>
              <a:ext cx="4034557" cy="2068628"/>
            </a:xfrm>
            <a:prstGeom prst="rect">
              <a:avLst/>
            </a:prstGeom>
          </p:spPr>
        </p:pic>
        <p:sp>
          <p:nvSpPr>
            <p:cNvPr id="18" name="Rectangle: Rounded Corners 17">
              <a:extLst>
                <a:ext uri="{FF2B5EF4-FFF2-40B4-BE49-F238E27FC236}">
                  <a16:creationId xmlns:a16="http://schemas.microsoft.com/office/drawing/2014/main" id="{0E9582EF-9283-6BA2-818D-02315D32E681}"/>
                </a:ext>
              </a:extLst>
            </p:cNvPr>
            <p:cNvSpPr/>
            <p:nvPr/>
          </p:nvSpPr>
          <p:spPr>
            <a:xfrm>
              <a:off x="3803904" y="5952744"/>
              <a:ext cx="3529584" cy="530352"/>
            </a:xfrm>
            <a:prstGeom prst="round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rPr>
                <a:t>Thảo</a:t>
              </a:r>
              <a:r>
                <a:rPr lang="en-US" sz="2800" b="1" dirty="0">
                  <a:solidFill>
                    <a:srgbClr val="002060"/>
                  </a:solidFill>
                </a:rPr>
                <a:t> </a:t>
              </a:r>
              <a:r>
                <a:rPr lang="en-US" sz="2800" b="1" dirty="0" err="1">
                  <a:solidFill>
                    <a:srgbClr val="002060"/>
                  </a:solidFill>
                </a:rPr>
                <a:t>luận</a:t>
              </a:r>
              <a:r>
                <a:rPr lang="en-US" sz="2800" b="1" dirty="0">
                  <a:solidFill>
                    <a:srgbClr val="002060"/>
                  </a:solidFill>
                </a:rPr>
                <a:t> </a:t>
              </a:r>
              <a:r>
                <a:rPr lang="en-US" sz="2800" b="1" dirty="0" err="1">
                  <a:solidFill>
                    <a:srgbClr val="002060"/>
                  </a:solidFill>
                </a:rPr>
                <a:t>nhóm</a:t>
              </a:r>
              <a:endParaRPr lang="en-US" sz="2800" b="1" dirty="0">
                <a:solidFill>
                  <a:srgbClr val="002060"/>
                </a:solidFill>
              </a:endParaRPr>
            </a:p>
          </p:txBody>
        </p:sp>
      </p:grpSp>
    </p:spTree>
    <p:extLst>
      <p:ext uri="{BB962C8B-B14F-4D97-AF65-F5344CB8AC3E}">
        <p14:creationId xmlns:p14="http://schemas.microsoft.com/office/powerpoint/2010/main" val="845716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750</Words>
  <Application>Microsoft Office PowerPoint</Application>
  <PresentationFormat>Widescreen</PresentationFormat>
  <Paragraphs>46</Paragraphs>
  <Slides>23</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微软雅黑</vt:lpstr>
      <vt:lpstr>Arial</vt:lpstr>
      <vt:lpstr>Calibri</vt:lpstr>
      <vt:lpstr>Calibri Light</vt:lpstr>
      <vt:lpstr>Cambria</vt:lpstr>
      <vt:lpstr>inpin heiti</vt:lpstr>
      <vt:lpstr>Times New Roman</vt:lpstr>
      <vt:lpstr>UTM Aptima</vt:lpstr>
      <vt:lpstr>UTM Duepuntozero</vt:lpstr>
      <vt:lpstr>Office Theme</vt:lpstr>
      <vt:lpstr>1_Office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MSI MORTAL</cp:lastModifiedBy>
  <cp:revision>53</cp:revision>
  <dcterms:created xsi:type="dcterms:W3CDTF">2023-07-16T00:10:59Z</dcterms:created>
  <dcterms:modified xsi:type="dcterms:W3CDTF">2024-12-27T09:35:46Z</dcterms:modified>
</cp:coreProperties>
</file>