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6" r:id="rId2"/>
    <p:sldId id="258" r:id="rId3"/>
    <p:sldId id="278" r:id="rId4"/>
    <p:sldId id="283" r:id="rId5"/>
    <p:sldId id="260" r:id="rId6"/>
    <p:sldId id="284" r:id="rId7"/>
    <p:sldId id="286" r:id="rId8"/>
    <p:sldId id="257" r:id="rId9"/>
    <p:sldId id="285" r:id="rId10"/>
    <p:sldId id="287" r:id="rId11"/>
    <p:sldId id="261" r:id="rId12"/>
    <p:sldId id="280" r:id="rId13"/>
    <p:sldId id="263" r:id="rId14"/>
    <p:sldId id="271" r:id="rId15"/>
    <p:sldId id="273" r:id="rId16"/>
    <p:sldId id="277" r:id="rId17"/>
    <p:sldId id="266" r:id="rId18"/>
    <p:sldId id="267" r:id="rId19"/>
    <p:sldId id="268" r:id="rId20"/>
    <p:sldId id="281" r:id="rId21"/>
    <p:sldId id="282" r:id="rId22"/>
    <p:sldId id="275" r:id="rId23"/>
    <p:sldId id="288"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6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CF38E8-CF81-477E-A9FD-15C5DCE8BCE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45963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F38E8-CF81-477E-A9FD-15C5DCE8BCE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80942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F38E8-CF81-477E-A9FD-15C5DCE8BCE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276858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a:extLst>
              <a:ext uri="{FF2B5EF4-FFF2-40B4-BE49-F238E27FC236}">
                <a16:creationId xmlns:a16="http://schemas.microsoft.com/office/drawing/2014/main" id="{9C5CDB1C-81EC-4378-BC22-F20B0E2949B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6D3350D-450E-41FD-86F5-924EA6908C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462FCD0-73E7-4A39-A37A-477E95FEE6B3}"/>
              </a:ext>
            </a:extLst>
          </p:cNvPr>
          <p:cNvSpPr>
            <a:spLocks noGrp="1" noChangeArrowheads="1"/>
          </p:cNvSpPr>
          <p:nvPr>
            <p:ph type="sldNum" sz="quarter" idx="12"/>
          </p:nvPr>
        </p:nvSpPr>
        <p:spPr>
          <a:ln/>
        </p:spPr>
        <p:txBody>
          <a:bodyPr/>
          <a:lstStyle>
            <a:lvl1pPr>
              <a:defRPr/>
            </a:lvl1pPr>
          </a:lstStyle>
          <a:p>
            <a:pPr>
              <a:defRPr/>
            </a:pPr>
            <a:fld id="{B4EDE467-13E7-43A4-BB5A-7BB76AB68E6B}" type="slidenum">
              <a:rPr lang="en-US" altLang="en-US"/>
              <a:pPr>
                <a:defRPr/>
              </a:pPr>
              <a:t>‹#›</a:t>
            </a:fld>
            <a:endParaRPr lang="en-US" altLang="en-US"/>
          </a:p>
        </p:txBody>
      </p:sp>
    </p:spTree>
    <p:extLst>
      <p:ext uri="{BB962C8B-B14F-4D97-AF65-F5344CB8AC3E}">
        <p14:creationId xmlns:p14="http://schemas.microsoft.com/office/powerpoint/2010/main" val="311896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F38E8-CF81-477E-A9FD-15C5DCE8BCE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47899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CF38E8-CF81-477E-A9FD-15C5DCE8BCE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376305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CF38E8-CF81-477E-A9FD-15C5DCE8BCE2}"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43969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CF38E8-CF81-477E-A9FD-15C5DCE8BCE2}" type="datetimeFigureOut">
              <a:rPr lang="en-US" smtClean="0"/>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287593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CF38E8-CF81-477E-A9FD-15C5DCE8BCE2}" type="datetimeFigureOut">
              <a:rPr lang="en-US" smtClean="0"/>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18451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F38E8-CF81-477E-A9FD-15C5DCE8BCE2}" type="datetimeFigureOut">
              <a:rPr lang="en-US" smtClean="0"/>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418196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CF38E8-CF81-477E-A9FD-15C5DCE8BCE2}"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215928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CF38E8-CF81-477E-A9FD-15C5DCE8BCE2}"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8827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F38E8-CF81-477E-A9FD-15C5DCE8BCE2}" type="datetimeFigureOut">
              <a:rPr lang="en-US" smtClean="0"/>
              <a:t>12/27/2024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A06A1-E401-4C16-AF4C-C422E6865910}" type="slidenum">
              <a:rPr lang="en-US" smtClean="0"/>
              <a:t>‹#›</a:t>
            </a:fld>
            <a:endParaRPr lang="en-US"/>
          </a:p>
        </p:txBody>
      </p:sp>
    </p:spTree>
    <p:extLst>
      <p:ext uri="{BB962C8B-B14F-4D97-AF65-F5344CB8AC3E}">
        <p14:creationId xmlns:p14="http://schemas.microsoft.com/office/powerpoint/2010/main" val="208934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4.png"/><Relationship Id="rId3" Type="http://schemas.openxmlformats.org/officeDocument/2006/relationships/image" Target="../media/image15.jpeg"/><Relationship Id="rId7" Type="http://schemas.openxmlformats.org/officeDocument/2006/relationships/image" Target="../media/image18.gif"/><Relationship Id="rId12"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audio" Target="Tuoi%20hong.mp3" TargetMode="External"/><Relationship Id="rId6" Type="http://schemas.openxmlformats.org/officeDocument/2006/relationships/image" Target="../media/image17.gif"/><Relationship Id="rId11" Type="http://schemas.openxmlformats.org/officeDocument/2006/relationships/image" Target="../media/image22.gif"/><Relationship Id="rId5" Type="http://schemas.openxmlformats.org/officeDocument/2006/relationships/image" Target="../media/image16.gif"/><Relationship Id="rId10" Type="http://schemas.openxmlformats.org/officeDocument/2006/relationships/image" Target="../media/image21.jpeg"/><Relationship Id="rId4" Type="http://schemas.openxmlformats.org/officeDocument/2006/relationships/slide" Target="slide18.xml"/><Relationship Id="rId9" Type="http://schemas.openxmlformats.org/officeDocument/2006/relationships/image" Target="../media/image20.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POINSET2">
            <a:extLst>
              <a:ext uri="{FF2B5EF4-FFF2-40B4-BE49-F238E27FC236}">
                <a16:creationId xmlns:a16="http://schemas.microsoft.com/office/drawing/2014/main" id="{F1710892-64C9-B409-6506-ED1D51509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2" descr="POINSET2">
            <a:extLst>
              <a:ext uri="{FF2B5EF4-FFF2-40B4-BE49-F238E27FC236}">
                <a16:creationId xmlns:a16="http://schemas.microsoft.com/office/drawing/2014/main" id="{CD9D886E-7BE8-C5CE-F07C-D7AD0D320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912053" y="2390"/>
            <a:ext cx="1282338" cy="127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4" descr="POINSET2">
            <a:extLst>
              <a:ext uri="{FF2B5EF4-FFF2-40B4-BE49-F238E27FC236}">
                <a16:creationId xmlns:a16="http://schemas.microsoft.com/office/drawing/2014/main" id="{E33C4422-A255-4B5A-6A36-A1A841C8C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81" y="5582444"/>
            <a:ext cx="12779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5" descr="POINSET2">
            <a:extLst>
              <a:ext uri="{FF2B5EF4-FFF2-40B4-BE49-F238E27FC236}">
                <a16:creationId xmlns:a16="http://schemas.microsoft.com/office/drawing/2014/main" id="{2D09E81F-132B-AB44-7CEB-F3A6C0AEB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914442" y="5580063"/>
            <a:ext cx="12779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9">
            <a:extLst>
              <a:ext uri="{FF2B5EF4-FFF2-40B4-BE49-F238E27FC236}">
                <a16:creationId xmlns:a16="http://schemas.microsoft.com/office/drawing/2014/main" id="{B96AE742-338F-207C-9A6E-242E11C35F3E}"/>
              </a:ext>
            </a:extLst>
          </p:cNvPr>
          <p:cNvSpPr>
            <a:spLocks noChangeArrowheads="1" noChangeShapeType="1" noTextEdit="1"/>
          </p:cNvSpPr>
          <p:nvPr/>
        </p:nvSpPr>
        <p:spPr bwMode="auto">
          <a:xfrm>
            <a:off x="-1" y="73025"/>
            <a:ext cx="12098867" cy="6524625"/>
          </a:xfrm>
          <a:prstGeom prst="rect">
            <a:avLst/>
          </a:prstGeom>
        </p:spPr>
        <p:txBody>
          <a:bodyPr wrap="none" fromWordArt="1">
            <a:prstTxWarp prst="textArchUpPour">
              <a:avLst>
                <a:gd name="adj1" fmla="val 10736260"/>
                <a:gd name="adj2" fmla="val 73259"/>
              </a:avLst>
            </a:prstTxWarp>
          </a:bodyPr>
          <a:lstStyle/>
          <a:p>
            <a:pPr algn="ctr"/>
            <a:r>
              <a:rPr lang="en-US" sz="3600" b="1" kern="10" dirty="0">
                <a:ln w="31550">
                  <a:solidFill>
                    <a:srgbClr val="000000"/>
                  </a:solidFill>
                  <a:round/>
                  <a:headEnd/>
                  <a:tailEnd/>
                </a:ln>
                <a:solidFill>
                  <a:srgbClr val="FFFF00"/>
                </a:solidFill>
                <a:effectLst>
                  <a:outerShdw dist="40000" dir="5400000" algn="tl" rotWithShape="0">
                    <a:srgbClr val="000000">
                      <a:alpha val="32999"/>
                    </a:srgbClr>
                  </a:outerShdw>
                </a:effectLst>
                <a:latin typeface="Times New Roman" panose="02020603050405020304" pitchFamily="18" charset="0"/>
                <a:cs typeface="Times New Roman" panose="02020603050405020304" pitchFamily="18" charset="0"/>
              </a:rPr>
              <a:t> CHÀO MỪNG </a:t>
            </a:r>
            <a:r>
              <a:rPr lang="vi-VN" sz="3600" b="1" kern="10" dirty="0">
                <a:ln w="31550">
                  <a:solidFill>
                    <a:srgbClr val="000000"/>
                  </a:solidFill>
                  <a:round/>
                  <a:headEnd/>
                  <a:tailEnd/>
                </a:ln>
                <a:solidFill>
                  <a:srgbClr val="FFFF00"/>
                </a:solidFill>
                <a:effectLst>
                  <a:outerShdw dist="40000" dir="5400000" algn="tl" rotWithShape="0">
                    <a:srgbClr val="000000">
                      <a:alpha val="32999"/>
                    </a:srgbClr>
                  </a:outerShdw>
                </a:effectLst>
                <a:latin typeface="Times New Roman" panose="02020603050405020304" pitchFamily="18" charset="0"/>
                <a:cs typeface="Times New Roman" panose="02020603050405020304" pitchFamily="18" charset="0"/>
              </a:rPr>
              <a:t>QUÝ</a:t>
            </a:r>
            <a:r>
              <a:rPr lang="en-US" sz="3600" b="1" kern="10" dirty="0">
                <a:ln w="31550">
                  <a:solidFill>
                    <a:srgbClr val="000000"/>
                  </a:solidFill>
                  <a:round/>
                  <a:headEnd/>
                  <a:tailEnd/>
                </a:ln>
                <a:solidFill>
                  <a:srgbClr val="FFFF00"/>
                </a:solidFill>
                <a:effectLst>
                  <a:outerShdw dist="40000" dir="5400000" algn="tl" rotWithShape="0">
                    <a:srgbClr val="000000">
                      <a:alpha val="32999"/>
                    </a:srgbClr>
                  </a:outerShdw>
                </a:effectLst>
                <a:latin typeface="Times New Roman" panose="02020603050405020304" pitchFamily="18" charset="0"/>
                <a:cs typeface="Times New Roman" panose="02020603050405020304" pitchFamily="18" charset="0"/>
              </a:rPr>
              <a:t> THẦY,CÔ VỀ DỰ GIỜ THĂM LỚP</a:t>
            </a:r>
            <a:r>
              <a:rPr lang="vi-VN" sz="3600" b="1" kern="10" dirty="0">
                <a:ln w="31550">
                  <a:solidFill>
                    <a:srgbClr val="000000"/>
                  </a:solidFill>
                  <a:round/>
                  <a:headEnd/>
                  <a:tailEnd/>
                </a:ln>
                <a:solidFill>
                  <a:srgbClr val="FFFF00"/>
                </a:solidFill>
                <a:effectLst>
                  <a:outerShdw dist="40000" dir="5400000" algn="tl" rotWithShape="0">
                    <a:srgbClr val="000000">
                      <a:alpha val="32999"/>
                    </a:srgbClr>
                  </a:outerShdw>
                </a:effectLst>
                <a:latin typeface="Times New Roman" panose="02020603050405020304" pitchFamily="18" charset="0"/>
                <a:cs typeface="Times New Roman" panose="02020603050405020304" pitchFamily="18" charset="0"/>
              </a:rPr>
              <a:t> </a:t>
            </a:r>
            <a:r>
              <a:rPr lang="en-US" sz="3600" b="1" kern="10" dirty="0">
                <a:ln w="31550">
                  <a:solidFill>
                    <a:srgbClr val="000000"/>
                  </a:solidFill>
                  <a:round/>
                  <a:headEnd/>
                  <a:tailEnd/>
                </a:ln>
                <a:solidFill>
                  <a:srgbClr val="FFFF00"/>
                </a:solidFill>
                <a:effectLst>
                  <a:outerShdw dist="40000" dir="5400000" algn="tl" rotWithShape="0">
                    <a:srgbClr val="000000">
                      <a:alpha val="32999"/>
                    </a:srgbClr>
                  </a:outerShdw>
                </a:effectLst>
                <a:latin typeface="Times New Roman" panose="02020603050405020304" pitchFamily="18" charset="0"/>
                <a:cs typeface="Times New Roman" panose="02020603050405020304" pitchFamily="18" charset="0"/>
              </a:rPr>
              <a:t> </a:t>
            </a:r>
            <a:r>
              <a:rPr lang="en-US" sz="3600" b="1" kern="10" dirty="0" smtClean="0">
                <a:ln w="31550">
                  <a:solidFill>
                    <a:srgbClr val="000000"/>
                  </a:solidFill>
                  <a:round/>
                  <a:headEnd/>
                  <a:tailEnd/>
                </a:ln>
                <a:solidFill>
                  <a:srgbClr val="FFFF00"/>
                </a:solidFill>
                <a:effectLst>
                  <a:outerShdw dist="40000" dir="5400000" algn="tl" rotWithShape="0">
                    <a:srgbClr val="000000">
                      <a:alpha val="32999"/>
                    </a:srgbClr>
                  </a:outerShdw>
                </a:effectLst>
                <a:latin typeface="Times New Roman" panose="02020603050405020304" pitchFamily="18" charset="0"/>
                <a:cs typeface="Times New Roman" panose="02020603050405020304" pitchFamily="18" charset="0"/>
              </a:rPr>
              <a:t>5A3   </a:t>
            </a:r>
            <a:endParaRPr lang="en-US" sz="3600" b="1" kern="10" dirty="0">
              <a:ln w="31550">
                <a:solidFill>
                  <a:srgbClr val="000000"/>
                </a:solidFill>
                <a:round/>
                <a:headEnd/>
                <a:tailEnd/>
              </a:ln>
              <a:solidFill>
                <a:srgbClr val="FFFF00"/>
              </a:solidFill>
              <a:effectLst>
                <a:outerShdw dist="40000" dir="5400000" algn="tl" rotWithShape="0">
                  <a:srgbClr val="000000">
                    <a:alpha val="32999"/>
                  </a:srgbClr>
                </a:outerShdw>
              </a:effectLst>
              <a:latin typeface="Times New Roman" panose="02020603050405020304" pitchFamily="18" charset="0"/>
              <a:cs typeface="Times New Roman" panose="02020603050405020304" pitchFamily="18" charset="0"/>
            </a:endParaRPr>
          </a:p>
        </p:txBody>
      </p:sp>
      <p:sp>
        <p:nvSpPr>
          <p:cNvPr id="7" name="WordArt 10">
            <a:extLst>
              <a:ext uri="{FF2B5EF4-FFF2-40B4-BE49-F238E27FC236}">
                <a16:creationId xmlns:a16="http://schemas.microsoft.com/office/drawing/2014/main" id="{537D991D-B2F5-E68F-9F68-F174557BD5E1}"/>
              </a:ext>
            </a:extLst>
          </p:cNvPr>
          <p:cNvSpPr>
            <a:spLocks noChangeArrowheads="1" noChangeShapeType="1" noTextEdit="1"/>
          </p:cNvSpPr>
          <p:nvPr/>
        </p:nvSpPr>
        <p:spPr bwMode="auto">
          <a:xfrm>
            <a:off x="1239415" y="2301757"/>
            <a:ext cx="9902717" cy="2491549"/>
          </a:xfrm>
          <a:prstGeom prst="rect">
            <a:avLst/>
          </a:prstGeom>
          <a:noFill/>
          <a:ln>
            <a:noFill/>
          </a:ln>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vi-VN" b="1" kern="10" spc="50" dirty="0">
                <a:ln w="11430">
                  <a:solidFill>
                    <a:srgbClr val="660033"/>
                  </a:solidFill>
                </a:ln>
                <a:solidFill>
                  <a:srgbClr val="FFFF00"/>
                </a:solidFill>
                <a:effectLst>
                  <a:outerShdw blurRad="76200" dist="50800" dir="5400000" algn="tl" rotWithShape="0">
                    <a:srgbClr val="000000">
                      <a:alpha val="65000"/>
                    </a:srgbClr>
                  </a:outerShdw>
                </a:effectLst>
                <a:latin typeface="Times New Roman"/>
                <a:cs typeface="Times New Roman"/>
              </a:rPr>
              <a:t>Môn </a:t>
            </a:r>
            <a:r>
              <a:rPr lang="en-US" b="1" kern="10" spc="50" dirty="0" err="1" smtClean="0">
                <a:ln w="11430">
                  <a:solidFill>
                    <a:srgbClr val="660033"/>
                  </a:solidFill>
                </a:ln>
                <a:solidFill>
                  <a:srgbClr val="FFFF00"/>
                </a:solidFill>
                <a:effectLst>
                  <a:outerShdw blurRad="76200" dist="50800" dir="5400000" algn="tl" rotWithShape="0">
                    <a:srgbClr val="000000">
                      <a:alpha val="65000"/>
                    </a:srgbClr>
                  </a:outerShdw>
                </a:effectLst>
                <a:latin typeface="Times New Roman"/>
                <a:cs typeface="Times New Roman"/>
              </a:rPr>
              <a:t>Tiếng</a:t>
            </a:r>
            <a:r>
              <a:rPr lang="en-US" b="1" kern="10" spc="50" dirty="0" smtClean="0">
                <a:ln w="11430">
                  <a:solidFill>
                    <a:srgbClr val="660033"/>
                  </a:solidFill>
                </a:ln>
                <a:solidFill>
                  <a:srgbClr val="FFFF00"/>
                </a:solidFill>
                <a:effectLst>
                  <a:outerShdw blurRad="76200" dist="50800" dir="5400000" algn="tl" rotWithShape="0">
                    <a:srgbClr val="000000">
                      <a:alpha val="65000"/>
                    </a:srgbClr>
                  </a:outerShdw>
                </a:effectLst>
                <a:latin typeface="Times New Roman"/>
                <a:cs typeface="Times New Roman"/>
              </a:rPr>
              <a:t> </a:t>
            </a:r>
            <a:r>
              <a:rPr lang="en-US" b="1" kern="10" spc="50" dirty="0" err="1" smtClean="0">
                <a:ln w="11430">
                  <a:solidFill>
                    <a:srgbClr val="660033"/>
                  </a:solidFill>
                </a:ln>
                <a:solidFill>
                  <a:srgbClr val="FFFF00"/>
                </a:solidFill>
                <a:effectLst>
                  <a:outerShdw blurRad="76200" dist="50800" dir="5400000" algn="tl" rotWithShape="0">
                    <a:srgbClr val="000000">
                      <a:alpha val="65000"/>
                    </a:srgbClr>
                  </a:outerShdw>
                </a:effectLst>
                <a:latin typeface="Times New Roman"/>
                <a:cs typeface="Times New Roman"/>
              </a:rPr>
              <a:t>Việt</a:t>
            </a:r>
            <a:endParaRPr lang="vi-VN" b="1" kern="10" spc="50" dirty="0">
              <a:ln w="11430">
                <a:solidFill>
                  <a:srgbClr val="660033"/>
                </a:solidFill>
              </a:ln>
              <a:solidFill>
                <a:srgbClr val="FFFF00"/>
              </a:solidFill>
              <a:effectLst>
                <a:outerShdw blurRad="76200" dist="50800" dir="5400000" algn="tl" rotWithShape="0">
                  <a:srgbClr val="000000">
                    <a:alpha val="65000"/>
                  </a:srgbClr>
                </a:outerShdw>
              </a:effectLst>
              <a:latin typeface="Times New Roman"/>
              <a:cs typeface="Times New Roman"/>
            </a:endParaRPr>
          </a:p>
          <a:p>
            <a:pPr algn="ctr" eaLnBrk="1" fontAlgn="auto" hangingPunct="1">
              <a:spcBef>
                <a:spcPts val="0"/>
              </a:spcBef>
              <a:spcAft>
                <a:spcPts val="0"/>
              </a:spcAft>
              <a:defRPr/>
            </a:pPr>
            <a:r>
              <a:rPr lang="en-US" b="1" kern="10" spc="50" dirty="0">
                <a:ln w="11430">
                  <a:solidFill>
                    <a:srgbClr val="660033"/>
                  </a:solidFill>
                </a:ln>
                <a:solidFill>
                  <a:srgbClr val="FFFF00"/>
                </a:solidFill>
                <a:effectLst>
                  <a:outerShdw blurRad="76200" dist="50800" dir="5400000" algn="tl" rotWithShape="0">
                    <a:srgbClr val="000000">
                      <a:alpha val="65000"/>
                    </a:srgbClr>
                  </a:outerShdw>
                </a:effectLst>
                <a:latin typeface="Times New Roman"/>
                <a:cs typeface="Times New Roman"/>
              </a:rPr>
              <a:t>GVCN: </a:t>
            </a:r>
            <a:r>
              <a:rPr lang="en-US" b="1" kern="10" spc="50" dirty="0" smtClean="0">
                <a:ln w="11430">
                  <a:solidFill>
                    <a:srgbClr val="660033"/>
                  </a:solidFill>
                </a:ln>
                <a:solidFill>
                  <a:srgbClr val="FFFF00"/>
                </a:solidFill>
                <a:effectLst>
                  <a:outerShdw blurRad="76200" dist="50800" dir="5400000" algn="tl" rotWithShape="0">
                    <a:srgbClr val="000000">
                      <a:alpha val="65000"/>
                    </a:srgbClr>
                  </a:outerShdw>
                </a:effectLst>
                <a:latin typeface="Times New Roman"/>
                <a:cs typeface="Times New Roman"/>
              </a:rPr>
              <a:t>LÊ THỊ THU HƯỜNG</a:t>
            </a:r>
            <a:endParaRPr lang="vi-VN" b="1" kern="10" spc="50" dirty="0">
              <a:ln w="11430">
                <a:solidFill>
                  <a:srgbClr val="660033"/>
                </a:solidFill>
              </a:ln>
              <a:solidFill>
                <a:srgbClr val="FFFF00"/>
              </a:solidFill>
              <a:effectLst>
                <a:outerShdw blurRad="76200" dist="50800" dir="5400000" algn="tl" rotWithShape="0">
                  <a:srgbClr val="000000">
                    <a:alpha val="65000"/>
                  </a:srgbClr>
                </a:outerShdw>
              </a:effectLst>
              <a:latin typeface="Times New Roman"/>
              <a:cs typeface="Times New Roman"/>
            </a:endParaRPr>
          </a:p>
        </p:txBody>
      </p:sp>
      <p:sp>
        <p:nvSpPr>
          <p:cNvPr id="8" name="WordArt 10">
            <a:extLst>
              <a:ext uri="{FF2B5EF4-FFF2-40B4-BE49-F238E27FC236}">
                <a16:creationId xmlns:a16="http://schemas.microsoft.com/office/drawing/2014/main" id="{36BC80E3-9202-FDF5-771A-134D9A113110}"/>
              </a:ext>
            </a:extLst>
          </p:cNvPr>
          <p:cNvSpPr>
            <a:spLocks noChangeArrowheads="1" noChangeShapeType="1" noTextEdit="1"/>
          </p:cNvSpPr>
          <p:nvPr/>
        </p:nvSpPr>
        <p:spPr bwMode="auto">
          <a:xfrm>
            <a:off x="1862786" y="5679874"/>
            <a:ext cx="8373291" cy="1073552"/>
          </a:xfrm>
          <a:prstGeom prst="rect">
            <a:avLst/>
          </a:prstGeom>
          <a:noFill/>
          <a:ln>
            <a:noFill/>
          </a:ln>
        </p:spPr>
        <p:txBody>
          <a:bodyPr wrap="none" numCol="1"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lgn="ctr" eaLnBrk="1" fontAlgn="auto" hangingPunct="1">
              <a:spcBef>
                <a:spcPts val="0"/>
              </a:spcBef>
              <a:spcAft>
                <a:spcPts val="0"/>
              </a:spcAft>
              <a:defRPr/>
            </a:pPr>
            <a:r>
              <a:rPr lang="en-US" b="1" kern="10" spc="50" dirty="0">
                <a:ln w="11430">
                  <a:solidFill>
                    <a:srgbClr val="660033"/>
                  </a:solidFill>
                </a:ln>
                <a:solidFill>
                  <a:srgbClr val="FF0000"/>
                </a:solidFill>
                <a:effectLst>
                  <a:outerShdw blurRad="76200" dist="50800" dir="5400000" algn="tl" rotWithShape="0">
                    <a:srgbClr val="000000">
                      <a:alpha val="65000"/>
                    </a:srgbClr>
                  </a:outerShdw>
                </a:effectLst>
                <a:latin typeface="Times New Roman"/>
                <a:cs typeface="Times New Roman"/>
              </a:rPr>
              <a:t>TRƯỜNG: TIỂU HỌC </a:t>
            </a:r>
            <a:r>
              <a:rPr lang="en-US" b="1" kern="10" spc="50" dirty="0" smtClean="0">
                <a:ln w="11430">
                  <a:solidFill>
                    <a:srgbClr val="660033"/>
                  </a:solidFill>
                </a:ln>
                <a:solidFill>
                  <a:srgbClr val="FF0000"/>
                </a:solidFill>
                <a:effectLst>
                  <a:outerShdw blurRad="76200" dist="50800" dir="5400000" algn="tl" rotWithShape="0">
                    <a:srgbClr val="000000">
                      <a:alpha val="65000"/>
                    </a:srgbClr>
                  </a:outerShdw>
                </a:effectLst>
                <a:latin typeface="Times New Roman"/>
                <a:cs typeface="Times New Roman"/>
              </a:rPr>
              <a:t>ĐA PHÚC</a:t>
            </a:r>
            <a:endParaRPr lang="vi-VN" b="1" kern="10" spc="50" dirty="0">
              <a:ln w="11430">
                <a:solidFill>
                  <a:srgbClr val="660033"/>
                </a:solidFill>
              </a:ln>
              <a:solidFill>
                <a:srgbClr val="FF0000"/>
              </a:solidFill>
              <a:effectLst>
                <a:outerShdw blurRad="76200" dist="50800" dir="5400000" algn="tl" rotWithShape="0">
                  <a:srgbClr val="000000">
                    <a:alpha val="65000"/>
                  </a:srgbClr>
                </a:outerShdw>
              </a:effectLst>
              <a:latin typeface="Times New Roman"/>
              <a:cs typeface="Times New Roman"/>
            </a:endParaRPr>
          </a:p>
        </p:txBody>
      </p:sp>
      <p:sp>
        <p:nvSpPr>
          <p:cNvPr id="9" name="Rectangle 8"/>
          <p:cNvSpPr/>
          <p:nvPr/>
        </p:nvSpPr>
        <p:spPr>
          <a:xfrm>
            <a:off x="5779246" y="3244334"/>
            <a:ext cx="633507" cy="369332"/>
          </a:xfrm>
          <a:prstGeom prst="rect">
            <a:avLst/>
          </a:prstGeom>
        </p:spPr>
        <p:txBody>
          <a:bodyPr wrap="none">
            <a:spAutoFit/>
          </a:bodyPr>
          <a:lstStyle/>
          <a:p>
            <a:r>
              <a:rPr lang="en-US" altLang="en-US" dirty="0" err="1">
                <a:solidFill>
                  <a:srgbClr val="000000"/>
                </a:solidFill>
                <a:latin typeface="Times New Roman" panose="02020603050405020304" pitchFamily="18" charset="0"/>
                <a:cs typeface="Times New Roman" panose="02020603050405020304" pitchFamily="18" charset="0"/>
              </a:rPr>
              <a:t>Năm</a:t>
            </a:r>
            <a:endParaRPr lang="en-US" dirty="0"/>
          </a:p>
        </p:txBody>
      </p:sp>
    </p:spTree>
    <p:extLst>
      <p:ext uri="{BB962C8B-B14F-4D97-AF65-F5344CB8AC3E}">
        <p14:creationId xmlns:p14="http://schemas.microsoft.com/office/powerpoint/2010/main" val="325866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14259" y="2090819"/>
            <a:ext cx="5177741" cy="4240531"/>
          </a:xfrm>
          <a:prstGeom prst="rect">
            <a:avLst/>
          </a:prstGeom>
        </p:spPr>
      </p:pic>
      <p:sp>
        <p:nvSpPr>
          <p:cNvPr id="6" name="Rectangle 5"/>
          <p:cNvSpPr/>
          <p:nvPr/>
        </p:nvSpPr>
        <p:spPr>
          <a:xfrm>
            <a:off x="182880" y="1297091"/>
            <a:ext cx="7751280" cy="5262979"/>
          </a:xfrm>
          <a:prstGeom prst="rect">
            <a:avLst/>
          </a:prstGeom>
        </p:spPr>
        <p:txBody>
          <a:bodyPr wrap="square">
            <a:spAutoFit/>
          </a:bodyPr>
          <a:lstStyle/>
          <a:p>
            <a:pPr algn="just"/>
            <a:r>
              <a:rPr lang="vi-VN" sz="2400" b="1" dirty="0">
                <a:latin typeface="+mj-lt"/>
              </a:rPr>
              <a:t>1</a:t>
            </a:r>
            <a:r>
              <a:rPr lang="vi-VN" sz="2400" dirty="0">
                <a:latin typeface="+mj-lt"/>
              </a:rPr>
              <a:t>: </a:t>
            </a:r>
            <a:r>
              <a:rPr lang="vi-VN" sz="2400" b="1" dirty="0">
                <a:latin typeface="+mj-lt"/>
              </a:rPr>
              <a:t>Đọc đoạn văn dưới đây và trả lời câu </a:t>
            </a:r>
            <a:r>
              <a:rPr lang="vi-VN" sz="2400" b="1" dirty="0" smtClean="0">
                <a:latin typeface="+mj-lt"/>
              </a:rPr>
              <a:t>hỏi</a:t>
            </a:r>
            <a:endParaRPr lang="en-US" sz="2400" b="0" i="0" dirty="0" smtClean="0">
              <a:solidFill>
                <a:srgbClr val="000000"/>
              </a:solidFill>
              <a:effectLst/>
              <a:latin typeface="+mj-lt"/>
            </a:endParaRPr>
          </a:p>
          <a:p>
            <a:pPr algn="just"/>
            <a:r>
              <a:rPr lang="vi-VN" sz="2400" b="0" i="0" dirty="0" smtClean="0">
                <a:solidFill>
                  <a:srgbClr val="000000"/>
                </a:solidFill>
                <a:effectLst/>
                <a:latin typeface="+mj-lt"/>
              </a:rPr>
              <a:t>a. Đoạn văn trên có nội dung chính là gì? Chọn đáp án đúng.</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A. Nêu tình cảm, cảm xúc của người viết đối với nhân vật Mi-lô.</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B. Giới thiệu về nhân vật Mi-lô trong cuốn sách </a:t>
            </a:r>
            <a:r>
              <a:rPr lang="vi-VN" sz="2400" b="0" i="1" dirty="0" smtClean="0">
                <a:solidFill>
                  <a:srgbClr val="000000"/>
                </a:solidFill>
                <a:effectLst/>
                <a:latin typeface="+mj-lt"/>
              </a:rPr>
              <a:t>Truyện kể hằng đêm dành cho các cô bé cá tính</a:t>
            </a:r>
            <a:r>
              <a:rPr lang="vi-VN" sz="2400" b="0" i="0" dirty="0" smtClean="0">
                <a:solidFill>
                  <a:srgbClr val="000000"/>
                </a:solidFill>
                <a:effectLst/>
                <a:latin typeface="+mj-lt"/>
              </a:rPr>
              <a:t>.</a:t>
            </a:r>
          </a:p>
          <a:p>
            <a:pPr algn="just"/>
            <a:r>
              <a:rPr lang="en-US" sz="2400" b="0" i="1" dirty="0" smtClean="0">
                <a:solidFill>
                  <a:srgbClr val="000000"/>
                </a:solidFill>
                <a:effectLst/>
                <a:latin typeface="+mj-lt"/>
              </a:rPr>
              <a:t>      </a:t>
            </a:r>
            <a:r>
              <a:rPr lang="vi-VN" sz="2400" b="0" i="1" dirty="0" smtClean="0">
                <a:solidFill>
                  <a:srgbClr val="000000"/>
                </a:solidFill>
                <a:effectLst/>
                <a:latin typeface="+mj-lt"/>
              </a:rPr>
              <a:t>C. </a:t>
            </a:r>
            <a:r>
              <a:rPr lang="vi-VN" sz="2400" b="0" i="0" dirty="0" smtClean="0">
                <a:solidFill>
                  <a:srgbClr val="000000"/>
                </a:solidFill>
                <a:effectLst/>
                <a:latin typeface="+mj-lt"/>
              </a:rPr>
              <a:t>Nêu lí do người viết yêu thích cuốn sách</a:t>
            </a:r>
            <a:r>
              <a:rPr lang="vi-VN" sz="2400" b="0" i="1" dirty="0" smtClean="0">
                <a:solidFill>
                  <a:srgbClr val="000000"/>
                </a:solidFill>
                <a:effectLst/>
                <a:latin typeface="+mj-lt"/>
              </a:rPr>
              <a:t> Truyện kể hằng đêm dành cho các cô bé cá tính</a:t>
            </a:r>
            <a:r>
              <a:rPr lang="vi-VN" sz="2400" b="0" i="0" dirty="0" smtClean="0">
                <a:solidFill>
                  <a:srgbClr val="000000"/>
                </a:solidFill>
                <a:effectLst/>
                <a:latin typeface="+mj-lt"/>
              </a:rPr>
              <a:t>.</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D. Kể về 100 phụ nữ nổi tiếng trên thế giới.</a:t>
            </a:r>
          </a:p>
          <a:p>
            <a:pPr algn="just"/>
            <a:r>
              <a:rPr lang="vi-VN" sz="2400" b="1" i="0" dirty="0" smtClean="0">
                <a:solidFill>
                  <a:srgbClr val="FF0000"/>
                </a:solidFill>
                <a:effectLst/>
                <a:latin typeface="+mj-lt"/>
              </a:rPr>
              <a:t>b. Tìm phần mở đầu và kết thúc của đoạn văn. Mỗi phần cho biết thông tin gì?</a:t>
            </a:r>
          </a:p>
          <a:p>
            <a:pPr algn="just"/>
            <a:r>
              <a:rPr lang="vi-VN" sz="2400" b="0" i="0" dirty="0" smtClean="0">
                <a:solidFill>
                  <a:srgbClr val="000000"/>
                </a:solidFill>
                <a:effectLst/>
                <a:latin typeface="+mj-lt"/>
              </a:rPr>
              <a:t>c. Phần triển khai nói về những đặc điểm nào của nhân vật Mi-lô? Với mỗi đặc điểm, người viết đã đưa những dẫn chứng gì (về hành động, suy nghĩ,... của nhân vật)?</a:t>
            </a:r>
            <a:endParaRPr lang="vi-VN" sz="2400" b="0" i="0" dirty="0">
              <a:solidFill>
                <a:srgbClr val="000000"/>
              </a:solidFill>
              <a:effectLst/>
              <a:latin typeface="+mj-lt"/>
            </a:endParaRPr>
          </a:p>
        </p:txBody>
      </p:sp>
      <p:sp>
        <p:nvSpPr>
          <p:cNvPr id="7" name="Rectangle 6">
            <a:extLst>
              <a:ext uri="{FF2B5EF4-FFF2-40B4-BE49-F238E27FC236}">
                <a16:creationId xmlns:a16="http://schemas.microsoft.com/office/drawing/2014/main" id="{2364D416-ECE2-4648-BC80-148BDB3AAD76}"/>
              </a:ext>
            </a:extLst>
          </p:cNvPr>
          <p:cNvSpPr/>
          <p:nvPr/>
        </p:nvSpPr>
        <p:spPr>
          <a:xfrm>
            <a:off x="90280" y="2747683"/>
            <a:ext cx="849913" cy="492443"/>
          </a:xfrm>
          <a:prstGeom prst="rect">
            <a:avLst/>
          </a:prstGeom>
        </p:spPr>
        <p:txBody>
          <a:bodyPr wrap="none">
            <a:spAutoFit/>
          </a:bodyPr>
          <a:lstStyle/>
          <a:p>
            <a:r>
              <a:rPr lang="en-US" sz="2600" b="1" dirty="0" smtClean="0">
                <a:solidFill>
                  <a:srgbClr val="FF0000"/>
                </a:solidFill>
                <a:latin typeface="+mj-lt"/>
              </a:rPr>
              <a:t>      </a:t>
            </a:r>
            <a:r>
              <a:rPr lang="vi-VN" sz="2600" b="1" dirty="0" smtClean="0">
                <a:solidFill>
                  <a:srgbClr val="FF0000"/>
                </a:solidFill>
                <a:latin typeface="+mj-lt"/>
              </a:rPr>
              <a:t>B</a:t>
            </a:r>
            <a:endParaRPr lang="vi-VN" sz="2600" b="1" dirty="0">
              <a:solidFill>
                <a:srgbClr val="FF0000"/>
              </a:solidFill>
              <a:latin typeface="+mj-lt"/>
            </a:endParaRPr>
          </a:p>
        </p:txBody>
      </p:sp>
    </p:spTree>
    <p:extLst>
      <p:ext uri="{BB962C8B-B14F-4D97-AF65-F5344CB8AC3E}">
        <p14:creationId xmlns:p14="http://schemas.microsoft.com/office/powerpoint/2010/main" val="415677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79023"/>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smtClean="0">
                <a:solidFill>
                  <a:srgbClr val="000000"/>
                </a:solidFill>
                <a:latin typeface="Times New Roman" panose="02020603050405020304" pitchFamily="18" charset="0"/>
                <a:cs typeface="Times New Roman" panose="02020603050405020304" pitchFamily="18" charset="0"/>
              </a:rPr>
              <a:t>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4371" y="2546430"/>
            <a:ext cx="4754560" cy="4187287"/>
          </a:xfrm>
          <a:prstGeom prst="rect">
            <a:avLst/>
          </a:prstGeom>
        </p:spPr>
      </p:pic>
      <p:sp>
        <p:nvSpPr>
          <p:cNvPr id="5" name="Rectangle 4"/>
          <p:cNvSpPr/>
          <p:nvPr/>
        </p:nvSpPr>
        <p:spPr>
          <a:xfrm>
            <a:off x="338667" y="1398305"/>
            <a:ext cx="11582399" cy="830997"/>
          </a:xfrm>
          <a:prstGeom prst="rect">
            <a:avLst/>
          </a:prstGeom>
        </p:spPr>
        <p:txBody>
          <a:bodyPr wrap="square">
            <a:spAutoFit/>
          </a:bodyPr>
          <a:lstStyle/>
          <a:p>
            <a:pPr algn="just"/>
            <a:r>
              <a:rPr lang="en-US" sz="2400" b="1" dirty="0" smtClean="0">
                <a:solidFill>
                  <a:srgbClr val="000000"/>
                </a:solidFill>
                <a:latin typeface="Times New Roman" panose="02020603050405020304" pitchFamily="18" charset="0"/>
                <a:cs typeface="Times New Roman" panose="02020603050405020304" pitchFamily="18" charset="0"/>
              </a:rPr>
              <a:t>C. </a:t>
            </a:r>
            <a:r>
              <a:rPr lang="vi-VN" sz="2400" b="1" dirty="0" smtClean="0">
                <a:solidFill>
                  <a:srgbClr val="000000"/>
                </a:solidFill>
                <a:latin typeface="Times New Roman" panose="02020603050405020304" pitchFamily="18" charset="0"/>
                <a:cs typeface="Times New Roman" panose="02020603050405020304" pitchFamily="18" charset="0"/>
              </a:rPr>
              <a:t> </a:t>
            </a:r>
            <a:r>
              <a:rPr lang="vi-VN" sz="2400" b="1" dirty="0">
                <a:solidFill>
                  <a:srgbClr val="000000"/>
                </a:solidFill>
                <a:latin typeface="Times New Roman" panose="02020603050405020304" pitchFamily="18" charset="0"/>
                <a:cs typeface="Times New Roman" panose="02020603050405020304" pitchFamily="18" charset="0"/>
              </a:rPr>
              <a:t>Phần triển khai nói về những đặc điểm nào của nhân vật Mi-lô? Với mỗi đặc điểm, người viết đã đưa những dẫn chứng gì (về hành động, suy nghĩ,... của nhân vật)?</a:t>
            </a:r>
          </a:p>
        </p:txBody>
      </p:sp>
    </p:spTree>
    <p:extLst>
      <p:ext uri="{BB962C8B-B14F-4D97-AF65-F5344CB8AC3E}">
        <p14:creationId xmlns:p14="http://schemas.microsoft.com/office/powerpoint/2010/main" val="1260882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79023"/>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smtClean="0">
                <a:solidFill>
                  <a:srgbClr val="000000"/>
                </a:solidFill>
                <a:latin typeface="Times New Roman" panose="02020603050405020304" pitchFamily="18" charset="0"/>
                <a:cs typeface="Times New Roman" panose="02020603050405020304" pitchFamily="18" charset="0"/>
              </a:rPr>
              <a:t>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489463" y="1376625"/>
            <a:ext cx="7263186" cy="830997"/>
          </a:xfrm>
          <a:prstGeom prst="rect">
            <a:avLst/>
          </a:prstGeom>
          <a:noFill/>
          <a:ln w="9525">
            <a:noFill/>
          </a:ln>
        </p:spPr>
        <p:txBody>
          <a:bodyPr wrap="square">
            <a:spAutoFit/>
          </a:bodyPr>
          <a:lstStyle/>
          <a:p>
            <a:pPr algn="just"/>
            <a:r>
              <a:rPr lang="en-US" sz="2400" dirty="0" smtClean="0">
                <a:solidFill>
                  <a:srgbClr val="000000"/>
                </a:solidFill>
              </a:rPr>
              <a:t>T</a:t>
            </a:r>
            <a:r>
              <a:rPr lang="vi-VN" sz="2400" dirty="0" smtClean="0">
                <a:solidFill>
                  <a:srgbClr val="000000"/>
                </a:solidFill>
              </a:rPr>
              <a:t>rống </a:t>
            </a:r>
            <a:r>
              <a:rPr lang="vi-VN" sz="2400" dirty="0">
                <a:solidFill>
                  <a:srgbClr val="000000"/>
                </a:solidFill>
              </a:rPr>
              <a:t>tim-pan-ni, công-ga, bông-gô,.., loại nào cô cũng chơi được.</a:t>
            </a:r>
          </a:p>
        </p:txBody>
      </p:sp>
      <p:sp>
        <p:nvSpPr>
          <p:cNvPr id="19" name="TextBox 18"/>
          <p:cNvSpPr txBox="1"/>
          <p:nvPr/>
        </p:nvSpPr>
        <p:spPr>
          <a:xfrm>
            <a:off x="4545907" y="2311785"/>
            <a:ext cx="7069060" cy="830997"/>
          </a:xfrm>
          <a:prstGeom prst="rect">
            <a:avLst/>
          </a:prstGeom>
          <a:noFill/>
          <a:ln w="9525">
            <a:noFill/>
          </a:ln>
        </p:spPr>
        <p:txBody>
          <a:bodyPr wrap="square">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T</a:t>
            </a:r>
            <a:r>
              <a:rPr lang="vi-VN" sz="2400" b="1" dirty="0" smtClean="0">
                <a:solidFill>
                  <a:srgbClr val="FF0000"/>
                </a:solidFill>
                <a:latin typeface="Times New Roman" panose="02020603050405020304" pitchFamily="18" charset="0"/>
                <a:cs typeface="Times New Roman" panose="02020603050405020304" pitchFamily="18" charset="0"/>
              </a:rPr>
              <a:t>rở </a:t>
            </a:r>
            <a:r>
              <a:rPr lang="vi-VN" sz="2400" b="1" dirty="0">
                <a:solidFill>
                  <a:srgbClr val="FF0000"/>
                </a:solidFill>
                <a:latin typeface="Times New Roman" panose="02020603050405020304" pitchFamily="18" charset="0"/>
                <a:cs typeface="Times New Roman" panose="02020603050405020304" pitchFamily="18" charset="0"/>
              </a:rPr>
              <a:t>thành một nghệ sĩ trống, mặc dù ở quê hương cô, chỉ con trai mới được chơi trống.</a:t>
            </a:r>
          </a:p>
        </p:txBody>
      </p:sp>
      <p:sp>
        <p:nvSpPr>
          <p:cNvPr id="20" name="TextBox 19"/>
          <p:cNvSpPr txBox="1"/>
          <p:nvPr/>
        </p:nvSpPr>
        <p:spPr>
          <a:xfrm>
            <a:off x="4394042" y="3353104"/>
            <a:ext cx="7372789" cy="1200329"/>
          </a:xfrm>
          <a:prstGeom prst="rect">
            <a:avLst/>
          </a:prstGeom>
          <a:noFill/>
          <a:ln w="9525">
            <a:noFill/>
          </a:ln>
        </p:spPr>
        <p:txBody>
          <a:bodyPr wrap="square">
            <a:spAutoFit/>
          </a:bodyPr>
          <a:lstStyle/>
          <a:p>
            <a:pPr algn="just"/>
            <a:r>
              <a:rPr lang="en-US" sz="2400" b="1" dirty="0" smtClean="0">
                <a:solidFill>
                  <a:srgbClr val="00B0F0"/>
                </a:solidFill>
                <a:latin typeface="Times New Roman" panose="02020603050405020304" pitchFamily="18" charset="0"/>
                <a:cs typeface="Times New Roman" panose="02020603050405020304" pitchFamily="18" charset="0"/>
              </a:rPr>
              <a:t>- H</a:t>
            </a:r>
            <a:r>
              <a:rPr lang="vi-VN" sz="2400" b="1" dirty="0" smtClean="0">
                <a:solidFill>
                  <a:srgbClr val="00B0F0"/>
                </a:solidFill>
                <a:latin typeface="Times New Roman" panose="02020603050405020304" pitchFamily="18" charset="0"/>
                <a:cs typeface="Times New Roman" panose="02020603050405020304" pitchFamily="18" charset="0"/>
              </a:rPr>
              <a:t>ằng ngày, cô rèn khả năng cảm nhận âm thanh bằng cách lắng nghe những tiếng động xung quanh: tiếng lá đu đưa, tiếng chim ruồi vỗ cánh.</a:t>
            </a:r>
            <a:endParaRPr lang="vi-VN" sz="2400" b="1" dirty="0">
              <a:solidFill>
                <a:srgbClr val="00B0F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640219" y="6077768"/>
            <a:ext cx="6880436" cy="461665"/>
          </a:xfrm>
          <a:prstGeom prst="rect">
            <a:avLst/>
          </a:prstGeom>
          <a:noFill/>
          <a:ln w="9525">
            <a:noFill/>
          </a:ln>
        </p:spPr>
        <p:txBody>
          <a:bodyPr wrap="square">
            <a:spAutoFit/>
          </a:bodyPr>
          <a:lstStyle/>
          <a:p>
            <a:pPr algn="just"/>
            <a:r>
              <a:rPr lang="en-US" sz="2400" b="1" dirty="0" err="1" smtClean="0">
                <a:solidFill>
                  <a:srgbClr val="000000"/>
                </a:solidFill>
                <a:latin typeface="Times New Roman" panose="02020603050405020304" pitchFamily="18" charset="0"/>
                <a:cs typeface="Times New Roman" panose="02020603050405020304" pitchFamily="18" charset="0"/>
              </a:rPr>
              <a:t>Thế</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giới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đã</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có</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một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nghệ</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sĩ</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trống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nổi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tiếng</a:t>
            </a:r>
            <a:r>
              <a:rPr lang="en-US" sz="2400" b="1" dirty="0" smtClean="0">
                <a:solidFill>
                  <a:srgbClr val="000000"/>
                </a:solidFill>
                <a:latin typeface="Times New Roman" panose="02020603050405020304" pitchFamily="18" charset="0"/>
                <a:cs typeface="Times New Roman" panose="02020603050405020304" pitchFamily="18" charset="0"/>
              </a:rPr>
              <a:t>.</a:t>
            </a:r>
            <a:endParaRPr lang="en-US" sz="2400" b="1" dirty="0">
              <a:solidFill>
                <a:srgbClr val="0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82880" y="1591733"/>
            <a:ext cx="1543050" cy="5080000"/>
          </a:xfrm>
          <a:prstGeom prst="rect">
            <a:avLst/>
          </a:prstGeom>
        </p:spPr>
      </p:pic>
      <p:cxnSp>
        <p:nvCxnSpPr>
          <p:cNvPr id="10" name="Straight Arrow Connector 9"/>
          <p:cNvCxnSpPr>
            <a:endCxn id="12" idx="1"/>
          </p:cNvCxnSpPr>
          <p:nvPr/>
        </p:nvCxnSpPr>
        <p:spPr>
          <a:xfrm flipV="1">
            <a:off x="1817610" y="1744865"/>
            <a:ext cx="816201" cy="25104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Horizontal Scroll 11"/>
          <p:cNvSpPr/>
          <p:nvPr/>
        </p:nvSpPr>
        <p:spPr>
          <a:xfrm>
            <a:off x="2633811" y="1332537"/>
            <a:ext cx="907152" cy="824655"/>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a:r>
              <a:rPr lang="en-US" b="1" dirty="0" err="1">
                <a:latin typeface="Times New Roman" panose="02020603050405020304" pitchFamily="18" charset="0"/>
                <a:cs typeface="Times New Roman" panose="02020603050405020304" pitchFamily="18" charset="0"/>
              </a:rPr>
              <a:t>Năng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khiếu</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3" name="Horizontal Scroll 12"/>
          <p:cNvSpPr/>
          <p:nvPr/>
        </p:nvSpPr>
        <p:spPr>
          <a:xfrm>
            <a:off x="2619762" y="2224974"/>
            <a:ext cx="907152" cy="891687"/>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a:r>
              <a:rPr lang="vi-VN" b="1" dirty="0">
                <a:latin typeface="Times New Roman" panose="02020603050405020304" pitchFamily="18" charset="0"/>
                <a:cs typeface="Times New Roman" panose="02020603050405020304" pitchFamily="18" charset="0"/>
              </a:rPr>
              <a:t>Ước mơ</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4" name="Horizontal Scroll 13"/>
          <p:cNvSpPr/>
          <p:nvPr/>
        </p:nvSpPr>
        <p:spPr>
          <a:xfrm>
            <a:off x="2633811" y="3395960"/>
            <a:ext cx="907152" cy="1025547"/>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a:r>
              <a:rPr lang="en-US" b="1" dirty="0" err="1">
                <a:latin typeface="Times New Roman" panose="02020603050405020304" pitchFamily="18" charset="0"/>
                <a:cs typeface="Times New Roman" panose="02020603050405020304" pitchFamily="18" charset="0"/>
              </a:rPr>
              <a:t>Lòng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tâm</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5" name="Horizontal Scroll 14"/>
          <p:cNvSpPr/>
          <p:nvPr/>
        </p:nvSpPr>
        <p:spPr>
          <a:xfrm>
            <a:off x="2619762" y="4648184"/>
            <a:ext cx="1227091" cy="903185"/>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a:r>
              <a:rPr lang="en-US" sz="1600" b="1" dirty="0" err="1">
                <a:latin typeface="Times New Roman" panose="02020603050405020304" pitchFamily="18" charset="0"/>
                <a:cs typeface="Times New Roman" panose="02020603050405020304" pitchFamily="18" charset="0"/>
              </a:rPr>
              <a:t>Tham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lớp</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học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nhạc</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6" name="Horizontal Scroll 15"/>
          <p:cNvSpPr/>
          <p:nvPr/>
        </p:nvSpPr>
        <p:spPr>
          <a:xfrm>
            <a:off x="2619762" y="5778046"/>
            <a:ext cx="1086470" cy="934553"/>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a:r>
              <a:rPr lang="en-US" sz="1600" b="1" dirty="0" err="1">
                <a:latin typeface="Times New Roman" panose="02020603050405020304" pitchFamily="18" charset="0"/>
                <a:cs typeface="Times New Roman" panose="02020603050405020304" pitchFamily="18" charset="0"/>
              </a:rPr>
              <a:t>Niềm</a:t>
            </a:r>
            <a:r>
              <a:rPr lang="en-US" sz="1600" b="1" dirty="0">
                <a:latin typeface="Times New Roman" panose="02020603050405020304" pitchFamily="18" charset="0"/>
                <a:cs typeface="Times New Roman" panose="02020603050405020304" pitchFamily="18" charset="0"/>
              </a:rPr>
              <a:t> tin </a:t>
            </a:r>
            <a:r>
              <a:rPr lang="en-US" sz="1600" b="1" dirty="0" err="1">
                <a:latin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Mi-lô</a:t>
            </a:r>
            <a:endParaRPr lang="en-US" sz="1600" dirty="0">
              <a:solidFill>
                <a:srgbClr val="000000"/>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flipV="1">
            <a:off x="1854630" y="2528092"/>
            <a:ext cx="765132" cy="16500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4" idx="1"/>
          </p:cNvCxnSpPr>
          <p:nvPr/>
        </p:nvCxnSpPr>
        <p:spPr>
          <a:xfrm flipV="1">
            <a:off x="1817610" y="3908734"/>
            <a:ext cx="816201" cy="3483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39009" y="4255335"/>
            <a:ext cx="723427" cy="9468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839009" y="4302358"/>
            <a:ext cx="779078" cy="20062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242178" y="4981305"/>
            <a:ext cx="7372789" cy="461665"/>
          </a:xfrm>
          <a:prstGeom prst="rect">
            <a:avLst/>
          </a:prstGeom>
          <a:noFill/>
          <a:ln w="9525">
            <a:noFill/>
          </a:ln>
        </p:spPr>
        <p:txBody>
          <a:bodyPr wrap="square">
            <a:spAutoFit/>
          </a:bodyPr>
          <a:lstStyle/>
          <a:p>
            <a:pPr algn="just"/>
            <a:r>
              <a:rPr lang="en-US" sz="2400" b="1" dirty="0" smtClean="0">
                <a:solidFill>
                  <a:srgbClr val="00B0F0"/>
                </a:solidFill>
                <a:latin typeface="Times New Roman" panose="02020603050405020304" pitchFamily="18" charset="0"/>
                <a:cs typeface="Times New Roman" panose="02020603050405020304" pitchFamily="18" charset="0"/>
              </a:rPr>
              <a:t> </a:t>
            </a:r>
            <a:r>
              <a:rPr lang="en-US" sz="2400" b="1" dirty="0" smtClean="0">
                <a:solidFill>
                  <a:srgbClr val="00B050"/>
                </a:solidFill>
                <a:latin typeface="Times New Roman" panose="02020603050405020304" pitchFamily="18" charset="0"/>
                <a:cs typeface="Times New Roman" panose="02020603050405020304" pitchFamily="18" charset="0"/>
              </a:rPr>
              <a:t>-  T</a:t>
            </a:r>
            <a:r>
              <a:rPr lang="vi-VN" sz="2400" b="1" dirty="0" smtClean="0">
                <a:solidFill>
                  <a:srgbClr val="00B050"/>
                </a:solidFill>
                <a:latin typeface="Times New Roman" panose="02020603050405020304" pitchFamily="18" charset="0"/>
                <a:cs typeface="Times New Roman" panose="02020603050405020304" pitchFamily="18" charset="0"/>
              </a:rPr>
              <a:t>huyết phục được cha cho tham gia lớp học nhạc.</a:t>
            </a:r>
            <a:endParaRPr lang="en-US" sz="2400" b="1" dirty="0" smtClean="0">
              <a:solidFill>
                <a:srgbClr val="00B050"/>
              </a:solidFill>
              <a:latin typeface="Times New Roman" panose="02020603050405020304" pitchFamily="18" charset="0"/>
              <a:cs typeface="Times New Roman" panose="02020603050405020304" pitchFamily="18" charset="0"/>
            </a:endParaRPr>
          </a:p>
        </p:txBody>
      </p:sp>
      <p:cxnSp>
        <p:nvCxnSpPr>
          <p:cNvPr id="42" name="Straight Arrow Connector 41"/>
          <p:cNvCxnSpPr>
            <a:stCxn id="12" idx="3"/>
          </p:cNvCxnSpPr>
          <p:nvPr/>
        </p:nvCxnSpPr>
        <p:spPr>
          <a:xfrm flipV="1">
            <a:off x="3540963" y="1711294"/>
            <a:ext cx="830501" cy="33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517511" y="2637246"/>
            <a:ext cx="830501" cy="33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545861" y="3936482"/>
            <a:ext cx="830501" cy="33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846853" y="5201898"/>
            <a:ext cx="584324"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725178" y="6312881"/>
            <a:ext cx="830501" cy="33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876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smtClean="0">
                <a:solidFill>
                  <a:srgbClr val="000000"/>
                </a:solidFill>
                <a:latin typeface="Times New Roman" panose="02020603050405020304" pitchFamily="18" charset="0"/>
                <a:cs typeface="Times New Roman" panose="02020603050405020304" pitchFamily="18" charset="0"/>
              </a:rPr>
              <a:t>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627" y="1803954"/>
            <a:ext cx="11469511" cy="2677656"/>
          </a:xfrm>
          <a:prstGeom prst="rect">
            <a:avLst/>
          </a:prstGeom>
        </p:spPr>
        <p:txBody>
          <a:bodyPr wrap="square">
            <a:spAutoFit/>
          </a:bodyPr>
          <a:lstStyle/>
          <a:p>
            <a:r>
              <a:rPr lang="vi-VN" sz="2400" b="1" i="0" dirty="0" smtClean="0">
                <a:solidFill>
                  <a:srgbClr val="000000"/>
                </a:solidFill>
                <a:effectLst/>
                <a:latin typeface="Open Sans"/>
              </a:rPr>
              <a:t>2 : Trao đổi về những điểm cần lưu ý khi viết đoạn văn giới thiệu nhân vật trong một cuốn sách.</a:t>
            </a:r>
            <a:endParaRPr lang="en-US" sz="2400" b="1" i="0" dirty="0" smtClean="0">
              <a:solidFill>
                <a:srgbClr val="000000"/>
              </a:solidFill>
              <a:effectLst/>
              <a:latin typeface="Open Sans"/>
            </a:endParaRPr>
          </a:p>
          <a:p>
            <a:r>
              <a:rPr lang="vi-VN" sz="2400" dirty="0"/>
              <a:t>– Bố cục của đoạn văn (mở đầu, triển khai, kết thúc</a:t>
            </a:r>
            <a:r>
              <a:rPr lang="vi-VN" sz="2400" dirty="0" smtClean="0"/>
              <a:t>)</a:t>
            </a:r>
            <a:r>
              <a:rPr lang="en-US" sz="2400" dirty="0" smtClean="0"/>
              <a:t>.</a:t>
            </a:r>
            <a:endParaRPr lang="vi-VN" sz="2400" dirty="0"/>
          </a:p>
          <a:p>
            <a:r>
              <a:rPr lang="vi-VN" sz="2400" dirty="0"/>
              <a:t>– Cách lựa chọn đặc điểm của nhân vật để giới </a:t>
            </a:r>
            <a:r>
              <a:rPr lang="vi-VN" sz="2400" dirty="0" smtClean="0"/>
              <a:t>thiệu</a:t>
            </a:r>
            <a:r>
              <a:rPr lang="en-US" sz="2400" dirty="0" smtClean="0"/>
              <a:t>.</a:t>
            </a:r>
            <a:endParaRPr lang="vi-VN" sz="2400" dirty="0"/>
          </a:p>
          <a:p>
            <a:r>
              <a:rPr lang="vi-VN" sz="2400" dirty="0"/>
              <a:t>– Cách đưa dẫn chứng làm rõ đặc điểm của nhân </a:t>
            </a:r>
            <a:r>
              <a:rPr lang="vi-VN" sz="2400" dirty="0" smtClean="0"/>
              <a:t>vật</a:t>
            </a:r>
            <a:r>
              <a:rPr lang="en-US" sz="2400" dirty="0" smtClean="0"/>
              <a:t>.</a:t>
            </a:r>
            <a:endParaRPr lang="vi-VN" sz="2400" dirty="0"/>
          </a:p>
          <a:p>
            <a:r>
              <a:rPr lang="vi-VN" sz="2400" dirty="0"/>
              <a:t>– Tình cảm, cảm xúc của người đọc đối với nhân </a:t>
            </a:r>
            <a:r>
              <a:rPr lang="vi-VN" sz="2400" dirty="0" smtClean="0"/>
              <a:t>vật</a:t>
            </a:r>
            <a:r>
              <a:rPr lang="en-US" sz="2400" dirty="0" smtClean="0"/>
              <a:t>.</a:t>
            </a:r>
            <a:endParaRPr lang="vi-VN" sz="2400" dirty="0"/>
          </a:p>
          <a:p>
            <a:endParaRPr lang="en-US" sz="2400" b="1" dirty="0"/>
          </a:p>
        </p:txBody>
      </p:sp>
    </p:spTree>
    <p:extLst>
      <p:ext uri="{BB962C8B-B14F-4D97-AF65-F5344CB8AC3E}">
        <p14:creationId xmlns:p14="http://schemas.microsoft.com/office/powerpoint/2010/main" val="1063598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smtClean="0">
                <a:solidFill>
                  <a:srgbClr val="000000"/>
                </a:solidFill>
                <a:latin typeface="Times New Roman" panose="02020603050405020304" pitchFamily="18" charset="0"/>
                <a:cs typeface="Times New Roman" panose="02020603050405020304" pitchFamily="18" charset="0"/>
              </a:rPr>
              <a:t>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2880" y="1628339"/>
            <a:ext cx="12009120" cy="4893647"/>
          </a:xfrm>
          <a:prstGeom prst="rect">
            <a:avLst/>
          </a:prstGeom>
        </p:spPr>
        <p:txBody>
          <a:bodyPr wrap="square">
            <a:spAutoFit/>
          </a:bodyPr>
          <a:lstStyle/>
          <a:p>
            <a:pPr algn="just"/>
            <a:r>
              <a:rPr lang="vi-VN" sz="2400" b="1" dirty="0">
                <a:solidFill>
                  <a:srgbClr val="00B0F0"/>
                </a:solidFill>
                <a:latin typeface="+mj-lt"/>
              </a:rPr>
              <a:t>- Cách lựa chọn đặc điểm của nhân vật để giới thiệu:</a:t>
            </a:r>
          </a:p>
          <a:p>
            <a:pPr algn="just"/>
            <a:r>
              <a:rPr lang="en-US" sz="2400" dirty="0" smtClean="0">
                <a:latin typeface="+mj-lt"/>
              </a:rPr>
              <a:t>     </a:t>
            </a:r>
            <a:r>
              <a:rPr lang="vi-VN" sz="2400" dirty="0" smtClean="0">
                <a:latin typeface="+mj-lt"/>
              </a:rPr>
              <a:t>+ </a:t>
            </a:r>
            <a:r>
              <a:rPr lang="vi-VN" sz="2400" dirty="0">
                <a:latin typeface="+mj-lt"/>
              </a:rPr>
              <a:t>Chọn những đặc điểm quan trọng và đặc biệt nhất của nhân vật, những điểm làm nổi bật tính cách, năng lực và những ước mơ, hoặc những thách thức mà nhân vật phải đối mặt.</a:t>
            </a:r>
          </a:p>
          <a:p>
            <a:pPr algn="just"/>
            <a:r>
              <a:rPr lang="en-US" sz="2400" dirty="0" smtClean="0">
                <a:latin typeface="+mj-lt"/>
              </a:rPr>
              <a:t>     </a:t>
            </a:r>
            <a:r>
              <a:rPr lang="vi-VN" sz="2400" dirty="0" smtClean="0">
                <a:latin typeface="+mj-lt"/>
              </a:rPr>
              <a:t>+ </a:t>
            </a:r>
            <a:r>
              <a:rPr lang="vi-VN" sz="2400" dirty="0">
                <a:latin typeface="+mj-lt"/>
              </a:rPr>
              <a:t>Cần đảm bảo rằng các đặc điểm được chọn là có liên quan và phản ánh sâu sắc nhân vật đó.</a:t>
            </a:r>
          </a:p>
          <a:p>
            <a:pPr algn="just"/>
            <a:r>
              <a:rPr lang="vi-VN" sz="2400" b="1" dirty="0">
                <a:solidFill>
                  <a:srgbClr val="00B0F0"/>
                </a:solidFill>
                <a:latin typeface="+mj-lt"/>
              </a:rPr>
              <a:t>- Cách đưa dẫn chứng làm rõ đặc điểm của nhân vật:</a:t>
            </a:r>
          </a:p>
          <a:p>
            <a:pPr algn="just"/>
            <a:r>
              <a:rPr lang="en-US" sz="2400" dirty="0" smtClean="0">
                <a:latin typeface="+mj-lt"/>
              </a:rPr>
              <a:t>     </a:t>
            </a:r>
            <a:r>
              <a:rPr lang="vi-VN" sz="2400" dirty="0" smtClean="0">
                <a:latin typeface="+mj-lt"/>
              </a:rPr>
              <a:t>+ </a:t>
            </a:r>
            <a:r>
              <a:rPr lang="vi-VN" sz="2400" dirty="0">
                <a:latin typeface="+mj-lt"/>
              </a:rPr>
              <a:t>Sử dụng các tình tiết cụ thể, ví dụ, hoặc câu chuyện để minh họa cho mỗi đặc điểm.</a:t>
            </a:r>
          </a:p>
          <a:p>
            <a:pPr algn="just"/>
            <a:r>
              <a:rPr lang="en-US" sz="2400" dirty="0" smtClean="0">
                <a:latin typeface="+mj-lt"/>
              </a:rPr>
              <a:t>     </a:t>
            </a:r>
            <a:r>
              <a:rPr lang="vi-VN" sz="2400" dirty="0" smtClean="0">
                <a:latin typeface="+mj-lt"/>
              </a:rPr>
              <a:t>+ </a:t>
            </a:r>
            <a:r>
              <a:rPr lang="vi-VN" sz="2400" dirty="0">
                <a:latin typeface="+mj-lt"/>
              </a:rPr>
              <a:t>Cần lựa chọn các dẫn chứng có tính biểu đạt cao, giúp người đọc dễ dàng hình dung và hiểu rõ hơn về nhân vật.</a:t>
            </a:r>
          </a:p>
          <a:p>
            <a:pPr algn="just"/>
            <a:r>
              <a:rPr lang="vi-VN" sz="2400" b="1" dirty="0">
                <a:solidFill>
                  <a:srgbClr val="00B0F0"/>
                </a:solidFill>
                <a:latin typeface="+mj-lt"/>
              </a:rPr>
              <a:t>- Tình cảm, cảm xúc của người đọc đối với nhân vật:</a:t>
            </a:r>
          </a:p>
          <a:p>
            <a:pPr algn="just"/>
            <a:r>
              <a:rPr lang="en-US" sz="2400" dirty="0" smtClean="0">
                <a:latin typeface="+mj-lt"/>
              </a:rPr>
              <a:t>     </a:t>
            </a:r>
            <a:r>
              <a:rPr lang="vi-VN" sz="2400" dirty="0" smtClean="0">
                <a:latin typeface="+mj-lt"/>
              </a:rPr>
              <a:t>+ </a:t>
            </a:r>
            <a:r>
              <a:rPr lang="vi-VN" sz="2400" dirty="0">
                <a:latin typeface="+mj-lt"/>
              </a:rPr>
              <a:t>Cần tạo ra một cảm xúc tích cực hoặc tiêu cực đối với nhân vật, tùy thuộc vào mục đích của tác giả và tính cách của nhân vật.</a:t>
            </a:r>
          </a:p>
          <a:p>
            <a:pPr algn="just"/>
            <a:r>
              <a:rPr lang="en-US" sz="2400" dirty="0" smtClean="0">
                <a:latin typeface="+mj-lt"/>
              </a:rPr>
              <a:t>     </a:t>
            </a:r>
            <a:r>
              <a:rPr lang="vi-VN" sz="2400" dirty="0" smtClean="0">
                <a:latin typeface="+mj-lt"/>
              </a:rPr>
              <a:t>+ </a:t>
            </a:r>
            <a:r>
              <a:rPr lang="vi-VN" sz="2400" dirty="0">
                <a:latin typeface="+mj-lt"/>
              </a:rPr>
              <a:t>Mục tiêu là làm cho độc giả cảm thấy gần gũi và quan tâm đến nhân vật, để họ muốn tiếp tục đọc về cuộc phiêu lưu của nhân vật đó.</a:t>
            </a:r>
          </a:p>
        </p:txBody>
      </p:sp>
    </p:spTree>
    <p:extLst>
      <p:ext uri="{BB962C8B-B14F-4D97-AF65-F5344CB8AC3E}">
        <p14:creationId xmlns:p14="http://schemas.microsoft.com/office/powerpoint/2010/main" val="684744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316090" y="1670755"/>
            <a:ext cx="11604978" cy="21683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15536" y="2109478"/>
            <a:ext cx="11604977" cy="954107"/>
          </a:xfrm>
          <a:prstGeom prst="rect">
            <a:avLst/>
          </a:prstGeom>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viết</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cuốn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sách</a:t>
            </a:r>
            <a:r>
              <a:rPr lang="en-US" sz="2800" b="1" dirty="0" smtClean="0">
                <a:latin typeface="Times New Roman" panose="02020603050405020304" pitchFamily="18" charset="0"/>
                <a:cs typeface="Times New Roman" panose="02020603050405020304" pitchFamily="18" charset="0"/>
              </a:rPr>
              <a:t> ta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p>
          <a:p>
            <a:pPr algn="ctr"/>
            <a:r>
              <a:rPr lang="en-US" sz="2800" b="1" dirty="0" err="1" smtClean="0">
                <a:latin typeface="Times New Roman" panose="02020603050405020304" pitchFamily="18" charset="0"/>
                <a:cs typeface="Times New Roman" panose="02020603050405020304" pitchFamily="18" charset="0"/>
              </a:rPr>
              <a:t>như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nào</a:t>
            </a:r>
            <a:r>
              <a:rPr lang="en-US" sz="2800" b="1" dirty="0" smtClean="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60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316090" y="1670755"/>
            <a:ext cx="11604978" cy="21683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20890" y="1670755"/>
            <a:ext cx="10397066" cy="3973689"/>
          </a:xfrm>
          <a:prstGeom prst="rect">
            <a:avLst/>
          </a:prstGeom>
        </p:spPr>
      </p:pic>
    </p:spTree>
    <p:extLst>
      <p:ext uri="{BB962C8B-B14F-4D97-AF65-F5344CB8AC3E}">
        <p14:creationId xmlns:p14="http://schemas.microsoft.com/office/powerpoint/2010/main" val="477979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11266" name="Picture 2" descr="Tìm hiểu cách viết đoạn văn giới thiệu nhân vật trong một cuốn sách trang 91, 92, 93 lớp 5 | Kết nối tri thức Giải Tiếng Việt lớp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34" y="2228612"/>
            <a:ext cx="9889066" cy="4629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28978" y="1471374"/>
            <a:ext cx="6028266" cy="659617"/>
          </a:xfrm>
          <a:prstGeom prst="rect">
            <a:avLst/>
          </a:prstGeom>
        </p:spPr>
      </p:pic>
    </p:spTree>
    <p:extLst>
      <p:ext uri="{BB962C8B-B14F-4D97-AF65-F5344CB8AC3E}">
        <p14:creationId xmlns:p14="http://schemas.microsoft.com/office/powerpoint/2010/main" val="1646570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32178" y="1612319"/>
            <a:ext cx="11189708" cy="4154984"/>
          </a:xfrm>
          <a:prstGeom prst="rect">
            <a:avLst/>
          </a:prstGeom>
        </p:spPr>
        <p:txBody>
          <a:bodyPr wrap="square">
            <a:spAutoFit/>
          </a:bodyPr>
          <a:lstStyle/>
          <a:p>
            <a:r>
              <a:rPr lang="vi-VN" sz="2400" dirty="0">
                <a:latin typeface="+mj-lt"/>
              </a:rPr>
              <a:t>- </a:t>
            </a:r>
            <a:r>
              <a:rPr lang="vi-VN" sz="2400" b="1" dirty="0">
                <a:solidFill>
                  <a:srgbClr val="00B0F0"/>
                </a:solidFill>
                <a:latin typeface="+mj-lt"/>
              </a:rPr>
              <a:t>Tha thẩn (tt): </a:t>
            </a:r>
            <a:r>
              <a:rPr lang="vi-VN" sz="2400" dirty="0">
                <a:latin typeface="+mj-lt"/>
              </a:rPr>
              <a:t>(đi) thong thả và lặng lẽ từ chỗ này đến chỗ nọ, có vẻ như không chú ý gì đến việc mình đang ở đâu và đang đi đâu: </a:t>
            </a:r>
            <a:r>
              <a:rPr lang="vi-VN" sz="2400" i="1" dirty="0">
                <a:latin typeface="+mj-lt"/>
              </a:rPr>
              <a:t>Bé chơi tha thẩn ở ngoài sân.</a:t>
            </a:r>
            <a:endParaRPr lang="vi-VN" sz="2400" dirty="0">
              <a:latin typeface="+mj-lt"/>
            </a:endParaRPr>
          </a:p>
          <a:p>
            <a:r>
              <a:rPr lang="vi-VN" sz="2400" i="1" dirty="0">
                <a:latin typeface="+mj-lt"/>
              </a:rPr>
              <a:t>- </a:t>
            </a:r>
            <a:r>
              <a:rPr lang="vi-VN" sz="2400" b="1" dirty="0">
                <a:solidFill>
                  <a:srgbClr val="00B0F0"/>
                </a:solidFill>
                <a:latin typeface="+mj-lt"/>
              </a:rPr>
              <a:t>Siêng năng (tt</a:t>
            </a:r>
            <a:r>
              <a:rPr lang="vi-VN" sz="2400" dirty="0">
                <a:latin typeface="+mj-lt"/>
              </a:rPr>
              <a:t>): siêng (nói khái quát): </a:t>
            </a:r>
            <a:r>
              <a:rPr lang="en-US" sz="2400" i="1" dirty="0" err="1" smtClean="0">
                <a:latin typeface="Times New Roman" panose="02020603050405020304" pitchFamily="18" charset="0"/>
                <a:cs typeface="Times New Roman" panose="02020603050405020304" pitchFamily="18" charset="0"/>
              </a:rPr>
              <a:t>chăm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chỉ</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cần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cù</a:t>
            </a:r>
            <a:r>
              <a:rPr lang="en-US" sz="2400" i="1" dirty="0" smtClean="0">
                <a:latin typeface="+mj-lt"/>
              </a:rPr>
              <a:t>…</a:t>
            </a:r>
            <a:endParaRPr lang="vi-VN" sz="2400" dirty="0">
              <a:latin typeface="+mj-lt"/>
            </a:endParaRPr>
          </a:p>
          <a:p>
            <a:r>
              <a:rPr lang="vi-VN" sz="2400" dirty="0">
                <a:latin typeface="+mj-lt"/>
              </a:rPr>
              <a:t>- </a:t>
            </a:r>
            <a:r>
              <a:rPr lang="vi-VN" sz="2400" b="1" dirty="0">
                <a:solidFill>
                  <a:srgbClr val="00B0F0"/>
                </a:solidFill>
                <a:latin typeface="+mj-lt"/>
              </a:rPr>
              <a:t>Ngôi sao (dt)</a:t>
            </a:r>
            <a:r>
              <a:rPr lang="vi-VN" sz="2400" dirty="0">
                <a:latin typeface="+mj-lt"/>
              </a:rPr>
              <a:t>: người đạt thành tích nổi bật trong biểu diễn nghệ thuật hoặc hoạt động thể </a:t>
            </a:r>
            <a:r>
              <a:rPr lang="vi-VN" sz="2400" dirty="0" smtClean="0">
                <a:latin typeface="+mj-lt"/>
              </a:rPr>
              <a:t>thao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n</a:t>
            </a:r>
            <a:r>
              <a:rPr lang="vi-VN" sz="2400" i="1" dirty="0" smtClean="0">
                <a:latin typeface="Times New Roman" panose="02020603050405020304" pitchFamily="18" charset="0"/>
                <a:cs typeface="Times New Roman" panose="02020603050405020304" pitchFamily="18" charset="0"/>
              </a:rPr>
              <a:t>gôi </a:t>
            </a:r>
            <a:r>
              <a:rPr lang="vi-VN" sz="2400" i="1" dirty="0">
                <a:latin typeface="Times New Roman" panose="02020603050405020304" pitchFamily="18" charset="0"/>
                <a:cs typeface="Times New Roman" panose="02020603050405020304" pitchFamily="18" charset="0"/>
              </a:rPr>
              <a:t>sao sáng trên bầu </a:t>
            </a:r>
            <a:r>
              <a:rPr lang="vi-VN" sz="2400" i="1" dirty="0" smtClean="0">
                <a:latin typeface="Times New Roman" panose="02020603050405020304" pitchFamily="18" charset="0"/>
                <a:cs typeface="Times New Roman" panose="02020603050405020304" pitchFamily="18" charset="0"/>
              </a:rPr>
              <a:t>trời</a:t>
            </a:r>
            <a:r>
              <a:rPr lang="en-US" sz="2400" i="1"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vi-VN" sz="2400" dirty="0">
                <a:latin typeface="+mj-lt"/>
              </a:rPr>
              <a:t>- </a:t>
            </a:r>
            <a:r>
              <a:rPr lang="vi-VN" sz="2400" b="1" dirty="0">
                <a:solidFill>
                  <a:srgbClr val="00B0F0"/>
                </a:solidFill>
                <a:latin typeface="+mj-lt"/>
              </a:rPr>
              <a:t>Trung du (dt): </a:t>
            </a:r>
            <a:r>
              <a:rPr lang="vi-VN" sz="2400" dirty="0">
                <a:latin typeface="+mj-lt"/>
              </a:rPr>
              <a:t>miền đất ở khoảng trung lưu của sông, giữa thượng du và hạ du: </a:t>
            </a:r>
          </a:p>
          <a:p>
            <a:pPr marL="342900" indent="-342900">
              <a:buFontTx/>
              <a:buChar char="-"/>
            </a:pPr>
            <a:r>
              <a:rPr lang="vi-VN" sz="2400" b="1" dirty="0" smtClean="0">
                <a:solidFill>
                  <a:srgbClr val="00B0F0"/>
                </a:solidFill>
                <a:latin typeface="+mj-lt"/>
              </a:rPr>
              <a:t>Thưởng </a:t>
            </a:r>
            <a:r>
              <a:rPr lang="vi-VN" sz="2400" b="1" dirty="0">
                <a:solidFill>
                  <a:srgbClr val="00B0F0"/>
                </a:solidFill>
                <a:latin typeface="+mj-lt"/>
              </a:rPr>
              <a:t>thức </a:t>
            </a:r>
            <a:r>
              <a:rPr lang="vi-VN" sz="2400" dirty="0">
                <a:latin typeface="+mj-lt"/>
              </a:rPr>
              <a:t>(đt): nhận biết được và hưởng thụ một cách thích thú: </a:t>
            </a:r>
            <a:endParaRPr lang="en-US" sz="2400" dirty="0" smtClean="0">
              <a:latin typeface="+mj-lt"/>
            </a:endParaRPr>
          </a:p>
          <a:p>
            <a:pPr marL="342900" indent="-342900">
              <a:buFontTx/>
              <a:buChar char="-"/>
            </a:pPr>
            <a:r>
              <a:rPr lang="vi-VN" sz="2400" b="1" dirty="0" smtClean="0">
                <a:solidFill>
                  <a:srgbClr val="00B0F0"/>
                </a:solidFill>
                <a:latin typeface="+mj-lt"/>
              </a:rPr>
              <a:t>Du </a:t>
            </a:r>
            <a:r>
              <a:rPr lang="vi-VN" sz="2400" b="1" dirty="0">
                <a:solidFill>
                  <a:srgbClr val="00B0F0"/>
                </a:solidFill>
                <a:latin typeface="+mj-lt"/>
              </a:rPr>
              <a:t>mục (đt): </a:t>
            </a:r>
            <a:r>
              <a:rPr lang="vi-VN" sz="2400" dirty="0">
                <a:latin typeface="+mj-lt"/>
              </a:rPr>
              <a:t>chăn nuôi không ở cố định một chỗ, thường đưa bầy gia súc đến nơi có nhiều cỏ và nước uống, sau một thời gian lại chuyển đi nơi khác (một phương thức chăn nuôi): </a:t>
            </a:r>
            <a:endParaRPr lang="en-US" sz="2400" dirty="0" smtClean="0">
              <a:latin typeface="+mj-lt"/>
            </a:endParaRPr>
          </a:p>
          <a:p>
            <a:r>
              <a:rPr lang="en-US" sz="2400" dirty="0" smtClean="0">
                <a:latin typeface="+mj-lt"/>
              </a:rPr>
              <a:t>- </a:t>
            </a:r>
            <a:r>
              <a:rPr lang="vi-VN" sz="2400" dirty="0" smtClean="0">
                <a:latin typeface="+mj-lt"/>
              </a:rPr>
              <a:t> </a:t>
            </a:r>
            <a:r>
              <a:rPr lang="vi-VN" sz="2400" b="1" dirty="0">
                <a:solidFill>
                  <a:srgbClr val="00B0F0"/>
                </a:solidFill>
                <a:latin typeface="+mj-lt"/>
              </a:rPr>
              <a:t>Kì vĩ (tt): </a:t>
            </a:r>
            <a:r>
              <a:rPr lang="vi-VN" sz="2400" dirty="0">
                <a:latin typeface="+mj-lt"/>
              </a:rPr>
              <a:t>hết sức lớn lao, hết sức đồ sộ: </a:t>
            </a:r>
          </a:p>
        </p:txBody>
      </p:sp>
    </p:spTree>
    <p:extLst>
      <p:ext uri="{BB962C8B-B14F-4D97-AF65-F5344CB8AC3E}">
        <p14:creationId xmlns:p14="http://schemas.microsoft.com/office/powerpoint/2010/main" val="8990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113286" y="1477327"/>
            <a:ext cx="5053013" cy="5262139"/>
          </a:xfrm>
          <a:prstGeom prst="rect">
            <a:avLst/>
          </a:prstGeom>
        </p:spPr>
      </p:pic>
      <p:pic>
        <p:nvPicPr>
          <p:cNvPr id="7" name="Picture 6"/>
          <p:cNvPicPr>
            <a:picLocks noChangeAspect="1"/>
          </p:cNvPicPr>
          <p:nvPr/>
        </p:nvPicPr>
        <p:blipFill>
          <a:blip r:embed="rId3"/>
          <a:stretch>
            <a:fillRect/>
          </a:stretch>
        </p:blipFill>
        <p:spPr>
          <a:xfrm>
            <a:off x="457553" y="1642802"/>
            <a:ext cx="5198180" cy="5215197"/>
          </a:xfrm>
          <a:prstGeom prst="rect">
            <a:avLst/>
          </a:prstGeom>
        </p:spPr>
      </p:pic>
    </p:spTree>
    <p:extLst>
      <p:ext uri="{BB962C8B-B14F-4D97-AF65-F5344CB8AC3E}">
        <p14:creationId xmlns:p14="http://schemas.microsoft.com/office/powerpoint/2010/main" val="2124419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0"/>
            <a:ext cx="11639006" cy="1077218"/>
          </a:xfrm>
          <a:prstGeom prst="rect">
            <a:avLst/>
          </a:prstGeom>
          <a:noFill/>
          <a:ln w="9525">
            <a:noFill/>
          </a:ln>
        </p:spPr>
        <p:txBody>
          <a:bodyPr wrap="square">
            <a:spAutoFit/>
          </a:bodyPr>
          <a:lstStyle/>
          <a:p>
            <a:pPr algn="ctr"/>
            <a:r>
              <a:rPr lang="en-US" altLang="en-US" sz="3200" dirty="0" err="1" smtClean="0">
                <a:solidFill>
                  <a:srgbClr val="000000"/>
                </a:solidFill>
                <a:latin typeface="Times New Roman" panose="02020603050405020304" pitchFamily="18" charset="0"/>
                <a:cs typeface="Times New Roman" panose="02020603050405020304" pitchFamily="18" charset="0"/>
              </a:rPr>
              <a:t>Thứ</a:t>
            </a:r>
            <a:r>
              <a:rPr lang="en-US" altLang="en-US" sz="3200" dirty="0" smtClean="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smtClean="0">
                <a:solidFill>
                  <a:srgbClr val="000000"/>
                </a:solidFill>
                <a:latin typeface="Times New Roman" panose="02020603050405020304" pitchFamily="18" charset="0"/>
                <a:cs typeface="Times New Roman" panose="02020603050405020304" pitchFamily="18" charset="0"/>
              </a:rPr>
              <a:t>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smtClean="0">
                <a:solidFill>
                  <a:srgbClr val="000000"/>
                </a:solidFill>
                <a:latin typeface="Times New Roman" panose="02020603050405020304" pitchFamily="18" charset="0"/>
                <a:cs typeface="Times New Roman" panose="02020603050405020304" pitchFamily="18" charset="0"/>
              </a:rPr>
              <a:t>10 </a:t>
            </a:r>
            <a:r>
              <a:rPr lang="en-US" altLang="en-US" sz="3200" dirty="0" err="1" smtClean="0">
                <a:solidFill>
                  <a:srgbClr val="000000"/>
                </a:solidFill>
                <a:latin typeface="Times New Roman" panose="02020603050405020304" pitchFamily="18" charset="0"/>
                <a:cs typeface="Times New Roman" panose="02020603050405020304" pitchFamily="18" charset="0"/>
              </a:rPr>
              <a:t>năm</a:t>
            </a:r>
            <a:r>
              <a:rPr lang="en-US" altLang="en-US" sz="3200" dirty="0" smtClean="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p:txBody>
      </p:sp>
      <p:sp>
        <p:nvSpPr>
          <p:cNvPr id="4" name="文本框 11"/>
          <p:cNvSpPr txBox="1"/>
          <p:nvPr/>
        </p:nvSpPr>
        <p:spPr>
          <a:xfrm>
            <a:off x="1992903" y="1395548"/>
            <a:ext cx="744333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方正静蕾简体" panose="02000000000000000000" pitchFamily="2" charset="-122"/>
                <a:cs typeface="+mn-cs"/>
              </a:rPr>
              <a:t>Khởi</a:t>
            </a:r>
            <a:r>
              <a:rPr kumimoji="0" lang="en-US" altLang="zh-CN" sz="9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方正静蕾简体" panose="02000000000000000000" pitchFamily="2" charset="-122"/>
                <a:cs typeface="+mn-cs"/>
              </a:rPr>
              <a:t> </a:t>
            </a:r>
            <a:r>
              <a:rPr kumimoji="0" lang="en-US" altLang="zh-CN" sz="9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方正静蕾简体" panose="02000000000000000000" pitchFamily="2" charset="-122"/>
                <a:cs typeface="+mn-cs"/>
              </a:rPr>
              <a:t>động</a:t>
            </a:r>
            <a:endParaRPr kumimoji="0" lang="zh-CN" altLang="en-US" sz="9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方正静蕾简体" panose="02000000000000000000" pitchFamily="2" charset="-122"/>
              <a:cs typeface="+mn-cs"/>
            </a:endParaRPr>
          </a:p>
        </p:txBody>
      </p:sp>
      <p:sp>
        <p:nvSpPr>
          <p:cNvPr id="5" name="Rectangle 4">
            <a:extLst>
              <a:ext uri="{FF2B5EF4-FFF2-40B4-BE49-F238E27FC236}">
                <a16:creationId xmlns:a16="http://schemas.microsoft.com/office/drawing/2014/main" id="{E8212F24-8513-449D-869B-F07EE87E928E}"/>
              </a:ext>
            </a:extLst>
          </p:cNvPr>
          <p:cNvSpPr/>
          <p:nvPr/>
        </p:nvSpPr>
        <p:spPr>
          <a:xfrm>
            <a:off x="838845" y="2965208"/>
            <a:ext cx="10327076"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Nối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tiếp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kể</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một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chuyện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được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nghe</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được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đọc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nêu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đặc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điểm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nổi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bật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một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đến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hai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vật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chuyện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đó</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5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82058" y="1608314"/>
            <a:ext cx="4539898" cy="5086350"/>
          </a:xfrm>
          <a:prstGeom prst="rect">
            <a:avLst/>
          </a:prstGeom>
        </p:spPr>
      </p:pic>
      <p:pic>
        <p:nvPicPr>
          <p:cNvPr id="7" name="Picture 6"/>
          <p:cNvPicPr>
            <a:picLocks noChangeAspect="1"/>
          </p:cNvPicPr>
          <p:nvPr/>
        </p:nvPicPr>
        <p:blipFill>
          <a:blip r:embed="rId3"/>
          <a:stretch>
            <a:fillRect/>
          </a:stretch>
        </p:blipFill>
        <p:spPr>
          <a:xfrm>
            <a:off x="5550781" y="1608314"/>
            <a:ext cx="6271105" cy="4986337"/>
          </a:xfrm>
          <a:prstGeom prst="rect">
            <a:avLst/>
          </a:prstGeom>
        </p:spPr>
      </p:pic>
    </p:spTree>
    <p:extLst>
      <p:ext uri="{BB962C8B-B14F-4D97-AF65-F5344CB8AC3E}">
        <p14:creationId xmlns:p14="http://schemas.microsoft.com/office/powerpoint/2010/main" val="422403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85994" y="2266679"/>
            <a:ext cx="11673921" cy="1815882"/>
          </a:xfrm>
          <a:prstGeom prst="rect">
            <a:avLst/>
          </a:prstGeom>
        </p:spPr>
        <p:txBody>
          <a:bodyPr wrap="square">
            <a:spAutoFit/>
          </a:bodyPr>
          <a:lstStyle/>
          <a:p>
            <a:pPr marL="342900" indent="-342900">
              <a:buFontTx/>
              <a:buChar char="-"/>
            </a:pPr>
            <a:r>
              <a:rPr lang="vi-VN" sz="2800" b="1" dirty="0" smtClean="0">
                <a:latin typeface="+mj-lt"/>
              </a:rPr>
              <a:t>Người </a:t>
            </a:r>
            <a:r>
              <a:rPr lang="vi-VN" sz="2800" b="1" dirty="0">
                <a:latin typeface="+mj-lt"/>
              </a:rPr>
              <a:t>thầy và chiếc đồng </a:t>
            </a:r>
            <a:r>
              <a:rPr lang="vi-VN" sz="2800" b="1" dirty="0" smtClean="0">
                <a:latin typeface="+mj-lt"/>
              </a:rPr>
              <a:t>hồ</a:t>
            </a:r>
            <a:endParaRPr lang="en-US" sz="2800" b="1" dirty="0" smtClean="0">
              <a:latin typeface="+mj-lt"/>
            </a:endParaRPr>
          </a:p>
          <a:p>
            <a:pPr marL="342900" indent="-342900">
              <a:buFontTx/>
              <a:buChar char="-"/>
            </a:pPr>
            <a:r>
              <a:rPr lang="en-US" sz="2800" b="1" dirty="0" err="1" smtClean="0">
                <a:latin typeface="+mj-lt"/>
              </a:rPr>
              <a:t>Nghĩa</a:t>
            </a:r>
            <a:r>
              <a:rPr lang="en-US" sz="2800" b="1" dirty="0" smtClean="0">
                <a:latin typeface="+mj-lt"/>
              </a:rPr>
              <a:t> </a:t>
            </a:r>
            <a:r>
              <a:rPr lang="en-US" sz="2800" b="1" dirty="0" err="1" smtClean="0">
                <a:latin typeface="+mj-lt"/>
              </a:rPr>
              <a:t>thày</a:t>
            </a:r>
            <a:r>
              <a:rPr lang="en-US" sz="2800" b="1" dirty="0" smtClean="0">
                <a:latin typeface="+mj-lt"/>
              </a:rPr>
              <a:t> </a:t>
            </a:r>
            <a:r>
              <a:rPr lang="en-US" sz="2800" b="1" dirty="0" err="1" smtClean="0">
                <a:latin typeface="+mj-lt"/>
              </a:rPr>
              <a:t>trò</a:t>
            </a:r>
            <a:endParaRPr lang="en-US" sz="2800" b="1" dirty="0" smtClean="0">
              <a:latin typeface="+mj-lt"/>
            </a:endParaRPr>
          </a:p>
          <a:p>
            <a:pPr marL="342900" indent="-342900">
              <a:buFontTx/>
              <a:buChar char="-"/>
            </a:pPr>
            <a:r>
              <a:rPr lang="en-US" sz="2800" b="1" dirty="0" err="1" smtClean="0">
                <a:latin typeface="+mj-lt"/>
              </a:rPr>
              <a:t>Những</a:t>
            </a:r>
            <a:r>
              <a:rPr lang="en-US" sz="2800" b="1" dirty="0" smtClean="0">
                <a:latin typeface="+mj-lt"/>
              </a:rPr>
              <a:t> </a:t>
            </a:r>
            <a:r>
              <a:rPr lang="en-US" sz="2800" b="1" dirty="0" err="1" smtClean="0">
                <a:latin typeface="+mj-lt"/>
              </a:rPr>
              <a:t>tấm</a:t>
            </a:r>
            <a:r>
              <a:rPr lang="en-US" sz="2800" b="1" dirty="0" smtClean="0">
                <a:latin typeface="+mj-lt"/>
              </a:rPr>
              <a:t> </a:t>
            </a:r>
            <a:r>
              <a:rPr lang="en-US" sz="2800" b="1" dirty="0" err="1" smtClean="0">
                <a:latin typeface="+mj-lt"/>
              </a:rPr>
              <a:t>gương</a:t>
            </a:r>
            <a:r>
              <a:rPr lang="en-US" sz="2800" b="1" dirty="0" smtClean="0">
                <a:latin typeface="+mj-lt"/>
              </a:rPr>
              <a:t> </a:t>
            </a:r>
            <a:r>
              <a:rPr lang="en-US" sz="2800" b="1" dirty="0" err="1" smtClean="0">
                <a:latin typeface="+mj-lt"/>
              </a:rPr>
              <a:t>vượt</a:t>
            </a:r>
            <a:r>
              <a:rPr lang="en-US" sz="2800" b="1" dirty="0" smtClean="0">
                <a:latin typeface="+mj-lt"/>
              </a:rPr>
              <a:t> </a:t>
            </a:r>
            <a:r>
              <a:rPr lang="en-US" sz="2800" b="1" dirty="0" err="1" smtClean="0">
                <a:latin typeface="+mj-lt"/>
              </a:rPr>
              <a:t>khó</a:t>
            </a:r>
            <a:r>
              <a:rPr lang="en-US" sz="2800" b="1" dirty="0" smtClean="0">
                <a:latin typeface="+mj-lt"/>
              </a:rPr>
              <a:t> </a:t>
            </a:r>
            <a:r>
              <a:rPr lang="en-US" sz="2800" b="1" dirty="0" err="1" smtClean="0">
                <a:latin typeface="+mj-lt"/>
              </a:rPr>
              <a:t>của</a:t>
            </a:r>
            <a:r>
              <a:rPr lang="en-US" sz="2800" b="1" dirty="0" smtClean="0">
                <a:latin typeface="+mj-lt"/>
              </a:rPr>
              <a:t> </a:t>
            </a:r>
            <a:r>
              <a:rPr lang="en-US" sz="2800" b="1" dirty="0" err="1" smtClean="0">
                <a:latin typeface="+mj-lt"/>
              </a:rPr>
              <a:t>học</a:t>
            </a:r>
            <a:r>
              <a:rPr lang="en-US" sz="2800" b="1" dirty="0" smtClean="0">
                <a:latin typeface="+mj-lt"/>
              </a:rPr>
              <a:t> </a:t>
            </a:r>
            <a:r>
              <a:rPr lang="en-US" sz="2800" b="1" dirty="0" err="1" smtClean="0">
                <a:latin typeface="+mj-lt"/>
              </a:rPr>
              <a:t>sinh</a:t>
            </a:r>
            <a:r>
              <a:rPr lang="en-US" sz="2800" b="1" dirty="0" smtClean="0">
                <a:latin typeface="+mj-lt"/>
              </a:rPr>
              <a:t> </a:t>
            </a:r>
            <a:r>
              <a:rPr lang="en-US" sz="2800" b="1" dirty="0" err="1" smtClean="0">
                <a:latin typeface="+mj-lt"/>
              </a:rPr>
              <a:t>trong</a:t>
            </a:r>
            <a:r>
              <a:rPr lang="en-US" sz="2800" b="1" dirty="0" smtClean="0">
                <a:latin typeface="+mj-lt"/>
              </a:rPr>
              <a:t> </a:t>
            </a:r>
            <a:r>
              <a:rPr lang="en-US" sz="2800" b="1" dirty="0" err="1" smtClean="0">
                <a:latin typeface="+mj-lt"/>
              </a:rPr>
              <a:t>trường</a:t>
            </a:r>
            <a:endParaRPr lang="en-US" sz="2800" b="1" dirty="0" smtClean="0">
              <a:latin typeface="+mj-lt"/>
            </a:endParaRPr>
          </a:p>
          <a:p>
            <a:pPr marL="342900" indent="-342900">
              <a:buFontTx/>
              <a:buChar char="-"/>
            </a:pPr>
            <a:r>
              <a:rPr lang="en-US" sz="2800" b="1" dirty="0" err="1" smtClean="0">
                <a:latin typeface="+mj-lt"/>
              </a:rPr>
              <a:t>Câu</a:t>
            </a:r>
            <a:r>
              <a:rPr lang="en-US" sz="2800" b="1" dirty="0" smtClean="0">
                <a:latin typeface="+mj-lt"/>
              </a:rPr>
              <a:t> </a:t>
            </a:r>
            <a:r>
              <a:rPr lang="en-US" sz="2800" b="1" dirty="0" err="1" smtClean="0">
                <a:latin typeface="+mj-lt"/>
              </a:rPr>
              <a:t>chuyện</a:t>
            </a:r>
            <a:r>
              <a:rPr lang="en-US" sz="2800" b="1" dirty="0" smtClean="0">
                <a:latin typeface="+mj-lt"/>
              </a:rPr>
              <a:t> </a:t>
            </a:r>
            <a:r>
              <a:rPr lang="en-US" sz="2800" b="1" dirty="0" err="1" smtClean="0">
                <a:latin typeface="+mj-lt"/>
              </a:rPr>
              <a:t>về</a:t>
            </a:r>
            <a:r>
              <a:rPr lang="en-US" sz="2800" b="1" dirty="0" smtClean="0">
                <a:latin typeface="+mj-lt"/>
              </a:rPr>
              <a:t> </a:t>
            </a:r>
            <a:r>
              <a:rPr lang="en-US" sz="2800" b="1" dirty="0" err="1" smtClean="0">
                <a:latin typeface="+mj-lt"/>
              </a:rPr>
              <a:t>thày</a:t>
            </a:r>
            <a:r>
              <a:rPr lang="en-US" sz="2800" b="1" dirty="0" smtClean="0">
                <a:latin typeface="+mj-lt"/>
              </a:rPr>
              <a:t> </a:t>
            </a:r>
            <a:r>
              <a:rPr lang="en-US" sz="2800" b="1" dirty="0" err="1" smtClean="0">
                <a:latin typeface="+mj-lt"/>
              </a:rPr>
              <a:t>cô</a:t>
            </a:r>
            <a:r>
              <a:rPr lang="en-US" sz="2800" b="1" dirty="0" smtClean="0">
                <a:latin typeface="+mj-lt"/>
              </a:rPr>
              <a:t> </a:t>
            </a:r>
            <a:r>
              <a:rPr lang="en-US" sz="2800" b="1" dirty="0" err="1" smtClean="0">
                <a:latin typeface="+mj-lt"/>
              </a:rPr>
              <a:t>với</a:t>
            </a:r>
            <a:r>
              <a:rPr lang="en-US" sz="2800" b="1" dirty="0" smtClean="0">
                <a:latin typeface="+mj-lt"/>
              </a:rPr>
              <a:t> </a:t>
            </a:r>
            <a:r>
              <a:rPr lang="en-US" sz="2800" b="1" dirty="0" err="1" smtClean="0">
                <a:latin typeface="+mj-lt"/>
              </a:rPr>
              <a:t>việc</a:t>
            </a:r>
            <a:r>
              <a:rPr lang="en-US" sz="2800" b="1" dirty="0" smtClean="0">
                <a:latin typeface="+mj-lt"/>
              </a:rPr>
              <a:t> </a:t>
            </a:r>
            <a:r>
              <a:rPr lang="en-US" sz="2800" b="1" dirty="0" err="1" smtClean="0">
                <a:latin typeface="+mj-lt"/>
              </a:rPr>
              <a:t>quan</a:t>
            </a:r>
            <a:r>
              <a:rPr lang="en-US" sz="2800" b="1" dirty="0" smtClean="0">
                <a:latin typeface="+mj-lt"/>
              </a:rPr>
              <a:t> </a:t>
            </a:r>
            <a:r>
              <a:rPr lang="en-US" sz="2800" b="1" dirty="0" err="1" smtClean="0">
                <a:latin typeface="+mj-lt"/>
              </a:rPr>
              <a:t>tâm</a:t>
            </a:r>
            <a:r>
              <a:rPr lang="en-US" sz="2800" b="1" dirty="0" smtClean="0">
                <a:latin typeface="+mj-lt"/>
              </a:rPr>
              <a:t>, </a:t>
            </a:r>
            <a:r>
              <a:rPr lang="en-US" sz="2800" b="1" dirty="0" err="1" smtClean="0">
                <a:latin typeface="+mj-lt"/>
              </a:rPr>
              <a:t>dạy</a:t>
            </a:r>
            <a:r>
              <a:rPr lang="en-US" sz="2800" b="1" dirty="0" smtClean="0">
                <a:latin typeface="+mj-lt"/>
              </a:rPr>
              <a:t> </a:t>
            </a:r>
            <a:r>
              <a:rPr lang="en-US" sz="2800" b="1" dirty="0" err="1" smtClean="0">
                <a:latin typeface="+mj-lt"/>
              </a:rPr>
              <a:t>dỗ</a:t>
            </a:r>
            <a:r>
              <a:rPr lang="en-US" sz="2800" b="1" dirty="0" smtClean="0">
                <a:latin typeface="+mj-lt"/>
              </a:rPr>
              <a:t> </a:t>
            </a:r>
            <a:r>
              <a:rPr lang="en-US" sz="2800" b="1" dirty="0" err="1" smtClean="0">
                <a:latin typeface="+mj-lt"/>
              </a:rPr>
              <a:t>học</a:t>
            </a:r>
            <a:r>
              <a:rPr lang="en-US" sz="2800" b="1" dirty="0" smtClean="0">
                <a:latin typeface="+mj-lt"/>
              </a:rPr>
              <a:t> </a:t>
            </a:r>
            <a:r>
              <a:rPr lang="en-US" sz="2800" b="1" dirty="0" err="1" smtClean="0">
                <a:latin typeface="+mj-lt"/>
              </a:rPr>
              <a:t>sinh</a:t>
            </a:r>
            <a:r>
              <a:rPr lang="en-US" sz="2800" b="1" dirty="0" smtClean="0">
                <a:latin typeface="+mj-lt"/>
              </a:rPr>
              <a:t>.</a:t>
            </a:r>
            <a:endParaRPr lang="vi-VN" sz="2800" dirty="0">
              <a:latin typeface="+mj-lt"/>
            </a:endParaRPr>
          </a:p>
        </p:txBody>
      </p:sp>
      <p:sp>
        <p:nvSpPr>
          <p:cNvPr id="6" name="Rectangle 5"/>
          <p:cNvSpPr/>
          <p:nvPr/>
        </p:nvSpPr>
        <p:spPr>
          <a:xfrm>
            <a:off x="825871" y="1427370"/>
            <a:ext cx="8714180" cy="523220"/>
          </a:xfrm>
          <a:prstGeom prst="rect">
            <a:avLst/>
          </a:prstGeom>
        </p:spPr>
        <p:txBody>
          <a:bodyPr wrap="none">
            <a:spAutoFit/>
          </a:bodyPr>
          <a:lstStyle/>
          <a:p>
            <a:r>
              <a:rPr lang="en-US" sz="2800" b="1" dirty="0" smtClean="0">
                <a:latin typeface="Times New Roman" panose="02020603050405020304" pitchFamily="18" charset="0"/>
                <a:cs typeface="Times New Roman" panose="02020603050405020304" pitchFamily="18" charset="0"/>
              </a:rPr>
              <a:t>2/ </a:t>
            </a:r>
            <a:r>
              <a:rPr lang="vi-VN" sz="2800" b="1" dirty="0" smtClean="0">
                <a:latin typeface="Times New Roman" panose="02020603050405020304" pitchFamily="18" charset="0"/>
                <a:cs typeface="Times New Roman" panose="02020603050405020304" pitchFamily="18" charset="0"/>
              </a:rPr>
              <a:t>Tìm </a:t>
            </a:r>
            <a:r>
              <a:rPr lang="vi-VN" sz="2800" b="1" dirty="0">
                <a:latin typeface="Times New Roman" panose="02020603050405020304" pitchFamily="18" charset="0"/>
                <a:cs typeface="Times New Roman" panose="02020603050405020304" pitchFamily="18" charset="0"/>
              </a:rPr>
              <a:t>đọc câu chuyện về nhà trường, thầy cô, học sinh.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65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169937-B356-427A-BB98-7689C56BAD18}"/>
              </a:ext>
            </a:extLst>
          </p:cNvPr>
          <p:cNvSpPr txBox="1"/>
          <p:nvPr/>
        </p:nvSpPr>
        <p:spPr>
          <a:xfrm>
            <a:off x="2066245" y="1783420"/>
            <a:ext cx="7777665" cy="2800767"/>
          </a:xfrm>
          <a:prstGeom prst="rect">
            <a:avLst/>
          </a:prstGeom>
          <a:noFill/>
        </p:spPr>
        <p:txBody>
          <a:bodyPr wrap="square">
            <a:spAutoFit/>
          </a:bodyPr>
          <a:lstStyle/>
          <a:p>
            <a:pPr algn="ctr"/>
            <a:r>
              <a:rPr lang="en-US" sz="8800" b="1" dirty="0" smtClean="0">
                <a:solidFill>
                  <a:srgbClr val="0070C0"/>
                </a:solidFill>
              </a:rPr>
              <a:t>TRÒ CHƠI: </a:t>
            </a:r>
          </a:p>
          <a:p>
            <a:pPr algn="ctr"/>
            <a:r>
              <a:rPr lang="en-US" sz="8800" b="1" dirty="0" err="1" smtClean="0">
                <a:solidFill>
                  <a:srgbClr val="0070C0"/>
                </a:solidFill>
              </a:rPr>
              <a:t>Phóng</a:t>
            </a:r>
            <a:r>
              <a:rPr lang="en-US" sz="8800" b="1" dirty="0" smtClean="0">
                <a:solidFill>
                  <a:srgbClr val="0070C0"/>
                </a:solidFill>
              </a:rPr>
              <a:t> </a:t>
            </a:r>
            <a:r>
              <a:rPr lang="en-US" sz="8800" b="1" dirty="0" err="1" smtClean="0">
                <a:solidFill>
                  <a:srgbClr val="0070C0"/>
                </a:solidFill>
              </a:rPr>
              <a:t>viên</a:t>
            </a:r>
            <a:r>
              <a:rPr lang="en-US" sz="8800" b="1" dirty="0" smtClean="0">
                <a:solidFill>
                  <a:srgbClr val="0070C0"/>
                </a:solidFill>
              </a:rPr>
              <a:t> </a:t>
            </a:r>
            <a:r>
              <a:rPr lang="en-US" sz="8800" b="1" dirty="0" err="1" smtClean="0">
                <a:solidFill>
                  <a:srgbClr val="0070C0"/>
                </a:solidFill>
              </a:rPr>
              <a:t>nhí</a:t>
            </a:r>
            <a:endParaRPr lang="en-US" sz="8800" b="1" dirty="0">
              <a:solidFill>
                <a:srgbClr val="0070C0"/>
              </a:solidFill>
            </a:endParaRPr>
          </a:p>
        </p:txBody>
      </p:sp>
      <p:grpSp>
        <p:nvGrpSpPr>
          <p:cNvPr id="5"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6" name="10">
              <a:extLst>
                <a:ext uri="{FF2B5EF4-FFF2-40B4-BE49-F238E27FC236}">
                  <a16:creationId xmlns:a16="http://schemas.microsoft.com/office/drawing/2014/main" id="{CD9DD4C0-AF4B-4FE1-A3E1-388DA021776B}"/>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7" name="13">
              <a:extLst>
                <a:ext uri="{FF2B5EF4-FFF2-40B4-BE49-F238E27FC236}">
                  <a16:creationId xmlns:a16="http://schemas.microsoft.com/office/drawing/2014/main" id="{4EA58876-3131-4127-8EF3-6DF6D95EF17F}"/>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8" name="16">
              <a:extLst>
                <a:ext uri="{FF2B5EF4-FFF2-40B4-BE49-F238E27FC236}">
                  <a16:creationId xmlns:a16="http://schemas.microsoft.com/office/drawing/2014/main" id="{6CE6C008-AB85-4086-B124-DE7BDF8BE17B}"/>
                </a:ext>
              </a:extLst>
            </p:cNvPr>
            <p:cNvPicPr>
              <a:picLocks noChangeAspect="1"/>
            </p:cNvPicPr>
            <p:nvPr/>
          </p:nvPicPr>
          <p:blipFill>
            <a:blip r:embed="rId2" cstate="screen"/>
            <a:stretch>
              <a:fillRect/>
            </a:stretch>
          </p:blipFill>
          <p:spPr>
            <a:xfrm>
              <a:off x="-53293" y="3185627"/>
              <a:ext cx="4910252" cy="1956197"/>
            </a:xfrm>
            <a:prstGeom prst="rect">
              <a:avLst/>
            </a:prstGeom>
          </p:spPr>
        </p:pic>
      </p:grpSp>
      <p:sp>
        <p:nvSpPr>
          <p:cNvPr id="9" name="TextBox 8"/>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8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sz="half" idx="1"/>
          </p:nvPr>
        </p:nvSpPr>
        <p:spPr>
          <a:xfrm>
            <a:off x="1981200" y="1600201"/>
            <a:ext cx="4038600" cy="4525963"/>
          </a:xfrm>
        </p:spPr>
        <p:txBody>
          <a:bodyPr/>
          <a:lstStyle/>
          <a:p>
            <a:endParaRPr lang="en-US" altLang="en-US" smtClean="0"/>
          </a:p>
        </p:txBody>
      </p:sp>
      <p:sp>
        <p:nvSpPr>
          <p:cNvPr id="28677" name="Content Placeholder 4"/>
          <p:cNvSpPr>
            <a:spLocks noGrp="1"/>
          </p:cNvSpPr>
          <p:nvPr>
            <p:ph sz="quarter" idx="3"/>
          </p:nvPr>
        </p:nvSpPr>
        <p:spPr>
          <a:xfrm>
            <a:off x="6172200" y="3938589"/>
            <a:ext cx="4038600" cy="2187575"/>
          </a:xfrm>
        </p:spPr>
        <p:txBody>
          <a:bodyPr/>
          <a:lstStyle/>
          <a:p>
            <a:endParaRPr lang="en-US" altLang="en-US"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 descr="BALLOO_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67101" y="2695576"/>
            <a:ext cx="1725613"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3" descr="flower1_div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954088" y="2881313"/>
            <a:ext cx="16383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1" name="Picture 4" descr="ROS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24901" y="5097464"/>
            <a:ext cx="5699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5" descr="ROS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20125" y="5564188"/>
            <a:ext cx="2921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6" descr="ROS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002713" y="5684839"/>
            <a:ext cx="2921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7" descr="ROS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182100" y="5059363"/>
            <a:ext cx="2921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8" descr="ROS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182100" y="5419726"/>
            <a:ext cx="2921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9" descr="flower1_div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455820" y="2821783"/>
            <a:ext cx="3235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0" descr="flower1_div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86475" y="1066800"/>
            <a:ext cx="224313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1" descr="BALLONANIM"/>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829050"/>
            <a:ext cx="5286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12" descr="S128x128PDV12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8577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3" descr="Papyrus"/>
          <p:cNvSpPr>
            <a:spLocks noChangeArrowheads="1"/>
          </p:cNvSpPr>
          <p:nvPr/>
        </p:nvSpPr>
        <p:spPr bwMode="auto">
          <a:xfrm>
            <a:off x="2509838" y="1714500"/>
            <a:ext cx="5529262" cy="2571750"/>
          </a:xfrm>
          <a:prstGeom prst="irregularSeal1">
            <a:avLst/>
          </a:prstGeom>
          <a:blipFill dpi="0" rotWithShape="1">
            <a:blip r:embed="rId10"/>
            <a:srcRect/>
            <a:tile tx="0" ty="0" sx="100000" sy="100000" flip="none" algn="tl"/>
          </a:blipFill>
          <a:ln w="9525">
            <a:solidFill>
              <a:srgbClr val="00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vi-VN" altLang="en-US" sz="2400" b="1" i="1" dirty="0">
                <a:solidFill>
                  <a:srgbClr val="000066"/>
                </a:solidFill>
                <a:latin typeface="+mj-lt"/>
              </a:rPr>
              <a:t>Chúc các thày cô vui vẻ.</a:t>
            </a:r>
            <a:endParaRPr lang="en-US" altLang="en-US" sz="2400" b="1" i="1" dirty="0">
              <a:solidFill>
                <a:srgbClr val="000066"/>
              </a:solidFill>
              <a:latin typeface="+mj-lt"/>
              <a:cs typeface="Times New Roman" panose="02020603050405020304" pitchFamily="18" charset="0"/>
            </a:endParaRPr>
          </a:p>
          <a:p>
            <a:pPr algn="ctr">
              <a:spcBef>
                <a:spcPct val="0"/>
              </a:spcBef>
              <a:buFontTx/>
              <a:buNone/>
              <a:defRPr/>
            </a:pPr>
            <a:r>
              <a:rPr lang="vi-VN" altLang="en-US" sz="2100" b="1" i="1" dirty="0">
                <a:solidFill>
                  <a:srgbClr val="000066"/>
                </a:solidFill>
                <a:latin typeface="+mj-lt"/>
                <a:cs typeface="Times New Roman" panose="02020603050405020304" pitchFamily="18" charset="0"/>
              </a:rPr>
              <a:t>Chúc các em chăm ngoan học giỏi.</a:t>
            </a:r>
            <a:endParaRPr lang="en-US" altLang="en-US" sz="2100" b="1" i="1" dirty="0">
              <a:solidFill>
                <a:srgbClr val="000066"/>
              </a:solidFill>
              <a:latin typeface="+mj-lt"/>
              <a:cs typeface="Times New Roman" panose="02020603050405020304" pitchFamily="18" charset="0"/>
            </a:endParaRPr>
          </a:p>
        </p:txBody>
      </p:sp>
      <p:pic>
        <p:nvPicPr>
          <p:cNvPr id="28691" name="Picture 14" descr="teacher_kids_wavi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124450" y="3200400"/>
            <a:ext cx="29146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Tuoi hong.mp3">
            <a:hlinkClick r:id="" action="ppaction://media"/>
          </p:cNvPr>
          <p:cNvPicPr>
            <a:picLocks noRot="1" noChangeAspect="1" noChangeArrowheads="1"/>
          </p:cNvPicPr>
          <p:nvPr>
            <a:audioFile r:link="rId1"/>
          </p:nvPr>
        </p:nvPicPr>
        <p:blipFill>
          <a:blip r:embed="rId12">
            <a:extLst>
              <a:ext uri="{28A0092B-C50C-407E-A947-70E740481C1C}">
                <a14:useLocalDpi xmlns:a14="http://schemas.microsoft.com/office/drawing/2010/main" val="0"/>
              </a:ext>
            </a:extLst>
          </a:blip>
          <a:srcRect/>
          <a:stretch>
            <a:fillRect/>
          </a:stretch>
        </p:blipFill>
        <p:spPr bwMode="auto">
          <a:xfrm>
            <a:off x="9124950" y="56007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16"/>
          <p:cNvSpPr txBox="1">
            <a:spLocks noChangeArrowheads="1"/>
          </p:cNvSpPr>
          <p:nvPr/>
        </p:nvSpPr>
        <p:spPr bwMode="auto">
          <a:xfrm>
            <a:off x="5180014" y="1327150"/>
            <a:ext cx="3590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vi-VN" altLang="en-US" sz="3000" dirty="0">
                <a:solidFill>
                  <a:srgbClr val="CC0000"/>
                </a:solidFill>
                <a:latin typeface="+mj-lt"/>
              </a:rPr>
              <a:t>Buổi học kết thúc</a:t>
            </a:r>
            <a:endParaRPr lang="en-US" altLang="en-US" sz="3000" dirty="0">
              <a:solidFill>
                <a:srgbClr val="CC0000"/>
              </a:solidFill>
              <a:latin typeface="+mj-lt"/>
            </a:endParaRPr>
          </a:p>
        </p:txBody>
      </p:sp>
      <p:pic>
        <p:nvPicPr>
          <p:cNvPr id="28694" name="Picture 17" descr="93ml"/>
          <p:cNvPicPr>
            <a:picLocks noChangeAspect="1" noChangeArrowheads="1"/>
          </p:cNvPicPr>
          <p:nvPr/>
        </p:nvPicPr>
        <p:blipFill>
          <a:blip r:embed="rId13">
            <a:clrChange>
              <a:clrFrom>
                <a:srgbClr val="84DE08"/>
              </a:clrFrom>
              <a:clrTo>
                <a:srgbClr val="84DE08">
                  <a:alpha val="0"/>
                </a:srgbClr>
              </a:clrTo>
            </a:clrChange>
            <a:extLst>
              <a:ext uri="{28A0092B-C50C-407E-A947-70E740481C1C}">
                <a14:useLocalDpi xmlns:a14="http://schemas.microsoft.com/office/drawing/2010/main" val="0"/>
              </a:ext>
            </a:extLst>
          </a:blip>
          <a:srcRect/>
          <a:stretch>
            <a:fillRect/>
          </a:stretch>
        </p:blipFill>
        <p:spPr bwMode="auto">
          <a:xfrm>
            <a:off x="116114" y="1588"/>
            <a:ext cx="12075885" cy="68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211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0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0"/>
            <a:ext cx="11639006" cy="107721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907822" y="1077218"/>
            <a:ext cx="8466667" cy="5583226"/>
          </a:xfrm>
          <a:prstGeom prst="rect">
            <a:avLst/>
          </a:prstGeom>
        </p:spPr>
      </p:pic>
    </p:spTree>
    <p:extLst>
      <p:ext uri="{BB962C8B-B14F-4D97-AF65-F5344CB8AC3E}">
        <p14:creationId xmlns:p14="http://schemas.microsoft.com/office/powerpoint/2010/main" val="262032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0"/>
            <a:ext cx="11639006" cy="107721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8212F24-8513-449D-869B-F07EE87E928E}"/>
              </a:ext>
            </a:extLst>
          </p:cNvPr>
          <p:cNvSpPr/>
          <p:nvPr/>
        </p:nvSpPr>
        <p:spPr>
          <a:xfrm>
            <a:off x="182880" y="972973"/>
            <a:ext cx="12192000" cy="5736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smtClean="0">
                <a:solidFill>
                  <a:srgbClr val="FF0000"/>
                </a:solidFill>
                <a:latin typeface="Times New Roman" panose="02020603050405020304" pitchFamily="18" charset="0"/>
                <a:cs typeface="Times New Roman" panose="02020603050405020304" pitchFamily="18" charset="0"/>
              </a:rPr>
              <a:t>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nvPr>
        </p:nvGraphicFramePr>
        <p:xfrm>
          <a:off x="352375" y="1696985"/>
          <a:ext cx="11469511" cy="4833996"/>
        </p:xfrm>
        <a:graphic>
          <a:graphicData uri="http://schemas.openxmlformats.org/drawingml/2006/table">
            <a:tbl>
              <a:tblPr/>
              <a:tblGrid>
                <a:gridCol w="11469511">
                  <a:extLst>
                    <a:ext uri="{9D8B030D-6E8A-4147-A177-3AD203B41FA5}">
                      <a16:colId xmlns:a16="http://schemas.microsoft.com/office/drawing/2014/main" val="1198656025"/>
                    </a:ext>
                  </a:extLst>
                </a:gridCol>
              </a:tblGrid>
              <a:tr h="4351338">
                <a:tc>
                  <a:txBody>
                    <a:bodyPr/>
                    <a:lstStyle/>
                    <a:p>
                      <a:pPr algn="just"/>
                      <a:r>
                        <a:rPr lang="vi-VN" sz="2400" b="1" i="0" kern="1200" dirty="0" smtClean="0">
                          <a:solidFill>
                            <a:schemeClr val="tx1"/>
                          </a:solidFill>
                          <a:effectLst/>
                          <a:latin typeface="+mj-lt"/>
                          <a:ea typeface="+mn-ea"/>
                          <a:cs typeface="+mn-cs"/>
                        </a:rPr>
                        <a:t>1</a:t>
                      </a:r>
                      <a:r>
                        <a:rPr lang="vi-VN" sz="2400" b="0" i="0" kern="1200" dirty="0" smtClean="0">
                          <a:solidFill>
                            <a:schemeClr val="tx1"/>
                          </a:solidFill>
                          <a:effectLst/>
                          <a:latin typeface="+mj-lt"/>
                          <a:ea typeface="+mn-ea"/>
                          <a:cs typeface="+mn-cs"/>
                        </a:rPr>
                        <a:t>: </a:t>
                      </a:r>
                      <a:r>
                        <a:rPr lang="vi-VN" sz="2400" b="1" i="0" kern="1200" dirty="0" smtClean="0">
                          <a:solidFill>
                            <a:schemeClr val="tx1"/>
                          </a:solidFill>
                          <a:effectLst/>
                          <a:latin typeface="+mj-lt"/>
                          <a:ea typeface="+mn-ea"/>
                          <a:cs typeface="+mn-cs"/>
                        </a:rPr>
                        <a:t>Đọc đoạn văn dưới đây và trả lời câu hỏi</a:t>
                      </a:r>
                      <a:r>
                        <a:rPr lang="en-US" sz="2400" b="1" i="0" kern="1200" dirty="0" smtClean="0">
                          <a:solidFill>
                            <a:schemeClr val="tx1"/>
                          </a:solidFill>
                          <a:effectLst/>
                          <a:latin typeface="+mj-lt"/>
                          <a:ea typeface="+mn-ea"/>
                          <a:cs typeface="+mn-cs"/>
                        </a:rPr>
                        <a:t>:</a:t>
                      </a:r>
                      <a:endParaRPr lang="en-US" sz="2400" i="1" dirty="0" smtClean="0">
                        <a:solidFill>
                          <a:srgbClr val="000000"/>
                        </a:solidFill>
                        <a:effectLst/>
                        <a:latin typeface="+mj-lt"/>
                      </a:endParaRPr>
                    </a:p>
                    <a:p>
                      <a:pPr algn="just"/>
                      <a:r>
                        <a:rPr lang="en-US" sz="2400" i="1" dirty="0" smtClean="0">
                          <a:solidFill>
                            <a:srgbClr val="000000"/>
                          </a:solidFill>
                          <a:effectLst/>
                          <a:latin typeface="+mj-lt"/>
                        </a:rPr>
                        <a:t>         </a:t>
                      </a:r>
                      <a:r>
                        <a:rPr lang="vi-VN" sz="2400" i="1" dirty="0" smtClean="0">
                          <a:solidFill>
                            <a:srgbClr val="000000"/>
                          </a:solidFill>
                          <a:effectLst/>
                          <a:latin typeface="+mj-lt"/>
                        </a:rPr>
                        <a:t>Truyện </a:t>
                      </a:r>
                      <a:r>
                        <a:rPr lang="vi-VN" sz="2400" i="1" dirty="0">
                          <a:solidFill>
                            <a:srgbClr val="000000"/>
                          </a:solidFill>
                          <a:effectLst/>
                          <a:latin typeface="+mj-lt"/>
                        </a:rPr>
                        <a:t>kể hằng đêm dành cho các cô bé cá tính</a:t>
                      </a:r>
                      <a:r>
                        <a:rPr lang="vi-VN" sz="2400" dirty="0">
                          <a:solidFill>
                            <a:srgbClr val="000000"/>
                          </a:solidFill>
                          <a:effectLst/>
                          <a:latin typeface="+mj-lt"/>
                        </a:rPr>
                        <a:t> của tác giả Ê-lê-na Pha-vi-li và Phran-xét-ca Ca-va-lô là cuốn sách thú vị kể về 100 phụ nữ nổi tiếng toàn cầu. Trong đó, người để lại ấn tượng mạnh nhất là Mi-lô – nữ nghệ sĩ trống người Cu-ba. Ngay từ nhỏ, Mi-lô đã bộc lộ rõ năng khiếu âm nhạc của mình. Trống tim-pan-ni, công-ga, bông-gô,.., loại nào cô cũng chơi được. Mi-lô mơ ước trở thành một nghệ sĩ trống, mặc dù ở quê hương cô, chỉ con trai mới được chơi trống. Cô quyết tâm theo đuổi ước mơ của mình. Hằng ngày, cô rèn khả năng cảm nhận âm thanh bằng cách lắng nghe những tiếng động xung quanh: tiếng lá đu đưa, tiếng chim ruồi vỗ cánh,... Với sự kiên trì, cô đã thuyết phục được cha cho tham gia lớp học nhạc. Trải qua bao khó khăn, Mi-lô vẫn tin: “Sẽ đến một ngày mình được chơi trong một ban nhạc thứ thiệt!". Nhờ tài năng, sự nỗ lực và niềm tin của Mi-lô, thế giới đã có một nghệ sĩ trống nổi tiếng. Mi-lô đã trở thành tấm gương về lòng quyết tâm theo đuổi ước mơ.</a:t>
                      </a:r>
                    </a:p>
                    <a:p>
                      <a:pPr algn="r"/>
                      <a:r>
                        <a:rPr lang="vi-VN" sz="2400" dirty="0">
                          <a:solidFill>
                            <a:srgbClr val="000000"/>
                          </a:solidFill>
                          <a:effectLst/>
                          <a:latin typeface="+mj-lt"/>
                        </a:rPr>
                        <a:t>(Vũ Mạnh Huy)</a:t>
                      </a:r>
                    </a:p>
                  </a:txBody>
                  <a:tcPr marL="79115" marR="79115" marT="39558" marB="39558">
                    <a:lnL>
                      <a:noFill/>
                    </a:lnL>
                    <a:lnR>
                      <a:noFill/>
                    </a:lnR>
                    <a:lnT>
                      <a:noFill/>
                    </a:lnT>
                    <a:lnB>
                      <a:noFill/>
                    </a:lnB>
                  </a:tcPr>
                </a:tc>
                <a:extLst>
                  <a:ext uri="{0D108BD9-81ED-4DB2-BD59-A6C34878D82A}">
                    <a16:rowId xmlns:a16="http://schemas.microsoft.com/office/drawing/2014/main" val="2075738969"/>
                  </a:ext>
                </a:extLst>
              </a:tr>
            </a:tbl>
          </a:graphicData>
        </a:graphic>
      </p:graphicFrame>
    </p:spTree>
    <p:extLst>
      <p:ext uri="{BB962C8B-B14F-4D97-AF65-F5344CB8AC3E}">
        <p14:creationId xmlns:p14="http://schemas.microsoft.com/office/powerpoint/2010/main" val="42056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14258" y="2148693"/>
            <a:ext cx="5177741" cy="4240531"/>
          </a:xfrm>
          <a:prstGeom prst="rect">
            <a:avLst/>
          </a:prstGeom>
        </p:spPr>
      </p:pic>
      <p:sp>
        <p:nvSpPr>
          <p:cNvPr id="6" name="Rectangle 5"/>
          <p:cNvSpPr/>
          <p:nvPr/>
        </p:nvSpPr>
        <p:spPr>
          <a:xfrm>
            <a:off x="182880" y="1297091"/>
            <a:ext cx="7751280" cy="5262979"/>
          </a:xfrm>
          <a:prstGeom prst="rect">
            <a:avLst/>
          </a:prstGeom>
        </p:spPr>
        <p:txBody>
          <a:bodyPr wrap="square">
            <a:spAutoFit/>
          </a:bodyPr>
          <a:lstStyle/>
          <a:p>
            <a:pPr algn="just"/>
            <a:r>
              <a:rPr lang="vi-VN" sz="2400" b="1" dirty="0">
                <a:latin typeface="+mj-lt"/>
              </a:rPr>
              <a:t>1</a:t>
            </a:r>
            <a:r>
              <a:rPr lang="vi-VN" sz="2400" dirty="0">
                <a:latin typeface="+mj-lt"/>
              </a:rPr>
              <a:t>: </a:t>
            </a:r>
            <a:r>
              <a:rPr lang="vi-VN" sz="2400" b="1" dirty="0">
                <a:latin typeface="+mj-lt"/>
              </a:rPr>
              <a:t>Đọc đoạn văn dưới đây và trả lời câu </a:t>
            </a:r>
            <a:r>
              <a:rPr lang="vi-VN" sz="2400" b="1" dirty="0" smtClean="0">
                <a:latin typeface="+mj-lt"/>
              </a:rPr>
              <a:t>hỏi</a:t>
            </a:r>
            <a:endParaRPr lang="en-US" sz="2400" b="0" i="0" dirty="0" smtClean="0">
              <a:solidFill>
                <a:srgbClr val="000000"/>
              </a:solidFill>
              <a:effectLst/>
              <a:latin typeface="+mj-lt"/>
            </a:endParaRPr>
          </a:p>
          <a:p>
            <a:pPr algn="just"/>
            <a:r>
              <a:rPr lang="vi-VN" sz="2400" b="0" i="0" dirty="0" smtClean="0">
                <a:solidFill>
                  <a:srgbClr val="000000"/>
                </a:solidFill>
                <a:effectLst/>
                <a:latin typeface="+mj-lt"/>
              </a:rPr>
              <a:t>a. Đoạn văn trên có nội dung chính là gì? Chọn đáp án đúng.</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A. Nêu tình cảm, cảm xúc của người viết đối với nhân vật Mi-lô.</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B. Giới thiệu về nhân vật Mi-lô trong cuốn sách </a:t>
            </a:r>
            <a:r>
              <a:rPr lang="vi-VN" sz="2400" b="0" i="1" dirty="0" smtClean="0">
                <a:solidFill>
                  <a:srgbClr val="000000"/>
                </a:solidFill>
                <a:effectLst/>
                <a:latin typeface="+mj-lt"/>
              </a:rPr>
              <a:t>Truyện kể hằng đêm dành cho các cô bé cá tính</a:t>
            </a:r>
            <a:r>
              <a:rPr lang="vi-VN" sz="2400" b="0" i="0" dirty="0" smtClean="0">
                <a:solidFill>
                  <a:srgbClr val="000000"/>
                </a:solidFill>
                <a:effectLst/>
                <a:latin typeface="+mj-lt"/>
              </a:rPr>
              <a:t>.</a:t>
            </a:r>
          </a:p>
          <a:p>
            <a:pPr algn="just"/>
            <a:r>
              <a:rPr lang="en-US" sz="2400" b="0" i="1" dirty="0" smtClean="0">
                <a:solidFill>
                  <a:srgbClr val="000000"/>
                </a:solidFill>
                <a:effectLst/>
                <a:latin typeface="+mj-lt"/>
              </a:rPr>
              <a:t>      </a:t>
            </a:r>
            <a:r>
              <a:rPr lang="vi-VN" sz="2400" b="0" i="1" dirty="0" smtClean="0">
                <a:solidFill>
                  <a:srgbClr val="000000"/>
                </a:solidFill>
                <a:effectLst/>
                <a:latin typeface="+mj-lt"/>
              </a:rPr>
              <a:t>C. </a:t>
            </a:r>
            <a:r>
              <a:rPr lang="vi-VN" sz="2400" b="0" i="0" dirty="0" smtClean="0">
                <a:solidFill>
                  <a:srgbClr val="000000"/>
                </a:solidFill>
                <a:effectLst/>
                <a:latin typeface="+mj-lt"/>
              </a:rPr>
              <a:t>Nêu lí do người viết yêu thích cuốn sách</a:t>
            </a:r>
            <a:r>
              <a:rPr lang="vi-VN" sz="2400" b="0" i="1" dirty="0" smtClean="0">
                <a:solidFill>
                  <a:srgbClr val="000000"/>
                </a:solidFill>
                <a:effectLst/>
                <a:latin typeface="+mj-lt"/>
              </a:rPr>
              <a:t> Truyện kể hằng đêm dành cho các cô bé cá tính</a:t>
            </a:r>
            <a:r>
              <a:rPr lang="vi-VN" sz="2400" b="0" i="0" dirty="0" smtClean="0">
                <a:solidFill>
                  <a:srgbClr val="000000"/>
                </a:solidFill>
                <a:effectLst/>
                <a:latin typeface="+mj-lt"/>
              </a:rPr>
              <a:t>.</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D. Kể về 100 phụ nữ nổi tiếng trên thế giới.</a:t>
            </a:r>
          </a:p>
          <a:p>
            <a:pPr algn="just"/>
            <a:r>
              <a:rPr lang="vi-VN" sz="2400" b="0" i="0" dirty="0" smtClean="0">
                <a:solidFill>
                  <a:srgbClr val="000000"/>
                </a:solidFill>
                <a:effectLst/>
                <a:latin typeface="+mj-lt"/>
              </a:rPr>
              <a:t>b. Tìm phần mở đầu và kết thúc của đoạn văn. Mỗi phần cho biết thông tin gì?</a:t>
            </a:r>
          </a:p>
          <a:p>
            <a:pPr algn="just"/>
            <a:r>
              <a:rPr lang="vi-VN" sz="2400" b="0" i="0" dirty="0" smtClean="0">
                <a:solidFill>
                  <a:srgbClr val="000000"/>
                </a:solidFill>
                <a:effectLst/>
                <a:latin typeface="+mj-lt"/>
              </a:rPr>
              <a:t>c. Phần triển khai nói về những đặc điểm nào của nhân vật Mi-lô? Với mỗi đặc điểm, người viết đã đưa những dẫn chứng gì (về hành động, suy nghĩ,... của nhân vật)?</a:t>
            </a:r>
            <a:endParaRPr lang="vi-VN" sz="2400" b="0" i="0" dirty="0">
              <a:solidFill>
                <a:srgbClr val="000000"/>
              </a:solidFill>
              <a:effectLst/>
              <a:latin typeface="+mj-lt"/>
            </a:endParaRPr>
          </a:p>
        </p:txBody>
      </p:sp>
      <p:sp>
        <p:nvSpPr>
          <p:cNvPr id="7" name="Rectangle 6">
            <a:extLst>
              <a:ext uri="{FF2B5EF4-FFF2-40B4-BE49-F238E27FC236}">
                <a16:creationId xmlns:a16="http://schemas.microsoft.com/office/drawing/2014/main" id="{2364D416-ECE2-4648-BC80-148BDB3AAD76}"/>
              </a:ext>
            </a:extLst>
          </p:cNvPr>
          <p:cNvSpPr/>
          <p:nvPr/>
        </p:nvSpPr>
        <p:spPr>
          <a:xfrm>
            <a:off x="69989" y="2740552"/>
            <a:ext cx="849913" cy="492443"/>
          </a:xfrm>
          <a:prstGeom prst="rect">
            <a:avLst/>
          </a:prstGeom>
        </p:spPr>
        <p:txBody>
          <a:bodyPr wrap="none">
            <a:spAutoFit/>
          </a:bodyPr>
          <a:lstStyle/>
          <a:p>
            <a:r>
              <a:rPr lang="en-US" sz="2600" b="1" dirty="0" smtClean="0">
                <a:solidFill>
                  <a:srgbClr val="FF0000"/>
                </a:solidFill>
                <a:latin typeface="+mj-lt"/>
              </a:rPr>
              <a:t>      </a:t>
            </a:r>
            <a:r>
              <a:rPr lang="vi-VN" sz="2600" b="1" dirty="0" smtClean="0">
                <a:solidFill>
                  <a:srgbClr val="FF0000"/>
                </a:solidFill>
                <a:latin typeface="+mj-lt"/>
              </a:rPr>
              <a:t>B</a:t>
            </a:r>
            <a:endParaRPr lang="vi-VN" sz="2600" b="1" dirty="0">
              <a:solidFill>
                <a:srgbClr val="FF0000"/>
              </a:solidFill>
              <a:latin typeface="+mj-lt"/>
            </a:endParaRPr>
          </a:p>
        </p:txBody>
      </p:sp>
    </p:spTree>
    <p:extLst>
      <p:ext uri="{BB962C8B-B14F-4D97-AF65-F5344CB8AC3E}">
        <p14:creationId xmlns:p14="http://schemas.microsoft.com/office/powerpoint/2010/main" val="826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14259" y="2090819"/>
            <a:ext cx="5177741" cy="4240531"/>
          </a:xfrm>
          <a:prstGeom prst="rect">
            <a:avLst/>
          </a:prstGeom>
        </p:spPr>
      </p:pic>
      <p:sp>
        <p:nvSpPr>
          <p:cNvPr id="6" name="Rectangle 5"/>
          <p:cNvSpPr/>
          <p:nvPr/>
        </p:nvSpPr>
        <p:spPr>
          <a:xfrm>
            <a:off x="182880" y="1297091"/>
            <a:ext cx="7751280" cy="5262979"/>
          </a:xfrm>
          <a:prstGeom prst="rect">
            <a:avLst/>
          </a:prstGeom>
        </p:spPr>
        <p:txBody>
          <a:bodyPr wrap="square">
            <a:spAutoFit/>
          </a:bodyPr>
          <a:lstStyle/>
          <a:p>
            <a:pPr algn="just"/>
            <a:r>
              <a:rPr lang="vi-VN" sz="2400" b="1" dirty="0">
                <a:latin typeface="+mj-lt"/>
              </a:rPr>
              <a:t>1</a:t>
            </a:r>
            <a:r>
              <a:rPr lang="vi-VN" sz="2400" dirty="0">
                <a:latin typeface="+mj-lt"/>
              </a:rPr>
              <a:t>: </a:t>
            </a:r>
            <a:r>
              <a:rPr lang="vi-VN" sz="2400" b="1" dirty="0">
                <a:latin typeface="+mj-lt"/>
              </a:rPr>
              <a:t>Đọc đoạn văn dưới đây và trả lời câu </a:t>
            </a:r>
            <a:r>
              <a:rPr lang="vi-VN" sz="2400" b="1" dirty="0" smtClean="0">
                <a:latin typeface="+mj-lt"/>
              </a:rPr>
              <a:t>hỏi</a:t>
            </a:r>
            <a:endParaRPr lang="en-US" sz="2400" b="0" i="0" dirty="0" smtClean="0">
              <a:solidFill>
                <a:srgbClr val="000000"/>
              </a:solidFill>
              <a:effectLst/>
              <a:latin typeface="+mj-lt"/>
            </a:endParaRPr>
          </a:p>
          <a:p>
            <a:pPr algn="just"/>
            <a:r>
              <a:rPr lang="vi-VN" sz="2400" b="0" i="0" dirty="0" smtClean="0">
                <a:solidFill>
                  <a:srgbClr val="000000"/>
                </a:solidFill>
                <a:effectLst/>
                <a:latin typeface="+mj-lt"/>
              </a:rPr>
              <a:t>a. Đoạn văn trên có nội dung chính là gì? Chọn đáp án đúng.</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A. Nêu tình cảm, cảm xúc của người viết đối với nhân vật Mi-lô.</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B. Giới thiệu về nhân vật Mi-lô trong cuốn sách </a:t>
            </a:r>
            <a:r>
              <a:rPr lang="vi-VN" sz="2400" b="0" i="1" dirty="0" smtClean="0">
                <a:solidFill>
                  <a:srgbClr val="000000"/>
                </a:solidFill>
                <a:effectLst/>
                <a:latin typeface="+mj-lt"/>
              </a:rPr>
              <a:t>Truyện kể hằng đêm dành cho các cô bé cá tính</a:t>
            </a:r>
            <a:r>
              <a:rPr lang="vi-VN" sz="2400" b="0" i="0" dirty="0" smtClean="0">
                <a:solidFill>
                  <a:srgbClr val="000000"/>
                </a:solidFill>
                <a:effectLst/>
                <a:latin typeface="+mj-lt"/>
              </a:rPr>
              <a:t>.</a:t>
            </a:r>
          </a:p>
          <a:p>
            <a:pPr algn="just"/>
            <a:r>
              <a:rPr lang="en-US" sz="2400" b="0" i="1" dirty="0" smtClean="0">
                <a:solidFill>
                  <a:srgbClr val="000000"/>
                </a:solidFill>
                <a:effectLst/>
                <a:latin typeface="+mj-lt"/>
              </a:rPr>
              <a:t>      </a:t>
            </a:r>
            <a:r>
              <a:rPr lang="vi-VN" sz="2400" b="0" i="1" dirty="0" smtClean="0">
                <a:solidFill>
                  <a:srgbClr val="000000"/>
                </a:solidFill>
                <a:effectLst/>
                <a:latin typeface="+mj-lt"/>
              </a:rPr>
              <a:t>C. </a:t>
            </a:r>
            <a:r>
              <a:rPr lang="vi-VN" sz="2400" b="0" i="0" dirty="0" smtClean="0">
                <a:solidFill>
                  <a:srgbClr val="000000"/>
                </a:solidFill>
                <a:effectLst/>
                <a:latin typeface="+mj-lt"/>
              </a:rPr>
              <a:t>Nêu lí do người viết yêu thích cuốn sách</a:t>
            </a:r>
            <a:r>
              <a:rPr lang="vi-VN" sz="2400" b="0" i="1" dirty="0" smtClean="0">
                <a:solidFill>
                  <a:srgbClr val="000000"/>
                </a:solidFill>
                <a:effectLst/>
                <a:latin typeface="+mj-lt"/>
              </a:rPr>
              <a:t> Truyện kể hằng đêm dành cho các cô bé cá tính</a:t>
            </a:r>
            <a:r>
              <a:rPr lang="vi-VN" sz="2400" b="0" i="0" dirty="0" smtClean="0">
                <a:solidFill>
                  <a:srgbClr val="000000"/>
                </a:solidFill>
                <a:effectLst/>
                <a:latin typeface="+mj-lt"/>
              </a:rPr>
              <a:t>.</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D. Kể về 100 phụ nữ nổi tiếng trên thế giới.</a:t>
            </a:r>
          </a:p>
          <a:p>
            <a:pPr algn="just"/>
            <a:r>
              <a:rPr lang="vi-VN" sz="2400" b="1" i="0" dirty="0" smtClean="0">
                <a:solidFill>
                  <a:srgbClr val="FF0000"/>
                </a:solidFill>
                <a:effectLst/>
                <a:latin typeface="+mj-lt"/>
              </a:rPr>
              <a:t>b. Tìm phần mở đầu và kết thúc của đoạn văn. Mỗi phần cho biết thông tin gì?</a:t>
            </a:r>
          </a:p>
          <a:p>
            <a:pPr algn="just"/>
            <a:r>
              <a:rPr lang="vi-VN" sz="2400" b="0" i="0" dirty="0" smtClean="0">
                <a:solidFill>
                  <a:srgbClr val="000000"/>
                </a:solidFill>
                <a:effectLst/>
                <a:latin typeface="+mj-lt"/>
              </a:rPr>
              <a:t>c. Phần triển khai nói về những đặc điểm nào của nhân vật Mi-lô? Với mỗi đặc điểm, người viết đã đưa những dẫn chứng gì (về hành động, suy nghĩ,... của nhân vật)?</a:t>
            </a:r>
            <a:endParaRPr lang="vi-VN" sz="2400" b="0" i="0" dirty="0">
              <a:solidFill>
                <a:srgbClr val="000000"/>
              </a:solidFill>
              <a:effectLst/>
              <a:latin typeface="+mj-lt"/>
            </a:endParaRPr>
          </a:p>
        </p:txBody>
      </p:sp>
      <p:sp>
        <p:nvSpPr>
          <p:cNvPr id="7" name="Rectangle 6">
            <a:extLst>
              <a:ext uri="{FF2B5EF4-FFF2-40B4-BE49-F238E27FC236}">
                <a16:creationId xmlns:a16="http://schemas.microsoft.com/office/drawing/2014/main" id="{2364D416-ECE2-4648-BC80-148BDB3AAD76}"/>
              </a:ext>
            </a:extLst>
          </p:cNvPr>
          <p:cNvSpPr/>
          <p:nvPr/>
        </p:nvSpPr>
        <p:spPr>
          <a:xfrm>
            <a:off x="90280" y="2747683"/>
            <a:ext cx="849913" cy="492443"/>
          </a:xfrm>
          <a:prstGeom prst="rect">
            <a:avLst/>
          </a:prstGeom>
        </p:spPr>
        <p:txBody>
          <a:bodyPr wrap="none">
            <a:spAutoFit/>
          </a:bodyPr>
          <a:lstStyle/>
          <a:p>
            <a:r>
              <a:rPr lang="en-US" sz="2600" b="1" dirty="0" smtClean="0">
                <a:solidFill>
                  <a:srgbClr val="FF0000"/>
                </a:solidFill>
                <a:latin typeface="+mj-lt"/>
              </a:rPr>
              <a:t>      </a:t>
            </a:r>
            <a:r>
              <a:rPr lang="vi-VN" sz="2600" b="1" dirty="0" smtClean="0">
                <a:solidFill>
                  <a:srgbClr val="FF0000"/>
                </a:solidFill>
                <a:latin typeface="+mj-lt"/>
              </a:rPr>
              <a:t>B</a:t>
            </a:r>
            <a:endParaRPr lang="vi-VN" sz="2600" b="1" dirty="0">
              <a:solidFill>
                <a:srgbClr val="FF0000"/>
              </a:solidFill>
              <a:latin typeface="+mj-lt"/>
            </a:endParaRPr>
          </a:p>
        </p:txBody>
      </p:sp>
    </p:spTree>
    <p:extLst>
      <p:ext uri="{BB962C8B-B14F-4D97-AF65-F5344CB8AC3E}">
        <p14:creationId xmlns:p14="http://schemas.microsoft.com/office/powerpoint/2010/main" val="330957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0"/>
            <a:ext cx="11639006" cy="107721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8212F24-8513-449D-869B-F07EE87E928E}"/>
              </a:ext>
            </a:extLst>
          </p:cNvPr>
          <p:cNvSpPr/>
          <p:nvPr/>
        </p:nvSpPr>
        <p:spPr>
          <a:xfrm>
            <a:off x="182880" y="972973"/>
            <a:ext cx="12192000" cy="5736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smtClean="0">
                <a:solidFill>
                  <a:srgbClr val="FF0000"/>
                </a:solidFill>
                <a:latin typeface="Times New Roman" panose="02020603050405020304" pitchFamily="18" charset="0"/>
                <a:cs typeface="Times New Roman" panose="02020603050405020304" pitchFamily="18" charset="0"/>
              </a:rPr>
              <a:t>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nvPr>
        </p:nvGraphicFramePr>
        <p:xfrm>
          <a:off x="352375" y="1696985"/>
          <a:ext cx="11469511" cy="4833996"/>
        </p:xfrm>
        <a:graphic>
          <a:graphicData uri="http://schemas.openxmlformats.org/drawingml/2006/table">
            <a:tbl>
              <a:tblPr/>
              <a:tblGrid>
                <a:gridCol w="11469511">
                  <a:extLst>
                    <a:ext uri="{9D8B030D-6E8A-4147-A177-3AD203B41FA5}">
                      <a16:colId xmlns:a16="http://schemas.microsoft.com/office/drawing/2014/main" val="1198656025"/>
                    </a:ext>
                  </a:extLst>
                </a:gridCol>
              </a:tblGrid>
              <a:tr h="4351338">
                <a:tc>
                  <a:txBody>
                    <a:bodyPr/>
                    <a:lstStyle/>
                    <a:p>
                      <a:pPr algn="just"/>
                      <a:r>
                        <a:rPr lang="vi-VN" sz="2400" b="1" i="0" kern="1200" dirty="0" smtClean="0">
                          <a:solidFill>
                            <a:schemeClr val="tx1"/>
                          </a:solidFill>
                          <a:effectLst/>
                          <a:latin typeface="+mj-lt"/>
                          <a:ea typeface="+mn-ea"/>
                          <a:cs typeface="+mn-cs"/>
                        </a:rPr>
                        <a:t>1</a:t>
                      </a:r>
                      <a:r>
                        <a:rPr lang="vi-VN" sz="2400" b="0" i="0" kern="1200" dirty="0" smtClean="0">
                          <a:solidFill>
                            <a:schemeClr val="tx1"/>
                          </a:solidFill>
                          <a:effectLst/>
                          <a:latin typeface="+mj-lt"/>
                          <a:ea typeface="+mn-ea"/>
                          <a:cs typeface="+mn-cs"/>
                        </a:rPr>
                        <a:t>: </a:t>
                      </a:r>
                      <a:r>
                        <a:rPr lang="vi-VN" sz="2400" b="1" i="0" kern="1200" dirty="0" smtClean="0">
                          <a:solidFill>
                            <a:schemeClr val="tx1"/>
                          </a:solidFill>
                          <a:effectLst/>
                          <a:latin typeface="+mj-lt"/>
                          <a:ea typeface="+mn-ea"/>
                          <a:cs typeface="+mn-cs"/>
                        </a:rPr>
                        <a:t>Đọc đoạn văn dưới đây và trả lời câu hỏi</a:t>
                      </a:r>
                      <a:r>
                        <a:rPr lang="en-US" sz="2400" b="1" i="0" kern="1200" dirty="0" smtClean="0">
                          <a:solidFill>
                            <a:schemeClr val="tx1"/>
                          </a:solidFill>
                          <a:effectLst/>
                          <a:latin typeface="+mj-lt"/>
                          <a:ea typeface="+mn-ea"/>
                          <a:cs typeface="+mn-cs"/>
                        </a:rPr>
                        <a:t>:</a:t>
                      </a:r>
                      <a:endParaRPr lang="en-US" sz="2400" i="1" dirty="0" smtClean="0">
                        <a:solidFill>
                          <a:srgbClr val="000000"/>
                        </a:solidFill>
                        <a:effectLst/>
                        <a:latin typeface="+mj-lt"/>
                      </a:endParaRPr>
                    </a:p>
                    <a:p>
                      <a:pPr algn="just"/>
                      <a:r>
                        <a:rPr lang="en-US" sz="2400" i="1" dirty="0" smtClean="0">
                          <a:solidFill>
                            <a:srgbClr val="000000"/>
                          </a:solidFill>
                          <a:effectLst/>
                          <a:latin typeface="+mj-lt"/>
                        </a:rPr>
                        <a:t>         </a:t>
                      </a:r>
                      <a:r>
                        <a:rPr lang="vi-VN" sz="2400" i="1" dirty="0" smtClean="0">
                          <a:solidFill>
                            <a:srgbClr val="000000"/>
                          </a:solidFill>
                          <a:effectLst/>
                          <a:latin typeface="+mj-lt"/>
                        </a:rPr>
                        <a:t>Truyện </a:t>
                      </a:r>
                      <a:r>
                        <a:rPr lang="vi-VN" sz="2400" i="1" dirty="0">
                          <a:solidFill>
                            <a:srgbClr val="000000"/>
                          </a:solidFill>
                          <a:effectLst/>
                          <a:latin typeface="+mj-lt"/>
                        </a:rPr>
                        <a:t>kể hằng đêm dành cho các cô bé cá tính</a:t>
                      </a:r>
                      <a:r>
                        <a:rPr lang="vi-VN" sz="2400" dirty="0">
                          <a:solidFill>
                            <a:srgbClr val="000000"/>
                          </a:solidFill>
                          <a:effectLst/>
                          <a:latin typeface="+mj-lt"/>
                        </a:rPr>
                        <a:t> của tác giả Ê-lê-na Pha-vi-li và Phran-xét-ca Ca-va-lô là cuốn sách thú vị kể về 100 phụ nữ nổi tiếng toàn cầu. Trong đó, người để lại ấn tượng mạnh nhất là Mi-lô – nữ nghệ sĩ trống người Cu-ba. Ngay từ nhỏ, Mi-lô đã bộc lộ rõ năng khiếu âm nhạc của mình. Trống tim-pan-ni, công-ga, bông-gô,.., loại nào cô cũng chơi được. Mi-lô mơ ước trở thành một nghệ sĩ trống, mặc dù ở quê hương cô, chỉ con trai mới được chơi trống. Cô quyết tâm theo đuổi ước mơ của mình. Hằng ngày, cô rèn khả năng cảm nhận âm thanh bằng cách lắng nghe những tiếng động xung quanh: tiếng lá đu đưa, tiếng chim ruồi vỗ cánh,... Với sự kiên trì, cô đã thuyết phục được cha cho tham gia lớp học nhạc. Trải qua bao khó khăn, Mi-lô vẫn tin: “Sẽ đến một ngày mình được chơi trong một ban nhạc thứ thiệt!". Nhờ tài năng, sự nỗ lực và niềm tin của Mi-lô, thế giới đã có một nghệ sĩ trống nổi tiếng. Mi-lô đã trở thành tấm gương về lòng quyết tâm theo đuổi ước mơ.</a:t>
                      </a:r>
                    </a:p>
                    <a:p>
                      <a:pPr algn="r"/>
                      <a:r>
                        <a:rPr lang="vi-VN" sz="2400" dirty="0">
                          <a:solidFill>
                            <a:srgbClr val="000000"/>
                          </a:solidFill>
                          <a:effectLst/>
                          <a:latin typeface="+mj-lt"/>
                        </a:rPr>
                        <a:t>(Vũ Mạnh Huy)</a:t>
                      </a:r>
                    </a:p>
                  </a:txBody>
                  <a:tcPr marL="79115" marR="79115" marT="39558" marB="39558">
                    <a:lnL>
                      <a:noFill/>
                    </a:lnL>
                    <a:lnR>
                      <a:noFill/>
                    </a:lnR>
                    <a:lnT>
                      <a:noFill/>
                    </a:lnT>
                    <a:lnB>
                      <a:noFill/>
                    </a:lnB>
                  </a:tcPr>
                </a:tc>
                <a:extLst>
                  <a:ext uri="{0D108BD9-81ED-4DB2-BD59-A6C34878D82A}">
                    <a16:rowId xmlns:a16="http://schemas.microsoft.com/office/drawing/2014/main" val="2075738969"/>
                  </a:ext>
                </a:extLst>
              </a:tr>
            </a:tbl>
          </a:graphicData>
        </a:graphic>
      </p:graphicFrame>
    </p:spTree>
    <p:extLst>
      <p:ext uri="{BB962C8B-B14F-4D97-AF65-F5344CB8AC3E}">
        <p14:creationId xmlns:p14="http://schemas.microsoft.com/office/powerpoint/2010/main" val="78011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0"/>
            <a:ext cx="11639006" cy="107721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8212F24-8513-449D-869B-F07EE87E928E}"/>
              </a:ext>
            </a:extLst>
          </p:cNvPr>
          <p:cNvSpPr/>
          <p:nvPr/>
        </p:nvSpPr>
        <p:spPr>
          <a:xfrm>
            <a:off x="182880" y="972973"/>
            <a:ext cx="12192000" cy="5736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smtClean="0">
                <a:solidFill>
                  <a:srgbClr val="FF0000"/>
                </a:solidFill>
                <a:latin typeface="Times New Roman" panose="02020603050405020304" pitchFamily="18" charset="0"/>
                <a:cs typeface="Times New Roman" panose="02020603050405020304" pitchFamily="18" charset="0"/>
              </a:rPr>
              <a:t>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4890356"/>
              </p:ext>
            </p:extLst>
          </p:nvPr>
        </p:nvGraphicFramePr>
        <p:xfrm>
          <a:off x="352375" y="1696985"/>
          <a:ext cx="11469511" cy="4833996"/>
        </p:xfrm>
        <a:graphic>
          <a:graphicData uri="http://schemas.openxmlformats.org/drawingml/2006/table">
            <a:tbl>
              <a:tblPr/>
              <a:tblGrid>
                <a:gridCol w="11469511">
                  <a:extLst>
                    <a:ext uri="{9D8B030D-6E8A-4147-A177-3AD203B41FA5}">
                      <a16:colId xmlns:a16="http://schemas.microsoft.com/office/drawing/2014/main" val="1198656025"/>
                    </a:ext>
                  </a:extLst>
                </a:gridCol>
              </a:tblGrid>
              <a:tr h="4351338">
                <a:tc>
                  <a:txBody>
                    <a:bodyPr/>
                    <a:lstStyle/>
                    <a:p>
                      <a:pPr algn="just"/>
                      <a:r>
                        <a:rPr lang="vi-VN" sz="2400" b="1" i="0" kern="1200" dirty="0" smtClean="0">
                          <a:solidFill>
                            <a:schemeClr val="tx1"/>
                          </a:solidFill>
                          <a:effectLst/>
                          <a:latin typeface="+mj-lt"/>
                          <a:ea typeface="+mn-ea"/>
                          <a:cs typeface="+mn-cs"/>
                        </a:rPr>
                        <a:t>1</a:t>
                      </a:r>
                      <a:r>
                        <a:rPr lang="vi-VN" sz="2400" b="0" i="0" kern="1200" dirty="0" smtClean="0">
                          <a:solidFill>
                            <a:schemeClr val="tx1"/>
                          </a:solidFill>
                          <a:effectLst/>
                          <a:latin typeface="+mj-lt"/>
                          <a:ea typeface="+mn-ea"/>
                          <a:cs typeface="+mn-cs"/>
                        </a:rPr>
                        <a:t>: </a:t>
                      </a:r>
                      <a:r>
                        <a:rPr lang="vi-VN" sz="2400" b="1" i="0" kern="1200" dirty="0" smtClean="0">
                          <a:solidFill>
                            <a:schemeClr val="tx1"/>
                          </a:solidFill>
                          <a:effectLst/>
                          <a:latin typeface="+mj-lt"/>
                          <a:ea typeface="+mn-ea"/>
                          <a:cs typeface="+mn-cs"/>
                        </a:rPr>
                        <a:t>Đọc đoạn văn dưới đây và trả lời câu hỏi</a:t>
                      </a:r>
                      <a:r>
                        <a:rPr lang="en-US" sz="2400" b="1" i="0" kern="1200" dirty="0" smtClean="0">
                          <a:solidFill>
                            <a:schemeClr val="tx1"/>
                          </a:solidFill>
                          <a:effectLst/>
                          <a:latin typeface="+mj-lt"/>
                          <a:ea typeface="+mn-ea"/>
                          <a:cs typeface="+mn-cs"/>
                        </a:rPr>
                        <a:t>:</a:t>
                      </a:r>
                      <a:endParaRPr lang="en-US" sz="2400" i="1" dirty="0" smtClean="0">
                        <a:solidFill>
                          <a:srgbClr val="000000"/>
                        </a:solidFill>
                        <a:effectLst/>
                        <a:latin typeface="+mj-lt"/>
                      </a:endParaRPr>
                    </a:p>
                    <a:p>
                      <a:pPr algn="just"/>
                      <a:r>
                        <a:rPr lang="en-US" sz="2400" i="1" dirty="0" smtClean="0">
                          <a:solidFill>
                            <a:srgbClr val="000000"/>
                          </a:solidFill>
                          <a:effectLst/>
                          <a:latin typeface="+mj-lt"/>
                        </a:rPr>
                        <a:t>         </a:t>
                      </a:r>
                      <a:r>
                        <a:rPr lang="vi-VN" sz="2400" b="0" i="1" dirty="0" smtClean="0">
                          <a:solidFill>
                            <a:srgbClr val="0070C0"/>
                          </a:solidFill>
                          <a:effectLst/>
                          <a:latin typeface="+mj-lt"/>
                        </a:rPr>
                        <a:t>Truyện </a:t>
                      </a:r>
                      <a:r>
                        <a:rPr lang="vi-VN" sz="2400" b="0" i="1" dirty="0">
                          <a:solidFill>
                            <a:srgbClr val="0070C0"/>
                          </a:solidFill>
                          <a:effectLst/>
                          <a:latin typeface="+mj-lt"/>
                        </a:rPr>
                        <a:t>kể hằng đêm dành cho các cô bé cá tính</a:t>
                      </a:r>
                      <a:r>
                        <a:rPr lang="vi-VN" sz="2400" b="0" dirty="0">
                          <a:solidFill>
                            <a:srgbClr val="0070C0"/>
                          </a:solidFill>
                          <a:effectLst/>
                          <a:latin typeface="+mj-lt"/>
                        </a:rPr>
                        <a:t> của tác giả Ê-lê-na Pha-vi-li và Phran-xét-ca Ca-va-lô là cuốn sách thú vị kể về 100 phụ nữ nổi tiếng toàn cầu. Trong đó, người để lại ấn tượng mạnh nhất là Mi-lô – nữ nghệ sĩ trống người Cu-ba. </a:t>
                      </a:r>
                      <a:r>
                        <a:rPr lang="vi-VN" sz="2400" dirty="0">
                          <a:solidFill>
                            <a:srgbClr val="000000"/>
                          </a:solidFill>
                          <a:effectLst/>
                          <a:latin typeface="+mj-lt"/>
                        </a:rPr>
                        <a:t>Ngay từ nhỏ, Mi-lô đã bộc lộ rõ năng khiếu âm nhạc của mình. Trống tim-pan-ni, công-ga, bông-gô,.., loại nào cô cũng chơi được. Mi-lô mơ ước trở thành một nghệ sĩ trống, mặc dù ở quê hương cô, chỉ con trai mới được chơi trống. Cô quyết tâm theo đuổi ước mơ của mình. Hằng ngày, cô rèn khả năng cảm nhận âm thanh bằng cách lắng nghe những tiếng động xung quanh: tiếng lá đu đưa, tiếng chim ruồi vỗ cánh,... Với sự kiên trì, cô đã thuyết phục được cha cho tham gia lớp học nhạc. Trải qua bao khó khăn, Mi-lô vẫn tin: “Sẽ đến một ngày mình được chơi trong một ban nhạc thứ thiệt</a:t>
                      </a:r>
                      <a:r>
                        <a:rPr lang="vi-VN" sz="2400" dirty="0">
                          <a:solidFill>
                            <a:schemeClr val="tx1"/>
                          </a:solidFill>
                          <a:effectLst/>
                          <a:latin typeface="+mj-lt"/>
                        </a:rPr>
                        <a:t>!". Nhờ tài năng, sự nỗ lực và niềm tin của Mi-lô, thế giới đã có một nghệ sĩ trống nổi tiếng. Mi-lô đã trở thành tấm gương về lòng quyết tâm theo đuổi ước mơ.</a:t>
                      </a:r>
                    </a:p>
                    <a:p>
                      <a:pPr algn="r"/>
                      <a:r>
                        <a:rPr lang="vi-VN" sz="2400" dirty="0">
                          <a:solidFill>
                            <a:srgbClr val="000000"/>
                          </a:solidFill>
                          <a:effectLst/>
                          <a:latin typeface="+mj-lt"/>
                        </a:rPr>
                        <a:t>(Vũ Mạnh Huy)</a:t>
                      </a:r>
                    </a:p>
                  </a:txBody>
                  <a:tcPr marL="79115" marR="79115" marT="39558" marB="39558">
                    <a:lnL>
                      <a:noFill/>
                    </a:lnL>
                    <a:lnR>
                      <a:noFill/>
                    </a:lnR>
                    <a:lnT>
                      <a:noFill/>
                    </a:lnT>
                    <a:lnB>
                      <a:noFill/>
                    </a:lnB>
                  </a:tcPr>
                </a:tc>
                <a:extLst>
                  <a:ext uri="{0D108BD9-81ED-4DB2-BD59-A6C34878D82A}">
                    <a16:rowId xmlns:a16="http://schemas.microsoft.com/office/drawing/2014/main" val="2075738969"/>
                  </a:ext>
                </a:extLst>
              </a:tr>
            </a:tbl>
          </a:graphicData>
        </a:graphic>
      </p:graphicFrame>
    </p:spTree>
    <p:extLst>
      <p:ext uri="{BB962C8B-B14F-4D97-AF65-F5344CB8AC3E}">
        <p14:creationId xmlns:p14="http://schemas.microsoft.com/office/powerpoint/2010/main" val="1878480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0"/>
            <a:ext cx="11639006" cy="1077218"/>
          </a:xfrm>
          <a:prstGeom prst="rect">
            <a:avLst/>
          </a:prstGeom>
          <a:noFill/>
          <a:ln w="9525">
            <a:noFill/>
          </a:ln>
        </p:spPr>
        <p:txBody>
          <a:bodyPr wrap="square">
            <a:spAutoFit/>
          </a:bodyPr>
          <a:lstStyle/>
          <a:p>
            <a:pPr algn="ctr"/>
            <a:r>
              <a:rPr lang="en-US" altLang="en-US" sz="3200" dirty="0" err="1">
                <a:solidFill>
                  <a:srgbClr val="000000"/>
                </a:solidFill>
                <a:latin typeface="Times New Roman" panose="02020603050405020304" pitchFamily="18" charset="0"/>
                <a:cs typeface="Times New Roman" panose="02020603050405020304" pitchFamily="18" charset="0"/>
              </a:rPr>
              <a:t>Thứ</a:t>
            </a:r>
            <a:r>
              <a:rPr lang="en-US" altLang="en-US" sz="3200" dirty="0">
                <a:solidFill>
                  <a:srgbClr val="000000"/>
                </a:solidFill>
                <a:latin typeface="Times New Roman" panose="02020603050405020304" pitchFamily="18" charset="0"/>
                <a:cs typeface="Times New Roman" panose="02020603050405020304" pitchFamily="18" charset="0"/>
              </a:rPr>
              <a:t> Ba, </a:t>
            </a:r>
            <a:r>
              <a:rPr lang="en-US" altLang="en-US" sz="3200" dirty="0" err="1">
                <a:solidFill>
                  <a:srgbClr val="000000"/>
                </a:solidFill>
                <a:latin typeface="Times New Roman" panose="02020603050405020304" pitchFamily="18" charset="0"/>
                <a:cs typeface="Times New Roman" panose="02020603050405020304" pitchFamily="18" charset="0"/>
              </a:rPr>
              <a:t>ng</a:t>
            </a:r>
            <a:r>
              <a:rPr lang="en-US" altLang="en-US" sz="3200" dirty="0" err="1">
                <a:solidFill>
                  <a:srgbClr val="000000"/>
                </a:solidFill>
                <a:latin typeface="Times New Roman" panose="02020603050405020304" pitchFamily="18" charset="0"/>
                <a:ea typeface="Times New Roman" panose="02020603050405020304" pitchFamily="18" charset="0"/>
              </a:rPr>
              <a:t>à</a:t>
            </a:r>
            <a:r>
              <a:rPr lang="en-US" altLang="en-US" sz="3200" dirty="0" err="1">
                <a:solidFill>
                  <a:srgbClr val="000000"/>
                </a:solidFill>
                <a:latin typeface="Times New Roman" panose="02020603050405020304" pitchFamily="18" charset="0"/>
                <a:cs typeface="Times New Roman" panose="02020603050405020304" pitchFamily="18" charset="0"/>
              </a:rPr>
              <a:t>y</a:t>
            </a:r>
            <a:r>
              <a:rPr lang="en-US" altLang="en-US" sz="3200" dirty="0">
                <a:solidFill>
                  <a:srgbClr val="000000"/>
                </a:solidFill>
                <a:latin typeface="Times New Roman" panose="02020603050405020304" pitchFamily="18" charset="0"/>
                <a:cs typeface="Times New Roman" panose="02020603050405020304" pitchFamily="18" charset="0"/>
              </a:rPr>
              <a:t> 29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10 </a:t>
            </a:r>
            <a:r>
              <a:rPr lang="en-US" altLang="en-US" sz="3200" dirty="0" err="1">
                <a:solidFill>
                  <a:srgbClr val="000000"/>
                </a:solidFill>
                <a:latin typeface="Times New Roman" panose="02020603050405020304" pitchFamily="18" charset="0"/>
                <a:cs typeface="Times New Roman" panose="02020603050405020304" pitchFamily="18" charset="0"/>
              </a:rPr>
              <a:t>năm</a:t>
            </a:r>
            <a:r>
              <a:rPr lang="en-US" altLang="en-US" sz="3200" dirty="0">
                <a:solidFill>
                  <a:srgbClr val="000000"/>
                </a:solidFill>
                <a:latin typeface="Times New Roman" panose="02020603050405020304" pitchFamily="18" charset="0"/>
                <a:cs typeface="Times New Roman" panose="02020603050405020304" pitchFamily="18" charset="0"/>
              </a:rPr>
              <a:t> 2024</a:t>
            </a: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8212F24-8513-449D-869B-F07EE87E928E}"/>
              </a:ext>
            </a:extLst>
          </p:cNvPr>
          <p:cNvSpPr/>
          <p:nvPr/>
        </p:nvSpPr>
        <p:spPr>
          <a:xfrm>
            <a:off x="182880" y="972973"/>
            <a:ext cx="12192000" cy="5736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smtClean="0">
                <a:solidFill>
                  <a:srgbClr val="FF0000"/>
                </a:solidFill>
                <a:latin typeface="Times New Roman" panose="02020603050405020304" pitchFamily="18" charset="0"/>
                <a:cs typeface="Times New Roman" panose="02020603050405020304" pitchFamily="18" charset="0"/>
              </a:rPr>
              <a:t>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nvPr>
        </p:nvGraphicFramePr>
        <p:xfrm>
          <a:off x="352375" y="1696985"/>
          <a:ext cx="11469511" cy="4833996"/>
        </p:xfrm>
        <a:graphic>
          <a:graphicData uri="http://schemas.openxmlformats.org/drawingml/2006/table">
            <a:tbl>
              <a:tblPr/>
              <a:tblGrid>
                <a:gridCol w="11469511">
                  <a:extLst>
                    <a:ext uri="{9D8B030D-6E8A-4147-A177-3AD203B41FA5}">
                      <a16:colId xmlns:a16="http://schemas.microsoft.com/office/drawing/2014/main" val="1198656025"/>
                    </a:ext>
                  </a:extLst>
                </a:gridCol>
              </a:tblGrid>
              <a:tr h="4351338">
                <a:tc>
                  <a:txBody>
                    <a:bodyPr/>
                    <a:lstStyle/>
                    <a:p>
                      <a:pPr algn="just"/>
                      <a:r>
                        <a:rPr lang="vi-VN" sz="2400" b="1" i="0" kern="1200" dirty="0" smtClean="0">
                          <a:solidFill>
                            <a:schemeClr val="tx1"/>
                          </a:solidFill>
                          <a:effectLst/>
                          <a:latin typeface="+mj-lt"/>
                          <a:ea typeface="+mn-ea"/>
                          <a:cs typeface="+mn-cs"/>
                        </a:rPr>
                        <a:t>1</a:t>
                      </a:r>
                      <a:r>
                        <a:rPr lang="vi-VN" sz="2400" b="0" i="0" kern="1200" dirty="0" smtClean="0">
                          <a:solidFill>
                            <a:schemeClr val="tx1"/>
                          </a:solidFill>
                          <a:effectLst/>
                          <a:latin typeface="+mj-lt"/>
                          <a:ea typeface="+mn-ea"/>
                          <a:cs typeface="+mn-cs"/>
                        </a:rPr>
                        <a:t>: </a:t>
                      </a:r>
                      <a:r>
                        <a:rPr lang="vi-VN" sz="2400" b="1" i="0" kern="1200" dirty="0" smtClean="0">
                          <a:solidFill>
                            <a:schemeClr val="tx1"/>
                          </a:solidFill>
                          <a:effectLst/>
                          <a:latin typeface="+mj-lt"/>
                          <a:ea typeface="+mn-ea"/>
                          <a:cs typeface="+mn-cs"/>
                        </a:rPr>
                        <a:t>Đọc đoạn văn dưới đây và trả lời câu hỏi</a:t>
                      </a:r>
                      <a:r>
                        <a:rPr lang="en-US" sz="2400" b="1" i="0" kern="1200" dirty="0" smtClean="0">
                          <a:solidFill>
                            <a:schemeClr val="tx1"/>
                          </a:solidFill>
                          <a:effectLst/>
                          <a:latin typeface="+mj-lt"/>
                          <a:ea typeface="+mn-ea"/>
                          <a:cs typeface="+mn-cs"/>
                        </a:rPr>
                        <a:t>:</a:t>
                      </a:r>
                      <a:endParaRPr lang="en-US" sz="2400" i="1" dirty="0" smtClean="0">
                        <a:solidFill>
                          <a:srgbClr val="000000"/>
                        </a:solidFill>
                        <a:effectLst/>
                        <a:latin typeface="+mj-lt"/>
                      </a:endParaRPr>
                    </a:p>
                    <a:p>
                      <a:pPr algn="just"/>
                      <a:r>
                        <a:rPr lang="en-US" sz="2400" i="1" dirty="0" smtClean="0">
                          <a:solidFill>
                            <a:srgbClr val="000000"/>
                          </a:solidFill>
                          <a:effectLst/>
                          <a:latin typeface="+mj-lt"/>
                        </a:rPr>
                        <a:t>         </a:t>
                      </a:r>
                      <a:r>
                        <a:rPr lang="vi-VN" sz="2400" b="0" i="1" dirty="0" smtClean="0">
                          <a:solidFill>
                            <a:srgbClr val="0070C0"/>
                          </a:solidFill>
                          <a:effectLst/>
                          <a:latin typeface="+mj-lt"/>
                        </a:rPr>
                        <a:t>Truyện </a:t>
                      </a:r>
                      <a:r>
                        <a:rPr lang="vi-VN" sz="2400" b="0" i="1" dirty="0">
                          <a:solidFill>
                            <a:srgbClr val="0070C0"/>
                          </a:solidFill>
                          <a:effectLst/>
                          <a:latin typeface="+mj-lt"/>
                        </a:rPr>
                        <a:t>kể hằng đêm dành cho các cô bé cá tính</a:t>
                      </a:r>
                      <a:r>
                        <a:rPr lang="vi-VN" sz="2400" b="0" dirty="0">
                          <a:solidFill>
                            <a:srgbClr val="0070C0"/>
                          </a:solidFill>
                          <a:effectLst/>
                          <a:latin typeface="+mj-lt"/>
                        </a:rPr>
                        <a:t> của tác giả Ê-lê-na Pha-vi-li và Phran-xét-ca Ca-va-lô là cuốn sách thú vị kể về 100 phụ nữ nổi tiếng toàn cầu. Trong đó, người để lại ấn tượng mạnh nhất là Mi-lô – nữ nghệ sĩ trống người Cu-ba. </a:t>
                      </a:r>
                      <a:r>
                        <a:rPr lang="vi-VN" sz="2400" dirty="0">
                          <a:solidFill>
                            <a:srgbClr val="000000"/>
                          </a:solidFill>
                          <a:effectLst/>
                          <a:latin typeface="+mj-lt"/>
                        </a:rPr>
                        <a:t>Ngay từ nhỏ, Mi-lô đã bộc lộ rõ năng khiếu âm nhạc của mình. Trống tim-pan-ni, công-ga, bông-gô,.., loại nào cô cũng chơi được. Mi-lô mơ ước trở thành một nghệ sĩ trống, mặc dù ở quê hương cô, chỉ con trai mới được chơi trống. Cô quyết tâm theo đuổi ước mơ của mình. Hằng ngày, cô rèn khả năng cảm nhận âm thanh bằng cách lắng nghe những tiếng động xung quanh: tiếng lá đu đưa, tiếng chim ruồi vỗ cánh,... Với sự kiên trì, cô đã thuyết phục được cha cho tham gia lớp học nhạc. Trải qua bao khó khăn, Mi-lô vẫn tin: “Sẽ đến một ngày mình được chơi trong một ban nhạc thứ thiệt!". </a:t>
                      </a:r>
                      <a:r>
                        <a:rPr lang="vi-VN" sz="2400" dirty="0">
                          <a:solidFill>
                            <a:srgbClr val="FF0000"/>
                          </a:solidFill>
                          <a:effectLst/>
                          <a:latin typeface="+mj-lt"/>
                        </a:rPr>
                        <a:t>Nhờ tài năng, sự nỗ lực và niềm tin của Mi-lô, thế giới đã có một nghệ sĩ trống nổi tiếng. Mi-lô đã trở thành tấm gương về lòng quyết tâm theo đuổi ước mơ.</a:t>
                      </a:r>
                    </a:p>
                    <a:p>
                      <a:pPr algn="r"/>
                      <a:r>
                        <a:rPr lang="vi-VN" sz="2400" dirty="0">
                          <a:solidFill>
                            <a:srgbClr val="000000"/>
                          </a:solidFill>
                          <a:effectLst/>
                          <a:latin typeface="+mj-lt"/>
                        </a:rPr>
                        <a:t>(Vũ Mạnh Huy)</a:t>
                      </a:r>
                    </a:p>
                  </a:txBody>
                  <a:tcPr marL="79115" marR="79115" marT="39558" marB="39558">
                    <a:lnL>
                      <a:noFill/>
                    </a:lnL>
                    <a:lnR>
                      <a:noFill/>
                    </a:lnR>
                    <a:lnT>
                      <a:noFill/>
                    </a:lnT>
                    <a:lnB>
                      <a:noFill/>
                    </a:lnB>
                  </a:tcPr>
                </a:tc>
                <a:extLst>
                  <a:ext uri="{0D108BD9-81ED-4DB2-BD59-A6C34878D82A}">
                    <a16:rowId xmlns:a16="http://schemas.microsoft.com/office/drawing/2014/main" val="2075738969"/>
                  </a:ext>
                </a:extLst>
              </a:tr>
            </a:tbl>
          </a:graphicData>
        </a:graphic>
      </p:graphicFrame>
    </p:spTree>
    <p:extLst>
      <p:ext uri="{BB962C8B-B14F-4D97-AF65-F5344CB8AC3E}">
        <p14:creationId xmlns:p14="http://schemas.microsoft.com/office/powerpoint/2010/main" val="895107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1520</Words>
  <Application>Microsoft Office PowerPoint</Application>
  <PresentationFormat>Widescreen</PresentationFormat>
  <Paragraphs>154</Paragraphs>
  <Slides>24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Open Sans</vt:lpstr>
      <vt:lpstr>Times New Roman</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Admin_PC</dc:creator>
  <cp:lastModifiedBy>ADMIN</cp:lastModifiedBy>
  <cp:revision>48</cp:revision>
  <dcterms:created xsi:type="dcterms:W3CDTF">2024-08-03T16:17:38Z</dcterms:created>
  <dcterms:modified xsi:type="dcterms:W3CDTF">2024-12-27T10:34:19Z</dcterms:modified>
</cp:coreProperties>
</file>