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7" r:id="rId2"/>
    <p:sldId id="472" r:id="rId3"/>
    <p:sldId id="444" r:id="rId4"/>
    <p:sldId id="445" r:id="rId5"/>
    <p:sldId id="473" r:id="rId6"/>
    <p:sldId id="475" r:id="rId7"/>
    <p:sldId id="481" r:id="rId8"/>
    <p:sldId id="482" r:id="rId9"/>
    <p:sldId id="461" r:id="rId10"/>
    <p:sldId id="474" r:id="rId11"/>
    <p:sldId id="466" r:id="rId12"/>
    <p:sldId id="468" r:id="rId13"/>
    <p:sldId id="483" r:id="rId14"/>
    <p:sldId id="467" r:id="rId15"/>
    <p:sldId id="469" r:id="rId16"/>
    <p:sldId id="471" r:id="rId17"/>
    <p:sldId id="477" r:id="rId18"/>
    <p:sldId id="478" r:id="rId19"/>
    <p:sldId id="438" r:id="rId20"/>
    <p:sldId id="479" r:id="rId21"/>
    <p:sldId id="449" r:id="rId22"/>
    <p:sldId id="476" r:id="rId23"/>
    <p:sldId id="480" r:id="rId24"/>
    <p:sldId id="458" r:id="rId25"/>
  </p:sldIdLst>
  <p:sldSz cx="16276638" cy="9144000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3333FF"/>
    <a:srgbClr val="FF6600"/>
    <a:srgbClr val="FF0066"/>
    <a:srgbClr val="FF7C8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53" d="100"/>
          <a:sy n="53" d="100"/>
        </p:scale>
        <p:origin x="162" y="-6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ĐOÀN LẬP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BÀN TAY CÔ GIÁO (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05BCBFE8-D6B3-85BD-567D-2264F0A7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605336" y="1736565"/>
            <a:ext cx="9765983" cy="2002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1584549" y="280743"/>
            <a:ext cx="12421170" cy="7718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r>
              <a:rPr lang="vi-VN" sz="3700" b="1" dirty="0">
                <a:solidFill>
                  <a:srgbClr val="2888E1"/>
                </a:solidFill>
                <a:latin typeface="Nunito Black" pitchFamily="2" charset="0"/>
              </a:rPr>
              <a:t>Câu 1</a:t>
            </a:r>
            <a:r>
              <a:rPr lang="en-US" sz="3700" dirty="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3700" b="1" dirty="0">
                <a:latin typeface="Nunito Black" pitchFamily="2" charset="0"/>
              </a:rPr>
              <a:t>Chọn lời giải thích phù hợp với mỗi từ dưới đây:</a:t>
            </a:r>
            <a:endParaRPr lang="vi-VN" sz="3700" dirty="0">
              <a:latin typeface="Nunito Black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12026" y="2101742"/>
            <a:ext cx="8264285" cy="12721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vi-VN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a. Mặt nước chuyển động</a:t>
            </a:r>
            <a:r>
              <a:rPr lang="en-US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 </a:t>
            </a:r>
            <a:r>
              <a:rPr lang="vi-VN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lên xuống nhịp nhàng</a:t>
            </a:r>
            <a:endParaRPr lang="en-US" sz="37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00" y="1736565"/>
            <a:ext cx="3458229" cy="2002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85" y="3871536"/>
            <a:ext cx="4009050" cy="2147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00" y="6358281"/>
            <a:ext cx="3762656" cy="2098311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1D6789F7-5EAF-9E23-EF5C-2FF32A8C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98883" y="4195194"/>
            <a:ext cx="8933107" cy="20024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21697" y="4680046"/>
            <a:ext cx="8264287" cy="12721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vi-VN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b. Tiếng sóng vỗ nhỏ, êm nhẹ, phát ra đều đều liên tiếp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1BEAF9EA-3D34-AFBC-665C-9F135261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93605" y="6653823"/>
            <a:ext cx="5421476" cy="2002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13584" y="7258351"/>
            <a:ext cx="7672400" cy="69762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vi-VN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c. Để lộ ra, bày ra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05BCBFE8-D6B3-85BD-567D-2264F0A7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605336" y="1736565"/>
            <a:ext cx="9765983" cy="2002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1584549" y="280743"/>
            <a:ext cx="12421170" cy="7718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r>
              <a:rPr lang="vi-VN" sz="3700" b="1" dirty="0">
                <a:solidFill>
                  <a:srgbClr val="2888E1"/>
                </a:solidFill>
                <a:latin typeface="Nunito Black" pitchFamily="2" charset="0"/>
              </a:rPr>
              <a:t>Câu 1</a:t>
            </a:r>
            <a:r>
              <a:rPr lang="en-US" sz="3700" dirty="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3700" b="1" dirty="0">
                <a:latin typeface="Nunito Black" pitchFamily="2" charset="0"/>
              </a:rPr>
              <a:t>Chọn lời giải thích phù hợp với mỗi từ dưới đây:</a:t>
            </a:r>
            <a:endParaRPr lang="vi-VN" sz="3700" dirty="0">
              <a:latin typeface="Nunito Black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12026" y="2101742"/>
            <a:ext cx="8264285" cy="12721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vi-VN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a. Mặt nước chuyển động</a:t>
            </a:r>
            <a:r>
              <a:rPr lang="en-US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 </a:t>
            </a:r>
            <a:r>
              <a:rPr lang="vi-VN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lên xuống nhịp nhàng</a:t>
            </a:r>
            <a:endParaRPr lang="en-US" sz="37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00" y="1736565"/>
            <a:ext cx="3458229" cy="2002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85" y="3871536"/>
            <a:ext cx="4009050" cy="2147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00" y="6358281"/>
            <a:ext cx="3762656" cy="2098311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endCxn id="12" idx="1"/>
          </p:cNvCxnSpPr>
          <p:nvPr/>
        </p:nvCxnSpPr>
        <p:spPr>
          <a:xfrm>
            <a:off x="4166044" y="2785721"/>
            <a:ext cx="4147540" cy="482144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4439858" y="2938563"/>
            <a:ext cx="2165479" cy="200249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9" idx="3"/>
            <a:endCxn id="23" idx="1"/>
          </p:cNvCxnSpPr>
          <p:nvPr/>
        </p:nvCxnSpPr>
        <p:spPr>
          <a:xfrm flipV="1">
            <a:off x="4753957" y="5196441"/>
            <a:ext cx="2744927" cy="221099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1D6789F7-5EAF-9E23-EF5C-2FF32A8C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98883" y="4195194"/>
            <a:ext cx="8933107" cy="20024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21697" y="4680046"/>
            <a:ext cx="8264287" cy="12721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vi-VN" sz="37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b. Tiếng sóng vỗ nhỏ, êm nhẹ, phát ra đều đều liên tiếp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1BEAF9EA-3D34-AFBC-665C-9F135261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93605" y="6653823"/>
            <a:ext cx="5421476" cy="2002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13584" y="7258351"/>
            <a:ext cx="7672400" cy="69762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vi-VN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c. Để lộ ra, bày ra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0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1" r="70088" b="8305"/>
          <a:stretch/>
        </p:blipFill>
        <p:spPr>
          <a:xfrm>
            <a:off x="1007602" y="2192951"/>
            <a:ext cx="3927708" cy="3767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1536796" y="375038"/>
            <a:ext cx="12259567" cy="140747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r>
              <a:rPr lang="vi-VN" sz="37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2</a:t>
            </a:r>
            <a:r>
              <a:rPr lang="en-US" sz="3700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en-US" sz="3700">
                <a:latin typeface="Nunito Black" pitchFamily="2" charset="0"/>
              </a:rPr>
              <a:t>Từ các tờ giấy, cô giáo đã làm ra những gì? </a:t>
            </a:r>
          </a:p>
          <a:p>
            <a:r>
              <a:rPr lang="en-US" sz="3700">
                <a:latin typeface="Nunito Black" pitchFamily="2" charset="0"/>
              </a:rPr>
              <a:t>(ghép từ ngữ ở cột A với từ ngữ phù hợp ở cột B)</a:t>
            </a:r>
            <a:endParaRPr lang="vi-VN" sz="370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361C0E-7985-050B-C831-76FFFEE6E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97" r="8619"/>
          <a:stretch/>
        </p:blipFill>
        <p:spPr>
          <a:xfrm>
            <a:off x="8126693" y="2196943"/>
            <a:ext cx="5677447" cy="376359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FBDD35CB-3B50-E3F1-C695-B39CB7811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833655" y="5899189"/>
            <a:ext cx="4442983" cy="3244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B23ED2-3405-155E-88D6-C23FDE69E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25785"/>
            <a:ext cx="2603102" cy="26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1" r="70088" b="8305"/>
          <a:stretch/>
        </p:blipFill>
        <p:spPr>
          <a:xfrm>
            <a:off x="1007602" y="2192951"/>
            <a:ext cx="3927708" cy="3767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1536796" y="375038"/>
            <a:ext cx="12259567" cy="140747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r>
              <a:rPr lang="vi-VN" sz="37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2</a:t>
            </a:r>
            <a:r>
              <a:rPr lang="en-US" sz="3700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en-US" sz="3700">
                <a:latin typeface="Nunito Black" pitchFamily="2" charset="0"/>
              </a:rPr>
              <a:t>Từ các tờ giấy, cô giáo đã làm ra những gì? </a:t>
            </a:r>
          </a:p>
          <a:p>
            <a:r>
              <a:rPr lang="en-US" sz="3700">
                <a:latin typeface="Nunito Black" pitchFamily="2" charset="0"/>
              </a:rPr>
              <a:t>(ghép từ ngữ ở cột A với từ ngữ phù hợp ở cột B)</a:t>
            </a:r>
            <a:endParaRPr lang="vi-VN" sz="370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935310" y="3466012"/>
            <a:ext cx="3173944" cy="1724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882992" y="3483429"/>
            <a:ext cx="3173944" cy="1027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65552" y="4406538"/>
            <a:ext cx="3208823" cy="1010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361C0E-7985-050B-C831-76FFFEE6E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97" r="8619"/>
          <a:stretch/>
        </p:blipFill>
        <p:spPr>
          <a:xfrm>
            <a:off x="8126693" y="2196943"/>
            <a:ext cx="5677447" cy="376359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FBDD35CB-3B50-E3F1-C695-B39CB7811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833655" y="5899189"/>
            <a:ext cx="4442983" cy="3244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B23ED2-3405-155E-88D6-C23FDE69E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25785"/>
            <a:ext cx="2603102" cy="26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AC910B-2C37-9EEB-5D3A-B1477497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228600"/>
            <a:ext cx="15919104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6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AC910B-2C37-9EEB-5D3A-B1477497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228600"/>
            <a:ext cx="15919104" cy="876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8719" y="228600"/>
            <a:ext cx="1104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5547519" y="11430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04119" y="2133600"/>
            <a:ext cx="12954000" cy="3599377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8137525" cy="24261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vi-VN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vi-VN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 ca ngợi sự khéo léo của cô giáo khi dạy học sinh làm thủ công và </a:t>
              </a:r>
              <a:r>
                <a:rPr lang="vi-VN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 </a:t>
              </a:r>
              <a:r>
                <a:rPr lang="vi-VN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cảm yêu thương, quý trọng cô giáo của các bạn học sinh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4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6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6" y="20320"/>
            <a:ext cx="1277827" cy="101608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898348"/>
              </p:ext>
            </p:extLst>
          </p:nvPr>
        </p:nvGraphicFramePr>
        <p:xfrm>
          <a:off x="3127058" y="1467296"/>
          <a:ext cx="13428226" cy="7517986"/>
        </p:xfrm>
        <a:graphic>
          <a:graphicData uri="http://schemas.openxmlformats.org/drawingml/2006/table">
            <a:tbl>
              <a:tblPr/>
              <a:tblGrid>
                <a:gridCol w="6610336">
                  <a:extLst>
                    <a:ext uri="{9D8B030D-6E8A-4147-A177-3AD203B41FA5}">
                      <a16:colId xmlns:a16="http://schemas.microsoft.com/office/drawing/2014/main" xmlns="" val="2954022573"/>
                    </a:ext>
                  </a:extLst>
                </a:gridCol>
                <a:gridCol w="6817890">
                  <a:extLst>
                    <a:ext uri="{9D8B030D-6E8A-4147-A177-3AD203B41FA5}">
                      <a16:colId xmlns:a16="http://schemas.microsoft.com/office/drawing/2014/main" xmlns="" val="793779562"/>
                    </a:ext>
                  </a:extLst>
                </a:gridCol>
              </a:tblGrid>
              <a:tr h="303158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tờ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cong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cong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Thoắt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thuyền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 thuyền sóng lượn.</a:t>
                      </a:r>
                    </a:p>
                    <a:p>
                      <a:pPr algn="just" fontAlgn="t"/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9121385"/>
                  </a:ext>
                </a:extLst>
              </a:tr>
              <a:tr h="44863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tờ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giấy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đỏ</a:t>
                      </a:r>
                      <a:endParaRPr lang="en-US" sz="36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Mềm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mại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endParaRPr lang="en-US" sz="36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phô</a:t>
                      </a:r>
                      <a:endParaRPr lang="en-US" sz="36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tỏa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fontAlgn="t"/>
                      <a:endParaRPr lang="vi-VN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 </a:t>
                      </a:r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phép mầu nhiệm</a:t>
                      </a:r>
                    </a:p>
                    <a:p>
                      <a:pPr fontAlgn="t"/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Rì rào sóng vỗ…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endParaRPr lang="en-US" sz="3600" b="1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endParaRPr lang="en-US" sz="3600" b="1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(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5022" y="605521"/>
            <a:ext cx="4265148" cy="861873"/>
          </a:xfrm>
          <a:prstGeom prst="rect">
            <a:avLst/>
          </a:prstGeom>
        </p:spPr>
        <p:txBody>
          <a:bodyPr wrap="none" lIns="122018" tIns="61009" rIns="122018" bIns="61009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6956740A-F6E3-2375-38C2-0BCF3E90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894203"/>
            <a:ext cx="4486248" cy="2391499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9BB44F3-CD0F-9266-6645-73B09F172CDC}"/>
              </a:ext>
            </a:extLst>
          </p:cNvPr>
          <p:cNvGrpSpPr/>
          <p:nvPr/>
        </p:nvGrpSpPr>
        <p:grpSpPr>
          <a:xfrm>
            <a:off x="2889961" y="6168957"/>
            <a:ext cx="10196226" cy="2747764"/>
            <a:chOff x="0" y="180975"/>
            <a:chExt cx="15274946" cy="4121645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xmlns="" id="{86BFCD3E-EC75-4216-A64F-A27CA16345A6}"/>
                </a:ext>
              </a:extLst>
            </p:cNvPr>
            <p:cNvSpPr txBox="1"/>
            <p:nvPr/>
          </p:nvSpPr>
          <p:spPr>
            <a:xfrm>
              <a:off x="0" y="180975"/>
              <a:ext cx="15274946" cy="1692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3490">
                <a:lnSpc>
                  <a:spcPts val="8828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C3918F31-B540-D6DF-A7C0-185672ADF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3596D05-E4B5-CE59-B5F7-668CBD23C9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11021754" y="315389"/>
            <a:ext cx="5347665" cy="14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5833" y="-41710"/>
            <a:ext cx="15734083" cy="823779"/>
          </a:xfrm>
          <a:prstGeom prst="rect">
            <a:avLst/>
          </a:prstGeom>
        </p:spPr>
        <p:txBody>
          <a:bodyPr lIns="145252" tIns="72626" rIns="145252" bIns="72626">
            <a:spAutoFit/>
          </a:bodyPr>
          <a:lstStyle/>
          <a:p>
            <a:pPr algn="ctr">
              <a:defRPr/>
            </a:pP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53393" y="438151"/>
            <a:ext cx="4882991" cy="3048000"/>
            <a:chOff x="96" y="912"/>
            <a:chExt cx="1728" cy="1440"/>
          </a:xfrm>
        </p:grpSpPr>
        <p:sp>
          <p:nvSpPr>
            <p:cNvPr id="16406" name="Oval 8"/>
            <p:cNvSpPr>
              <a:spLocks noChangeArrowheads="1"/>
            </p:cNvSpPr>
            <p:nvPr/>
          </p:nvSpPr>
          <p:spPr bwMode="auto">
            <a:xfrm>
              <a:off x="576" y="1344"/>
              <a:ext cx="672" cy="576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6407" name="Line 9"/>
            <p:cNvSpPr>
              <a:spLocks noChangeShapeType="1"/>
            </p:cNvSpPr>
            <p:nvPr/>
          </p:nvSpPr>
          <p:spPr bwMode="auto">
            <a:xfrm flipV="1">
              <a:off x="1248" y="1536"/>
              <a:ext cx="576" cy="9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10"/>
            <p:cNvSpPr>
              <a:spLocks noChangeShapeType="1"/>
            </p:cNvSpPr>
            <p:nvPr/>
          </p:nvSpPr>
          <p:spPr bwMode="auto">
            <a:xfrm>
              <a:off x="1248" y="1728"/>
              <a:ext cx="288" cy="9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Line 11"/>
            <p:cNvSpPr>
              <a:spLocks noChangeShapeType="1"/>
            </p:cNvSpPr>
            <p:nvPr/>
          </p:nvSpPr>
          <p:spPr bwMode="auto">
            <a:xfrm>
              <a:off x="1008" y="1920"/>
              <a:ext cx="144" cy="43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Line 12"/>
            <p:cNvSpPr>
              <a:spLocks noChangeShapeType="1"/>
            </p:cNvSpPr>
            <p:nvPr/>
          </p:nvSpPr>
          <p:spPr bwMode="auto">
            <a:xfrm flipH="1">
              <a:off x="576" y="1920"/>
              <a:ext cx="240" cy="43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Line 13"/>
            <p:cNvSpPr>
              <a:spLocks noChangeShapeType="1"/>
            </p:cNvSpPr>
            <p:nvPr/>
          </p:nvSpPr>
          <p:spPr bwMode="auto">
            <a:xfrm>
              <a:off x="912" y="1920"/>
              <a:ext cx="0" cy="19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Line 14"/>
            <p:cNvSpPr>
              <a:spLocks noChangeShapeType="1"/>
            </p:cNvSpPr>
            <p:nvPr/>
          </p:nvSpPr>
          <p:spPr bwMode="auto">
            <a:xfrm flipH="1">
              <a:off x="480" y="1872"/>
              <a:ext cx="192" cy="14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15"/>
            <p:cNvSpPr>
              <a:spLocks noChangeShapeType="1"/>
            </p:cNvSpPr>
            <p:nvPr/>
          </p:nvSpPr>
          <p:spPr bwMode="auto">
            <a:xfrm flipH="1">
              <a:off x="96" y="1728"/>
              <a:ext cx="456" cy="9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16"/>
            <p:cNvSpPr>
              <a:spLocks noChangeShapeType="1"/>
            </p:cNvSpPr>
            <p:nvPr/>
          </p:nvSpPr>
          <p:spPr bwMode="auto">
            <a:xfrm>
              <a:off x="336" y="1536"/>
              <a:ext cx="240" cy="48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Line 17"/>
            <p:cNvSpPr>
              <a:spLocks noChangeShapeType="1"/>
            </p:cNvSpPr>
            <p:nvPr/>
          </p:nvSpPr>
          <p:spPr bwMode="auto">
            <a:xfrm>
              <a:off x="240" y="1152"/>
              <a:ext cx="384" cy="33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Line 18"/>
            <p:cNvSpPr>
              <a:spLocks noChangeShapeType="1"/>
            </p:cNvSpPr>
            <p:nvPr/>
          </p:nvSpPr>
          <p:spPr bwMode="auto">
            <a:xfrm>
              <a:off x="576" y="1152"/>
              <a:ext cx="144" cy="24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7" name="Line 19"/>
            <p:cNvSpPr>
              <a:spLocks noChangeShapeType="1"/>
            </p:cNvSpPr>
            <p:nvPr/>
          </p:nvSpPr>
          <p:spPr bwMode="auto">
            <a:xfrm>
              <a:off x="816" y="912"/>
              <a:ext cx="48" cy="43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Line 20"/>
            <p:cNvSpPr>
              <a:spLocks noChangeShapeType="1"/>
            </p:cNvSpPr>
            <p:nvPr/>
          </p:nvSpPr>
          <p:spPr bwMode="auto">
            <a:xfrm flipH="1">
              <a:off x="1008" y="1104"/>
              <a:ext cx="48" cy="24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Line 21"/>
            <p:cNvSpPr>
              <a:spLocks noChangeShapeType="1"/>
            </p:cNvSpPr>
            <p:nvPr/>
          </p:nvSpPr>
          <p:spPr bwMode="auto">
            <a:xfrm flipH="1">
              <a:off x="1104" y="1008"/>
              <a:ext cx="336" cy="38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22"/>
            <p:cNvSpPr>
              <a:spLocks noChangeShapeType="1"/>
            </p:cNvSpPr>
            <p:nvPr/>
          </p:nvSpPr>
          <p:spPr bwMode="auto">
            <a:xfrm flipV="1">
              <a:off x="1224" y="1392"/>
              <a:ext cx="216" cy="9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23"/>
            <p:cNvSpPr>
              <a:spLocks noChangeShapeType="1"/>
            </p:cNvSpPr>
            <p:nvPr/>
          </p:nvSpPr>
          <p:spPr bwMode="auto">
            <a:xfrm>
              <a:off x="1152" y="1872"/>
              <a:ext cx="432" cy="33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24"/>
            <p:cNvSpPr>
              <a:spLocks noChangeShapeType="1"/>
            </p:cNvSpPr>
            <p:nvPr/>
          </p:nvSpPr>
          <p:spPr bwMode="auto">
            <a:xfrm>
              <a:off x="1104" y="1920"/>
              <a:ext cx="192" cy="288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17"/>
          <p:cNvSpPr>
            <a:spLocks/>
          </p:cNvSpPr>
          <p:nvPr/>
        </p:nvSpPr>
        <p:spPr bwMode="auto">
          <a:xfrm>
            <a:off x="11046074" y="6824133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33" name="Freeform 18"/>
          <p:cNvSpPr>
            <a:spLocks/>
          </p:cNvSpPr>
          <p:nvPr/>
        </p:nvSpPr>
        <p:spPr bwMode="auto">
          <a:xfrm>
            <a:off x="11769480" y="7636933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34" name="Freeform 19"/>
          <p:cNvSpPr>
            <a:spLocks/>
          </p:cNvSpPr>
          <p:nvPr/>
        </p:nvSpPr>
        <p:spPr bwMode="auto">
          <a:xfrm>
            <a:off x="11633841" y="83121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1370517" y="63817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36" name="Freeform 8"/>
          <p:cNvSpPr>
            <a:spLocks/>
          </p:cNvSpPr>
          <p:nvPr/>
        </p:nvSpPr>
        <p:spPr bwMode="auto">
          <a:xfrm>
            <a:off x="1460942" y="72961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37" name="Freeform 9"/>
          <p:cNvSpPr>
            <a:spLocks/>
          </p:cNvSpPr>
          <p:nvPr/>
        </p:nvSpPr>
        <p:spPr bwMode="auto">
          <a:xfrm>
            <a:off x="4218928" y="64833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38" name="Freeform 10"/>
          <p:cNvSpPr>
            <a:spLocks/>
          </p:cNvSpPr>
          <p:nvPr/>
        </p:nvSpPr>
        <p:spPr bwMode="auto">
          <a:xfrm>
            <a:off x="5213612" y="73977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39" name="Freeform 11"/>
          <p:cNvSpPr>
            <a:spLocks/>
          </p:cNvSpPr>
          <p:nvPr/>
        </p:nvSpPr>
        <p:spPr bwMode="auto">
          <a:xfrm>
            <a:off x="7609894" y="64833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40" name="Freeform 12"/>
          <p:cNvSpPr>
            <a:spLocks/>
          </p:cNvSpPr>
          <p:nvPr/>
        </p:nvSpPr>
        <p:spPr bwMode="auto">
          <a:xfrm>
            <a:off x="8333301" y="74993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41" name="Freeform 13"/>
          <p:cNvSpPr>
            <a:spLocks/>
          </p:cNvSpPr>
          <p:nvPr/>
        </p:nvSpPr>
        <p:spPr bwMode="auto">
          <a:xfrm>
            <a:off x="5213612" y="84137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42" name="Freeform 14"/>
          <p:cNvSpPr>
            <a:spLocks/>
          </p:cNvSpPr>
          <p:nvPr/>
        </p:nvSpPr>
        <p:spPr bwMode="auto">
          <a:xfrm>
            <a:off x="1325304" y="84137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43" name="Freeform 15"/>
          <p:cNvSpPr>
            <a:spLocks/>
          </p:cNvSpPr>
          <p:nvPr/>
        </p:nvSpPr>
        <p:spPr bwMode="auto">
          <a:xfrm>
            <a:off x="8242875" y="8210551"/>
            <a:ext cx="3345753" cy="406400"/>
          </a:xfrm>
          <a:custGeom>
            <a:avLst/>
            <a:gdLst>
              <a:gd name="T0" fmla="*/ 2147483646 w 1184"/>
              <a:gd name="T1" fmla="*/ 2147483646 h 464"/>
              <a:gd name="T2" fmla="*/ 2147483646 w 1184"/>
              <a:gd name="T3" fmla="*/ 2147483646 h 464"/>
              <a:gd name="T4" fmla="*/ 2147483646 w 1184"/>
              <a:gd name="T5" fmla="*/ 2147483646 h 464"/>
              <a:gd name="T6" fmla="*/ 2147483646 w 1184"/>
              <a:gd name="T7" fmla="*/ 2147483646 h 464"/>
              <a:gd name="T8" fmla="*/ 2147483646 w 1184"/>
              <a:gd name="T9" fmla="*/ 2147483646 h 464"/>
              <a:gd name="T10" fmla="*/ 2147483646 w 1184"/>
              <a:gd name="T11" fmla="*/ 2147483646 h 464"/>
              <a:gd name="T12" fmla="*/ 2147483646 w 1184"/>
              <a:gd name="T13" fmla="*/ 2147483646 h 464"/>
              <a:gd name="T14" fmla="*/ 2147483646 w 1184"/>
              <a:gd name="T15" fmla="*/ 2147483646 h 464"/>
              <a:gd name="T16" fmla="*/ 2147483646 w 1184"/>
              <a:gd name="T17" fmla="*/ 2147483646 h 464"/>
              <a:gd name="T18" fmla="*/ 2147483646 w 1184"/>
              <a:gd name="T19" fmla="*/ 2147483646 h 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464"/>
              <a:gd name="T32" fmla="*/ 1184 w 1184"/>
              <a:gd name="T33" fmla="*/ 464 h 4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464">
                <a:moveTo>
                  <a:pt x="32" y="272"/>
                </a:moveTo>
                <a:cubicBezTo>
                  <a:pt x="64" y="232"/>
                  <a:pt x="272" y="64"/>
                  <a:pt x="368" y="32"/>
                </a:cubicBezTo>
                <a:cubicBezTo>
                  <a:pt x="464" y="0"/>
                  <a:pt x="536" y="40"/>
                  <a:pt x="608" y="80"/>
                </a:cubicBezTo>
                <a:cubicBezTo>
                  <a:pt x="680" y="120"/>
                  <a:pt x="704" y="264"/>
                  <a:pt x="800" y="272"/>
                </a:cubicBezTo>
                <a:cubicBezTo>
                  <a:pt x="896" y="280"/>
                  <a:pt x="1184" y="104"/>
                  <a:pt x="1184" y="128"/>
                </a:cubicBezTo>
                <a:cubicBezTo>
                  <a:pt x="1184" y="152"/>
                  <a:pt x="904" y="368"/>
                  <a:pt x="800" y="416"/>
                </a:cubicBezTo>
                <a:cubicBezTo>
                  <a:pt x="696" y="464"/>
                  <a:pt x="624" y="440"/>
                  <a:pt x="560" y="416"/>
                </a:cubicBezTo>
                <a:cubicBezTo>
                  <a:pt x="496" y="392"/>
                  <a:pt x="480" y="296"/>
                  <a:pt x="416" y="272"/>
                </a:cubicBezTo>
                <a:cubicBezTo>
                  <a:pt x="352" y="248"/>
                  <a:pt x="240" y="264"/>
                  <a:pt x="176" y="272"/>
                </a:cubicBezTo>
                <a:cubicBezTo>
                  <a:pt x="112" y="280"/>
                  <a:pt x="0" y="312"/>
                  <a:pt x="32" y="272"/>
                </a:cubicBezTo>
                <a:close/>
              </a:path>
            </a:pathLst>
          </a:custGeom>
          <a:gradFill rotWithShape="1">
            <a:gsLst>
              <a:gs pos="0">
                <a:srgbClr val="3333FF"/>
              </a:gs>
              <a:gs pos="100000">
                <a:srgbClr val="8484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45252" tIns="72626" rIns="145252" bIns="72626"/>
          <a:lstStyle/>
          <a:p>
            <a:endParaRPr lang="en-US"/>
          </a:p>
        </p:txBody>
      </p:sp>
      <p:sp>
        <p:nvSpPr>
          <p:cNvPr id="44" name="Oval Callout 43"/>
          <p:cNvSpPr/>
          <p:nvPr/>
        </p:nvSpPr>
        <p:spPr>
          <a:xfrm>
            <a:off x="823119" y="3810000"/>
            <a:ext cx="4173715" cy="1892300"/>
          </a:xfrm>
          <a:prstGeom prst="wedgeEllipseCallout">
            <a:avLst>
              <a:gd name="adj1" fmla="val 66021"/>
              <a:gd name="adj2" fmla="val 429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5252" tIns="72626" rIns="145252" bIns="72626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9070835" y="1090085"/>
            <a:ext cx="4173715" cy="1892300"/>
          </a:xfrm>
          <a:prstGeom prst="wedgeEllipseCallout">
            <a:avLst>
              <a:gd name="adj1" fmla="val -157317"/>
              <a:gd name="adj2" fmla="val 786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5252" tIns="72626" rIns="145252" bIns="72626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6" name="Oval Callout 45"/>
          <p:cNvSpPr/>
          <p:nvPr/>
        </p:nvSpPr>
        <p:spPr>
          <a:xfrm>
            <a:off x="12102925" y="2590800"/>
            <a:ext cx="4173713" cy="1894416"/>
          </a:xfrm>
          <a:prstGeom prst="wedgeEllipseCallout">
            <a:avLst>
              <a:gd name="adj1" fmla="val -13151"/>
              <a:gd name="adj2" fmla="val 179573"/>
            </a:avLst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5252" tIns="72626" rIns="145252" bIns="72626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dềnh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auto">
          <a:xfrm>
            <a:off x="6004719" y="5257800"/>
            <a:ext cx="3276600" cy="914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12 w 21600"/>
              <a:gd name="T13" fmla="*/ 3312 h 21600"/>
              <a:gd name="T14" fmla="*/ 18288 w 21600"/>
              <a:gd name="T15" fmla="*/ 1828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024" y="21600"/>
                </a:lnTo>
                <a:lnTo>
                  <a:pt x="1857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 flipH="1">
            <a:off x="6080919" y="3429000"/>
            <a:ext cx="1600200" cy="1828800"/>
          </a:xfrm>
          <a:prstGeom prst="rtTriangle">
            <a:avLst/>
          </a:prstGeom>
          <a:solidFill>
            <a:srgbClr val="FFFFFF"/>
          </a:solidFill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16"/>
          <p:cNvSpPr>
            <a:spLocks noChangeArrowheads="1"/>
          </p:cNvSpPr>
          <p:nvPr/>
        </p:nvSpPr>
        <p:spPr bwMode="auto">
          <a:xfrm>
            <a:off x="7757319" y="3429000"/>
            <a:ext cx="1447800" cy="1828800"/>
          </a:xfrm>
          <a:prstGeom prst="rtTriangle">
            <a:avLst/>
          </a:prstGeom>
          <a:solidFill>
            <a:srgbClr val="FFFFFF"/>
          </a:solidFill>
          <a:ln w="57150" cmpd="thinThick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EE5CAA-9CE9-405A-9F0D-272D3B3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719" y="93348"/>
            <a:ext cx="7373956" cy="14306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A9B2C6A-5A93-4183-B9A4-DE8A90436014}"/>
              </a:ext>
            </a:extLst>
          </p:cNvPr>
          <p:cNvSpPr txBox="1"/>
          <p:nvPr/>
        </p:nvSpPr>
        <p:spPr>
          <a:xfrm>
            <a:off x="3321440" y="1460064"/>
            <a:ext cx="6523371" cy="4555192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just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Thoắt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phô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27ACB6-8CDD-4EC2-83C4-27076395D8BF}"/>
              </a:ext>
            </a:extLst>
          </p:cNvPr>
          <p:cNvSpPr txBox="1"/>
          <p:nvPr/>
        </p:nvSpPr>
        <p:spPr>
          <a:xfrm>
            <a:off x="8015748" y="1448782"/>
            <a:ext cx="6523371" cy="6524962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  tờ xanh nữa</a:t>
            </a:r>
          </a:p>
          <a:p>
            <a:pPr lvl="0"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cắt  rất nhanh</a:t>
            </a:r>
          </a:p>
          <a:p>
            <a:pPr lvl="0"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nước  dập dềnh</a:t>
            </a:r>
          </a:p>
          <a:p>
            <a:pPr lvl="0"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 thuyền  sóng lượn.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 phép mầu nhiệm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  trước mắt em: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 biếc  bình minh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 rào  sóng vỗ…</a:t>
            </a:r>
          </a:p>
          <a:p>
            <a:pPr algn="just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44DDDEE-6612-4D50-A57B-DB12B56C8DEA}"/>
              </a:ext>
            </a:extLst>
          </p:cNvPr>
          <p:cNvCxnSpPr/>
          <p:nvPr/>
        </p:nvCxnSpPr>
        <p:spPr>
          <a:xfrm flipH="1">
            <a:off x="4158360" y="1493605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9425406-25B9-4654-AD58-882D1CF75110}"/>
              </a:ext>
            </a:extLst>
          </p:cNvPr>
          <p:cNvCxnSpPr>
            <a:cxnSpLocks/>
          </p:cNvCxnSpPr>
          <p:nvPr/>
        </p:nvCxnSpPr>
        <p:spPr>
          <a:xfrm flipH="1">
            <a:off x="4688322" y="1928323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7D81B3-C86D-4393-AB9C-5CCC275B5109}"/>
              </a:ext>
            </a:extLst>
          </p:cNvPr>
          <p:cNvCxnSpPr/>
          <p:nvPr/>
        </p:nvCxnSpPr>
        <p:spPr>
          <a:xfrm flipH="1">
            <a:off x="5078482" y="2445262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4A38216-BDC5-4643-B318-335144E6C787}"/>
              </a:ext>
            </a:extLst>
          </p:cNvPr>
          <p:cNvCxnSpPr/>
          <p:nvPr/>
        </p:nvCxnSpPr>
        <p:spPr>
          <a:xfrm flipH="1">
            <a:off x="4183443" y="3941542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45D0609-26F0-439F-9DF0-D7B79A18383F}"/>
              </a:ext>
            </a:extLst>
          </p:cNvPr>
          <p:cNvCxnSpPr/>
          <p:nvPr/>
        </p:nvCxnSpPr>
        <p:spPr>
          <a:xfrm flipH="1">
            <a:off x="5048467" y="4425462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79230C1-5BDF-4B68-85E8-0AA27483C42D}"/>
              </a:ext>
            </a:extLst>
          </p:cNvPr>
          <p:cNvCxnSpPr/>
          <p:nvPr/>
        </p:nvCxnSpPr>
        <p:spPr>
          <a:xfrm flipH="1">
            <a:off x="4820992" y="4995678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5942229" y="5435559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40DD926-BDBF-472E-9468-EE392C916DF4}"/>
              </a:ext>
            </a:extLst>
          </p:cNvPr>
          <p:cNvCxnSpPr/>
          <p:nvPr/>
        </p:nvCxnSpPr>
        <p:spPr>
          <a:xfrm flipH="1">
            <a:off x="9128919" y="1460065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419F7F7-382A-4CE7-810E-B4E61F240267}"/>
              </a:ext>
            </a:extLst>
          </p:cNvPr>
          <p:cNvCxnSpPr/>
          <p:nvPr/>
        </p:nvCxnSpPr>
        <p:spPr>
          <a:xfrm flipH="1">
            <a:off x="9205119" y="1906673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D58BD55-F34A-40F4-B162-1F0FC26C2490}"/>
              </a:ext>
            </a:extLst>
          </p:cNvPr>
          <p:cNvCxnSpPr/>
          <p:nvPr/>
        </p:nvCxnSpPr>
        <p:spPr>
          <a:xfrm flipH="1">
            <a:off x="9725706" y="2429205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ED16D93-7D1D-44C4-B404-625E74A27230}"/>
              </a:ext>
            </a:extLst>
          </p:cNvPr>
          <p:cNvCxnSpPr/>
          <p:nvPr/>
        </p:nvCxnSpPr>
        <p:spPr>
          <a:xfrm flipH="1">
            <a:off x="10500519" y="29337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51B92DC-9D83-47FA-BB54-8DAA38AA062B}"/>
              </a:ext>
            </a:extLst>
          </p:cNvPr>
          <p:cNvCxnSpPr/>
          <p:nvPr/>
        </p:nvCxnSpPr>
        <p:spPr>
          <a:xfrm flipH="1">
            <a:off x="8900319" y="39243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3CFE282-ADFC-4956-B9FD-EAE955368B6F}"/>
              </a:ext>
            </a:extLst>
          </p:cNvPr>
          <p:cNvCxnSpPr/>
          <p:nvPr/>
        </p:nvCxnSpPr>
        <p:spPr>
          <a:xfrm flipH="1">
            <a:off x="8963706" y="4390549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4BC34C4-C722-47E9-A5A1-0B5ADB6EB501}"/>
              </a:ext>
            </a:extLst>
          </p:cNvPr>
          <p:cNvCxnSpPr/>
          <p:nvPr/>
        </p:nvCxnSpPr>
        <p:spPr>
          <a:xfrm flipH="1">
            <a:off x="9725706" y="4831201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51E593E-A7E9-405A-97D9-F14A8E93DFA1}"/>
              </a:ext>
            </a:extLst>
          </p:cNvPr>
          <p:cNvCxnSpPr/>
          <p:nvPr/>
        </p:nvCxnSpPr>
        <p:spPr>
          <a:xfrm flipH="1">
            <a:off x="9192306" y="5281427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033026C-C567-4057-AC75-0079E77FCE38}"/>
              </a:ext>
            </a:extLst>
          </p:cNvPr>
          <p:cNvCxnSpPr/>
          <p:nvPr/>
        </p:nvCxnSpPr>
        <p:spPr>
          <a:xfrm flipH="1">
            <a:off x="9573306" y="63627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D3F67EB-835E-4C21-B628-490C1E941A82}"/>
              </a:ext>
            </a:extLst>
          </p:cNvPr>
          <p:cNvCxnSpPr/>
          <p:nvPr/>
        </p:nvCxnSpPr>
        <p:spPr>
          <a:xfrm flipH="1">
            <a:off x="8658906" y="68961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6766719" y="53340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6919119" y="53340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12468906" y="28575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12545106" y="28575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11262519" y="52578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11173506" y="52578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10640106" y="68961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64F03ADA-0658-4383-A203-670A4018710A}"/>
              </a:ext>
            </a:extLst>
          </p:cNvPr>
          <p:cNvCxnSpPr/>
          <p:nvPr/>
        </p:nvCxnSpPr>
        <p:spPr>
          <a:xfrm flipH="1">
            <a:off x="10716306" y="6896100"/>
            <a:ext cx="8901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tomp3.com - 1 Mẹ của em ở trường Cô Giáo Xuân Mai Nhạc Thiếu Nhi_v720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9718" y="57746"/>
            <a:ext cx="11911805" cy="89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E9CDAD8-5159-AF51-C0C0-1DFC735F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1957886" y="228600"/>
            <a:ext cx="11285833" cy="792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F6BA09-A426-0022-9F9F-7A93577892CF}"/>
              </a:ext>
            </a:extLst>
          </p:cNvPr>
          <p:cNvSpPr txBox="1"/>
          <p:nvPr/>
        </p:nvSpPr>
        <p:spPr>
          <a:xfrm>
            <a:off x="4008286" y="3429000"/>
            <a:ext cx="8016233" cy="1261983"/>
          </a:xfrm>
          <a:prstGeom prst="rect">
            <a:avLst/>
          </a:prstGeom>
          <a:noFill/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700" b="1" dirty="0">
                <a:solidFill>
                  <a:srgbClr val="FF000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88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5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6" y="20320"/>
            <a:ext cx="1277827" cy="101608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12653"/>
              </p:ext>
            </p:extLst>
          </p:nvPr>
        </p:nvGraphicFramePr>
        <p:xfrm>
          <a:off x="3127058" y="1467296"/>
          <a:ext cx="13428226" cy="7517986"/>
        </p:xfrm>
        <a:graphic>
          <a:graphicData uri="http://schemas.openxmlformats.org/drawingml/2006/table">
            <a:tbl>
              <a:tblPr/>
              <a:tblGrid>
                <a:gridCol w="6610336">
                  <a:extLst>
                    <a:ext uri="{9D8B030D-6E8A-4147-A177-3AD203B41FA5}">
                      <a16:colId xmlns:a16="http://schemas.microsoft.com/office/drawing/2014/main" xmlns="" val="2954022573"/>
                    </a:ext>
                  </a:extLst>
                </a:gridCol>
                <a:gridCol w="6817890">
                  <a:extLst>
                    <a:ext uri="{9D8B030D-6E8A-4147-A177-3AD203B41FA5}">
                      <a16:colId xmlns:a16="http://schemas.microsoft.com/office/drawing/2014/main" xmlns="" val="793779562"/>
                    </a:ext>
                  </a:extLst>
                </a:gridCol>
              </a:tblGrid>
              <a:tr h="303158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tờ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cong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cong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Thoắt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thuyền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 thuyền sóng lượn.</a:t>
                      </a:r>
                    </a:p>
                    <a:p>
                      <a:pPr algn="just" fontAlgn="t"/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9121385"/>
                  </a:ext>
                </a:extLst>
              </a:tr>
              <a:tr h="44863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tờ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giấy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đỏ</a:t>
                      </a:r>
                      <a:endParaRPr lang="en-US" sz="36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Mềm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mại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endParaRPr lang="en-US" sz="36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phô</a:t>
                      </a:r>
                      <a:endParaRPr lang="en-US" sz="36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t"/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tỏa</a:t>
                      </a:r>
                      <a:r>
                        <a:rPr lang="en-US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fontAlgn="t"/>
                      <a:endParaRPr lang="vi-VN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6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 </a:t>
                      </a:r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phép mầu nhiệm</a:t>
                      </a:r>
                    </a:p>
                    <a:p>
                      <a:pPr fontAlgn="t"/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Rì rào sóng vỗ…</a:t>
                      </a:r>
                      <a:endParaRPr lang="en-US" sz="3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en-US" sz="3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6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endParaRPr lang="en-US" sz="3600" b="1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36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600" b="1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(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00" marR="48700" marT="48639" marB="486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5022" y="605521"/>
            <a:ext cx="4265148" cy="861873"/>
          </a:xfrm>
          <a:prstGeom prst="rect">
            <a:avLst/>
          </a:prstGeom>
        </p:spPr>
        <p:txBody>
          <a:bodyPr wrap="none" lIns="122018" tIns="61009" rIns="122018" bIns="61009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6956740A-F6E3-2375-38C2-0BCF3E90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894203"/>
            <a:ext cx="4486248" cy="2391499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9BB44F3-CD0F-9266-6645-73B09F172CDC}"/>
              </a:ext>
            </a:extLst>
          </p:cNvPr>
          <p:cNvGrpSpPr/>
          <p:nvPr/>
        </p:nvGrpSpPr>
        <p:grpSpPr>
          <a:xfrm>
            <a:off x="2889961" y="6168957"/>
            <a:ext cx="10196226" cy="2747764"/>
            <a:chOff x="0" y="180975"/>
            <a:chExt cx="15274946" cy="4121645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xmlns="" id="{86BFCD3E-EC75-4216-A64F-A27CA16345A6}"/>
                </a:ext>
              </a:extLst>
            </p:cNvPr>
            <p:cNvSpPr txBox="1"/>
            <p:nvPr/>
          </p:nvSpPr>
          <p:spPr>
            <a:xfrm>
              <a:off x="0" y="180975"/>
              <a:ext cx="15274946" cy="1692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3490">
                <a:lnSpc>
                  <a:spcPts val="8828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C3918F31-B540-D6DF-A7C0-185672ADF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3596D05-E4B5-CE59-B5F7-668CBD23C9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11021754" y="315389"/>
            <a:ext cx="5347665" cy="14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50984CCB-4F5E-3180-1E01-89E01FFCB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9155" y="1036408"/>
            <a:ext cx="8782996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9D4795-BE78-C3EE-4DAF-F7D11F5C8FFB}"/>
              </a:ext>
            </a:extLst>
          </p:cNvPr>
          <p:cNvSpPr txBox="1"/>
          <p:nvPr/>
        </p:nvSpPr>
        <p:spPr>
          <a:xfrm>
            <a:off x="5552520" y="2374697"/>
            <a:ext cx="7585051" cy="14362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Mặt nước </a:t>
            </a:r>
            <a:r>
              <a:rPr lang="en-US" sz="430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dập dềnh</a:t>
            </a:r>
          </a:p>
          <a:p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Quanh thuyền </a:t>
            </a:r>
            <a:r>
              <a:rPr lang="en-US" sz="430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sóng lượn</a:t>
            </a:r>
            <a:r>
              <a:rPr lang="vi-VN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endParaRPr lang="en-US" sz="4300"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678572-1440-C574-F06B-8660857F8A07}"/>
              </a:ext>
            </a:extLst>
          </p:cNvPr>
          <p:cNvSpPr txBox="1"/>
          <p:nvPr/>
        </p:nvSpPr>
        <p:spPr>
          <a:xfrm>
            <a:off x="5552521" y="3951675"/>
            <a:ext cx="7585051" cy="779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 </a:t>
            </a:r>
            <a:r>
              <a:rPr lang="en-US" sz="430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  </a:t>
            </a:r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 giấy trắng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674590-1613-D7E7-2A73-94D66EB6BDF1}"/>
              </a:ext>
            </a:extLst>
          </p:cNvPr>
          <p:cNvSpPr txBox="1"/>
          <p:nvPr/>
        </p:nvSpPr>
        <p:spPr>
          <a:xfrm>
            <a:off x="5552520" y="4731375"/>
            <a:ext cx="7585052" cy="779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 </a:t>
            </a:r>
            <a:r>
              <a:rPr lang="en-US" sz="430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  </a:t>
            </a:r>
            <a:r>
              <a:rPr lang="en-US" sz="430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 giấy đỏ</a:t>
            </a:r>
            <a:endParaRPr lang="vi-VN" sz="4300">
              <a:solidFill>
                <a:srgbClr val="002060"/>
              </a:solidFill>
              <a:latin typeface="Nunito Black" pitchFamily="2" charset="0"/>
              <a:cs typeface="Baloo 2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90319" y="26670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Rì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663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90319" y="26670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11036</TotalTime>
  <Words>573</Words>
  <Application>Microsoft Office PowerPoint</Application>
  <PresentationFormat>Custom</PresentationFormat>
  <Paragraphs>97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Hong Tu</cp:lastModifiedBy>
  <cp:revision>1192</cp:revision>
  <dcterms:created xsi:type="dcterms:W3CDTF">2008-09-09T22:52:10Z</dcterms:created>
  <dcterms:modified xsi:type="dcterms:W3CDTF">2024-10-18T02:11:31Z</dcterms:modified>
</cp:coreProperties>
</file>