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714" r:id="rId2"/>
  </p:sldMasterIdLst>
  <p:notesMasterIdLst>
    <p:notesMasterId r:id="rId37"/>
  </p:notesMasterIdLst>
  <p:sldIdLst>
    <p:sldId id="4355" r:id="rId3"/>
    <p:sldId id="4295" r:id="rId4"/>
    <p:sldId id="4296" r:id="rId5"/>
    <p:sldId id="4297" r:id="rId6"/>
    <p:sldId id="4317" r:id="rId7"/>
    <p:sldId id="4299" r:id="rId8"/>
    <p:sldId id="4356" r:id="rId9"/>
    <p:sldId id="4298" r:id="rId10"/>
    <p:sldId id="4300" r:id="rId11"/>
    <p:sldId id="4353" r:id="rId12"/>
    <p:sldId id="4301" r:id="rId13"/>
    <p:sldId id="4302" r:id="rId14"/>
    <p:sldId id="4303" r:id="rId15"/>
    <p:sldId id="4306" r:id="rId16"/>
    <p:sldId id="4357" r:id="rId17"/>
    <p:sldId id="4358" r:id="rId18"/>
    <p:sldId id="4359" r:id="rId19"/>
    <p:sldId id="4271" r:id="rId20"/>
    <p:sldId id="4360" r:id="rId21"/>
    <p:sldId id="4344" r:id="rId22"/>
    <p:sldId id="4341" r:id="rId23"/>
    <p:sldId id="4362" r:id="rId24"/>
    <p:sldId id="4309" r:id="rId25"/>
    <p:sldId id="4363" r:id="rId26"/>
    <p:sldId id="4364" r:id="rId27"/>
    <p:sldId id="4365" r:id="rId28"/>
    <p:sldId id="4366" r:id="rId29"/>
    <p:sldId id="4367" r:id="rId30"/>
    <p:sldId id="4368" r:id="rId31"/>
    <p:sldId id="4350" r:id="rId32"/>
    <p:sldId id="4310" r:id="rId33"/>
    <p:sldId id="4369" r:id="rId34"/>
    <p:sldId id="4370" r:id="rId35"/>
    <p:sldId id="4371" r:id="rId36"/>
  </p:sldIdLst>
  <p:sldSz cx="9144000" cy="6858000" type="screen4x3"/>
  <p:notesSz cx="6858000" cy="9144000"/>
  <p:embeddedFontLst>
    <p:embeddedFont>
      <p:font typeface="Calibri Light" panose="020F0302020204030204" pitchFamily="34" charset="0"/>
      <p:regular r:id="rId38"/>
      <p:italic r:id="rId39"/>
    </p:embeddedFont>
    <p:embeddedFont>
      <p:font typeface="Roboto Black" panose="020B0604020202020204" charset="0"/>
      <p:regular r:id="rId40"/>
      <p:bold r:id="rId41"/>
      <p:boldItalic r:id="rId42"/>
    </p:embeddedFont>
    <p:embeddedFont>
      <p:font typeface="Roboto"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FFFF"/>
    <a:srgbClr val="EE1D25"/>
    <a:srgbClr val="00FF00"/>
    <a:srgbClr val="006666"/>
    <a:srgbClr val="95624C"/>
    <a:srgbClr val="E3E9EA"/>
    <a:srgbClr val="AAE1FA"/>
    <a:srgbClr val="F19054"/>
    <a:srgbClr val="81A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3192" autoAdjust="0"/>
  </p:normalViewPr>
  <p:slideViewPr>
    <p:cSldViewPr snapToGrid="0">
      <p:cViewPr>
        <p:scale>
          <a:sx n="77" d="100"/>
          <a:sy n="77" d="100"/>
        </p:scale>
        <p:origin x="-32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06/05/2024</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4155411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081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9196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có</a:t>
            </a:r>
            <a:r>
              <a:rPr lang="en-US" baseline="0">
                <a:latin typeface="Times New Roman" panose="02020603050405020304" pitchFamily="18" charset="0"/>
                <a:cs typeface="Times New Roman" panose="02020603050405020304" pitchFamily="18" charset="0"/>
              </a:rPr>
              <a:t> thể ghép nhiều tờ giấy vào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23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9324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729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365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397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844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82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97755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97755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97755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6484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2204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281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73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593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72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117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025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141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518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443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98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878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15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011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7198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gif"/><Relationship Id="rId5" Type="http://schemas.openxmlformats.org/officeDocument/2006/relationships/image" Target="../media/image19.jp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gif"/><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8.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eg"/><Relationship Id="rId5" Type="http://schemas.openxmlformats.org/officeDocument/2006/relationships/slideLayout" Target="../slideLayouts/slideLayout13.xml"/><Relationship Id="rId4" Type="http://schemas.openxmlformats.org/officeDocument/2006/relationships/audio" Target="../media/media3.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13.xml"/><Relationship Id="rId7" Type="http://schemas.openxmlformats.org/officeDocument/2006/relationships/image" Target="../media/image15.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709" y="1184564"/>
            <a:ext cx="3996291" cy="44677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0" name="TextBox 39">
            <a:extLst>
              <a:ext uri="{FF2B5EF4-FFF2-40B4-BE49-F238E27FC236}">
                <a16:creationId xmlns="" xmlns:a16="http://schemas.microsoft.com/office/drawing/2014/main" id="{DA14CBFD-2C6F-E4A0-F468-3C5C731B2275}"/>
              </a:ext>
            </a:extLst>
          </p:cNvPr>
          <p:cNvSpPr txBox="1"/>
          <p:nvPr/>
        </p:nvSpPr>
        <p:spPr>
          <a:xfrm>
            <a:off x="2329840" y="1568357"/>
            <a:ext cx="1376860" cy="55399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defTabSz="685800">
              <a:defRPr/>
            </a:pPr>
            <a:r>
              <a:rPr lang="en-US" sz="3000">
                <a:solidFill>
                  <a:srgbClr val="7030A0"/>
                </a:solidFill>
                <a:latin typeface="Roboto Black" panose="02000000000000000000" pitchFamily="2" charset="0"/>
                <a:ea typeface="Roboto Black" panose="02000000000000000000" pitchFamily="2" charset="0"/>
              </a:rPr>
              <a:t>BÀI 7</a:t>
            </a:r>
            <a:endParaRPr lang="en-US" sz="3000" dirty="0">
              <a:solidFill>
                <a:srgbClr val="7030A0"/>
              </a:solidFill>
              <a:latin typeface="Roboto Black" panose="02000000000000000000" pitchFamily="2" charset="0"/>
              <a:ea typeface="Roboto Black" panose="02000000000000000000" pitchFamily="2" charset="0"/>
            </a:endParaRPr>
          </a:p>
        </p:txBody>
      </p:sp>
      <p:grpSp>
        <p:nvGrpSpPr>
          <p:cNvPr id="3" name="Group 2"/>
          <p:cNvGrpSpPr/>
          <p:nvPr/>
        </p:nvGrpSpPr>
        <p:grpSpPr>
          <a:xfrm>
            <a:off x="898365" y="5220380"/>
            <a:ext cx="810194" cy="735853"/>
            <a:chOff x="3686896" y="5777470"/>
            <a:chExt cx="1080258" cy="981137"/>
          </a:xfrm>
        </p:grpSpPr>
        <p:sp>
          <p:nvSpPr>
            <p:cNvPr id="26" name="Arrow: Pentagon 25">
              <a:extLst>
                <a:ext uri="{FF2B5EF4-FFF2-40B4-BE49-F238E27FC236}">
                  <a16:creationId xmlns=""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3" name="TextBox 42">
              <a:extLst>
                <a:ext uri="{FF2B5EF4-FFF2-40B4-BE49-F238E27FC236}">
                  <a16:creationId xmlns="" xmlns:a16="http://schemas.microsoft.com/office/drawing/2014/main" id="{5B1500B4-2A13-B105-884B-9C3A22343CC6}"/>
                </a:ext>
              </a:extLst>
            </p:cNvPr>
            <p:cNvSpPr txBox="1"/>
            <p:nvPr/>
          </p:nvSpPr>
          <p:spPr>
            <a:xfrm>
              <a:off x="3709063" y="6037207"/>
              <a:ext cx="1058091" cy="492442"/>
            </a:xfrm>
            <a:prstGeom prst="rect">
              <a:avLst/>
            </a:prstGeom>
            <a:noFill/>
            <a:scene3d>
              <a:camera prst="orthographicFront"/>
              <a:lightRig rig="threePt" dir="t"/>
            </a:scene3d>
            <a:sp3d>
              <a:bevelT prst="angle"/>
            </a:sp3d>
          </p:spPr>
          <p:txBody>
            <a:bodyPr wrap="square" rtlCol="0">
              <a:spAutoFit/>
            </a:bodyPr>
            <a:lstStyle/>
            <a:p>
              <a:pPr defTabSz="685800">
                <a:defRPr/>
              </a:pPr>
              <a:r>
                <a:rPr lang="vi-VN" dirty="0">
                  <a:solidFill>
                    <a:schemeClr val="bg1"/>
                  </a:solidFill>
                  <a:latin typeface="Roboto Black" panose="02000000000000000000" pitchFamily="2" charset="0"/>
                  <a:ea typeface="Roboto Black" panose="02000000000000000000" pitchFamily="2" charset="0"/>
                </a:rPr>
                <a:t>Tiết 1</a:t>
              </a:r>
            </a:p>
          </p:txBody>
        </p:sp>
      </p:grpSp>
      <p:sp>
        <p:nvSpPr>
          <p:cNvPr id="7" name="TextBox 6"/>
          <p:cNvSpPr txBox="1"/>
          <p:nvPr/>
        </p:nvSpPr>
        <p:spPr>
          <a:xfrm>
            <a:off x="199426" y="2122355"/>
            <a:ext cx="4948283" cy="2169825"/>
          </a:xfrm>
          <a:prstGeom prst="rect">
            <a:avLst/>
          </a:prstGeom>
          <a:noFill/>
        </p:spPr>
        <p:txBody>
          <a:bodyPr wrap="square" rtlCol="0">
            <a:spAutoFit/>
          </a:bodyPr>
          <a:lstStyle/>
          <a:p>
            <a:pPr lvl="0" algn="ctr">
              <a:lnSpc>
                <a:spcPct val="150000"/>
              </a:lnSpc>
              <a:defRPr/>
            </a:pPr>
            <a:r>
              <a:rPr lang="en-US" altLang="zh-CN" sz="4500" b="1">
                <a:solidFill>
                  <a:srgbClr val="0070C0"/>
                </a:solidFill>
                <a:latin typeface="Roboto Black" panose="02000000000000000000" pitchFamily="2" charset="0"/>
                <a:ea typeface="Roboto Black" panose="02000000000000000000" pitchFamily="2" charset="0"/>
              </a:rPr>
              <a:t>CÁC BỘ PHẬN CỦA THỰC VẬT</a:t>
            </a:r>
          </a:p>
        </p:txBody>
      </p:sp>
      <p:pic>
        <p:nvPicPr>
          <p:cNvPr id="25" name="Picture 24">
            <a:extLst>
              <a:ext uri="{FF2B5EF4-FFF2-40B4-BE49-F238E27FC236}">
                <a16:creationId xmlns="" xmlns:a16="http://schemas.microsoft.com/office/drawing/2014/main"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131" y="844350"/>
            <a:ext cx="1414424" cy="10585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6771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3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26"/>
          <a:stretch/>
        </p:blipFill>
        <p:spPr>
          <a:xfrm>
            <a:off x="0" y="-66961"/>
            <a:ext cx="9144000" cy="6924961"/>
          </a:xfrm>
          <a:prstGeom prst="rect">
            <a:avLst/>
          </a:prstGeom>
        </p:spPr>
      </p:pic>
      <p:sp>
        <p:nvSpPr>
          <p:cNvPr id="2" name="Rectangle 1"/>
          <p:cNvSpPr/>
          <p:nvPr/>
        </p:nvSpPr>
        <p:spPr>
          <a:xfrm>
            <a:off x="1553550" y="2494554"/>
            <a:ext cx="6527769" cy="224676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000" b="1" spc="50" smtClean="0">
                <a:ln w="11430"/>
                <a:solidFill>
                  <a:srgbClr val="006666"/>
                </a:solidFill>
                <a:effectLst>
                  <a:outerShdw blurRad="76200" dist="50800" dir="5400000" algn="tl" rotWithShape="0">
                    <a:srgbClr val="000000">
                      <a:alpha val="65000"/>
                    </a:srgbClr>
                  </a:outerShdw>
                </a:effectLst>
              </a:rPr>
              <a:t>Báo cáo kết quả </a:t>
            </a:r>
          </a:p>
          <a:p>
            <a:pPr algn="ctr"/>
            <a:r>
              <a:rPr lang="en-US" sz="7000" b="1" spc="50" smtClean="0">
                <a:ln w="11430"/>
                <a:solidFill>
                  <a:srgbClr val="006666"/>
                </a:solidFill>
                <a:effectLst>
                  <a:outerShdw blurRad="76200" dist="50800" dir="5400000" algn="tl" rotWithShape="0">
                    <a:srgbClr val="000000">
                      <a:alpha val="65000"/>
                    </a:srgbClr>
                  </a:outerShdw>
                </a:effectLst>
              </a:rPr>
              <a:t>làm việc</a:t>
            </a:r>
            <a:endParaRPr lang="en-US" sz="7000" b="1" cap="none" spc="50" dirty="0">
              <a:ln w="11430"/>
              <a:solidFill>
                <a:srgbClr val="00666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6599423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82418" y="-1182417"/>
            <a:ext cx="6857995" cy="9222830"/>
          </a:xfrm>
          <a:prstGeom prst="rect">
            <a:avLst/>
          </a:prstGeom>
        </p:spPr>
      </p:pic>
      <p:sp>
        <p:nvSpPr>
          <p:cNvPr id="6" name="TextBox 5"/>
          <p:cNvSpPr txBox="1"/>
          <p:nvPr/>
        </p:nvSpPr>
        <p:spPr>
          <a:xfrm>
            <a:off x="1537131" y="123163"/>
            <a:ext cx="6195848"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Trạm</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Lá</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rễ</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9485" y="211876"/>
            <a:ext cx="776682" cy="77668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62430253"/>
              </p:ext>
            </p:extLst>
          </p:nvPr>
        </p:nvGraphicFramePr>
        <p:xfrm>
          <a:off x="423212" y="2590382"/>
          <a:ext cx="8423686" cy="1097280"/>
        </p:xfrm>
        <a:graphic>
          <a:graphicData uri="http://schemas.openxmlformats.org/drawingml/2006/table">
            <a:tbl>
              <a:tblPr firstRow="1" firstCol="1" bandRow="1">
                <a:tableStyleId>{5940675A-B579-460E-94D1-54222C63F5DA}</a:tableStyleId>
              </a:tblPr>
              <a:tblGrid>
                <a:gridCol w="4212794">
                  <a:extLst>
                    <a:ext uri="{9D8B030D-6E8A-4147-A177-3AD203B41FA5}">
                      <a16:colId xmlns="" xmlns:a16="http://schemas.microsoft.com/office/drawing/2014/main" val="2423204712"/>
                    </a:ext>
                  </a:extLst>
                </a:gridCol>
                <a:gridCol w="4210892">
                  <a:extLst>
                    <a:ext uri="{9D8B030D-6E8A-4147-A177-3AD203B41FA5}">
                      <a16:colId xmlns="" xmlns:a16="http://schemas.microsoft.com/office/drawing/2014/main" val="1409947754"/>
                    </a:ext>
                  </a:extLst>
                </a:gridCol>
              </a:tblGrid>
              <a:tr h="0">
                <a:tc>
                  <a:txBody>
                    <a:bodyPr/>
                    <a:lstStyle/>
                    <a:p>
                      <a:pPr marL="0" marR="0" algn="ctr">
                        <a:lnSpc>
                          <a:spcPct val="150000"/>
                        </a:lnSpc>
                        <a:spcBef>
                          <a:spcPts val="0"/>
                        </a:spcBef>
                        <a:spcAft>
                          <a:spcPts val="0"/>
                        </a:spcAft>
                      </a:pPr>
                      <a:r>
                        <a:rPr lang="en-US" sz="2400" b="1" dirty="0" err="1">
                          <a:effectLst/>
                          <a:latin typeface="Times New Roman" panose="02020603050405020304" pitchFamily="18" charset="0"/>
                          <a:cs typeface="Times New Roman" panose="02020603050405020304" pitchFamily="18" charset="0"/>
                        </a:rPr>
                        <a:t>Đặc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rễ</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cây</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hành</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400" b="1" dirty="0" err="1">
                          <a:effectLst/>
                          <a:latin typeface="Times New Roman" panose="02020603050405020304" pitchFamily="18" charset="0"/>
                          <a:cs typeface="Times New Roman" panose="02020603050405020304" pitchFamily="18" charset="0"/>
                        </a:rPr>
                        <a:t>Đặc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rễ</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cây</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nhãn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30535024"/>
                  </a:ext>
                </a:extLst>
              </a:tr>
              <a:tr h="0">
                <a:tc>
                  <a:txBody>
                    <a:bodyPr/>
                    <a:lstStyle/>
                    <a:p>
                      <a:pPr marL="0" marR="0">
                        <a:lnSpc>
                          <a:spcPct val="150000"/>
                        </a:lnSpc>
                        <a:spcBef>
                          <a:spcPts val="120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120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52617963"/>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02358096"/>
              </p:ext>
            </p:extLst>
          </p:nvPr>
        </p:nvGraphicFramePr>
        <p:xfrm>
          <a:off x="320740" y="4841555"/>
          <a:ext cx="8423686" cy="2057400"/>
        </p:xfrm>
        <a:graphic>
          <a:graphicData uri="http://schemas.openxmlformats.org/drawingml/2006/table">
            <a:tbl>
              <a:tblPr firstRow="1" firstCol="1" bandRow="1">
                <a:tableStyleId>{5940675A-B579-460E-94D1-54222C63F5DA}</a:tableStyleId>
              </a:tblPr>
              <a:tblGrid>
                <a:gridCol w="4212794">
                  <a:extLst>
                    <a:ext uri="{9D8B030D-6E8A-4147-A177-3AD203B41FA5}">
                      <a16:colId xmlns="" xmlns:a16="http://schemas.microsoft.com/office/drawing/2014/main" val="3515238495"/>
                    </a:ext>
                  </a:extLst>
                </a:gridCol>
                <a:gridCol w="4210892">
                  <a:extLst>
                    <a:ext uri="{9D8B030D-6E8A-4147-A177-3AD203B41FA5}">
                      <a16:colId xmlns="" xmlns:a16="http://schemas.microsoft.com/office/drawing/2014/main" val="204540996"/>
                    </a:ext>
                  </a:extLst>
                </a:gridCol>
              </a:tblGrid>
              <a:tr h="0">
                <a:tc>
                  <a:txBody>
                    <a:bodyPr/>
                    <a:lstStyle/>
                    <a:p>
                      <a:pPr marL="0" marR="0" algn="ctr">
                        <a:lnSpc>
                          <a:spcPct val="150000"/>
                        </a:lnSpc>
                        <a:spcBef>
                          <a:spcPts val="0"/>
                        </a:spcBef>
                        <a:spcAft>
                          <a:spcPts val="0"/>
                        </a:spcAft>
                      </a:pPr>
                      <a:r>
                        <a:rPr lang="en-US" sz="2500" b="1" dirty="0" err="1">
                          <a:effectLst/>
                          <a:latin typeface="Times New Roman" panose="02020603050405020304" pitchFamily="18" charset="0"/>
                          <a:cs typeface="Times New Roman" panose="02020603050405020304" pitchFamily="18" charset="0"/>
                        </a:rPr>
                        <a:t>Cây</a:t>
                      </a:r>
                      <a:r>
                        <a:rPr lang="en-US" sz="2500" b="1" dirty="0">
                          <a:effectLst/>
                          <a:latin typeface="Times New Roman" panose="02020603050405020304" pitchFamily="18" charset="0"/>
                          <a:cs typeface="Times New Roman" panose="02020603050405020304" pitchFamily="18" charset="0"/>
                        </a:rPr>
                        <a:t> </a:t>
                      </a:r>
                      <a:r>
                        <a:rPr lang="en-US" sz="2500" b="1" err="1">
                          <a:effectLst/>
                          <a:latin typeface="Times New Roman" panose="02020603050405020304" pitchFamily="18" charset="0"/>
                          <a:cs typeface="Times New Roman" panose="02020603050405020304" pitchFamily="18" charset="0"/>
                        </a:rPr>
                        <a:t>có</a:t>
                      </a:r>
                      <a:r>
                        <a:rPr lang="en-US" sz="2500" b="1">
                          <a:effectLst/>
                          <a:latin typeface="Times New Roman" panose="02020603050405020304" pitchFamily="18" charset="0"/>
                          <a:cs typeface="Times New Roman" panose="02020603050405020304" pitchFamily="18" charset="0"/>
                        </a:rPr>
                        <a:t> </a:t>
                      </a:r>
                      <a:r>
                        <a:rPr lang="en-US" sz="2500" b="1" smtClean="0">
                          <a:effectLst/>
                          <a:latin typeface="Times New Roman" panose="02020603050405020304" pitchFamily="18" charset="0"/>
                          <a:cs typeface="Times New Roman" panose="02020603050405020304" pitchFamily="18" charset="0"/>
                        </a:rPr>
                        <a:t>rễ chùm</a:t>
                      </a:r>
                    </a:p>
                    <a:p>
                      <a:pPr marL="0" marR="0" algn="ctr">
                        <a:lnSpc>
                          <a:spcPct val="150000"/>
                        </a:lnSpc>
                        <a:spcBef>
                          <a:spcPts val="0"/>
                        </a:spcBef>
                        <a:spcAft>
                          <a:spcPts val="0"/>
                        </a:spcAft>
                      </a:pPr>
                      <a:r>
                        <a:rPr lang="en-US" sz="2500" b="1" smtClean="0">
                          <a:effectLst/>
                          <a:latin typeface="Times New Roman" panose="02020603050405020304" pitchFamily="18" charset="0"/>
                          <a:cs typeface="Times New Roman" panose="02020603050405020304" pitchFamily="18" charset="0"/>
                        </a:rPr>
                        <a:t>(giống </a:t>
                      </a:r>
                      <a:r>
                        <a:rPr lang="en-US" sz="2500" b="1" dirty="0" err="1">
                          <a:effectLst/>
                          <a:latin typeface="Times New Roman" panose="02020603050405020304" pitchFamily="18" charset="0"/>
                          <a:cs typeface="Times New Roman" panose="02020603050405020304" pitchFamily="18" charset="0"/>
                        </a:rPr>
                        <a:t>rễ</a:t>
                      </a:r>
                      <a:r>
                        <a:rPr lang="en-US" sz="2500" b="1" dirty="0">
                          <a:effectLst/>
                          <a:latin typeface="Times New Roman" panose="02020603050405020304" pitchFamily="18" charset="0"/>
                          <a:cs typeface="Times New Roman" panose="02020603050405020304" pitchFamily="18" charset="0"/>
                        </a:rPr>
                        <a:t> </a:t>
                      </a:r>
                      <a:r>
                        <a:rPr lang="en-US" sz="2500" b="1" err="1">
                          <a:effectLst/>
                          <a:latin typeface="Times New Roman" panose="02020603050405020304" pitchFamily="18" charset="0"/>
                          <a:cs typeface="Times New Roman" panose="02020603050405020304" pitchFamily="18" charset="0"/>
                        </a:rPr>
                        <a:t>cây</a:t>
                      </a:r>
                      <a:r>
                        <a:rPr lang="en-US" sz="2500" b="1">
                          <a:effectLst/>
                          <a:latin typeface="Times New Roman" panose="02020603050405020304" pitchFamily="18" charset="0"/>
                          <a:cs typeface="Times New Roman" panose="02020603050405020304" pitchFamily="18" charset="0"/>
                        </a:rPr>
                        <a:t> </a:t>
                      </a:r>
                      <a:r>
                        <a:rPr lang="en-US" sz="2500" b="1" smtClean="0">
                          <a:effectLst/>
                          <a:latin typeface="Times New Roman" panose="02020603050405020304" pitchFamily="18" charset="0"/>
                          <a:cs typeface="Times New Roman" panose="02020603050405020304" pitchFamily="18" charset="0"/>
                        </a:rPr>
                        <a:t>hành)</a:t>
                      </a:r>
                      <a:endParaRPr lang="en-US" sz="2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500" b="1" dirty="0" err="1">
                          <a:effectLst/>
                          <a:latin typeface="Times New Roman" panose="02020603050405020304" pitchFamily="18" charset="0"/>
                          <a:cs typeface="Times New Roman" panose="02020603050405020304" pitchFamily="18" charset="0"/>
                        </a:rPr>
                        <a:t>Cây</a:t>
                      </a:r>
                      <a:r>
                        <a:rPr lang="en-US" sz="2500" b="1" dirty="0">
                          <a:effectLst/>
                          <a:latin typeface="Times New Roman" panose="02020603050405020304" pitchFamily="18" charset="0"/>
                          <a:cs typeface="Times New Roman" panose="02020603050405020304" pitchFamily="18" charset="0"/>
                        </a:rPr>
                        <a:t> </a:t>
                      </a:r>
                      <a:r>
                        <a:rPr lang="en-US" sz="2500" b="1" err="1">
                          <a:effectLst/>
                          <a:latin typeface="Times New Roman" panose="02020603050405020304" pitchFamily="18" charset="0"/>
                          <a:cs typeface="Times New Roman" panose="02020603050405020304" pitchFamily="18" charset="0"/>
                        </a:rPr>
                        <a:t>có</a:t>
                      </a:r>
                      <a:r>
                        <a:rPr lang="en-US" sz="2500" b="1">
                          <a:effectLst/>
                          <a:latin typeface="Times New Roman" panose="02020603050405020304" pitchFamily="18" charset="0"/>
                          <a:cs typeface="Times New Roman" panose="02020603050405020304" pitchFamily="18" charset="0"/>
                        </a:rPr>
                        <a:t> </a:t>
                      </a:r>
                      <a:r>
                        <a:rPr lang="en-US" sz="2500" b="1" smtClean="0">
                          <a:effectLst/>
                          <a:latin typeface="Times New Roman" panose="02020603050405020304" pitchFamily="18" charset="0"/>
                          <a:cs typeface="Times New Roman" panose="02020603050405020304" pitchFamily="18" charset="0"/>
                        </a:rPr>
                        <a:t>rễ cọc</a:t>
                      </a:r>
                    </a:p>
                    <a:p>
                      <a:pPr marL="0" marR="0" algn="ctr">
                        <a:lnSpc>
                          <a:spcPct val="150000"/>
                        </a:lnSpc>
                        <a:spcBef>
                          <a:spcPts val="0"/>
                        </a:spcBef>
                        <a:spcAft>
                          <a:spcPts val="0"/>
                        </a:spcAft>
                      </a:pPr>
                      <a:r>
                        <a:rPr lang="en-US" sz="2500" b="1" smtClean="0">
                          <a:effectLst/>
                          <a:latin typeface="Times New Roman" panose="02020603050405020304" pitchFamily="18" charset="0"/>
                          <a:cs typeface="Times New Roman" panose="02020603050405020304" pitchFamily="18" charset="0"/>
                        </a:rPr>
                        <a:t> (giống </a:t>
                      </a:r>
                      <a:r>
                        <a:rPr lang="en-US" sz="2500" b="1" dirty="0" err="1">
                          <a:effectLst/>
                          <a:latin typeface="Times New Roman" panose="02020603050405020304" pitchFamily="18" charset="0"/>
                          <a:cs typeface="Times New Roman" panose="02020603050405020304" pitchFamily="18" charset="0"/>
                        </a:rPr>
                        <a:t>rễ</a:t>
                      </a:r>
                      <a:r>
                        <a:rPr lang="en-US" sz="2500" b="1" dirty="0">
                          <a:effectLst/>
                          <a:latin typeface="Times New Roman" panose="02020603050405020304" pitchFamily="18" charset="0"/>
                          <a:cs typeface="Times New Roman" panose="02020603050405020304" pitchFamily="18" charset="0"/>
                        </a:rPr>
                        <a:t> </a:t>
                      </a:r>
                      <a:r>
                        <a:rPr lang="en-US" sz="2500" b="1" err="1">
                          <a:effectLst/>
                          <a:latin typeface="Times New Roman" panose="02020603050405020304" pitchFamily="18" charset="0"/>
                          <a:cs typeface="Times New Roman" panose="02020603050405020304" pitchFamily="18" charset="0"/>
                        </a:rPr>
                        <a:t>cây</a:t>
                      </a:r>
                      <a:r>
                        <a:rPr lang="en-US" sz="2500" b="1">
                          <a:effectLst/>
                          <a:latin typeface="Times New Roman" panose="02020603050405020304" pitchFamily="18" charset="0"/>
                          <a:cs typeface="Times New Roman" panose="02020603050405020304" pitchFamily="18" charset="0"/>
                        </a:rPr>
                        <a:t> </a:t>
                      </a:r>
                      <a:r>
                        <a:rPr lang="en-US" sz="2500" b="1" smtClean="0">
                          <a:effectLst/>
                          <a:latin typeface="Times New Roman" panose="02020603050405020304" pitchFamily="18" charset="0"/>
                          <a:cs typeface="Times New Roman" panose="02020603050405020304" pitchFamily="18" charset="0"/>
                        </a:rPr>
                        <a:t>cải)</a:t>
                      </a:r>
                      <a:endParaRPr lang="en-US" sz="2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11767249"/>
                  </a:ext>
                </a:extLst>
              </a:tr>
              <a:tr h="0">
                <a:tc>
                  <a:txBody>
                    <a:bodyPr/>
                    <a:lstStyle/>
                    <a:p>
                      <a:pPr marL="0" marR="0">
                        <a:lnSpc>
                          <a:spcPct val="150000"/>
                        </a:lnSpc>
                        <a:spcBef>
                          <a:spcPts val="120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120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68239957"/>
                  </a:ext>
                </a:extLst>
              </a:tr>
              <a:tr h="0">
                <a:tc>
                  <a:txBody>
                    <a:bodyPr/>
                    <a:lstStyle/>
                    <a:p>
                      <a:pPr marL="0" marR="0">
                        <a:lnSpc>
                          <a:spcPct val="150000"/>
                        </a:lnSpc>
                        <a:spcBef>
                          <a:spcPts val="120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120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99422963"/>
                  </a:ext>
                </a:extLst>
              </a:tr>
            </a:tbl>
          </a:graphicData>
        </a:graphic>
      </p:graphicFrame>
      <p:sp>
        <p:nvSpPr>
          <p:cNvPr id="8" name="Rectangle 1"/>
          <p:cNvSpPr>
            <a:spLocks noChangeArrowheads="1"/>
          </p:cNvSpPr>
          <p:nvPr/>
        </p:nvSpPr>
        <p:spPr bwMode="auto">
          <a:xfrm>
            <a:off x="424131" y="1282632"/>
            <a:ext cx="842888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ghi</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rễ</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rễ</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rau</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cải</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endParaRPr lang="en-US" altLang="en-US" sz="3200" b="1" dirty="0">
              <a:latin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endPar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endParaRPr lang="en-US" altLang="en-US" sz="3200" b="1" dirty="0">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rễ</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sắp</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xếp</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30351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03586" y="-1182412"/>
            <a:ext cx="6857995" cy="9222830"/>
          </a:xfrm>
          <a:prstGeom prst="rect">
            <a:avLst/>
          </a:prstGeom>
        </p:spPr>
      </p:pic>
      <p:sp>
        <p:nvSpPr>
          <p:cNvPr id="4" name="TextBox 3"/>
          <p:cNvSpPr txBox="1"/>
          <p:nvPr/>
        </p:nvSpPr>
        <p:spPr>
          <a:xfrm>
            <a:off x="362607" y="1797127"/>
            <a:ext cx="8418786" cy="4031873"/>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 </a:t>
            </a:r>
            <a:r>
              <a:rPr lang="en-US" sz="3200" b="1" dirty="0" err="1"/>
              <a:t>Nhiệm</a:t>
            </a:r>
            <a:r>
              <a:rPr lang="en-US" sz="3200" b="1" dirty="0"/>
              <a:t> </a:t>
            </a:r>
            <a:r>
              <a:rPr lang="en-US" sz="3200" b="1" dirty="0" err="1"/>
              <a:t>vụ</a:t>
            </a:r>
            <a:r>
              <a:rPr lang="en-US" sz="3200" b="1" dirty="0"/>
              <a:t> 1. </a:t>
            </a:r>
            <a:r>
              <a:rPr lang="en-US" sz="3200" b="1" dirty="0" err="1"/>
              <a:t>Quan</a:t>
            </a:r>
            <a:r>
              <a:rPr lang="en-US" sz="3200" b="1" dirty="0"/>
              <a:t> </a:t>
            </a:r>
            <a:r>
              <a:rPr lang="en-US" sz="3200" b="1" dirty="0" err="1"/>
              <a:t>sát</a:t>
            </a:r>
            <a:r>
              <a:rPr lang="en-US" sz="3200" b="1" dirty="0"/>
              <a:t> </a:t>
            </a:r>
            <a:r>
              <a:rPr lang="en-US" sz="3200" b="1" dirty="0" err="1"/>
              <a:t>hình</a:t>
            </a:r>
            <a:r>
              <a:rPr lang="en-US" sz="3200" b="1" dirty="0"/>
              <a:t> </a:t>
            </a:r>
            <a:r>
              <a:rPr lang="en-US" sz="3200" b="1" dirty="0" err="1"/>
              <a:t>và</a:t>
            </a:r>
            <a:r>
              <a:rPr lang="en-US" sz="3200" b="1" dirty="0"/>
              <a:t> </a:t>
            </a:r>
            <a:r>
              <a:rPr lang="en-US" sz="3200" b="1" dirty="0" err="1"/>
              <a:t>vật</a:t>
            </a:r>
            <a:r>
              <a:rPr lang="en-US" sz="3200" b="1" dirty="0"/>
              <a:t> </a:t>
            </a:r>
            <a:r>
              <a:rPr lang="en-US" sz="3200" b="1" dirty="0" err="1"/>
              <a:t>thật</a:t>
            </a:r>
            <a:r>
              <a:rPr lang="en-US" sz="3200" b="1" dirty="0"/>
              <a:t>, </a:t>
            </a:r>
            <a:r>
              <a:rPr lang="en-US" sz="3200" b="1" dirty="0" err="1"/>
              <a:t>dựa</a:t>
            </a:r>
            <a:r>
              <a:rPr lang="en-US" sz="3200" b="1" dirty="0"/>
              <a:t> </a:t>
            </a:r>
            <a:r>
              <a:rPr lang="en-US" sz="3200" b="1" dirty="0" err="1"/>
              <a:t>vào</a:t>
            </a:r>
            <a:r>
              <a:rPr lang="en-US" sz="3200" b="1" dirty="0"/>
              <a:t> </a:t>
            </a:r>
            <a:r>
              <a:rPr lang="en-US" sz="3200" b="1" dirty="0" err="1"/>
              <a:t>cách</a:t>
            </a:r>
            <a:r>
              <a:rPr lang="en-US" sz="3200" b="1" dirty="0"/>
              <a:t> </a:t>
            </a:r>
            <a:r>
              <a:rPr lang="en-US" sz="3200" b="1" dirty="0" err="1"/>
              <a:t>mọc</a:t>
            </a:r>
            <a:r>
              <a:rPr lang="en-US" sz="3200" b="1" dirty="0"/>
              <a:t> </a:t>
            </a:r>
            <a:r>
              <a:rPr lang="en-US" sz="3200" b="1" dirty="0" err="1"/>
              <a:t>của</a:t>
            </a:r>
            <a:r>
              <a:rPr lang="en-US" sz="3200" b="1" dirty="0"/>
              <a:t> </a:t>
            </a:r>
            <a:r>
              <a:rPr lang="en-US" sz="3200" b="1" dirty="0" err="1"/>
              <a:t>cây</a:t>
            </a:r>
            <a:r>
              <a:rPr lang="en-US" sz="3200" b="1" dirty="0"/>
              <a:t> </a:t>
            </a:r>
            <a:r>
              <a:rPr lang="en-US" sz="3200" b="1" dirty="0" err="1"/>
              <a:t>để</a:t>
            </a:r>
            <a:r>
              <a:rPr lang="en-US" sz="3200" b="1" dirty="0"/>
              <a:t> </a:t>
            </a:r>
            <a:r>
              <a:rPr lang="en-US" sz="3200" b="1" dirty="0" err="1"/>
              <a:t>phân</a:t>
            </a:r>
            <a:r>
              <a:rPr lang="en-US" sz="3200" b="1" dirty="0"/>
              <a:t> </a:t>
            </a:r>
            <a:r>
              <a:rPr lang="en-US" sz="3200" b="1" dirty="0" err="1"/>
              <a:t>loại</a:t>
            </a:r>
            <a:r>
              <a:rPr lang="en-US" sz="3200" b="1" dirty="0"/>
              <a:t> </a:t>
            </a:r>
            <a:r>
              <a:rPr lang="en-US" sz="3200" b="1" dirty="0" err="1"/>
              <a:t>cây</a:t>
            </a:r>
            <a:r>
              <a:rPr lang="en-US" sz="3200" b="1" dirty="0"/>
              <a:t> </a:t>
            </a:r>
            <a:r>
              <a:rPr lang="en-US" sz="3200" b="1" dirty="0" err="1"/>
              <a:t>thành</a:t>
            </a:r>
            <a:r>
              <a:rPr lang="en-US" sz="3200" b="1" dirty="0"/>
              <a:t> </a:t>
            </a:r>
            <a:r>
              <a:rPr lang="en-US" sz="3200" b="1" dirty="0" err="1"/>
              <a:t>cây</a:t>
            </a:r>
            <a:r>
              <a:rPr lang="en-US" sz="3200" b="1" dirty="0"/>
              <a:t> </a:t>
            </a:r>
            <a:r>
              <a:rPr lang="en-US" sz="3200" b="1" dirty="0" err="1"/>
              <a:t>đứng</a:t>
            </a:r>
            <a:r>
              <a:rPr lang="en-US" sz="3200" b="1" dirty="0"/>
              <a:t>, </a:t>
            </a:r>
            <a:r>
              <a:rPr lang="en-US" sz="3200" b="1" dirty="0" err="1"/>
              <a:t>cây</a:t>
            </a:r>
            <a:r>
              <a:rPr lang="en-US" sz="3200" b="1" dirty="0"/>
              <a:t> </a:t>
            </a:r>
            <a:r>
              <a:rPr lang="en-US" sz="3200" b="1" dirty="0" err="1"/>
              <a:t>thân</a:t>
            </a:r>
            <a:r>
              <a:rPr lang="en-US" sz="3200" b="1" dirty="0"/>
              <a:t> </a:t>
            </a:r>
            <a:r>
              <a:rPr lang="en-US" sz="3200" b="1" dirty="0" err="1"/>
              <a:t>bò</a:t>
            </a:r>
            <a:r>
              <a:rPr lang="en-US" sz="3200" b="1" dirty="0"/>
              <a:t>, </a:t>
            </a:r>
            <a:r>
              <a:rPr lang="en-US" sz="3200" b="1" dirty="0" err="1"/>
              <a:t>cây</a:t>
            </a:r>
            <a:r>
              <a:rPr lang="en-US" sz="3200" b="1" dirty="0"/>
              <a:t> </a:t>
            </a:r>
            <a:r>
              <a:rPr lang="en-US" sz="3200" b="1" dirty="0" err="1"/>
              <a:t>thân</a:t>
            </a:r>
            <a:r>
              <a:rPr lang="en-US" sz="3200" b="1" dirty="0"/>
              <a:t> </a:t>
            </a:r>
            <a:r>
              <a:rPr lang="en-US" sz="3200" b="1" dirty="0" err="1"/>
              <a:t>leo</a:t>
            </a:r>
            <a:endParaRPr lang="en-US" sz="3200" b="1" dirty="0"/>
          </a:p>
          <a:p>
            <a:r>
              <a:rPr lang="en-US" sz="3200" b="1" dirty="0"/>
              <a:t>    * </a:t>
            </a:r>
            <a:r>
              <a:rPr lang="en-US" sz="3200" b="1" dirty="0" err="1"/>
              <a:t>Nhiệm</a:t>
            </a:r>
            <a:r>
              <a:rPr lang="en-US" sz="3200" b="1" dirty="0"/>
              <a:t> </a:t>
            </a:r>
            <a:r>
              <a:rPr lang="en-US" sz="3200" b="1" dirty="0" err="1"/>
              <a:t>vụ</a:t>
            </a:r>
            <a:r>
              <a:rPr lang="en-US" sz="3200" b="1" dirty="0"/>
              <a:t> 2. </a:t>
            </a:r>
            <a:r>
              <a:rPr lang="en-US" sz="3200" b="1" dirty="0" err="1"/>
              <a:t>Quan</a:t>
            </a:r>
            <a:r>
              <a:rPr lang="en-US" sz="3200" b="1" dirty="0"/>
              <a:t> </a:t>
            </a:r>
            <a:r>
              <a:rPr lang="en-US" sz="3200" b="1" dirty="0" err="1"/>
              <a:t>sát</a:t>
            </a:r>
            <a:r>
              <a:rPr lang="en-US" sz="3200" b="1" dirty="0"/>
              <a:t>, </a:t>
            </a:r>
            <a:r>
              <a:rPr lang="en-US" sz="3200" b="1" dirty="0" err="1"/>
              <a:t>dùng</a:t>
            </a:r>
            <a:r>
              <a:rPr lang="en-US" sz="3200" b="1" dirty="0"/>
              <a:t> </a:t>
            </a:r>
            <a:r>
              <a:rPr lang="en-US" sz="3200" b="1" dirty="0" err="1"/>
              <a:t>tay</a:t>
            </a:r>
            <a:r>
              <a:rPr lang="en-US" sz="3200" b="1" dirty="0"/>
              <a:t> </a:t>
            </a:r>
            <a:r>
              <a:rPr lang="en-US" sz="3200" b="1" dirty="0" err="1"/>
              <a:t>cảm</a:t>
            </a:r>
            <a:r>
              <a:rPr lang="en-US" sz="3200" b="1" dirty="0"/>
              <a:t> </a:t>
            </a:r>
            <a:r>
              <a:rPr lang="en-US" sz="3200" b="1" dirty="0" err="1"/>
              <a:t>nhận</a:t>
            </a:r>
            <a:r>
              <a:rPr lang="en-US" sz="3200" b="1" dirty="0"/>
              <a:t> </a:t>
            </a:r>
            <a:r>
              <a:rPr lang="en-US" sz="3200" b="1" dirty="0" err="1"/>
              <a:t>đặc</a:t>
            </a:r>
            <a:r>
              <a:rPr lang="en-US" sz="3200" b="1" dirty="0"/>
              <a:t> </a:t>
            </a:r>
            <a:r>
              <a:rPr lang="en-US" sz="3200" b="1" dirty="0" err="1"/>
              <a:t>điểm</a:t>
            </a:r>
            <a:r>
              <a:rPr lang="en-US" sz="3200" b="1" dirty="0"/>
              <a:t> </a:t>
            </a:r>
            <a:r>
              <a:rPr lang="en-US" sz="3200" b="1" dirty="0" err="1"/>
              <a:t>của</a:t>
            </a:r>
            <a:r>
              <a:rPr lang="en-US" sz="3200" b="1" dirty="0"/>
              <a:t> </a:t>
            </a:r>
            <a:r>
              <a:rPr lang="en-US" sz="3200" b="1" dirty="0" err="1"/>
              <a:t>thân</a:t>
            </a:r>
            <a:r>
              <a:rPr lang="en-US" sz="3200" b="1" dirty="0"/>
              <a:t> </a:t>
            </a:r>
            <a:r>
              <a:rPr lang="en-US" sz="3200" b="1" dirty="0" err="1"/>
              <a:t>cây</a:t>
            </a:r>
            <a:r>
              <a:rPr lang="en-US" sz="3200" b="1" dirty="0"/>
              <a:t> </a:t>
            </a:r>
            <a:r>
              <a:rPr lang="en-US" sz="3200" b="1" dirty="0" err="1"/>
              <a:t>điền</a:t>
            </a:r>
            <a:r>
              <a:rPr lang="en-US" sz="3200" b="1" dirty="0"/>
              <a:t> </a:t>
            </a:r>
            <a:r>
              <a:rPr lang="en-US" sz="3200" b="1" dirty="0" err="1"/>
              <a:t>tên</a:t>
            </a:r>
            <a:r>
              <a:rPr lang="en-US" sz="3200" b="1" dirty="0"/>
              <a:t> </a:t>
            </a:r>
            <a:r>
              <a:rPr lang="en-US" sz="3200" b="1" dirty="0" err="1"/>
              <a:t>cây</a:t>
            </a:r>
            <a:r>
              <a:rPr lang="en-US" sz="3200" b="1" dirty="0"/>
              <a:t> </a:t>
            </a:r>
            <a:r>
              <a:rPr lang="en-US" sz="3200" b="1" dirty="0" err="1"/>
              <a:t>tương</a:t>
            </a:r>
            <a:r>
              <a:rPr lang="en-US" sz="3200" b="1" dirty="0"/>
              <a:t> </a:t>
            </a:r>
            <a:r>
              <a:rPr lang="en-US" sz="3200" b="1" dirty="0" err="1"/>
              <a:t>ứng</a:t>
            </a:r>
            <a:r>
              <a:rPr lang="en-US" sz="3200" b="1" dirty="0"/>
              <a:t> </a:t>
            </a:r>
            <a:r>
              <a:rPr lang="en-US" sz="3200" b="1" dirty="0" err="1"/>
              <a:t>với</a:t>
            </a:r>
            <a:r>
              <a:rPr lang="en-US" sz="3200" b="1" dirty="0"/>
              <a:t> </a:t>
            </a:r>
            <a:r>
              <a:rPr lang="en-US" sz="3200" b="1" dirty="0" err="1"/>
              <a:t>đặc</a:t>
            </a:r>
            <a:r>
              <a:rPr lang="en-US" sz="3200" b="1" dirty="0"/>
              <a:t> </a:t>
            </a:r>
            <a:r>
              <a:rPr lang="en-US" sz="3200" b="1" dirty="0" err="1"/>
              <a:t>điểm</a:t>
            </a:r>
            <a:r>
              <a:rPr lang="en-US" sz="3200" b="1" dirty="0"/>
              <a:t>.</a:t>
            </a:r>
          </a:p>
          <a:p>
            <a:r>
              <a:rPr lang="en-US" sz="3200" b="1" dirty="0"/>
              <a:t>    * </a:t>
            </a:r>
            <a:r>
              <a:rPr lang="en-US" sz="3200" b="1" dirty="0" err="1"/>
              <a:t>Trình</a:t>
            </a:r>
            <a:r>
              <a:rPr lang="en-US" sz="3200" b="1" dirty="0"/>
              <a:t> </a:t>
            </a:r>
            <a:r>
              <a:rPr lang="en-US" sz="3200" b="1" dirty="0" err="1"/>
              <a:t>bày</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làm</a:t>
            </a:r>
            <a:r>
              <a:rPr lang="en-US" sz="3200" b="1" dirty="0"/>
              <a:t> </a:t>
            </a:r>
            <a:r>
              <a:rPr lang="en-US" sz="3200" b="1" dirty="0" err="1"/>
              <a:t>việc</a:t>
            </a:r>
            <a:r>
              <a:rPr lang="en-US" sz="3200" b="1" dirty="0"/>
              <a:t> </a:t>
            </a:r>
            <a:r>
              <a:rPr lang="en-US" sz="3200" b="1" dirty="0" err="1"/>
              <a:t>của</a:t>
            </a:r>
            <a:r>
              <a:rPr lang="en-US" sz="3200" b="1" dirty="0"/>
              <a:t> </a:t>
            </a:r>
            <a:r>
              <a:rPr lang="en-US" sz="3200" b="1" dirty="0" err="1"/>
              <a:t>nhóm</a:t>
            </a:r>
            <a:r>
              <a:rPr lang="en-US" sz="3200" b="1" dirty="0"/>
              <a:t> </a:t>
            </a:r>
            <a:r>
              <a:rPr lang="en-US" sz="3200" b="1" dirty="0" err="1"/>
              <a:t>em</a:t>
            </a:r>
            <a:r>
              <a:rPr lang="en-US" sz="3200" b="1" dirty="0"/>
              <a:t> </a:t>
            </a:r>
            <a:r>
              <a:rPr lang="en-US" sz="3200" b="1" dirty="0" err="1"/>
              <a:t>bằng</a:t>
            </a:r>
            <a:r>
              <a:rPr lang="en-US" sz="3200" b="1" dirty="0"/>
              <a:t> </a:t>
            </a:r>
            <a:r>
              <a:rPr lang="en-US" sz="3200" b="1" dirty="0" err="1"/>
              <a:t>Sơ</a:t>
            </a:r>
            <a:r>
              <a:rPr lang="en-US" sz="3200" b="1" dirty="0"/>
              <a:t> </a:t>
            </a:r>
            <a:r>
              <a:rPr lang="en-US" sz="3200" b="1" dirty="0" err="1"/>
              <a:t>đồ</a:t>
            </a:r>
            <a:r>
              <a:rPr lang="en-US" sz="3200" b="1" dirty="0"/>
              <a:t> </a:t>
            </a:r>
            <a:r>
              <a:rPr lang="en-US" sz="3200" b="1" dirty="0" err="1"/>
              <a:t>tư</a:t>
            </a:r>
            <a:r>
              <a:rPr lang="en-US" sz="3200" b="1" dirty="0"/>
              <a:t> </a:t>
            </a:r>
            <a:r>
              <a:rPr lang="en-US" sz="3200" b="1" dirty="0" err="1"/>
              <a:t>duy</a:t>
            </a:r>
            <a:r>
              <a:rPr lang="en-US" sz="3200" b="1" dirty="0"/>
              <a:t>.</a:t>
            </a:r>
          </a:p>
        </p:txBody>
      </p:sp>
      <p:sp>
        <p:nvSpPr>
          <p:cNvPr id="6" name="TextBox 5"/>
          <p:cNvSpPr txBox="1"/>
          <p:nvPr/>
        </p:nvSpPr>
        <p:spPr>
          <a:xfrm>
            <a:off x="763361" y="553512"/>
            <a:ext cx="7504379"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Trạm</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Thân</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Nhiệm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vụ</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2285" y="1630730"/>
            <a:ext cx="662152" cy="662152"/>
          </a:xfrm>
          <a:prstGeom prst="rect">
            <a:avLst/>
          </a:prstGeom>
        </p:spPr>
      </p:pic>
      <p:pic>
        <p:nvPicPr>
          <p:cNvPr id="3" name="thân c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371334" y="5757041"/>
            <a:ext cx="9144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8901" y="3150911"/>
            <a:ext cx="662152" cy="66215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01963" y="4662061"/>
            <a:ext cx="662152" cy="662152"/>
          </a:xfrm>
          <a:prstGeom prst="rect">
            <a:avLst/>
          </a:prstGeom>
        </p:spPr>
      </p:pic>
    </p:spTree>
    <p:extLst>
      <p:ext uri="{BB962C8B-B14F-4D97-AF65-F5344CB8AC3E}">
        <p14:creationId xmlns:p14="http://schemas.microsoft.com/office/powerpoint/2010/main" val="36154959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03586" y="-1182412"/>
            <a:ext cx="6857995" cy="9222830"/>
          </a:xfrm>
          <a:prstGeom prst="rect">
            <a:avLst/>
          </a:prstGeom>
        </p:spPr>
      </p:pic>
      <p:sp>
        <p:nvSpPr>
          <p:cNvPr id="6" name="TextBox 5"/>
          <p:cNvSpPr txBox="1"/>
          <p:nvPr/>
        </p:nvSpPr>
        <p:spPr>
          <a:xfrm>
            <a:off x="-129280" y="101024"/>
            <a:ext cx="9049406"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Trạm</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FF0000"/>
                </a:solidFill>
                <a:latin typeface="Times New Roman" panose="02020603050405020304" pitchFamily="18" charset="0"/>
                <a:cs typeface="Times New Roman" panose="02020603050405020304" pitchFamily="18" charset="0"/>
              </a:rPr>
              <a:t>Lá</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lá</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5884" y="914400"/>
            <a:ext cx="838120" cy="838120"/>
          </a:xfrm>
          <a:prstGeom prst="rect">
            <a:avLst/>
          </a:prstGeom>
        </p:spPr>
      </p:pic>
      <p:sp>
        <p:nvSpPr>
          <p:cNvPr id="2" name="Rectangle 1"/>
          <p:cNvSpPr>
            <a:spLocks noChangeArrowheads="1"/>
          </p:cNvSpPr>
          <p:nvPr/>
        </p:nvSpPr>
        <p:spPr bwMode="auto">
          <a:xfrm>
            <a:off x="1676017" y="5787404"/>
            <a:ext cx="1555750" cy="382588"/>
          </a:xfrm>
          <a:prstGeom prst="rect">
            <a:avLst/>
          </a:prstGeom>
          <a:solidFill>
            <a:srgbClr val="9BBB59"/>
          </a:solidFill>
          <a:ln w="25400">
            <a:solidFill>
              <a:srgbClr val="4E612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3770152" y="5749057"/>
            <a:ext cx="1555750" cy="382587"/>
          </a:xfrm>
          <a:prstGeom prst="rect">
            <a:avLst/>
          </a:prstGeom>
          <a:solidFill>
            <a:srgbClr val="9BBB59"/>
          </a:solidFill>
          <a:ln w="25400">
            <a:solidFill>
              <a:srgbClr val="4E612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6055842" y="5732115"/>
            <a:ext cx="1555750" cy="382588"/>
          </a:xfrm>
          <a:prstGeom prst="rect">
            <a:avLst/>
          </a:prstGeom>
          <a:solidFill>
            <a:srgbClr val="9BBB59"/>
          </a:solidFill>
          <a:ln w="25400">
            <a:solidFill>
              <a:srgbClr val="4E612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a:off x="359757" y="1076538"/>
            <a:ext cx="834565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bộ</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Ong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ù</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mang</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bất</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tên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bộ</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bộ</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3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328" y="2462617"/>
            <a:ext cx="838120" cy="83812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211" y="4408713"/>
            <a:ext cx="838120" cy="838120"/>
          </a:xfrm>
          <a:prstGeom prst="rect">
            <a:avLst/>
          </a:prstGeom>
        </p:spPr>
      </p:pic>
    </p:spTree>
    <p:extLst>
      <p:ext uri="{BB962C8B-B14F-4D97-AF65-F5344CB8AC3E}">
        <p14:creationId xmlns:p14="http://schemas.microsoft.com/office/powerpoint/2010/main" val="14900817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447" y="-12038"/>
            <a:ext cx="10935222"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822" y="1052178"/>
            <a:ext cx="3984061" cy="39840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963" y="5803828"/>
            <a:ext cx="900439" cy="10541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996" y="5016674"/>
            <a:ext cx="1841326" cy="184132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3519" y="5174817"/>
            <a:ext cx="1336735" cy="200510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0164" y="5803828"/>
            <a:ext cx="900439" cy="105417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3080" y="5901690"/>
            <a:ext cx="900439" cy="105417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7482" y="3674061"/>
            <a:ext cx="450219" cy="52708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0254" y="3665583"/>
            <a:ext cx="450219" cy="52708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5363" y="3665583"/>
            <a:ext cx="450219" cy="52708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71" y="3699113"/>
            <a:ext cx="450219" cy="52708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 y="3674060"/>
            <a:ext cx="450219" cy="52708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48" y="3691131"/>
            <a:ext cx="450219" cy="52708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994" y="4489589"/>
            <a:ext cx="450219" cy="52708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531" y="4753131"/>
            <a:ext cx="450219" cy="52708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722" y="4489589"/>
            <a:ext cx="450219" cy="527085"/>
          </a:xfrm>
          <a:prstGeom prst="rect">
            <a:avLst/>
          </a:prstGeom>
        </p:spPr>
      </p:pic>
      <p:sp>
        <p:nvSpPr>
          <p:cNvPr id="20" name="Oval Callout 19"/>
          <p:cNvSpPr/>
          <p:nvPr/>
        </p:nvSpPr>
        <p:spPr>
          <a:xfrm>
            <a:off x="5411243" y="1106987"/>
            <a:ext cx="3356457" cy="2364288"/>
          </a:xfrm>
          <a:prstGeom prst="wedgeEllipseCallout">
            <a:avLst>
              <a:gd name="adj1" fmla="val -74115"/>
              <a:gd name="adj2" fmla="val 343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Times New Roman" pitchFamily="18" charset="0"/>
              <a:cs typeface="Times New Roman" pitchFamily="18" charset="0"/>
            </a:endParaRPr>
          </a:p>
        </p:txBody>
      </p:sp>
      <p:sp>
        <p:nvSpPr>
          <p:cNvPr id="21" name="TextBox 20"/>
          <p:cNvSpPr txBox="1"/>
          <p:nvPr/>
        </p:nvSpPr>
        <p:spPr>
          <a:xfrm>
            <a:off x="5761764" y="1094170"/>
            <a:ext cx="2994188" cy="2092881"/>
          </a:xfrm>
          <a:prstGeom prst="rect">
            <a:avLst/>
          </a:prstGeom>
          <a:noFill/>
        </p:spPr>
        <p:txBody>
          <a:bodyPr wrap="square" rtlCol="0">
            <a:spAutoFit/>
          </a:bodyPr>
          <a:lstStyle/>
          <a:p>
            <a:r>
              <a:rPr lang="en-US" sz="4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Nêu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hiểu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biết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về</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bộ</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phận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cây</a:t>
            </a:r>
            <a:r>
              <a:rPr lang="en-US" sz="3000" b="1" dirty="0">
                <a:latin typeface="Times New Roman" pitchFamily="18" charset="0"/>
                <a:cs typeface="Times New Roman" pitchFamily="18" charset="0"/>
              </a:rPr>
              <a:t>?</a:t>
            </a:r>
          </a:p>
        </p:txBody>
      </p:sp>
    </p:spTree>
    <p:extLst>
      <p:ext uri="{BB962C8B-B14F-4D97-AF65-F5344CB8AC3E}">
        <p14:creationId xmlns:p14="http://schemas.microsoft.com/office/powerpoint/2010/main" val="100222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725248E-A0D6-AD5A-5800-9A78FC7887FD}"/>
              </a:ext>
            </a:extLst>
          </p:cNvPr>
          <p:cNvSpPr txBox="1"/>
          <p:nvPr/>
        </p:nvSpPr>
        <p:spPr>
          <a:xfrm>
            <a:off x="2198077" y="1232786"/>
            <a:ext cx="4747847"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 xmlns:a16="http://schemas.microsoft.com/office/drawing/2014/main" id="{8D375CCE-294A-4A06-B090-A5CB539AC2CB}"/>
              </a:ext>
            </a:extLst>
          </p:cNvPr>
          <p:cNvSpPr/>
          <p:nvPr/>
        </p:nvSpPr>
        <p:spPr>
          <a:xfrm>
            <a:off x="1098051" y="2074645"/>
            <a:ext cx="6743700" cy="3060568"/>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2060"/>
              </a:solidFill>
              <a:latin typeface="Roboto" panose="02000000000000000000" pitchFamily="2" charset="0"/>
            </a:endParaRPr>
          </a:p>
        </p:txBody>
      </p:sp>
      <p:sp>
        <p:nvSpPr>
          <p:cNvPr id="15" name="TextBox 14">
            <a:extLst>
              <a:ext uri="{FF2B5EF4-FFF2-40B4-BE49-F238E27FC236}">
                <a16:creationId xmlns="" xmlns:a16="http://schemas.microsoft.com/office/drawing/2014/main" id="{F47EDC76-93E4-69B2-B3EB-FFBB9F9285CB}"/>
              </a:ext>
            </a:extLst>
          </p:cNvPr>
          <p:cNvSpPr txBox="1"/>
          <p:nvPr/>
        </p:nvSpPr>
        <p:spPr>
          <a:xfrm>
            <a:off x="1371600" y="2315434"/>
            <a:ext cx="5143500" cy="276999"/>
          </a:xfrm>
          <a:prstGeom prst="rect">
            <a:avLst/>
          </a:prstGeom>
          <a:noFill/>
        </p:spPr>
        <p:txBody>
          <a:bodyPr wrap="square" lIns="0" tIns="0" rIns="0" bIns="0" rtlCol="0">
            <a:spAutoFit/>
          </a:bodyPr>
          <a:lstStyle/>
          <a:p>
            <a:pPr algn="just" defTabSz="685800">
              <a:defRPr/>
            </a:pPr>
            <a:r>
              <a:rPr lang="en-US" dirty="0" err="1">
                <a:solidFill>
                  <a:srgbClr val="002060"/>
                </a:solidFill>
                <a:latin typeface="Roboto" panose="02000000000000000000" pitchFamily="2" charset="0"/>
                <a:ea typeface="Roboto" panose="02000000000000000000" pitchFamily="2" charset="0"/>
              </a:rPr>
              <a:t>Chuẩn</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bị</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các</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nguyên</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vật</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liệu</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cho</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buổi</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học</a:t>
            </a:r>
            <a:r>
              <a:rPr lang="en-US" dirty="0">
                <a:solidFill>
                  <a:srgbClr val="002060"/>
                </a:solidFill>
                <a:latin typeface="Roboto" panose="02000000000000000000" pitchFamily="2" charset="0"/>
                <a:ea typeface="Roboto" panose="02000000000000000000" pitchFamily="2" charset="0"/>
              </a:rPr>
              <a:t> </a:t>
            </a:r>
            <a:r>
              <a:rPr lang="en-US" dirty="0" err="1">
                <a:solidFill>
                  <a:srgbClr val="002060"/>
                </a:solidFill>
                <a:latin typeface="Roboto" panose="02000000000000000000" pitchFamily="2" charset="0"/>
                <a:ea typeface="Roboto" panose="02000000000000000000" pitchFamily="2" charset="0"/>
              </a:rPr>
              <a:t>sau</a:t>
            </a:r>
            <a:r>
              <a:rPr lang="en-US" dirty="0">
                <a:solidFill>
                  <a:srgbClr val="002060"/>
                </a:solidFill>
                <a:latin typeface="Roboto" panose="02000000000000000000" pitchFamily="2" charset="0"/>
                <a:ea typeface="Roboto" panose="02000000000000000000" pitchFamily="2" charset="0"/>
              </a:rPr>
              <a:t>:</a:t>
            </a:r>
          </a:p>
        </p:txBody>
      </p:sp>
      <p:sp>
        <p:nvSpPr>
          <p:cNvPr id="17" name="TextBox 16">
            <a:extLst>
              <a:ext uri="{FF2B5EF4-FFF2-40B4-BE49-F238E27FC236}">
                <a16:creationId xmlns="" xmlns:a16="http://schemas.microsoft.com/office/drawing/2014/main" id="{C50EEADF-F242-4F8F-96FE-76601BA8159E}"/>
              </a:ext>
            </a:extLst>
          </p:cNvPr>
          <p:cNvSpPr txBox="1"/>
          <p:nvPr/>
        </p:nvSpPr>
        <p:spPr>
          <a:xfrm>
            <a:off x="1349287" y="2763217"/>
            <a:ext cx="5188127" cy="276999"/>
          </a:xfrm>
          <a:prstGeom prst="rect">
            <a:avLst/>
          </a:prstGeom>
          <a:noFill/>
        </p:spPr>
        <p:txBody>
          <a:bodyPr wrap="square" lIns="0" tIns="0" rIns="0" bIns="0" rtlCol="0">
            <a:spAutoFit/>
          </a:bodyPr>
          <a:lstStyle/>
          <a:p>
            <a:pPr lvl="0" algn="just">
              <a:defRPr/>
            </a:pPr>
            <a:r>
              <a:rPr lang="en-US">
                <a:solidFill>
                  <a:srgbClr val="002060"/>
                </a:solidFill>
                <a:latin typeface="Roboto" panose="02000000000000000000" pitchFamily="2" charset="0"/>
                <a:ea typeface="Roboto" panose="02000000000000000000" pitchFamily="2" charset="0"/>
              </a:rPr>
              <a:t>Giấy A4, giấy màu, kéo, keo dán, bút màu, bút chì</a:t>
            </a:r>
            <a:endParaRPr lang="en-US" dirty="0">
              <a:solidFill>
                <a:srgbClr val="002060"/>
              </a:solidFill>
              <a:latin typeface="Roboto" panose="02000000000000000000" pitchFamily="2" charset="0"/>
              <a:ea typeface="Roboto" panose="02000000000000000000" pitchFamily="2" charset="0"/>
            </a:endParaRPr>
          </a:p>
        </p:txBody>
      </p:sp>
      <p:pic>
        <p:nvPicPr>
          <p:cNvPr id="19" name="Picture 18">
            <a:extLst>
              <a:ext uri="{FF2B5EF4-FFF2-40B4-BE49-F238E27FC236}">
                <a16:creationId xmlns="" xmlns:a16="http://schemas.microsoft.com/office/drawing/2014/main" id="{2F0B38A0-9C2A-CC9E-621D-1963F69D092A}"/>
              </a:ext>
            </a:extLst>
          </p:cNvPr>
          <p:cNvPicPr>
            <a:picLocks noChangeAspect="1"/>
          </p:cNvPicPr>
          <p:nvPr/>
        </p:nvPicPr>
        <p:blipFill>
          <a:blip r:embed="rId3"/>
          <a:stretch>
            <a:fillRect/>
          </a:stretch>
        </p:blipFill>
        <p:spPr>
          <a:xfrm>
            <a:off x="5841730" y="3672449"/>
            <a:ext cx="791024" cy="48467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 xmlns:a16="http://schemas.microsoft.com/office/drawing/2014/main" id="{D13FA7AD-DE74-FA1D-AB8E-2F9C196B8DDD}"/>
              </a:ext>
            </a:extLst>
          </p:cNvPr>
          <p:cNvPicPr>
            <a:picLocks noChangeAspect="1"/>
          </p:cNvPicPr>
          <p:nvPr/>
        </p:nvPicPr>
        <p:blipFill>
          <a:blip r:embed="rId4"/>
          <a:stretch>
            <a:fillRect/>
          </a:stretch>
        </p:blipFill>
        <p:spPr>
          <a:xfrm rot="10800000">
            <a:off x="5551755" y="4386590"/>
            <a:ext cx="1370973" cy="22614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 xmlns:a16="http://schemas.microsoft.com/office/drawing/2014/main" id="{901E8F2F-82B1-8289-A128-7A4A6AA36D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332" y="3486976"/>
            <a:ext cx="1150800" cy="1150800"/>
          </a:xfrm>
          <a:prstGeom prst="rect">
            <a:avLst/>
          </a:prstGeom>
        </p:spPr>
      </p:pic>
      <p:pic>
        <p:nvPicPr>
          <p:cNvPr id="13" name="Picture 12">
            <a:extLst>
              <a:ext uri="{FF2B5EF4-FFF2-40B4-BE49-F238E27FC236}">
                <a16:creationId xmlns="" xmlns:a16="http://schemas.microsoft.com/office/drawing/2014/main"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9" y="810155"/>
            <a:ext cx="1414424" cy="1058518"/>
          </a:xfrm>
          <a:prstGeom prst="rect">
            <a:avLst/>
          </a:prstGeom>
          <a:effectLst>
            <a:outerShdw blurRad="63500" sx="102000" sy="102000" algn="ctr" rotWithShape="0">
              <a:prstClr val="black">
                <a:alpha val="40000"/>
              </a:prstClr>
            </a:outerShdw>
          </a:effectLst>
        </p:spPr>
      </p:pic>
      <p:sp>
        <p:nvSpPr>
          <p:cNvPr id="2" name="Rectangle 1"/>
          <p:cNvSpPr/>
          <p:nvPr/>
        </p:nvSpPr>
        <p:spPr>
          <a:xfrm>
            <a:off x="1434712" y="3589580"/>
            <a:ext cx="607868" cy="82721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rot="1565122">
            <a:off x="1624827" y="3707079"/>
            <a:ext cx="607868" cy="82721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6857693" y="3212635"/>
            <a:ext cx="818331" cy="1059221"/>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4166464" y="3487809"/>
            <a:ext cx="1232840" cy="1046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5315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p:nvPr/>
        </p:nvSpPr>
        <p:spPr>
          <a:xfrm>
            <a:off x="-354744" y="857250"/>
            <a:ext cx="5805920" cy="5143500"/>
          </a:xfrm>
          <a:prstGeom prst="dec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Rectangle 2"/>
          <p:cNvSpPr/>
          <p:nvPr/>
        </p:nvSpPr>
        <p:spPr>
          <a:xfrm>
            <a:off x="-559214" y="857250"/>
            <a:ext cx="5805920" cy="5143500"/>
          </a:xfrm>
          <a:prstGeom prst="decagon">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6" name="Arrow: Pentagon 25">
            <a:extLst>
              <a:ext uri="{FF2B5EF4-FFF2-40B4-BE49-F238E27FC236}">
                <a16:creationId xmlns="" xmlns:a16="http://schemas.microsoft.com/office/drawing/2014/main" id="{F1C07DEE-8892-24B9-69DB-4BC45E9619CB}"/>
              </a:ext>
            </a:extLst>
          </p:cNvPr>
          <p:cNvSpPr/>
          <p:nvPr/>
        </p:nvSpPr>
        <p:spPr>
          <a:xfrm>
            <a:off x="2715429" y="5038160"/>
            <a:ext cx="731371" cy="735853"/>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3" name="TextBox 42">
            <a:extLst>
              <a:ext uri="{FF2B5EF4-FFF2-40B4-BE49-F238E27FC236}">
                <a16:creationId xmlns="" xmlns:a16="http://schemas.microsoft.com/office/drawing/2014/main" id="{5B1500B4-2A13-B105-884B-9C3A22343CC6}"/>
              </a:ext>
            </a:extLst>
          </p:cNvPr>
          <p:cNvSpPr txBox="1"/>
          <p:nvPr/>
        </p:nvSpPr>
        <p:spPr>
          <a:xfrm>
            <a:off x="2715429" y="5232961"/>
            <a:ext cx="793568" cy="369332"/>
          </a:xfrm>
          <a:prstGeom prst="rect">
            <a:avLst/>
          </a:prstGeom>
          <a:noFill/>
          <a:scene3d>
            <a:camera prst="orthographicFront"/>
            <a:lightRig rig="threePt" dir="t"/>
          </a:scene3d>
          <a:sp3d>
            <a:bevelT prst="angle"/>
          </a:sp3d>
        </p:spPr>
        <p:txBody>
          <a:bodyPr wrap="square" rtlCol="0">
            <a:spAutoFit/>
          </a:bodyPr>
          <a:lstStyle/>
          <a:p>
            <a:pPr defTabSz="685800">
              <a:defRPr/>
            </a:pPr>
            <a:r>
              <a:rPr lang="vi-VN">
                <a:solidFill>
                  <a:prstClr val="white"/>
                </a:solidFill>
                <a:latin typeface="Roboto Black" panose="02000000000000000000" pitchFamily="2" charset="0"/>
                <a:ea typeface="Roboto Black" panose="02000000000000000000" pitchFamily="2" charset="0"/>
              </a:rPr>
              <a:t>Tiết </a:t>
            </a:r>
            <a:r>
              <a:rPr lang="en-US">
                <a:solidFill>
                  <a:prstClr val="white"/>
                </a:solidFill>
                <a:latin typeface="Roboto Black" panose="02000000000000000000" pitchFamily="2" charset="0"/>
                <a:ea typeface="Roboto Black" panose="02000000000000000000" pitchFamily="2" charset="0"/>
              </a:rPr>
              <a:t>2</a:t>
            </a:r>
            <a:endParaRPr lang="vi-VN" dirty="0">
              <a:solidFill>
                <a:prstClr val="white"/>
              </a:solidFill>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661" y="1245591"/>
            <a:ext cx="1414424" cy="1058518"/>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 xmlns:a16="http://schemas.microsoft.com/office/drawing/2014/main" id="{DA14CBFD-2C6F-E4A0-F468-3C5C731B2275}"/>
              </a:ext>
            </a:extLst>
          </p:cNvPr>
          <p:cNvSpPr txBox="1"/>
          <p:nvPr/>
        </p:nvSpPr>
        <p:spPr>
          <a:xfrm>
            <a:off x="1655316" y="1497871"/>
            <a:ext cx="1376860" cy="55399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defTabSz="685800">
              <a:defRPr/>
            </a:pPr>
            <a:r>
              <a:rPr lang="en-US" sz="3000">
                <a:solidFill>
                  <a:srgbClr val="7030A0"/>
                </a:solidFill>
                <a:latin typeface="Roboto Black" panose="02000000000000000000" pitchFamily="2" charset="0"/>
                <a:ea typeface="Roboto Black" panose="02000000000000000000" pitchFamily="2" charset="0"/>
              </a:rPr>
              <a:t>BÀI 7</a:t>
            </a:r>
            <a:endParaRPr lang="en-US" sz="3000" dirty="0">
              <a:solidFill>
                <a:srgbClr val="7030A0"/>
              </a:solidFill>
              <a:latin typeface="Roboto Black" panose="02000000000000000000" pitchFamily="2" charset="0"/>
              <a:ea typeface="Roboto Black" panose="02000000000000000000" pitchFamily="2" charset="0"/>
            </a:endParaRPr>
          </a:p>
        </p:txBody>
      </p:sp>
      <p:sp>
        <p:nvSpPr>
          <p:cNvPr id="14" name="TextBox 13"/>
          <p:cNvSpPr txBox="1"/>
          <p:nvPr/>
        </p:nvSpPr>
        <p:spPr>
          <a:xfrm>
            <a:off x="21408" y="2304108"/>
            <a:ext cx="4948283" cy="2169825"/>
          </a:xfrm>
          <a:prstGeom prst="rect">
            <a:avLst/>
          </a:prstGeom>
          <a:noFill/>
        </p:spPr>
        <p:txBody>
          <a:bodyPr wrap="square" rtlCol="0">
            <a:spAutoFit/>
          </a:bodyPr>
          <a:lstStyle/>
          <a:p>
            <a:pPr algn="ctr" defTabSz="685800">
              <a:lnSpc>
                <a:spcPct val="150000"/>
              </a:lnSpc>
              <a:defRPr/>
            </a:pPr>
            <a:r>
              <a:rPr lang="en-US" altLang="zh-CN" sz="4500" b="1" dirty="0">
                <a:solidFill>
                  <a:srgbClr val="0070C0"/>
                </a:solidFill>
                <a:latin typeface="Roboto Black" panose="02000000000000000000" pitchFamily="2" charset="0"/>
                <a:ea typeface="Roboto Black" panose="02000000000000000000" pitchFamily="2" charset="0"/>
              </a:rPr>
              <a:t>CÁC BỘ PHẬN CỦA THỰC VẬT</a:t>
            </a:r>
          </a:p>
        </p:txBody>
      </p:sp>
      <p:pic>
        <p:nvPicPr>
          <p:cNvPr id="8" name="Picture 7">
            <a:extLst>
              <a:ext uri="{FF2B5EF4-FFF2-40B4-BE49-F238E27FC236}">
                <a16:creationId xmlns="" xmlns:a16="http://schemas.microsoft.com/office/drawing/2014/main" id="{2A2C2BB8-D7B4-5CCF-E5B3-4B6EA932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724" y="1596717"/>
            <a:ext cx="1972163" cy="3061644"/>
          </a:xfrm>
          <a:prstGeom prst="rect">
            <a:avLst/>
          </a:prstGeom>
        </p:spPr>
      </p:pic>
      <p:pic>
        <p:nvPicPr>
          <p:cNvPr id="10" name="Picture 9">
            <a:extLst>
              <a:ext uri="{FF2B5EF4-FFF2-40B4-BE49-F238E27FC236}">
                <a16:creationId xmlns="" xmlns:a16="http://schemas.microsoft.com/office/drawing/2014/main" id="{02474893-E42C-A2D1-ED7F-24615ED7B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3526" y="2701397"/>
            <a:ext cx="1732677" cy="3072616"/>
          </a:xfrm>
          <a:prstGeom prst="rect">
            <a:avLst/>
          </a:prstGeom>
        </p:spPr>
      </p:pic>
    </p:spTree>
    <p:extLst>
      <p:ext uri="{BB962C8B-B14F-4D97-AF65-F5344CB8AC3E}">
        <p14:creationId xmlns:p14="http://schemas.microsoft.com/office/powerpoint/2010/main" val="240450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910906" y="2049474"/>
            <a:ext cx="7064486" cy="369332"/>
          </a:xfrm>
          <a:prstGeom prst="rect">
            <a:avLst/>
          </a:prstGeom>
          <a:noFill/>
        </p:spPr>
        <p:txBody>
          <a:bodyPr wrap="square" rtlCol="0">
            <a:spAutoFit/>
          </a:bodyPr>
          <a:lstStyle/>
          <a:p>
            <a:pPr algn="ctr" defTabSz="685800">
              <a:defRPr/>
            </a:pPr>
            <a:r>
              <a:rPr lang="vi-VN" dirty="0">
                <a:solidFill>
                  <a:srgbClr val="002060"/>
                </a:solidFill>
                <a:latin typeface="Roboto" panose="02000000000000000000" pitchFamily="2" charset="0"/>
                <a:ea typeface="Roboto" panose="02000000000000000000" pitchFamily="2" charset="0"/>
              </a:rPr>
              <a:t>Thảo luận và chia sẻ ý tưởng cách làm sổ lật về cây</a:t>
            </a:r>
          </a:p>
        </p:txBody>
      </p:sp>
      <p:sp>
        <p:nvSpPr>
          <p:cNvPr id="117" name="TextBox 116"/>
          <p:cNvSpPr txBox="1"/>
          <p:nvPr/>
        </p:nvSpPr>
        <p:spPr>
          <a:xfrm>
            <a:off x="1957887" y="887127"/>
            <a:ext cx="5079629" cy="830997"/>
          </a:xfrm>
          <a:prstGeom prst="rect">
            <a:avLst/>
          </a:prstGeom>
          <a:noFill/>
        </p:spPr>
        <p:txBody>
          <a:bodyPr wrap="square" rtlCol="0">
            <a:spAutoFit/>
          </a:bodyPr>
          <a:lstStyle/>
          <a:p>
            <a:pPr algn="ctr" defTabSz="685800">
              <a:defRPr/>
            </a:pPr>
            <a:r>
              <a:rPr lang="vi-VN" altLang="zh-CN" sz="2400" b="1" dirty="0">
                <a:solidFill>
                  <a:srgbClr val="002060"/>
                </a:solidFill>
                <a:latin typeface="Roboto" panose="02000000000000000000" pitchFamily="2" charset="0"/>
                <a:ea typeface="Roboto" panose="02000000000000000000" pitchFamily="2" charset="0"/>
              </a:rPr>
              <a:t>ĐỀ XUẤT Ý TƯỞNG VÀ CÁCH LÀM SỔ LẬT VỀ CÂY</a:t>
            </a:r>
            <a:endParaRPr lang="en-US" altLang="zh-CN" sz="2400" b="1" dirty="0">
              <a:solidFill>
                <a:srgbClr val="002060"/>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 xmlns:a16="http://schemas.microsoft.com/office/drawing/2014/main" id="{1C6C1494-9761-2059-0481-6D5C41B8AC62}"/>
              </a:ext>
            </a:extLst>
          </p:cNvPr>
          <p:cNvSpPr txBox="1"/>
          <p:nvPr/>
        </p:nvSpPr>
        <p:spPr>
          <a:xfrm>
            <a:off x="3897211" y="5359250"/>
            <a:ext cx="1200980" cy="369332"/>
          </a:xfrm>
          <a:prstGeom prst="rect">
            <a:avLst/>
          </a:prstGeom>
          <a:noFill/>
        </p:spPr>
        <p:txBody>
          <a:bodyPr wrap="square" rtlCol="0">
            <a:spAutoFit/>
          </a:bodyPr>
          <a:lstStyle/>
          <a:p>
            <a:pPr algn="ctr" defTabSz="685800">
              <a:defRPr/>
            </a:pPr>
            <a:r>
              <a:rPr lang="en-US" b="1" dirty="0" err="1">
                <a:solidFill>
                  <a:srgbClr val="FF0000"/>
                </a:solidFill>
                <a:latin typeface="Roboto" panose="02000000000000000000" pitchFamily="2" charset="0"/>
                <a:ea typeface="Roboto" panose="02000000000000000000" pitchFamily="2" charset="0"/>
              </a:rPr>
              <a:t>Gợi</a:t>
            </a:r>
            <a:r>
              <a:rPr lang="en-US" b="1" dirty="0">
                <a:solidFill>
                  <a:srgbClr val="FF0000"/>
                </a:solidFill>
                <a:latin typeface="Roboto" panose="02000000000000000000" pitchFamily="2" charset="0"/>
                <a:ea typeface="Roboto" panose="02000000000000000000" pitchFamily="2" charset="0"/>
              </a:rPr>
              <a:t> ý</a:t>
            </a:r>
            <a:endParaRPr lang="en-US" altLang="zh-CN" sz="2400" b="1" dirty="0">
              <a:solidFill>
                <a:srgbClr val="FF0000"/>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70" y="1218976"/>
            <a:ext cx="1414424" cy="1058518"/>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 xmlns:a16="http://schemas.microsoft.com/office/drawing/2014/main" id="{A0E2D791-7693-675F-A85E-E97D768F7175}"/>
              </a:ext>
            </a:extLst>
          </p:cNvPr>
          <p:cNvPicPr>
            <a:picLocks noChangeAspect="1"/>
          </p:cNvPicPr>
          <p:nvPr/>
        </p:nvPicPr>
        <p:blipFill rotWithShape="1">
          <a:blip r:embed="rId4"/>
          <a:srcRect l="12530" t="10731" r="15424" b="10244"/>
          <a:stretch/>
        </p:blipFill>
        <p:spPr>
          <a:xfrm>
            <a:off x="726519" y="2805053"/>
            <a:ext cx="1610457" cy="2048906"/>
          </a:xfrm>
          <a:prstGeom prst="rect">
            <a:avLst/>
          </a:prstGeom>
        </p:spPr>
      </p:pic>
      <p:sp>
        <p:nvSpPr>
          <p:cNvPr id="2" name="Rectangle 1"/>
          <p:cNvSpPr/>
          <p:nvPr/>
        </p:nvSpPr>
        <p:spPr>
          <a:xfrm>
            <a:off x="3500588" y="2772686"/>
            <a:ext cx="1543050" cy="2113638"/>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549321" y="2805053"/>
            <a:ext cx="1543050" cy="2113638"/>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4418" b="96386" l="5769" r="95385"/>
                    </a14:imgEffect>
                  </a14:imgLayer>
                </a14:imgProps>
              </a:ext>
            </a:extLst>
          </a:blip>
          <a:stretch>
            <a:fillRect/>
          </a:stretch>
        </p:blipFill>
        <p:spPr>
          <a:xfrm>
            <a:off x="3428400" y="2940220"/>
            <a:ext cx="1690305" cy="161879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4388" y="2993415"/>
            <a:ext cx="1406863" cy="164569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87109" y="4853959"/>
            <a:ext cx="2003198" cy="2003198"/>
          </a:xfrm>
          <a:prstGeom prst="rect">
            <a:avLst/>
          </a:prstGeom>
        </p:spPr>
      </p:pic>
    </p:spTree>
    <p:extLst>
      <p:ext uri="{BB962C8B-B14F-4D97-AF65-F5344CB8AC3E}">
        <p14:creationId xmlns:p14="http://schemas.microsoft.com/office/powerpoint/2010/main" val="244581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5"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ppt_w</p:attrName>
                                        </p:attrNameLst>
                                      </p:cBhvr>
                                      <p:tavLst>
                                        <p:tav tm="0" fmla="#ppt_w*sin(2.5*pi*$)">
                                          <p:val>
                                            <p:fltVal val="0"/>
                                          </p:val>
                                        </p:tav>
                                        <p:tav tm="100000">
                                          <p:val>
                                            <p:fltVal val="1"/>
                                          </p:val>
                                        </p:tav>
                                      </p:tavLst>
                                    </p:anim>
                                    <p:anim calcmode="lin" valueType="num">
                                      <p:cBhvr>
                                        <p:cTn id="18" dur="2000" fill="hold"/>
                                        <p:tgtEl>
                                          <p:spTgt spid="2"/>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ppt_w</p:attrName>
                                        </p:attrNameLst>
                                      </p:cBhvr>
                                      <p:tavLst>
                                        <p:tav tm="0" fmla="#ppt_w*sin(2.5*pi*$)">
                                          <p:val>
                                            <p:fltVal val="0"/>
                                          </p:val>
                                        </p:tav>
                                        <p:tav tm="100000">
                                          <p:val>
                                            <p:fltVal val="1"/>
                                          </p:val>
                                        </p:tav>
                                      </p:tavLst>
                                    </p:anim>
                                    <p:anim calcmode="lin" valueType="num">
                                      <p:cBhvr>
                                        <p:cTn id="23" dur="2000" fill="hold"/>
                                        <p:tgtEl>
                                          <p:spTgt spid="3"/>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par>
                                <p:cTn id="39" presetID="53"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P spid="2"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60582" y="2196840"/>
            <a:ext cx="7147539"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7575887F-8B81-8D7F-481D-5E53F42E6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0886">
            <a:off x="6204982" y="1201547"/>
            <a:ext cx="1780461"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sp>
        <p:nvSpPr>
          <p:cNvPr id="117" name="TextBox 116"/>
          <p:cNvSpPr txBox="1"/>
          <p:nvPr/>
        </p:nvSpPr>
        <p:spPr>
          <a:xfrm>
            <a:off x="2250937" y="930136"/>
            <a:ext cx="4108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2943798" y="2620632"/>
            <a:ext cx="3095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92D050"/>
                </a:solidFill>
                <a:effectLst/>
                <a:uLnTx/>
                <a:uFillTx/>
                <a:latin typeface="+mj-lt"/>
                <a:ea typeface="Roboto" panose="02000000000000000000" pitchFamily="2" charset="0"/>
                <a:cs typeface="+mn-cs"/>
                <a:sym typeface="Wingdings" panose="05000000000000000000" pitchFamily="2" charset="2"/>
              </a:rPr>
              <a:t></a:t>
            </a:r>
            <a:r>
              <a:rPr kumimoji="0" lang="en-US" altLang="zh-CN" sz="3200" b="1" i="0" u="none" strike="noStrike" kern="1200" cap="none" spc="0" normalizeH="0" baseline="0" noProof="0" dirty="0">
                <a:ln>
                  <a:noFill/>
                </a:ln>
                <a:solidFill>
                  <a:srgbClr val="002060"/>
                </a:solidFill>
                <a:effectLst/>
                <a:uLnTx/>
                <a:uFillTx/>
                <a:latin typeface="+mj-lt"/>
                <a:ea typeface="Roboto" panose="02000000000000000000" pitchFamily="2" charset="0"/>
                <a:cs typeface="+mn-cs"/>
                <a:sym typeface="Wingdings" panose="05000000000000000000" pitchFamily="2" charset="2"/>
              </a:rPr>
              <a:t> </a:t>
            </a:r>
            <a:r>
              <a:rPr kumimoji="0" lang="vi-VN" altLang="zh-CN" sz="3200" b="1" i="0" u="none" strike="noStrike" kern="1200" cap="none" spc="0" normalizeH="0" baseline="0" noProof="0" dirty="0">
                <a:ln>
                  <a:noFill/>
                </a:ln>
                <a:solidFill>
                  <a:srgbClr val="002060"/>
                </a:solidFill>
                <a:effectLst/>
                <a:uLnTx/>
                <a:uFillTx/>
                <a:latin typeface="+mj-lt"/>
                <a:ea typeface="Roboto" panose="02000000000000000000" pitchFamily="2" charset="0"/>
                <a:cs typeface="+mn-cs"/>
              </a:rPr>
              <a:t>Có các bộ phận của cây (rễ, thân, lá)</a:t>
            </a:r>
            <a:r>
              <a:rPr kumimoji="0" lang="en-US" altLang="zh-CN" sz="3200" b="1" i="0" u="none" strike="noStrike" kern="1200" cap="none" spc="0" normalizeH="0" baseline="0" noProof="0" dirty="0">
                <a:ln>
                  <a:noFill/>
                </a:ln>
                <a:solidFill>
                  <a:srgbClr val="002060"/>
                </a:solidFill>
                <a:effectLst/>
                <a:uLnTx/>
                <a:uFillTx/>
                <a:latin typeface="+mj-lt"/>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mj-lt"/>
              <a:ea typeface="Roboto" panose="02000000000000000000" pitchFamily="2" charset="0"/>
              <a:cs typeface="+mn-cs"/>
            </a:endParaRPr>
          </a:p>
        </p:txBody>
      </p:sp>
      <p:sp>
        <p:nvSpPr>
          <p:cNvPr id="10" name="TextBox 9"/>
          <p:cNvSpPr txBox="1"/>
          <p:nvPr/>
        </p:nvSpPr>
        <p:spPr>
          <a:xfrm>
            <a:off x="3383280" y="4511292"/>
            <a:ext cx="4813089" cy="1569660"/>
          </a:xfrm>
          <a:prstGeom prst="rect">
            <a:avLst/>
          </a:prstGeom>
          <a:noFill/>
        </p:spPr>
        <p:txBody>
          <a:bodyPr wrap="square" rtlCol="0">
            <a:spAutoFit/>
          </a:bodyPr>
          <a:lstStyle/>
          <a:p>
            <a:pPr lvl="0">
              <a:defRPr/>
            </a:pPr>
            <a:r>
              <a:rPr lang="vi-VN" altLang="zh-CN" sz="3200" b="1" dirty="0">
                <a:solidFill>
                  <a:srgbClr val="92D050"/>
                </a:solidFill>
                <a:latin typeface="+mj-lt"/>
                <a:ea typeface="Roboto" panose="02000000000000000000" pitchFamily="2" charset="0"/>
                <a:sym typeface="Wingdings" panose="05000000000000000000" pitchFamily="2" charset="2"/>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Hình</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ảnh</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thể</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hiện</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được</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loại</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cây</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phù</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hợp</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với</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đặc</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điểm</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bên</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ngoài</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của</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itchFamily="18" charset="0"/>
                <a:ea typeface="Roboto" panose="02000000000000000000" pitchFamily="2" charset="0"/>
                <a:cs typeface="Times New Roman" pitchFamily="18" charset="0"/>
              </a:rPr>
              <a:t>cây</a:t>
            </a:r>
            <a:r>
              <a:rPr kumimoji="0" lang="en-US"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a:t>
            </a:r>
            <a:endParaRPr kumimoji="0" lang="vi-VN" altLang="zh-CN" sz="32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endParaRPr>
          </a:p>
        </p:txBody>
      </p:sp>
      <p:pic>
        <p:nvPicPr>
          <p:cNvPr id="4" name="Picture 3">
            <a:extLst>
              <a:ext uri="{FF2B5EF4-FFF2-40B4-BE49-F238E27FC236}">
                <a16:creationId xmlns="" xmlns:a16="http://schemas.microsoft.com/office/drawing/2014/main" id="{7575887F-8B81-8D7F-481D-5E53F42E6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64631">
            <a:off x="976686" y="2490656"/>
            <a:ext cx="2030343" cy="3246779"/>
          </a:xfrm>
          <a:prstGeom prst="roundRect">
            <a:avLst>
              <a:gd name="adj" fmla="val 9492"/>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95361" y="656123"/>
            <a:ext cx="955576" cy="955576"/>
          </a:xfrm>
          <a:prstGeom prst="rect">
            <a:avLst/>
          </a:prstGeom>
        </p:spPr>
      </p:pic>
    </p:spTree>
    <p:extLst>
      <p:ext uri="{BB962C8B-B14F-4D97-AF65-F5344CB8AC3E}">
        <p14:creationId xmlns:p14="http://schemas.microsoft.com/office/powerpoint/2010/main" val="31980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898150" y="1783577"/>
            <a:ext cx="7064486" cy="369332"/>
          </a:xfrm>
          <a:prstGeom prst="rect">
            <a:avLst/>
          </a:prstGeom>
          <a:noFill/>
        </p:spPr>
        <p:txBody>
          <a:bodyPr wrap="square" rtlCol="0">
            <a:spAutoFit/>
          </a:bodyPr>
          <a:lstStyle/>
          <a:p>
            <a:pPr algn="ctr" defTabSz="685800">
              <a:defRPr/>
            </a:pPr>
            <a:r>
              <a:rPr lang="vi-VN" dirty="0">
                <a:solidFill>
                  <a:srgbClr val="002060"/>
                </a:solidFill>
                <a:latin typeface="Roboto" panose="02000000000000000000" pitchFamily="2" charset="0"/>
                <a:ea typeface="Roboto" panose="02000000000000000000" pitchFamily="2" charset="0"/>
              </a:rPr>
              <a:t>Lựa chọn ý tưởng và đề xuất cách làm các </a:t>
            </a:r>
            <a:r>
              <a:rPr lang="vi-VN">
                <a:solidFill>
                  <a:srgbClr val="002060"/>
                </a:solidFill>
                <a:latin typeface="Roboto" panose="02000000000000000000" pitchFamily="2" charset="0"/>
                <a:ea typeface="Roboto" panose="02000000000000000000" pitchFamily="2" charset="0"/>
              </a:rPr>
              <a:t>bộ phận</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2" y="836709"/>
            <a:ext cx="1414424" cy="1058518"/>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143190" y="881795"/>
            <a:ext cx="5079629" cy="830997"/>
          </a:xfrm>
          <a:prstGeom prst="rect">
            <a:avLst/>
          </a:prstGeom>
          <a:noFill/>
        </p:spPr>
        <p:txBody>
          <a:bodyPr wrap="square" rtlCol="0">
            <a:spAutoFit/>
          </a:bodyPr>
          <a:lstStyle/>
          <a:p>
            <a:pPr algn="ctr" defTabSz="685800">
              <a:defRPr/>
            </a:pPr>
            <a:r>
              <a:rPr lang="vi-VN" altLang="zh-CN" sz="2400" b="1" dirty="0">
                <a:solidFill>
                  <a:srgbClr val="002060"/>
                </a:solidFill>
                <a:latin typeface="Roboto" panose="02000000000000000000" pitchFamily="2" charset="0"/>
                <a:ea typeface="Roboto" panose="02000000000000000000" pitchFamily="2" charset="0"/>
              </a:rPr>
              <a:t>ĐỀ XUẤT Ý TƯỞNG VÀ CÁCH LÀM </a:t>
            </a:r>
            <a:r>
              <a:rPr lang="vi-VN" sz="2400" b="1" dirty="0">
                <a:solidFill>
                  <a:srgbClr val="002060"/>
                </a:solidFill>
                <a:latin typeface="Roboto" panose="02000000000000000000" pitchFamily="2" charset="0"/>
                <a:ea typeface="Roboto" panose="02000000000000000000" pitchFamily="2" charset="0"/>
              </a:rPr>
              <a:t>SỔ LẬT VỀ CÂY</a:t>
            </a:r>
            <a:endParaRPr lang="en-US" altLang="zh-CN" sz="2400" b="1" dirty="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477" t="5992" r="9497" b="9471"/>
          <a:stretch/>
        </p:blipFill>
        <p:spPr>
          <a:xfrm rot="20972762">
            <a:off x="927107" y="2717024"/>
            <a:ext cx="1821175" cy="2289696"/>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3883871" y="2805053"/>
            <a:ext cx="1543050" cy="2113638"/>
            <a:chOff x="4667451" y="2553915"/>
            <a:chExt cx="2057400" cy="2818184"/>
          </a:xfrm>
        </p:grpSpPr>
        <p:sp>
          <p:nvSpPr>
            <p:cNvPr id="13" name="Rectangle 12"/>
            <p:cNvSpPr/>
            <p:nvPr/>
          </p:nvSpPr>
          <p:spPr>
            <a:xfrm rot="21091453">
              <a:off x="4667451" y="2553915"/>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1453">
              <a:off x="5089501" y="2777293"/>
              <a:ext cx="1217137" cy="2158390"/>
            </a:xfrm>
            <a:prstGeom prst="rect">
              <a:avLst/>
            </a:prstGeom>
          </p:spPr>
        </p:pic>
      </p:grpSp>
      <p:grpSp>
        <p:nvGrpSpPr>
          <p:cNvPr id="2" name="Group 1"/>
          <p:cNvGrpSpPr/>
          <p:nvPr/>
        </p:nvGrpSpPr>
        <p:grpSpPr>
          <a:xfrm>
            <a:off x="6549321" y="2805053"/>
            <a:ext cx="1543050" cy="2113638"/>
            <a:chOff x="8732428" y="2597070"/>
            <a:chExt cx="2057400" cy="2818184"/>
          </a:xfrm>
        </p:grpSpPr>
        <p:sp>
          <p:nvSpPr>
            <p:cNvPr id="14" name="Rectangle 13"/>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8215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26"/>
          <a:stretch/>
        </p:blipFill>
        <p:spPr>
          <a:xfrm>
            <a:off x="-475989" y="0"/>
            <a:ext cx="10471759" cy="6858000"/>
          </a:xfrm>
          <a:prstGeom prst="rect">
            <a:avLst/>
          </a:prstGeom>
        </p:spPr>
      </p:pic>
      <p:sp>
        <p:nvSpPr>
          <p:cNvPr id="2" name="Rectangle 1"/>
          <p:cNvSpPr/>
          <p:nvPr/>
        </p:nvSpPr>
        <p:spPr>
          <a:xfrm>
            <a:off x="1770644" y="2341034"/>
            <a:ext cx="6153864" cy="286232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000" b="1" spc="50">
                <a:ln w="11430"/>
                <a:solidFill>
                  <a:srgbClr val="006666"/>
                </a:solidFill>
                <a:effectLst>
                  <a:outerShdw blurRad="76200" dist="50800" dir="5400000" algn="tl" rotWithShape="0">
                    <a:srgbClr val="000000">
                      <a:alpha val="65000"/>
                    </a:srgbClr>
                  </a:outerShdw>
                </a:effectLst>
              </a:rPr>
              <a:t>KHỞI </a:t>
            </a:r>
            <a:r>
              <a:rPr lang="en-US" sz="9000" b="1" spc="50" smtClean="0">
                <a:ln w="11430"/>
                <a:solidFill>
                  <a:srgbClr val="006666"/>
                </a:solidFill>
                <a:effectLst>
                  <a:outerShdw blurRad="76200" dist="50800" dir="5400000" algn="tl" rotWithShape="0">
                    <a:srgbClr val="000000">
                      <a:alpha val="65000"/>
                    </a:srgbClr>
                  </a:outerShdw>
                </a:effectLst>
              </a:rPr>
              <a:t>ĐỘNG</a:t>
            </a:r>
          </a:p>
          <a:p>
            <a:pPr algn="ctr"/>
            <a:r>
              <a:rPr lang="en-US" sz="9000" b="1" spc="50" smtClean="0">
                <a:ln w="11430"/>
                <a:solidFill>
                  <a:srgbClr val="006666"/>
                </a:solidFill>
                <a:effectLst>
                  <a:outerShdw blurRad="76200" dist="50800" dir="5400000" algn="tl" rotWithShape="0">
                    <a:srgbClr val="000000">
                      <a:alpha val="65000"/>
                    </a:srgbClr>
                  </a:outerShdw>
                </a:effectLst>
              </a:rPr>
              <a:t>(Đặt vấn đề)</a:t>
            </a:r>
            <a:endParaRPr lang="en-US" sz="9000" b="1" cap="none" spc="50" dirty="0">
              <a:ln w="11430"/>
              <a:solidFill>
                <a:srgbClr val="00666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6717514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0" y="958329"/>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mj-lt"/>
                <a:ea typeface="Roboto" panose="02000000000000000000" pitchFamily="2" charset="0"/>
                <a:cs typeface="+mn-cs"/>
              </a:rPr>
              <a:t>Lựa chọn ý tưởng và đề xuất cách làm các bộ phận</a:t>
            </a:r>
            <a:endParaRPr kumimoji="0" lang="en-US" altLang="zh-CN" sz="3200" b="1" i="0" u="none" strike="noStrike" kern="1200" cap="none" spc="0" normalizeH="0" baseline="0" noProof="0" dirty="0">
              <a:ln>
                <a:noFill/>
              </a:ln>
              <a:solidFill>
                <a:srgbClr val="003300"/>
              </a:solidFill>
              <a:effectLst/>
              <a:uLnTx/>
              <a:uFillTx/>
              <a:latin typeface="+mj-lt"/>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6356" y="152400"/>
            <a:ext cx="955576" cy="955576"/>
          </a:xfrm>
          <a:prstGeom prst="rect">
            <a:avLst/>
          </a:prstGeom>
        </p:spPr>
      </p:pic>
      <p:sp>
        <p:nvSpPr>
          <p:cNvPr id="4" name="Rectangle 3"/>
          <p:cNvSpPr/>
          <p:nvPr/>
        </p:nvSpPr>
        <p:spPr>
          <a:xfrm>
            <a:off x="2260954" y="130471"/>
            <a:ext cx="495039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solidFill>
                  <a:schemeClr val="accent6">
                    <a:lumMod val="50000"/>
                  </a:schemeClr>
                </a:solidFill>
                <a:effectLst>
                  <a:outerShdw blurRad="76200" dist="50800" dir="5400000" algn="tl" rotWithShape="0">
                    <a:srgbClr val="000000">
                      <a:alpha val="65000"/>
                    </a:srgbClr>
                  </a:outerShdw>
                </a:effectLst>
              </a:rPr>
              <a:t>Thảo</a:t>
            </a:r>
            <a:r>
              <a:rPr lang="en-US" sz="5400" b="1" cap="none" spc="50" dirty="0">
                <a:ln w="11430"/>
                <a:solidFill>
                  <a:schemeClr val="accent6">
                    <a:lumMod val="50000"/>
                  </a:schemeClr>
                </a:solidFill>
                <a:effectLst>
                  <a:outerShdw blurRad="76200" dist="50800" dir="5400000" algn="tl" rotWithShape="0">
                    <a:srgbClr val="000000">
                      <a:alpha val="65000"/>
                    </a:srgbClr>
                  </a:outerShdw>
                </a:effectLst>
              </a:rPr>
              <a:t> </a:t>
            </a:r>
            <a:r>
              <a:rPr lang="en-US" sz="5400" b="1" cap="none" spc="50" dirty="0" err="1">
                <a:ln w="11430"/>
                <a:solidFill>
                  <a:schemeClr val="accent6">
                    <a:lumMod val="50000"/>
                  </a:schemeClr>
                </a:solidFill>
                <a:effectLst>
                  <a:outerShdw blurRad="76200" dist="50800" dir="5400000" algn="tl" rotWithShape="0">
                    <a:srgbClr val="000000">
                      <a:alpha val="65000"/>
                    </a:srgbClr>
                  </a:outerShdw>
                </a:effectLst>
              </a:rPr>
              <a:t>luận</a:t>
            </a:r>
            <a:r>
              <a:rPr lang="en-US" sz="5400" b="1" cap="none" spc="50" dirty="0">
                <a:ln w="11430"/>
                <a:solidFill>
                  <a:schemeClr val="accent6">
                    <a:lumMod val="50000"/>
                  </a:schemeClr>
                </a:solidFill>
                <a:effectLst>
                  <a:outerShdw blurRad="76200" dist="50800" dir="5400000" algn="tl" rotWithShape="0">
                    <a:srgbClr val="000000">
                      <a:alpha val="65000"/>
                    </a:srgbClr>
                  </a:outerShdw>
                </a:effectLst>
              </a:rPr>
              <a:t> </a:t>
            </a:r>
            <a:r>
              <a:rPr lang="en-US" sz="5400" b="1" cap="none" spc="50" dirty="0" err="1">
                <a:ln w="11430"/>
                <a:solidFill>
                  <a:schemeClr val="accent6">
                    <a:lumMod val="50000"/>
                  </a:schemeClr>
                </a:solidFill>
                <a:effectLst>
                  <a:outerShdw blurRad="76200" dist="50800" dir="5400000" algn="tl" rotWithShape="0">
                    <a:srgbClr val="000000">
                      <a:alpha val="65000"/>
                    </a:srgbClr>
                  </a:outerShdw>
                </a:effectLst>
              </a:rPr>
              <a:t>nhóm</a:t>
            </a:r>
            <a:endParaRPr lang="en-US" sz="5400" b="1" cap="none" spc="50" dirty="0">
              <a:ln w="11430"/>
              <a:solidFill>
                <a:schemeClr val="accent6">
                  <a:lumMod val="50000"/>
                </a:schemeClr>
              </a:solidFill>
              <a:effectLst>
                <a:outerShdw blurRad="76200" dist="50800" dir="5400000" algn="tl" rotWithShape="0">
                  <a:srgbClr val="000000">
                    <a:alpha val="65000"/>
                  </a:srgbClr>
                </a:outerShdw>
              </a:effectLst>
            </a:endParaRPr>
          </a:p>
        </p:txBody>
      </p:sp>
      <p:sp>
        <p:nvSpPr>
          <p:cNvPr id="5" name="Rounded Rectangle 4"/>
          <p:cNvSpPr/>
          <p:nvPr/>
        </p:nvSpPr>
        <p:spPr>
          <a:xfrm>
            <a:off x="1" y="2103120"/>
            <a:ext cx="8900160" cy="42186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3755" y="1469678"/>
            <a:ext cx="1913084" cy="584775"/>
          </a:xfrm>
          <a:prstGeom prst="rect">
            <a:avLst/>
          </a:prstGeom>
          <a:noFill/>
        </p:spPr>
        <p:txBody>
          <a:bodyPr wrap="square" rtlCol="0">
            <a:spAutoFit/>
          </a:bodyPr>
          <a:lstStyle/>
          <a:p>
            <a:r>
              <a:rPr lang="en-US" sz="3200" b="1" dirty="0" err="1">
                <a:solidFill>
                  <a:srgbClr val="C00000"/>
                </a:solidFill>
                <a:latin typeface="Times New Roman" pitchFamily="18" charset="0"/>
                <a:cs typeface="Times New Roman" pitchFamily="18" charset="0"/>
              </a:rPr>
              <a:t>Gợi</a:t>
            </a:r>
            <a:r>
              <a:rPr lang="en-US" sz="3200" b="1" dirty="0">
                <a:solidFill>
                  <a:srgbClr val="C00000"/>
                </a:solidFill>
                <a:latin typeface="Times New Roman" pitchFamily="18" charset="0"/>
                <a:cs typeface="Times New Roman" pitchFamily="18" charset="0"/>
              </a:rPr>
              <a:t> ý</a:t>
            </a: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948457" y="1707772"/>
            <a:ext cx="871354" cy="871354"/>
          </a:xfrm>
          <a:prstGeom prst="rect">
            <a:avLst/>
          </a:prstGeom>
        </p:spPr>
      </p:pic>
    </p:spTree>
    <p:extLst>
      <p:ext uri="{BB962C8B-B14F-4D97-AF65-F5344CB8AC3E}">
        <p14:creationId xmlns:p14="http://schemas.microsoft.com/office/powerpoint/2010/main" val="2879544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41890" y="0"/>
            <a:ext cx="8781393"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vẽ</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sổ</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lật</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dạng</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kích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Ghi</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chú</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lựa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thân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gỗ</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thân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rễ</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chùm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rễ</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cọc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46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2" y="0"/>
            <a:ext cx="9158952" cy="6964680"/>
          </a:xfrm>
          <a:prstGeom prst="rect">
            <a:avLst/>
          </a:prstGeom>
        </p:spPr>
      </p:pic>
      <p:sp>
        <p:nvSpPr>
          <p:cNvPr id="5" name="Rectangle 4"/>
          <p:cNvSpPr/>
          <p:nvPr/>
        </p:nvSpPr>
        <p:spPr>
          <a:xfrm>
            <a:off x="609600" y="189124"/>
            <a:ext cx="7949514"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smtClean="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Thảo luận</a:t>
            </a:r>
          </a:p>
          <a:p>
            <a:pPr algn="ctr"/>
            <a:r>
              <a:rPr lang="vi-VN" sz="2400" b="1">
                <a:solidFill>
                  <a:srgbClr val="002060"/>
                </a:solidFill>
                <a:latin typeface="Roboto" panose="02000000000000000000" pitchFamily="2" charset="0"/>
                <a:ea typeface="Roboto" panose="02000000000000000000" pitchFamily="2" charset="0"/>
              </a:rPr>
              <a:t>Lựa chọn ý tưởng và đề xuất cách làm các bộ phận</a:t>
            </a:r>
            <a:r>
              <a:rPr lang="en-US" sz="3200" b="1" cap="none" spc="50" smtClean="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4000" b="1" cap="none"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6" name="Lý Cây Xanh - Nhạc Dân Ca - Nhạc Thiếu Nhi Hoạt Hình Việt Nam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7461" y="4791537"/>
            <a:ext cx="609600" cy="6096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536632953"/>
              </p:ext>
            </p:extLst>
          </p:nvPr>
        </p:nvGraphicFramePr>
        <p:xfrm>
          <a:off x="1021492" y="1389454"/>
          <a:ext cx="7323437" cy="4830114"/>
        </p:xfrm>
        <a:graphic>
          <a:graphicData uri="http://schemas.openxmlformats.org/drawingml/2006/table">
            <a:tbl>
              <a:tblPr firstRow="1" firstCol="1" bandRow="1">
                <a:tableStyleId>{5C22544A-7EE6-4342-B048-85BDC9FD1C3A}</a:tableStyleId>
              </a:tblPr>
              <a:tblGrid>
                <a:gridCol w="7323437"/>
              </a:tblGrid>
              <a:tr h="4830114">
                <a:tc>
                  <a:txBody>
                    <a:bodyPr/>
                    <a:lstStyle/>
                    <a:p>
                      <a:pPr marL="171450" algn="l">
                        <a:lnSpc>
                          <a:spcPct val="110000"/>
                        </a:lnSpc>
                        <a:spcBef>
                          <a:spcPts val="300"/>
                        </a:spcBef>
                        <a:spcAft>
                          <a:spcPts val="0"/>
                        </a:spcAft>
                      </a:pPr>
                      <a:endParaRPr lang="en-US" sz="2200" smtClean="0">
                        <a:effectLst/>
                      </a:endParaRPr>
                    </a:p>
                    <a:p>
                      <a:pPr marL="171450" algn="l">
                        <a:lnSpc>
                          <a:spcPct val="110000"/>
                        </a:lnSpc>
                        <a:spcBef>
                          <a:spcPts val="300"/>
                        </a:spcBef>
                        <a:spcAft>
                          <a:spcPts val="0"/>
                        </a:spcAft>
                      </a:pPr>
                      <a:r>
                        <a:rPr lang="en-US" sz="2200" smtClean="0">
                          <a:effectLst/>
                        </a:rPr>
                        <a:t>1</a:t>
                      </a:r>
                      <a:r>
                        <a:rPr lang="en-US" sz="2200">
                          <a:effectLst/>
                        </a:rPr>
                        <a:t>. Chúng ta chọn những nguyên liệu nào để làm sổ?</a:t>
                      </a:r>
                    </a:p>
                    <a:p>
                      <a:pPr marL="171450" algn="l">
                        <a:lnSpc>
                          <a:spcPct val="110000"/>
                        </a:lnSpc>
                        <a:spcBef>
                          <a:spcPts val="300"/>
                        </a:spcBef>
                        <a:spcAft>
                          <a:spcPts val="0"/>
                        </a:spcAft>
                      </a:pPr>
                      <a:r>
                        <a:rPr lang="en-US" sz="2200">
                          <a:effectLst/>
                        </a:rPr>
                        <a:t>2. Sổ của chúng ta có mấy trang? </a:t>
                      </a:r>
                    </a:p>
                    <a:p>
                      <a:pPr marL="171450" algn="l">
                        <a:lnSpc>
                          <a:spcPct val="110000"/>
                        </a:lnSpc>
                        <a:spcBef>
                          <a:spcPts val="300"/>
                        </a:spcBef>
                        <a:spcAft>
                          <a:spcPts val="0"/>
                        </a:spcAft>
                      </a:pPr>
                      <a:r>
                        <a:rPr lang="en-US" sz="2200">
                          <a:effectLst/>
                        </a:rPr>
                        <a:t>3. Mỗi trang sổ thể hiện cả cây hay chỉ thể hiện bộ phận của cây? Các cây được lựa chọn thể hiện trong sổ là cây gì? (nên có đủ cây rễ cọc, cây rễ chùm, cây thân đứng, thân bò, thân leo,…)</a:t>
                      </a:r>
                    </a:p>
                    <a:p>
                      <a:pPr marL="171450" algn="l">
                        <a:lnSpc>
                          <a:spcPct val="110000"/>
                        </a:lnSpc>
                        <a:spcBef>
                          <a:spcPts val="300"/>
                        </a:spcBef>
                        <a:spcAft>
                          <a:spcPts val="0"/>
                        </a:spcAft>
                      </a:pPr>
                      <a:r>
                        <a:rPr lang="en-US" sz="2200">
                          <a:effectLst/>
                        </a:rPr>
                        <a:t>4. Cách thể hiện hình ảnh với các bộ phận của từng cây trong sổ.</a:t>
                      </a:r>
                    </a:p>
                    <a:p>
                      <a:pPr marL="171450" algn="l">
                        <a:lnSpc>
                          <a:spcPct val="110000"/>
                        </a:lnSpc>
                        <a:spcBef>
                          <a:spcPts val="300"/>
                        </a:spcBef>
                        <a:spcAft>
                          <a:spcPts val="0"/>
                        </a:spcAft>
                      </a:pPr>
                      <a:r>
                        <a:rPr lang="en-US" sz="2200">
                          <a:effectLst/>
                        </a:rPr>
                        <a:t>5. Cách sắp xếp các nội dung như thế nào?</a:t>
                      </a:r>
                    </a:p>
                    <a:p>
                      <a:pPr marL="171450" algn="l">
                        <a:lnSpc>
                          <a:spcPct val="110000"/>
                        </a:lnSpc>
                        <a:spcBef>
                          <a:spcPts val="300"/>
                        </a:spcBef>
                        <a:spcAft>
                          <a:spcPts val="0"/>
                        </a:spcAft>
                      </a:pPr>
                      <a:r>
                        <a:rPr lang="en-US" sz="2200">
                          <a:effectLst/>
                        </a:rPr>
                        <a:t>6. Hình dáng và kích thước như thế nào?</a:t>
                      </a:r>
                    </a:p>
                    <a:p>
                      <a:pPr marL="171450" algn="l">
                        <a:lnSpc>
                          <a:spcPct val="110000"/>
                        </a:lnSpc>
                        <a:spcBef>
                          <a:spcPts val="300"/>
                        </a:spcBef>
                        <a:spcAft>
                          <a:spcPts val="0"/>
                        </a:spcAft>
                      </a:pPr>
                      <a:r>
                        <a:rPr lang="en-US" sz="2200">
                          <a:effectLst/>
                        </a:rPr>
                        <a:t>7. Cách chúng ta sẽ thực hiện làm sổ (cắt, xé, dán,..)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7930538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2737"/>
          </a:xfrm>
          <a:prstGeom prst="rect">
            <a:avLst/>
          </a:prstGeom>
        </p:spPr>
      </p:pic>
      <p:sp>
        <p:nvSpPr>
          <p:cNvPr id="5" name="Rectangle 4"/>
          <p:cNvSpPr/>
          <p:nvPr/>
        </p:nvSpPr>
        <p:spPr>
          <a:xfrm>
            <a:off x="4069691" y="2361872"/>
            <a:ext cx="3411510"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smtClean="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Gợi ý</a:t>
            </a:r>
            <a:endPar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làm</a:t>
            </a:r>
            <a:r>
              <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sổ</a:t>
            </a:r>
            <a:r>
              <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lật</a:t>
            </a:r>
            <a:endPar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37490" y="375087"/>
            <a:ext cx="1845981" cy="2152240"/>
          </a:xfrm>
          <a:prstGeom prst="rect">
            <a:avLst/>
          </a:prstGeom>
        </p:spPr>
      </p:pic>
    </p:spTree>
    <p:extLst>
      <p:ext uri="{BB962C8B-B14F-4D97-AF65-F5344CB8AC3E}">
        <p14:creationId xmlns:p14="http://schemas.microsoft.com/office/powerpoint/2010/main" val="488274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20933" y="1658274"/>
            <a:ext cx="7064486" cy="369332"/>
          </a:xfrm>
          <a:prstGeom prst="rect">
            <a:avLst/>
          </a:prstGeom>
          <a:noFill/>
        </p:spPr>
        <p:txBody>
          <a:bodyPr wrap="square" rtlCol="0">
            <a:spAutoFit/>
          </a:bodyPr>
          <a:lstStyle/>
          <a:p>
            <a:pPr algn="ctr" defTabSz="685800">
              <a:defRPr/>
            </a:pPr>
            <a:r>
              <a:rPr lang="vi-VN" dirty="0">
                <a:solidFill>
                  <a:srgbClr val="002060"/>
                </a:solidFill>
                <a:latin typeface="Roboto" panose="02000000000000000000" pitchFamily="2" charset="0"/>
                <a:ea typeface="Roboto" panose="02000000000000000000" pitchFamily="2" charset="0"/>
              </a:rPr>
              <a:t>Làm sổ lật về cây của em hoặc nhóm em</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88111"/>
            <a:ext cx="1414424" cy="1058518"/>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991053" y="1006909"/>
            <a:ext cx="5720208" cy="461665"/>
          </a:xfrm>
          <a:prstGeom prst="rect">
            <a:avLst/>
          </a:prstGeom>
          <a:noFill/>
        </p:spPr>
        <p:txBody>
          <a:bodyPr wrap="square" rtlCol="0">
            <a:spAutoFit/>
          </a:bodyPr>
          <a:lstStyle/>
          <a:p>
            <a:pPr algn="ctr" defTabSz="685800">
              <a:defRPr/>
            </a:pPr>
            <a:r>
              <a:rPr lang="vi-VN" altLang="zh-CN" sz="2400" b="1" dirty="0">
                <a:solidFill>
                  <a:srgbClr val="002060"/>
                </a:solidFill>
                <a:latin typeface="Roboto" panose="02000000000000000000" pitchFamily="2" charset="0"/>
                <a:ea typeface="Roboto" panose="02000000000000000000" pitchFamily="2" charset="0"/>
              </a:rPr>
              <a:t>LÀM SỔ LẬ</a:t>
            </a:r>
            <a:r>
              <a:rPr lang="vi-VN" sz="2400" b="1" dirty="0">
                <a:solidFill>
                  <a:srgbClr val="002060"/>
                </a:solidFill>
                <a:latin typeface="Roboto" panose="02000000000000000000" pitchFamily="2" charset="0"/>
                <a:ea typeface="Roboto" panose="02000000000000000000" pitchFamily="2" charset="0"/>
              </a:rPr>
              <a:t>T VỀ CÂY</a:t>
            </a:r>
            <a:endParaRPr lang="en-US" altLang="zh-CN" sz="2400" b="1" dirty="0">
              <a:solidFill>
                <a:srgbClr val="002060"/>
              </a:solidFill>
              <a:latin typeface="Roboto" panose="02000000000000000000" pitchFamily="2" charset="0"/>
              <a:ea typeface="Roboto" panose="02000000000000000000" pitchFamily="2" charset="0"/>
            </a:endParaRPr>
          </a:p>
        </p:txBody>
      </p:sp>
      <p:sp>
        <p:nvSpPr>
          <p:cNvPr id="4" name="Oval 20">
            <a:extLst>
              <a:ext uri="{FF2B5EF4-FFF2-40B4-BE49-F238E27FC236}">
                <a16:creationId xmlns="" xmlns:a16="http://schemas.microsoft.com/office/drawing/2014/main" id="{6C1975A8-8C0F-7BA3-20A3-EA36FF074D0E}"/>
              </a:ext>
            </a:extLst>
          </p:cNvPr>
          <p:cNvSpPr/>
          <p:nvPr/>
        </p:nvSpPr>
        <p:spPr>
          <a:xfrm>
            <a:off x="6364046" y="2285559"/>
            <a:ext cx="771894" cy="923459"/>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dirty="0">
                <a:solidFill>
                  <a:schemeClr val="bg1"/>
                </a:solidFill>
                <a:latin typeface="Roboto Black" panose="02000000000000000000" pitchFamily="2" charset="0"/>
                <a:ea typeface="Roboto Black" panose="02000000000000000000" pitchFamily="2" charset="0"/>
              </a:rPr>
              <a:t>1</a:t>
            </a:r>
          </a:p>
        </p:txBody>
      </p:sp>
      <p:sp>
        <p:nvSpPr>
          <p:cNvPr id="5" name="Title 4">
            <a:extLst>
              <a:ext uri="{FF2B5EF4-FFF2-40B4-BE49-F238E27FC236}">
                <a16:creationId xmlns="" xmlns:a16="http://schemas.microsoft.com/office/drawing/2014/main" id="{9795447D-74D6-1A9A-02D6-CB5DE5DBCBEE}"/>
              </a:ext>
            </a:extLst>
          </p:cNvPr>
          <p:cNvSpPr>
            <a:spLocks noGrp="1"/>
          </p:cNvSpPr>
          <p:nvPr>
            <p:ph type="title"/>
          </p:nvPr>
        </p:nvSpPr>
        <p:spPr>
          <a:xfrm>
            <a:off x="863156" y="2086208"/>
            <a:ext cx="993853" cy="527180"/>
          </a:xfrm>
        </p:spPr>
        <p:txBody>
          <a:bodyPr>
            <a:normAutofit/>
          </a:bodyPr>
          <a:lstStyle/>
          <a:p>
            <a:r>
              <a:rPr lang="pt-BR" sz="1800" dirty="0">
                <a:solidFill>
                  <a:srgbClr val="FF0000"/>
                </a:solidFill>
                <a:latin typeface="Roboto" panose="02000000000000000000" pitchFamily="2" charset="0"/>
                <a:ea typeface="Roboto" panose="02000000000000000000" pitchFamily="2" charset="0"/>
                <a:cs typeface="+mn-cs"/>
              </a:rPr>
              <a:t>Gợi ý</a:t>
            </a:r>
            <a:endParaRPr lang="vi-VN" sz="1800" dirty="0"/>
          </a:p>
        </p:txBody>
      </p:sp>
      <p:sp>
        <p:nvSpPr>
          <p:cNvPr id="11" name="TextBox 10">
            <a:extLst>
              <a:ext uri="{FF2B5EF4-FFF2-40B4-BE49-F238E27FC236}">
                <a16:creationId xmlns="" xmlns:a16="http://schemas.microsoft.com/office/drawing/2014/main" id="{1F12C18B-58FE-10F2-C3DD-9ECB88786B0F}"/>
              </a:ext>
            </a:extLst>
          </p:cNvPr>
          <p:cNvSpPr txBox="1"/>
          <p:nvPr/>
        </p:nvSpPr>
        <p:spPr>
          <a:xfrm>
            <a:off x="6087118" y="3805411"/>
            <a:ext cx="2258249" cy="369332"/>
          </a:xfrm>
          <a:prstGeom prst="rect">
            <a:avLst/>
          </a:prstGeom>
          <a:noFill/>
        </p:spPr>
        <p:txBody>
          <a:bodyPr wrap="square" rtlCol="0">
            <a:spAutoFit/>
          </a:bodyPr>
          <a:lstStyle/>
          <a:p>
            <a:pPr defTabSz="685800">
              <a:defRPr/>
            </a:pPr>
            <a:r>
              <a:rPr lang="vi-VN" dirty="0">
                <a:solidFill>
                  <a:srgbClr val="002060"/>
                </a:solidFill>
                <a:latin typeface="Roboto" panose="02000000000000000000" pitchFamily="2" charset="0"/>
                <a:ea typeface="Roboto" panose="02000000000000000000" pitchFamily="2" charset="0"/>
              </a:rPr>
              <a:t>Làm phần gáy sổ</a:t>
            </a:r>
            <a:endParaRPr lang="vi-VN" dirty="0">
              <a:solidFill>
                <a:prstClr val="black"/>
              </a:solidFill>
              <a:latin typeface="Arial" panose="020B0604020202020204" pitchFamily="34" charset="0"/>
            </a:endParaRPr>
          </a:p>
        </p:txBody>
      </p:sp>
      <p:pic>
        <p:nvPicPr>
          <p:cNvPr id="13" name="Picture 12">
            <a:extLst>
              <a:ext uri="{FF2B5EF4-FFF2-40B4-BE49-F238E27FC236}">
                <a16:creationId xmlns="" xmlns:a16="http://schemas.microsoft.com/office/drawing/2014/main" id="{BD2E1FF5-80D6-B7E6-2C8C-BB1426514248}"/>
              </a:ext>
            </a:extLst>
          </p:cNvPr>
          <p:cNvPicPr>
            <a:picLocks noChangeAspect="1"/>
          </p:cNvPicPr>
          <p:nvPr/>
        </p:nvPicPr>
        <p:blipFill>
          <a:blip r:embed="rId4"/>
          <a:stretch>
            <a:fillRect/>
          </a:stretch>
        </p:blipFill>
        <p:spPr>
          <a:xfrm>
            <a:off x="1811808" y="2494897"/>
            <a:ext cx="2341956" cy="2665450"/>
          </a:xfrm>
          <a:prstGeom prst="roundRect">
            <a:avLst>
              <a:gd name="adj" fmla="val 10742"/>
            </a:avLst>
          </a:prstGeom>
        </p:spPr>
      </p:pic>
      <p:pic>
        <p:nvPicPr>
          <p:cNvPr id="15" name="Picture 14">
            <a:extLst>
              <a:ext uri="{FF2B5EF4-FFF2-40B4-BE49-F238E27FC236}">
                <a16:creationId xmlns="" xmlns:a16="http://schemas.microsoft.com/office/drawing/2014/main" id="{F3872ADE-4CF1-3BF7-A2CE-19C41D9062B5}"/>
              </a:ext>
            </a:extLst>
          </p:cNvPr>
          <p:cNvPicPr>
            <a:picLocks noChangeAspect="1"/>
          </p:cNvPicPr>
          <p:nvPr/>
        </p:nvPicPr>
        <p:blipFill>
          <a:blip r:embed="rId5"/>
          <a:stretch>
            <a:fillRect/>
          </a:stretch>
        </p:blipFill>
        <p:spPr>
          <a:xfrm>
            <a:off x="4048900" y="2494897"/>
            <a:ext cx="1356869" cy="2665450"/>
          </a:xfrm>
          <a:prstGeom prst="roundRect">
            <a:avLst>
              <a:gd name="adj" fmla="val 12647"/>
            </a:avLst>
          </a:prstGeom>
        </p:spPr>
      </p:pic>
    </p:spTree>
    <p:extLst>
      <p:ext uri="{BB962C8B-B14F-4D97-AF65-F5344CB8AC3E}">
        <p14:creationId xmlns:p14="http://schemas.microsoft.com/office/powerpoint/2010/main" val="37921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P spid="4" grpId="0" animBg="1"/>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F47EDC76-93E4-69B2-B3EB-FFBB9F9285CB}"/>
              </a:ext>
            </a:extLst>
          </p:cNvPr>
          <p:cNvSpPr txBox="1"/>
          <p:nvPr/>
        </p:nvSpPr>
        <p:spPr>
          <a:xfrm>
            <a:off x="1770397" y="3916570"/>
            <a:ext cx="1892126" cy="276999"/>
          </a:xfrm>
          <a:prstGeom prst="rect">
            <a:avLst/>
          </a:prstGeom>
          <a:noFill/>
        </p:spPr>
        <p:txBody>
          <a:bodyPr wrap="square" lIns="0" tIns="0" rIns="0" bIns="0" rtlCol="0">
            <a:spAutoFit/>
          </a:bodyPr>
          <a:lstStyle/>
          <a:p>
            <a:pPr algn="just" defTabSz="685800">
              <a:defRPr/>
            </a:pPr>
            <a:r>
              <a:rPr lang="vi-VN" dirty="0">
                <a:solidFill>
                  <a:srgbClr val="002060"/>
                </a:solidFill>
                <a:latin typeface="Roboto" panose="02000000000000000000" pitchFamily="2" charset="0"/>
                <a:ea typeface="Roboto" panose="02000000000000000000" pitchFamily="2" charset="0"/>
              </a:rPr>
              <a:t>Làm các trang sổ</a:t>
            </a:r>
            <a:endParaRPr lang="en-US"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5" y="937429"/>
            <a:ext cx="1414424" cy="1058518"/>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1991053" y="1006909"/>
            <a:ext cx="5720208" cy="461665"/>
          </a:xfrm>
          <a:prstGeom prst="rect">
            <a:avLst/>
          </a:prstGeom>
          <a:noFill/>
        </p:spPr>
        <p:txBody>
          <a:bodyPr wrap="square" rtlCol="0">
            <a:spAutoFit/>
          </a:bodyPr>
          <a:lstStyle/>
          <a:p>
            <a:pPr algn="ctr" defTabSz="685800">
              <a:defRPr/>
            </a:pPr>
            <a:r>
              <a:rPr lang="vi-VN" altLang="zh-CN" sz="2400" b="1" dirty="0">
                <a:solidFill>
                  <a:srgbClr val="002060"/>
                </a:solidFill>
                <a:latin typeface="Roboto" panose="02000000000000000000" pitchFamily="2" charset="0"/>
                <a:ea typeface="Roboto" panose="02000000000000000000" pitchFamily="2" charset="0"/>
              </a:rPr>
              <a:t>LÀM </a:t>
            </a:r>
            <a:r>
              <a:rPr lang="vi-VN" sz="2400" b="1" dirty="0">
                <a:solidFill>
                  <a:srgbClr val="002060"/>
                </a:solidFill>
                <a:latin typeface="Roboto" panose="02000000000000000000" pitchFamily="2" charset="0"/>
                <a:ea typeface="Roboto" panose="02000000000000000000" pitchFamily="2" charset="0"/>
              </a:rPr>
              <a:t>SỔ LẬT VỀ CÂY</a:t>
            </a:r>
            <a:endParaRPr lang="en-US" altLang="zh-CN" sz="2400" b="1" dirty="0">
              <a:solidFill>
                <a:srgbClr val="002060"/>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 xmlns:a16="http://schemas.microsoft.com/office/drawing/2014/main" id="{B7CD86CE-1203-DA45-CB0A-54ADC037CB9B}"/>
              </a:ext>
            </a:extLst>
          </p:cNvPr>
          <p:cNvPicPr>
            <a:picLocks noChangeAspect="1"/>
          </p:cNvPicPr>
          <p:nvPr/>
        </p:nvPicPr>
        <p:blipFill>
          <a:blip r:embed="rId4"/>
          <a:stretch>
            <a:fillRect/>
          </a:stretch>
        </p:blipFill>
        <p:spPr>
          <a:xfrm>
            <a:off x="3783700" y="2263994"/>
            <a:ext cx="3682004" cy="2656818"/>
          </a:xfrm>
          <a:prstGeom prst="roundRect">
            <a:avLst>
              <a:gd name="adj" fmla="val 11387"/>
            </a:avLst>
          </a:prstGeom>
        </p:spPr>
      </p:pic>
      <p:sp>
        <p:nvSpPr>
          <p:cNvPr id="7" name="Oval 20">
            <a:extLst>
              <a:ext uri="{FF2B5EF4-FFF2-40B4-BE49-F238E27FC236}">
                <a16:creationId xmlns="" xmlns:a16="http://schemas.microsoft.com/office/drawing/2014/main" id="{6C1975A8-8C0F-7BA3-20A3-EA36FF074D0E}"/>
              </a:ext>
            </a:extLst>
          </p:cNvPr>
          <p:cNvSpPr/>
          <p:nvPr/>
        </p:nvSpPr>
        <p:spPr>
          <a:xfrm>
            <a:off x="1770397" y="2731620"/>
            <a:ext cx="771894" cy="923459"/>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a:solidFill>
                  <a:schemeClr val="bg1"/>
                </a:solidFill>
                <a:latin typeface="Roboto Black" panose="02000000000000000000" pitchFamily="2" charset="0"/>
                <a:ea typeface="Roboto Black" panose="02000000000000000000" pitchFamily="2" charset="0"/>
              </a:rPr>
              <a:t>2</a:t>
            </a:r>
            <a:endParaRPr lang="en-US" sz="300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49542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F47EDC76-93E4-69B2-B3EB-FFBB9F9285CB}"/>
              </a:ext>
            </a:extLst>
          </p:cNvPr>
          <p:cNvSpPr txBox="1"/>
          <p:nvPr/>
        </p:nvSpPr>
        <p:spPr>
          <a:xfrm>
            <a:off x="3242329" y="1723154"/>
            <a:ext cx="2629374" cy="276999"/>
          </a:xfrm>
          <a:prstGeom prst="rect">
            <a:avLst/>
          </a:prstGeom>
          <a:noFill/>
        </p:spPr>
        <p:txBody>
          <a:bodyPr wrap="square" lIns="0" tIns="0" rIns="0" bIns="0" rtlCol="0">
            <a:spAutoFit/>
          </a:bodyPr>
          <a:lstStyle/>
          <a:p>
            <a:pPr algn="just" defTabSz="685800">
              <a:defRPr/>
            </a:pPr>
            <a:r>
              <a:rPr lang="vi-VN" dirty="0">
                <a:solidFill>
                  <a:srgbClr val="002060"/>
                </a:solidFill>
                <a:latin typeface="Roboto" panose="02000000000000000000" pitchFamily="2" charset="0"/>
                <a:ea typeface="Roboto" panose="02000000000000000000" pitchFamily="2" charset="0"/>
              </a:rPr>
              <a:t>Làm nội dung của sổ lật</a:t>
            </a:r>
            <a:endParaRPr lang="en-US"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5" y="937429"/>
            <a:ext cx="1414424" cy="1058518"/>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743200" y="857250"/>
            <a:ext cx="3627634" cy="461665"/>
          </a:xfrm>
          <a:prstGeom prst="rect">
            <a:avLst/>
          </a:prstGeom>
          <a:noFill/>
        </p:spPr>
        <p:txBody>
          <a:bodyPr wrap="square" rtlCol="0">
            <a:spAutoFit/>
          </a:bodyPr>
          <a:lstStyle/>
          <a:p>
            <a:pPr algn="ctr" defTabSz="685800">
              <a:defRPr/>
            </a:pPr>
            <a:r>
              <a:rPr lang="vi-VN" altLang="zh-CN" sz="2400" b="1" dirty="0">
                <a:solidFill>
                  <a:srgbClr val="002060"/>
                </a:solidFill>
                <a:latin typeface="Roboto" panose="02000000000000000000" pitchFamily="2" charset="0"/>
                <a:ea typeface="Roboto" panose="02000000000000000000" pitchFamily="2" charset="0"/>
              </a:rPr>
              <a:t>LÀM SỔ LẬT VỀ CÂY</a:t>
            </a:r>
            <a:endParaRPr lang="en-US" altLang="zh-CN" sz="2400" b="1" dirty="0">
              <a:solidFill>
                <a:srgbClr val="002060"/>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 xmlns:a16="http://schemas.microsoft.com/office/drawing/2014/main" id="{AB708400-579E-B8F8-EC2B-5C2FF7D18A72}"/>
              </a:ext>
            </a:extLst>
          </p:cNvPr>
          <p:cNvPicPr>
            <a:picLocks noChangeAspect="1"/>
          </p:cNvPicPr>
          <p:nvPr/>
        </p:nvPicPr>
        <p:blipFill rotWithShape="1">
          <a:blip r:embed="rId4"/>
          <a:srcRect l="19732" r="21884"/>
          <a:stretch/>
        </p:blipFill>
        <p:spPr>
          <a:xfrm>
            <a:off x="3242329" y="2297133"/>
            <a:ext cx="2544573" cy="3144809"/>
          </a:xfrm>
          <a:prstGeom prst="roundRect">
            <a:avLst>
              <a:gd name="adj" fmla="val 13880"/>
            </a:avLst>
          </a:prstGeom>
        </p:spPr>
      </p:pic>
      <p:sp>
        <p:nvSpPr>
          <p:cNvPr id="7" name="Oval 20">
            <a:extLst>
              <a:ext uri="{FF2B5EF4-FFF2-40B4-BE49-F238E27FC236}">
                <a16:creationId xmlns="" xmlns:a16="http://schemas.microsoft.com/office/drawing/2014/main" id="{6C1975A8-8C0F-7BA3-20A3-EA36FF074D0E}"/>
              </a:ext>
            </a:extLst>
          </p:cNvPr>
          <p:cNvSpPr/>
          <p:nvPr/>
        </p:nvSpPr>
        <p:spPr>
          <a:xfrm>
            <a:off x="2144470" y="1835404"/>
            <a:ext cx="771894" cy="923459"/>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a:solidFill>
                  <a:schemeClr val="bg1"/>
                </a:solidFill>
                <a:latin typeface="Roboto Black" panose="02000000000000000000" pitchFamily="2" charset="0"/>
                <a:ea typeface="Roboto Black" panose="02000000000000000000" pitchFamily="2" charset="0"/>
              </a:rPr>
              <a:t>3</a:t>
            </a:r>
            <a:endParaRPr lang="en-US" sz="300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7387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F47EDC76-93E4-69B2-B3EB-FFBB9F9285CB}"/>
              </a:ext>
            </a:extLst>
          </p:cNvPr>
          <p:cNvSpPr txBox="1"/>
          <p:nvPr/>
        </p:nvSpPr>
        <p:spPr>
          <a:xfrm>
            <a:off x="5714516" y="3696571"/>
            <a:ext cx="2958668" cy="276999"/>
          </a:xfrm>
          <a:prstGeom prst="rect">
            <a:avLst/>
          </a:prstGeom>
          <a:noFill/>
        </p:spPr>
        <p:txBody>
          <a:bodyPr wrap="square" lIns="0" tIns="0" rIns="0" bIns="0" rtlCol="0">
            <a:spAutoFit/>
          </a:bodyPr>
          <a:lstStyle/>
          <a:p>
            <a:pPr algn="just" defTabSz="685800">
              <a:defRPr/>
            </a:pPr>
            <a:r>
              <a:rPr lang="pt-BR" dirty="0">
                <a:solidFill>
                  <a:srgbClr val="002060"/>
                </a:solidFill>
                <a:latin typeface="Roboto" panose="02000000000000000000" pitchFamily="2" charset="0"/>
                <a:ea typeface="Roboto" panose="02000000000000000000" pitchFamily="2" charset="0"/>
              </a:rPr>
              <a:t> Trang trí và hoàn thiện</a:t>
            </a:r>
            <a:endParaRPr lang="en-US"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5" y="937429"/>
            <a:ext cx="1414424" cy="1058518"/>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1991053" y="1006909"/>
            <a:ext cx="5720208" cy="461665"/>
          </a:xfrm>
          <a:prstGeom prst="rect">
            <a:avLst/>
          </a:prstGeom>
          <a:noFill/>
        </p:spPr>
        <p:txBody>
          <a:bodyPr wrap="square" rtlCol="0">
            <a:spAutoFit/>
          </a:bodyPr>
          <a:lstStyle/>
          <a:p>
            <a:pPr algn="ctr" defTabSz="685800">
              <a:defRPr/>
            </a:pPr>
            <a:r>
              <a:rPr lang="vi-VN" altLang="zh-CN" sz="2400" b="1" dirty="0">
                <a:solidFill>
                  <a:srgbClr val="002060"/>
                </a:solidFill>
                <a:latin typeface="Roboto" panose="02000000000000000000" pitchFamily="2" charset="0"/>
                <a:ea typeface="Roboto" panose="02000000000000000000" pitchFamily="2" charset="0"/>
              </a:rPr>
              <a:t>LÀM SỔ LẬT VỀ CÂY</a:t>
            </a:r>
            <a:endParaRPr lang="en-US" altLang="zh-CN" sz="2400" b="1" dirty="0">
              <a:solidFill>
                <a:srgbClr val="002060"/>
              </a:solidFill>
              <a:latin typeface="Roboto" panose="02000000000000000000" pitchFamily="2" charset="0"/>
              <a:ea typeface="Roboto" panose="02000000000000000000" pitchFamily="2" charset="0"/>
            </a:endParaRPr>
          </a:p>
        </p:txBody>
      </p:sp>
      <p:grpSp>
        <p:nvGrpSpPr>
          <p:cNvPr id="2" name="Group 1"/>
          <p:cNvGrpSpPr/>
          <p:nvPr/>
        </p:nvGrpSpPr>
        <p:grpSpPr>
          <a:xfrm>
            <a:off x="1058409" y="2452539"/>
            <a:ext cx="4303063" cy="3044366"/>
            <a:chOff x="4580439" y="1592123"/>
            <a:chExt cx="5737417" cy="4059154"/>
          </a:xfrm>
        </p:grpSpPr>
        <p:pic>
          <p:nvPicPr>
            <p:cNvPr id="3" name="Picture 2">
              <a:extLst>
                <a:ext uri="{FF2B5EF4-FFF2-40B4-BE49-F238E27FC236}">
                  <a16:creationId xmlns="" xmlns:a16="http://schemas.microsoft.com/office/drawing/2014/main" id="{5367803A-C5FC-E208-7905-3631699D7317}"/>
                </a:ext>
              </a:extLst>
            </p:cNvPr>
            <p:cNvPicPr>
              <a:picLocks noChangeAspect="1"/>
            </p:cNvPicPr>
            <p:nvPr/>
          </p:nvPicPr>
          <p:blipFill>
            <a:blip r:embed="rId4"/>
            <a:stretch>
              <a:fillRect/>
            </a:stretch>
          </p:blipFill>
          <p:spPr>
            <a:xfrm>
              <a:off x="4580439" y="1592123"/>
              <a:ext cx="2755489" cy="4056080"/>
            </a:xfrm>
            <a:prstGeom prst="rect">
              <a:avLst/>
            </a:prstGeom>
          </p:spPr>
        </p:pic>
        <p:pic>
          <p:nvPicPr>
            <p:cNvPr id="5" name="Picture 4">
              <a:extLst>
                <a:ext uri="{FF2B5EF4-FFF2-40B4-BE49-F238E27FC236}">
                  <a16:creationId xmlns="" xmlns:a16="http://schemas.microsoft.com/office/drawing/2014/main" id="{1C2164E8-1C8A-6A33-1811-9DB724BD8657}"/>
                </a:ext>
              </a:extLst>
            </p:cNvPr>
            <p:cNvPicPr>
              <a:picLocks noChangeAspect="1"/>
            </p:cNvPicPr>
            <p:nvPr/>
          </p:nvPicPr>
          <p:blipFill>
            <a:blip r:embed="rId5"/>
            <a:stretch>
              <a:fillRect/>
            </a:stretch>
          </p:blipFill>
          <p:spPr>
            <a:xfrm>
              <a:off x="7335928" y="1592123"/>
              <a:ext cx="2981928" cy="4059154"/>
            </a:xfrm>
            <a:prstGeom prst="rect">
              <a:avLst/>
            </a:prstGeom>
          </p:spPr>
        </p:pic>
      </p:grpSp>
      <p:sp>
        <p:nvSpPr>
          <p:cNvPr id="8" name="Oval 20">
            <a:extLst>
              <a:ext uri="{FF2B5EF4-FFF2-40B4-BE49-F238E27FC236}">
                <a16:creationId xmlns="" xmlns:a16="http://schemas.microsoft.com/office/drawing/2014/main" id="{6C1975A8-8C0F-7BA3-20A3-EA36FF074D0E}"/>
              </a:ext>
            </a:extLst>
          </p:cNvPr>
          <p:cNvSpPr/>
          <p:nvPr/>
        </p:nvSpPr>
        <p:spPr>
          <a:xfrm>
            <a:off x="6315662" y="2349754"/>
            <a:ext cx="771894" cy="923459"/>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5370 w 1016794"/>
              <a:gd name="connsiteY0" fmla="*/ 615577 h 1151259"/>
              <a:gd name="connsiteX1" fmla="*/ 365609 w 1016794"/>
              <a:gd name="connsiteY1" fmla="*/ 47520 h 1151259"/>
              <a:gd name="connsiteX2" fmla="*/ 1016794 w 1016794"/>
              <a:gd name="connsiteY2" fmla="*/ 615577 h 1151259"/>
              <a:gd name="connsiteX3" fmla="*/ 511082 w 1016794"/>
              <a:gd name="connsiteY3" fmla="*/ 1121289 h 1151259"/>
              <a:gd name="connsiteX4" fmla="*/ 5370 w 1016794"/>
              <a:gd name="connsiteY4" fmla="*/ 615577 h 1151259"/>
              <a:gd name="connsiteX0" fmla="*/ 17522 w 1029192"/>
              <a:gd name="connsiteY0" fmla="*/ 615577 h 1231278"/>
              <a:gd name="connsiteX1" fmla="*/ 377761 w 1029192"/>
              <a:gd name="connsiteY1" fmla="*/ 47520 h 1231278"/>
              <a:gd name="connsiteX2" fmla="*/ 1028946 w 1029192"/>
              <a:gd name="connsiteY2" fmla="*/ 615577 h 1231278"/>
              <a:gd name="connsiteX3" fmla="*/ 731052 w 1029192"/>
              <a:gd name="connsiteY3" fmla="*/ 1204417 h 1231278"/>
              <a:gd name="connsiteX4" fmla="*/ 17522 w 1029192"/>
              <a:gd name="connsiteY4" fmla="*/ 615577 h 123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92" h="1231278">
                <a:moveTo>
                  <a:pt x="17522" y="615577"/>
                </a:moveTo>
                <a:cubicBezTo>
                  <a:pt x="-41360" y="422761"/>
                  <a:pt x="40712" y="249650"/>
                  <a:pt x="377761" y="47520"/>
                </a:cubicBezTo>
                <a:cubicBezTo>
                  <a:pt x="714810" y="-154610"/>
                  <a:pt x="1028946" y="336280"/>
                  <a:pt x="1028946" y="615577"/>
                </a:cubicBezTo>
                <a:cubicBezTo>
                  <a:pt x="1028946" y="894874"/>
                  <a:pt x="1048850" y="1050413"/>
                  <a:pt x="731052" y="1204417"/>
                </a:cubicBezTo>
                <a:cubicBezTo>
                  <a:pt x="413254" y="1358421"/>
                  <a:pt x="76404" y="808393"/>
                  <a:pt x="17522" y="615577"/>
                </a:cubicBezTo>
                <a:close/>
              </a:path>
            </a:pathLst>
          </a:custGeom>
          <a:solidFill>
            <a:srgbClr val="95624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a:solidFill>
                  <a:schemeClr val="bg1"/>
                </a:solidFill>
                <a:latin typeface="Roboto Black" panose="02000000000000000000" pitchFamily="2" charset="0"/>
                <a:ea typeface="Roboto Black" panose="02000000000000000000" pitchFamily="2" charset="0"/>
              </a:rPr>
              <a:t>4</a:t>
            </a:r>
            <a:endParaRPr lang="en-US" sz="300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1749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743" y="932346"/>
            <a:ext cx="5588695" cy="461665"/>
          </a:xfrm>
          <a:prstGeom prst="rect">
            <a:avLst/>
          </a:prstGeom>
          <a:noFill/>
        </p:spPr>
        <p:txBody>
          <a:bodyPr wrap="square" rtlCol="0">
            <a:spAutoFit/>
          </a:bodyPr>
          <a:lstStyle/>
          <a:p>
            <a:pPr algn="ctr" defTabSz="685800">
              <a:defRPr/>
            </a:pPr>
            <a:r>
              <a:rPr lang="vi-VN" altLang="zh-CN" sz="2400">
                <a:solidFill>
                  <a:srgbClr val="002060"/>
                </a:solidFill>
                <a:latin typeface="Roboto Black" panose="02000000000000000000" pitchFamily="2" charset="0"/>
                <a:ea typeface="Roboto Black" panose="02000000000000000000" pitchFamily="2" charset="0"/>
              </a:rPr>
              <a:t>KIỂM TRA VÀ ĐIỀU CHỈNH SẢN PHẨM</a:t>
            </a:r>
            <a:endParaRPr lang="vi-VN" altLang="zh-CN" sz="2400" dirty="0">
              <a:solidFill>
                <a:srgbClr val="002060"/>
              </a:solidFill>
              <a:latin typeface="Roboto Black" panose="02000000000000000000" pitchFamily="2" charset="0"/>
              <a:ea typeface="Roboto Black" panose="02000000000000000000" pitchFamily="2" charset="0"/>
            </a:endParaRPr>
          </a:p>
        </p:txBody>
      </p:sp>
      <p:sp>
        <p:nvSpPr>
          <p:cNvPr id="3" name="Rounded Rectangle 2"/>
          <p:cNvSpPr/>
          <p:nvPr/>
        </p:nvSpPr>
        <p:spPr>
          <a:xfrm>
            <a:off x="868598" y="2399310"/>
            <a:ext cx="7147539" cy="29789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TextBox 6"/>
          <p:cNvSpPr txBox="1"/>
          <p:nvPr/>
        </p:nvSpPr>
        <p:spPr>
          <a:xfrm>
            <a:off x="4830596" y="2874694"/>
            <a:ext cx="2850530" cy="646331"/>
          </a:xfrm>
          <a:prstGeom prst="rect">
            <a:avLst/>
          </a:prstGeom>
          <a:noFill/>
        </p:spPr>
        <p:txBody>
          <a:bodyPr wrap="square" rtlCol="0">
            <a:spAutoFit/>
          </a:bodyPr>
          <a:lstStyle/>
          <a:p>
            <a:pPr defTabSz="685800">
              <a:defRPr/>
            </a:pPr>
            <a:r>
              <a:rPr lang="vi-VN" altLang="zh-CN">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a:solidFill>
                  <a:srgbClr val="002060"/>
                </a:solidFill>
                <a:latin typeface="Roboto" panose="02000000000000000000" pitchFamily="2" charset="0"/>
                <a:ea typeface="Roboto" panose="02000000000000000000" pitchFamily="2" charset="0"/>
              </a:rPr>
              <a:t>Có </a:t>
            </a:r>
            <a:r>
              <a:rPr lang="vi-VN" altLang="zh-CN" dirty="0">
                <a:solidFill>
                  <a:srgbClr val="002060"/>
                </a:solidFill>
                <a:latin typeface="Roboto" panose="02000000000000000000" pitchFamily="2" charset="0"/>
                <a:ea typeface="Roboto" panose="02000000000000000000" pitchFamily="2" charset="0"/>
              </a:rPr>
              <a:t>các bộ phận của </a:t>
            </a:r>
            <a:r>
              <a:rPr lang="vi-VN" altLang="zh-CN">
                <a:solidFill>
                  <a:srgbClr val="002060"/>
                </a:solidFill>
                <a:latin typeface="Roboto" panose="02000000000000000000" pitchFamily="2" charset="0"/>
                <a:ea typeface="Roboto" panose="02000000000000000000" pitchFamily="2" charset="0"/>
              </a:rPr>
              <a:t>cây (rễ</a:t>
            </a:r>
            <a:r>
              <a:rPr lang="vi-VN" altLang="zh-CN" dirty="0">
                <a:solidFill>
                  <a:srgbClr val="002060"/>
                </a:solidFill>
                <a:latin typeface="Roboto" panose="02000000000000000000" pitchFamily="2" charset="0"/>
                <a:ea typeface="Roboto" panose="02000000000000000000" pitchFamily="2" charset="0"/>
              </a:rPr>
              <a:t>, thân</a:t>
            </a:r>
            <a:r>
              <a:rPr lang="vi-VN" altLang="zh-CN">
                <a:solidFill>
                  <a:srgbClr val="002060"/>
                </a:solidFill>
                <a:latin typeface="Roboto" panose="02000000000000000000" pitchFamily="2" charset="0"/>
                <a:ea typeface="Roboto" panose="02000000000000000000" pitchFamily="2" charset="0"/>
              </a:rPr>
              <a:t>, lá)</a:t>
            </a:r>
            <a:endParaRPr lang="vi-VN" altLang="zh-CN" dirty="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4931908" y="3887494"/>
            <a:ext cx="2850530" cy="923330"/>
          </a:xfrm>
          <a:prstGeom prst="rect">
            <a:avLst/>
          </a:prstGeom>
          <a:noFill/>
        </p:spPr>
        <p:txBody>
          <a:bodyPr wrap="square" rtlCol="0">
            <a:spAutoFit/>
          </a:bodyPr>
          <a:lstStyle/>
          <a:p>
            <a:pPr lvl="0">
              <a:defRPr/>
            </a:pPr>
            <a:r>
              <a:rPr lang="vi-VN" altLang="zh-CN">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altLang="zh-CN">
                <a:solidFill>
                  <a:srgbClr val="002060"/>
                </a:solidFill>
                <a:latin typeface="Roboto" panose="02000000000000000000" pitchFamily="2" charset="0"/>
                <a:ea typeface="Roboto" panose="02000000000000000000" pitchFamily="2" charset="0"/>
              </a:rPr>
              <a:t>Hình </a:t>
            </a:r>
            <a:r>
              <a:rPr lang="en-US" altLang="zh-CN" dirty="0" err="1">
                <a:solidFill>
                  <a:srgbClr val="002060"/>
                </a:solidFill>
                <a:latin typeface="Roboto" panose="02000000000000000000" pitchFamily="2" charset="0"/>
                <a:ea typeface="Roboto" panose="02000000000000000000" pitchFamily="2" charset="0"/>
              </a:rPr>
              <a:t>ảnh</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thể</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hiện</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được</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loại</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cây</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phù</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hợp</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với</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đặc</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điểm</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bên</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ngoài</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của</a:t>
            </a:r>
            <a:r>
              <a:rPr lang="en-US" altLang="zh-CN" dirty="0">
                <a:solidFill>
                  <a:srgbClr val="002060"/>
                </a:solidFill>
                <a:latin typeface="Roboto" panose="02000000000000000000" pitchFamily="2" charset="0"/>
                <a:ea typeface="Roboto" panose="02000000000000000000" pitchFamily="2" charset="0"/>
              </a:rPr>
              <a:t> </a:t>
            </a:r>
            <a:r>
              <a:rPr lang="en-US" altLang="zh-CN" dirty="0" err="1">
                <a:solidFill>
                  <a:srgbClr val="002060"/>
                </a:solidFill>
                <a:latin typeface="Roboto" panose="02000000000000000000" pitchFamily="2" charset="0"/>
                <a:ea typeface="Roboto" panose="02000000000000000000" pitchFamily="2" charset="0"/>
              </a:rPr>
              <a:t>cây</a:t>
            </a:r>
            <a:endParaRPr lang="vi-VN" altLang="zh-CN" dirty="0">
              <a:solidFill>
                <a:srgbClr val="002060"/>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 xmlns:a16="http://schemas.microsoft.com/office/drawing/2014/main"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0"/>
            <a:ext cx="1414424" cy="1058518"/>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595" y="1999854"/>
            <a:ext cx="1709303" cy="233776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895" y="3218584"/>
            <a:ext cx="1520148" cy="2010992"/>
          </a:xfrm>
          <a:prstGeom prst="rect">
            <a:avLst/>
          </a:prstGeom>
        </p:spPr>
      </p:pic>
    </p:spTree>
    <p:extLst>
      <p:ext uri="{BB962C8B-B14F-4D97-AF65-F5344CB8AC3E}">
        <p14:creationId xmlns:p14="http://schemas.microsoft.com/office/powerpoint/2010/main" val="25726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2737"/>
          </a:xfrm>
          <a:prstGeom prst="rect">
            <a:avLst/>
          </a:prstGeom>
        </p:spPr>
      </p:pic>
      <p:sp>
        <p:nvSpPr>
          <p:cNvPr id="5" name="Rectangle 4"/>
          <p:cNvSpPr/>
          <p:nvPr/>
        </p:nvSpPr>
        <p:spPr>
          <a:xfrm>
            <a:off x="3560481" y="2361872"/>
            <a:ext cx="4429931"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Thực</a:t>
            </a:r>
            <a:r>
              <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hành</a:t>
            </a:r>
            <a:r>
              <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làm</a:t>
            </a:r>
            <a:r>
              <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sổ</a:t>
            </a:r>
            <a:r>
              <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lật</a:t>
            </a:r>
            <a:endParaRPr lang="en-US" sz="60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37490" y="375087"/>
            <a:ext cx="1845981" cy="2152240"/>
          </a:xfrm>
          <a:prstGeom prst="rect">
            <a:avLst/>
          </a:prstGeom>
        </p:spPr>
      </p:pic>
    </p:spTree>
    <p:extLst>
      <p:ext uri="{BB962C8B-B14F-4D97-AF65-F5344CB8AC3E}">
        <p14:creationId xmlns:p14="http://schemas.microsoft.com/office/powerpoint/2010/main" val="3134843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436" y="-1"/>
            <a:ext cx="12200351" cy="7653403"/>
          </a:xfrm>
          <a:prstGeom prst="rect">
            <a:avLst/>
          </a:prstGeom>
        </p:spPr>
      </p:pic>
      <p:sp>
        <p:nvSpPr>
          <p:cNvPr id="6" name="Rectangle 5"/>
          <p:cNvSpPr/>
          <p:nvPr/>
        </p:nvSpPr>
        <p:spPr>
          <a:xfrm>
            <a:off x="-107590" y="3080069"/>
            <a:ext cx="9584675"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err="1">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Xếp</a:t>
            </a:r>
            <a:r>
              <a:rPr lang="en-US" sz="8800" b="1" spc="50" dirty="0">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hình</a:t>
            </a:r>
            <a:r>
              <a:rPr lang="en-US" sz="8800" b="1" spc="50" dirty="0">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cây</a:t>
            </a:r>
            <a:r>
              <a:rPr lang="en-US" sz="8800" b="1" spc="50" dirty="0">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8800" b="1" spc="50" dirty="0" err="1">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xanh</a:t>
            </a:r>
            <a:r>
              <a:rPr lang="en-US" sz="8800" b="1" spc="50" dirty="0">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8800" b="1" cap="none" spc="50" dirty="0">
              <a:ln w="11430"/>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3134899" y="1662025"/>
            <a:ext cx="309969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Trò</a:t>
            </a:r>
            <a:r>
              <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chơi</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EnglishPremierLeagueThemeSong-Judge_3qt8n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2928" y="3024467"/>
            <a:ext cx="609600" cy="609600"/>
          </a:xfrm>
          <a:prstGeom prst="rect">
            <a:avLst/>
          </a:prstGeom>
        </p:spPr>
      </p:pic>
    </p:spTree>
    <p:extLst>
      <p:ext uri="{BB962C8B-B14F-4D97-AF65-F5344CB8AC3E}">
        <p14:creationId xmlns:p14="http://schemas.microsoft.com/office/powerpoint/2010/main" val="2050724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8"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par>
                          <p:cTn id="12" fill="hold">
                            <p:stCondLst>
                              <p:cond delay="2638"/>
                            </p:stCondLst>
                            <p:childTnLst>
                              <p:par>
                                <p:cTn id="13" presetID="27" presetClass="emph" presetSubtype="0" fill="remove" grpId="1" nodeType="afterEffect">
                                  <p:stCondLst>
                                    <p:cond delay="0"/>
                                  </p:stCondLst>
                                  <p:childTnLst>
                                    <p:animClr clrSpc="rgb" dir="cw">
                                      <p:cBhvr override="childStyle">
                                        <p:cTn id="14" dur="250" autoRev="1" fill="remove"/>
                                        <p:tgtEl>
                                          <p:spTgt spid="6"/>
                                        </p:tgtEl>
                                        <p:attrNameLst>
                                          <p:attrName>style.color</p:attrName>
                                        </p:attrNameLst>
                                      </p:cBhvr>
                                      <p:to>
                                        <a:schemeClr val="bg1"/>
                                      </p:to>
                                    </p:animClr>
                                    <p:animClr clrSpc="rgb" dir="cw">
                                      <p:cBhvr>
                                        <p:cTn id="15" dur="250" autoRev="1" fill="remove"/>
                                        <p:tgtEl>
                                          <p:spTgt spid="6"/>
                                        </p:tgtEl>
                                        <p:attrNameLst>
                                          <p:attrName>fillcolor</p:attrName>
                                        </p:attrNameLst>
                                      </p:cBhvr>
                                      <p:to>
                                        <a:schemeClr val="bg1"/>
                                      </p:to>
                                    </p:animClr>
                                    <p:set>
                                      <p:cBhvr>
                                        <p:cTn id="16" dur="250" autoRev="1" fill="remove"/>
                                        <p:tgtEl>
                                          <p:spTgt spid="6"/>
                                        </p:tgtEl>
                                        <p:attrNameLst>
                                          <p:attrName>fill.type</p:attrName>
                                        </p:attrNameLst>
                                      </p:cBhvr>
                                      <p:to>
                                        <p:strVal val="solid"/>
                                      </p:to>
                                    </p:set>
                                    <p:set>
                                      <p:cBhvr>
                                        <p:cTn id="17"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8601768"/>
              </p:ext>
            </p:extLst>
          </p:nvPr>
        </p:nvGraphicFramePr>
        <p:xfrm>
          <a:off x="268015" y="2648940"/>
          <a:ext cx="8481846" cy="4009854"/>
        </p:xfrm>
        <a:graphic>
          <a:graphicData uri="http://schemas.openxmlformats.org/drawingml/2006/table">
            <a:tbl>
              <a:tblPr firstRow="1" firstCol="1" bandRow="1">
                <a:tableStyleId>{5C22544A-7EE6-4342-B048-85BDC9FD1C3A}</a:tableStyleId>
              </a:tblPr>
              <a:tblGrid>
                <a:gridCol w="5462646">
                  <a:extLst>
                    <a:ext uri="{9D8B030D-6E8A-4147-A177-3AD203B41FA5}">
                      <a16:colId xmlns="" xmlns:a16="http://schemas.microsoft.com/office/drawing/2014/main" val="1222940677"/>
                    </a:ext>
                  </a:extLst>
                </a:gridCol>
                <a:gridCol w="1334065">
                  <a:extLst>
                    <a:ext uri="{9D8B030D-6E8A-4147-A177-3AD203B41FA5}">
                      <a16:colId xmlns="" xmlns:a16="http://schemas.microsoft.com/office/drawing/2014/main" val="1985777102"/>
                    </a:ext>
                  </a:extLst>
                </a:gridCol>
                <a:gridCol w="1685135">
                  <a:extLst>
                    <a:ext uri="{9D8B030D-6E8A-4147-A177-3AD203B41FA5}">
                      <a16:colId xmlns="" xmlns:a16="http://schemas.microsoft.com/office/drawing/2014/main" val="3150667785"/>
                    </a:ext>
                  </a:extLst>
                </a:gridCol>
              </a:tblGrid>
              <a:tr h="1382476">
                <a:tc>
                  <a:txBody>
                    <a:bodyPr/>
                    <a:lstStyle/>
                    <a:p>
                      <a:pPr marL="0" marR="0" algn="ctr">
                        <a:lnSpc>
                          <a:spcPct val="115000"/>
                        </a:lnSpc>
                        <a:spcBef>
                          <a:spcPts val="0"/>
                        </a:spcBef>
                        <a:spcAft>
                          <a:spcPts val="600"/>
                        </a:spcAft>
                      </a:pPr>
                      <a:r>
                        <a:rPr lang="en-US" sz="2400" dirty="0">
                          <a:effectLst/>
                          <a:latin typeface="Times New Roman" panose="02020603050405020304" pitchFamily="18" charset="0"/>
                          <a:cs typeface="Times New Roman" panose="02020603050405020304" pitchFamily="18" charset="0"/>
                        </a:rPr>
                        <a:t> </a:t>
                      </a:r>
                    </a:p>
                    <a:p>
                      <a:pPr marL="0" marR="0" algn="ctr">
                        <a:lnSpc>
                          <a:spcPct val="115000"/>
                        </a:lnSpc>
                        <a:spcBef>
                          <a:spcPts val="0"/>
                        </a:spcBef>
                        <a:spcAft>
                          <a:spcPts val="60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4531159"/>
                  </a:ext>
                </a:extLst>
              </a:tr>
              <a:tr h="583254">
                <a:tc>
                  <a:txBody>
                    <a:bodyPr/>
                    <a:lstStyle/>
                    <a:p>
                      <a:pPr marL="0" marR="0" algn="just">
                        <a:lnSpc>
                          <a:spcPct val="115000"/>
                        </a:lnSpc>
                        <a:spcBef>
                          <a:spcPts val="0"/>
                        </a:spcBef>
                        <a:spcAft>
                          <a:spcPts val="600"/>
                        </a:spcAft>
                      </a:pP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Rễ</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84499143"/>
                  </a:ext>
                </a:extLst>
              </a:tr>
              <a:tr h="1202876">
                <a:tc>
                  <a:txBody>
                    <a:bodyPr/>
                    <a:lstStyle/>
                    <a:p>
                      <a:pPr marL="0" marR="0" algn="just">
                        <a:lnSpc>
                          <a:spcPct val="115000"/>
                        </a:lnSpc>
                        <a:spcBef>
                          <a:spcPts val="0"/>
                        </a:spcBef>
                        <a:spcAft>
                          <a:spcPts val="600"/>
                        </a:spcAft>
                      </a:pPr>
                      <a:r>
                        <a:rPr lang="en-US" sz="2400">
                          <a:effectLst/>
                          <a:latin typeface="Times New Roman" panose="02020603050405020304" pitchFamily="18" charset="0"/>
                          <a:cs typeface="Times New Roman" panose="02020603050405020304" pitchFamily="18" charset="0"/>
                        </a:rPr>
                        <a:t>Hình ảnh thể hiện được loại cây phù hợp với đặc điểm bên ngoài của cây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95800804"/>
                  </a:ext>
                </a:extLst>
              </a:tr>
              <a:tr h="583254">
                <a:tc>
                  <a:txBody>
                    <a:bodyPr/>
                    <a:lstStyle/>
                    <a:p>
                      <a:pPr marL="0" marR="0" algn="just">
                        <a:lnSpc>
                          <a:spcPct val="115000"/>
                        </a:lnSpc>
                        <a:spcBef>
                          <a:spcPts val="0"/>
                        </a:spcBef>
                        <a:spcAft>
                          <a:spcPts val="600"/>
                        </a:spcAft>
                      </a:pPr>
                      <a:r>
                        <a:rPr lang="en-US" sz="2400" dirty="0" err="1">
                          <a:effectLst/>
                          <a:latin typeface="Times New Roman" panose="02020603050405020304" pitchFamily="18" charset="0"/>
                          <a:cs typeface="Times New Roman" panose="02020603050405020304" pitchFamily="18" charset="0"/>
                        </a:rPr>
                        <a:t>Sổ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mắt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chắn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5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54031860"/>
                  </a:ext>
                </a:extLst>
              </a:tr>
            </a:tbl>
          </a:graphicData>
        </a:graphic>
      </p:graphicFrame>
      <p:sp>
        <p:nvSpPr>
          <p:cNvPr id="5" name="Rectangle 1"/>
          <p:cNvSpPr>
            <a:spLocks noChangeArrowheads="1"/>
          </p:cNvSpPr>
          <p:nvPr/>
        </p:nvSpPr>
        <p:spPr bwMode="auto">
          <a:xfrm>
            <a:off x="0" y="178581"/>
            <a:ext cx="901787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Sổ</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lật</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mình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dấu</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(X)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mức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đạt</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sẽ</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tự</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592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2" y="0"/>
            <a:ext cx="9158952" cy="6964680"/>
          </a:xfrm>
          <a:prstGeom prst="rect">
            <a:avLst/>
          </a:prstGeom>
        </p:spPr>
      </p:pic>
      <p:sp>
        <p:nvSpPr>
          <p:cNvPr id="5" name="Rectangle 4"/>
          <p:cNvSpPr/>
          <p:nvPr/>
        </p:nvSpPr>
        <p:spPr>
          <a:xfrm>
            <a:off x="1253604" y="2281535"/>
            <a:ext cx="6575839" cy="230832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cap="none"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Triển</a:t>
            </a:r>
            <a:r>
              <a:rPr lang="en-US" sz="7200" b="1" cap="none"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cap="none"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lãm</a:t>
            </a:r>
            <a:r>
              <a:rPr lang="en-US" sz="7200" b="1" cap="none"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72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Giới</a:t>
            </a:r>
            <a:r>
              <a:rPr lang="en-US" sz="72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thiệu</a:t>
            </a:r>
            <a:r>
              <a:rPr lang="en-US" sz="72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sổ</a:t>
            </a:r>
            <a:r>
              <a:rPr lang="en-US" sz="7200" b="1"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rPr>
              <a:t>lật</a:t>
            </a:r>
            <a:endParaRPr lang="en-US" sz="7200" b="1" cap="none" spc="50" dirty="0">
              <a:ln w="11430"/>
              <a:solidFill>
                <a:srgbClr val="0033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6" name="Lý Cây Xanh - Nhạc Dân Ca - Nhạc Thiếu Nhi Hoạt Hình Việt Nam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7461" y="4791537"/>
            <a:ext cx="609600" cy="609600"/>
          </a:xfrm>
          <a:prstGeom prst="rect">
            <a:avLst/>
          </a:prstGeom>
        </p:spPr>
      </p:pic>
    </p:spTree>
    <p:extLst>
      <p:ext uri="{BB962C8B-B14F-4D97-AF65-F5344CB8AC3E}">
        <p14:creationId xmlns:p14="http://schemas.microsoft.com/office/powerpoint/2010/main" val="2312035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A94BC520-0685-B8ED-DC80-908892B215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7" r="17500"/>
          <a:stretch/>
        </p:blipFill>
        <p:spPr>
          <a:xfrm rot="20440036">
            <a:off x="4475742" y="2468402"/>
            <a:ext cx="1887973" cy="2512044"/>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8" name="Rectangle: Rounded Corners 7">
            <a:extLst>
              <a:ext uri="{FF2B5EF4-FFF2-40B4-BE49-F238E27FC236}">
                <a16:creationId xmlns="" xmlns:a16="http://schemas.microsoft.com/office/drawing/2014/main" id="{03C09BF9-CA72-362D-5312-114F7C0763E1}"/>
              </a:ext>
            </a:extLst>
          </p:cNvPr>
          <p:cNvSpPr/>
          <p:nvPr/>
        </p:nvSpPr>
        <p:spPr>
          <a:xfrm rot="796156">
            <a:off x="6860039" y="2432889"/>
            <a:ext cx="1771650" cy="2583070"/>
          </a:xfrm>
          <a:prstGeom prst="roundRect">
            <a:avLst>
              <a:gd name="adj" fmla="val 106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pic>
        <p:nvPicPr>
          <p:cNvPr id="9" name="Picture 8">
            <a:extLst>
              <a:ext uri="{FF2B5EF4-FFF2-40B4-BE49-F238E27FC236}">
                <a16:creationId xmlns="" xmlns:a16="http://schemas.microsoft.com/office/drawing/2014/main"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2" y="836709"/>
            <a:ext cx="1414424" cy="1058518"/>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991053" y="1006909"/>
            <a:ext cx="5720208" cy="461665"/>
          </a:xfrm>
          <a:prstGeom prst="rect">
            <a:avLst/>
          </a:prstGeom>
          <a:noFill/>
        </p:spPr>
        <p:txBody>
          <a:bodyPr wrap="square" rtlCol="0">
            <a:spAutoFit/>
          </a:bodyPr>
          <a:lstStyle/>
          <a:p>
            <a:pPr algn="ctr" defTabSz="685800">
              <a:defRPr/>
            </a:pPr>
            <a:r>
              <a:rPr lang="vi-VN" altLang="zh-CN" sz="2400" b="1">
                <a:solidFill>
                  <a:srgbClr val="002060"/>
                </a:solidFill>
                <a:latin typeface="Roboto" panose="02000000000000000000" pitchFamily="2" charset="0"/>
                <a:ea typeface="Roboto" panose="02000000000000000000" pitchFamily="2" charset="0"/>
              </a:rPr>
              <a:t>TRƯNG BÀY VÀ GIỚI THIỆU SẢN PHẨM</a:t>
            </a:r>
            <a:endParaRPr lang="en-US" altLang="zh-CN" sz="2400" b="1" dirty="0">
              <a:solidFill>
                <a:srgbClr val="002060"/>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 xmlns:a16="http://schemas.microsoft.com/office/drawing/2014/main" id="{1BDFDBF1-941C-94BE-2113-5EF658FD0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8671">
            <a:off x="6966911" y="2610913"/>
            <a:ext cx="1421327" cy="2520488"/>
          </a:xfrm>
          <a:prstGeom prst="rect">
            <a:avLst/>
          </a:prstGeom>
        </p:spPr>
      </p:pic>
      <p:sp>
        <p:nvSpPr>
          <p:cNvPr id="12" name="Rectangle 11"/>
          <p:cNvSpPr/>
          <p:nvPr/>
        </p:nvSpPr>
        <p:spPr>
          <a:xfrm>
            <a:off x="509123" y="2349578"/>
            <a:ext cx="1543050" cy="2113638"/>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112" y="2482321"/>
            <a:ext cx="1406863" cy="1645694"/>
          </a:xfrm>
          <a:prstGeom prst="rect">
            <a:avLst/>
          </a:prstGeom>
        </p:spPr>
      </p:pic>
      <p:grpSp>
        <p:nvGrpSpPr>
          <p:cNvPr id="15" name="Group 14"/>
          <p:cNvGrpSpPr/>
          <p:nvPr/>
        </p:nvGrpSpPr>
        <p:grpSpPr>
          <a:xfrm rot="1512036">
            <a:off x="2489076" y="2123147"/>
            <a:ext cx="1543050" cy="2113638"/>
            <a:chOff x="8732428" y="2597070"/>
            <a:chExt cx="2057400" cy="2818184"/>
          </a:xfrm>
        </p:grpSpPr>
        <p:sp>
          <p:nvSpPr>
            <p:cNvPr id="16" name="Rectangle 15"/>
            <p:cNvSpPr/>
            <p:nvPr/>
          </p:nvSpPr>
          <p:spPr>
            <a:xfrm rot="20893122">
              <a:off x="8732428" y="2597070"/>
              <a:ext cx="2057400" cy="2818184"/>
            </a:xfrm>
            <a:prstGeom prst="rect">
              <a:avLst/>
            </a:prstGeom>
            <a:solidFill>
              <a:srgbClr val="E3E9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93122">
              <a:off x="8832517" y="2777293"/>
              <a:ext cx="1875817" cy="1991075"/>
            </a:xfrm>
            <a:prstGeom prst="rect">
              <a:avLst/>
            </a:prstGeom>
          </p:spPr>
        </p:pic>
      </p:grpSp>
    </p:spTree>
    <p:extLst>
      <p:ext uri="{BB962C8B-B14F-4D97-AF65-F5344CB8AC3E}">
        <p14:creationId xmlns:p14="http://schemas.microsoft.com/office/powerpoint/2010/main" val="117651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anim calcmode="lin" valueType="num">
                                      <p:cBhvr>
                                        <p:cTn id="11" dur="2000" fill="hold"/>
                                        <p:tgtEl>
                                          <p:spTgt spid="12"/>
                                        </p:tgtEl>
                                        <p:attrNameLst>
                                          <p:attrName>ppt_w</p:attrName>
                                        </p:attrNameLst>
                                      </p:cBhvr>
                                      <p:tavLst>
                                        <p:tav tm="0" fmla="#ppt_w*sin(2.5*pi*$)">
                                          <p:val>
                                            <p:fltVal val="0"/>
                                          </p:val>
                                        </p:tav>
                                        <p:tav tm="100000">
                                          <p:val>
                                            <p:fltVal val="1"/>
                                          </p:val>
                                        </p:tav>
                                      </p:tavLst>
                                    </p:anim>
                                    <p:anim calcmode="lin" valueType="num">
                                      <p:cBhvr>
                                        <p:cTn id="12" dur="2000" fill="hold"/>
                                        <p:tgtEl>
                                          <p:spTgt spid="12"/>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anim calcmode="lin" valueType="num">
                                      <p:cBhvr>
                                        <p:cTn id="16" dur="2000" fill="hold"/>
                                        <p:tgtEl>
                                          <p:spTgt spid="14"/>
                                        </p:tgtEl>
                                        <p:attrNameLst>
                                          <p:attrName>ppt_w</p:attrName>
                                        </p:attrNameLst>
                                      </p:cBhvr>
                                      <p:tavLst>
                                        <p:tav tm="0" fmla="#ppt_w*sin(2.5*pi*$)">
                                          <p:val>
                                            <p:fltVal val="0"/>
                                          </p:val>
                                        </p:tav>
                                        <p:tav tm="100000">
                                          <p:val>
                                            <p:fltVal val="1"/>
                                          </p:val>
                                        </p:tav>
                                      </p:tavLst>
                                    </p:anim>
                                    <p:anim calcmode="lin" valueType="num">
                                      <p:cBhvr>
                                        <p:cTn id="17" dur="2000" fill="hold"/>
                                        <p:tgtEl>
                                          <p:spTgt spid="14"/>
                                        </p:tgtEl>
                                        <p:attrNameLst>
                                          <p:attrName>ppt_h</p:attrName>
                                        </p:attrNameLst>
                                      </p:cBhvr>
                                      <p:tavLst>
                                        <p:tav tm="0">
                                          <p:val>
                                            <p:strVal val="#ppt_h"/>
                                          </p:val>
                                        </p:tav>
                                        <p:tav tm="100000">
                                          <p:val>
                                            <p:strVal val="#ppt_h"/>
                                          </p:val>
                                        </p:tav>
                                      </p:tavLst>
                                    </p:anim>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3697" y="1325419"/>
            <a:ext cx="3492443" cy="461665"/>
          </a:xfrm>
          <a:prstGeom prst="rect">
            <a:avLst/>
          </a:prstGeom>
          <a:noFill/>
        </p:spPr>
        <p:txBody>
          <a:bodyPr wrap="square" rtlCol="0">
            <a:spAutoFit/>
          </a:bodyPr>
          <a:lstStyle/>
          <a:p>
            <a:pPr algn="ctr" defTabSz="685800">
              <a:defRPr/>
            </a:pPr>
            <a:r>
              <a:rPr lang="en-US" altLang="zh-CN" sz="2400" b="1">
                <a:solidFill>
                  <a:srgbClr val="002060"/>
                </a:solidFill>
                <a:latin typeface="Roboto" panose="02000000000000000000" pitchFamily="2" charset="0"/>
                <a:ea typeface="Roboto" panose="02000000000000000000" pitchFamily="2" charset="0"/>
              </a:rPr>
              <a:t>ĐÁNH GIÁ SẢN PHẨM</a:t>
            </a:r>
            <a:endParaRPr lang="vi-VN" altLang="zh-CN" sz="2400" b="1">
              <a:solidFill>
                <a:srgbClr val="002060"/>
              </a:solidFill>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3"/>
          <a:stretch>
            <a:fillRect/>
          </a:stretch>
        </p:blipFill>
        <p:spPr>
          <a:xfrm>
            <a:off x="1448459" y="2024195"/>
            <a:ext cx="6279356" cy="3257550"/>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 xmlns:a16="http://schemas.microsoft.com/office/drawing/2014/main" id="{F47EDC76-93E4-69B2-B3EB-FFBB9F9285CB}"/>
              </a:ext>
            </a:extLst>
          </p:cNvPr>
          <p:cNvSpPr txBox="1"/>
          <p:nvPr/>
        </p:nvSpPr>
        <p:spPr>
          <a:xfrm>
            <a:off x="5009839" y="2100343"/>
            <a:ext cx="1909292" cy="553998"/>
          </a:xfrm>
          <a:prstGeom prst="rect">
            <a:avLst/>
          </a:prstGeom>
          <a:noFill/>
        </p:spPr>
        <p:txBody>
          <a:bodyPr wrap="square" lIns="0" tIns="0" rIns="0" bIns="0" rtlCol="0">
            <a:spAutoFit/>
          </a:bodyPr>
          <a:lstStyle/>
          <a:p>
            <a:pPr algn="just" defTabSz="685800">
              <a:defRPr/>
            </a:pPr>
            <a:r>
              <a:rPr lang="pt-BR" dirty="0">
                <a:solidFill>
                  <a:srgbClr val="002060"/>
                </a:solidFill>
                <a:latin typeface="Roboto" panose="02000000000000000000" pitchFamily="2" charset="0"/>
                <a:ea typeface="Roboto" panose="02000000000000000000" pitchFamily="2" charset="0"/>
              </a:rPr>
              <a:t> </a:t>
            </a:r>
            <a:r>
              <a:rPr lang="de-DE" dirty="0">
                <a:solidFill>
                  <a:srgbClr val="002060"/>
                </a:solidFill>
                <a:latin typeface="Roboto" panose="02000000000000000000" pitchFamily="2" charset="0"/>
                <a:ea typeface="Roboto" panose="02000000000000000000" pitchFamily="2" charset="0"/>
              </a:rPr>
              <a:t>Thực hiện đánh giá bằng hình dán</a:t>
            </a:r>
            <a:endParaRPr lang="en-US" sz="2100" b="1" dirty="0">
              <a:solidFill>
                <a:srgbClr val="FF000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rotWithShape="1">
          <a:blip r:embed="rId4"/>
          <a:srcRect l="6827" t="7035" r="5654" b="3542"/>
          <a:stretch/>
        </p:blipFill>
        <p:spPr>
          <a:xfrm>
            <a:off x="4810598" y="3567376"/>
            <a:ext cx="651446" cy="651446"/>
          </a:xfrm>
          <a:prstGeom prst="ellipse">
            <a:avLst/>
          </a:prstGeom>
        </p:spPr>
      </p:pic>
      <p:pic>
        <p:nvPicPr>
          <p:cNvPr id="16" name="Picture 15"/>
          <p:cNvPicPr>
            <a:picLocks noChangeAspect="1"/>
          </p:cNvPicPr>
          <p:nvPr/>
        </p:nvPicPr>
        <p:blipFill rotWithShape="1">
          <a:blip r:embed="rId5"/>
          <a:srcRect l="9571" t="6413" r="10420" b="6660"/>
          <a:stretch/>
        </p:blipFill>
        <p:spPr>
          <a:xfrm>
            <a:off x="5754605" y="4328192"/>
            <a:ext cx="636700" cy="636700"/>
          </a:xfrm>
          <a:prstGeom prst="ellipse">
            <a:avLst/>
          </a:prstGeom>
        </p:spPr>
      </p:pic>
      <p:pic>
        <p:nvPicPr>
          <p:cNvPr id="17" name="Picture 16"/>
          <p:cNvPicPr>
            <a:picLocks noChangeAspect="1"/>
          </p:cNvPicPr>
          <p:nvPr/>
        </p:nvPicPr>
        <p:blipFill rotWithShape="1">
          <a:blip r:embed="rId6"/>
          <a:srcRect l="5642" t="6399" r="6278" b="6897"/>
          <a:stretch/>
        </p:blipFill>
        <p:spPr>
          <a:xfrm>
            <a:off x="6730011" y="4334202"/>
            <a:ext cx="659098" cy="659098"/>
          </a:xfrm>
          <a:prstGeom prst="ellipse">
            <a:avLst/>
          </a:prstGeom>
        </p:spPr>
      </p:pic>
      <p:pic>
        <p:nvPicPr>
          <p:cNvPr id="20" name="Picture 19">
            <a:extLst>
              <a:ext uri="{FF2B5EF4-FFF2-40B4-BE49-F238E27FC236}">
                <a16:creationId xmlns="" xmlns:a16="http://schemas.microsoft.com/office/drawing/2014/main" id="{DA232D94-9A8E-A978-E827-27A3C1079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83" y="965678"/>
            <a:ext cx="1414424" cy="1058518"/>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2043298" y="3627642"/>
            <a:ext cx="2557943" cy="553998"/>
          </a:xfrm>
          <a:prstGeom prst="rect">
            <a:avLst/>
          </a:prstGeom>
          <a:noFill/>
        </p:spPr>
        <p:txBody>
          <a:bodyPr wrap="square" rtlCol="0">
            <a:spAutoFit/>
          </a:bodyPr>
          <a:lstStyle/>
          <a:p>
            <a:pPr defTabSz="685800">
              <a:defRPr/>
            </a:pPr>
            <a:r>
              <a:rPr lang="vi-VN" altLang="zh-CN" sz="1500" dirty="0">
                <a:solidFill>
                  <a:srgbClr val="002060"/>
                </a:solidFill>
                <a:latin typeface="Roboto" panose="02000000000000000000" pitchFamily="2" charset="0"/>
                <a:ea typeface="Roboto" panose="02000000000000000000" pitchFamily="2" charset="0"/>
              </a:rPr>
              <a:t>Có các bộ phận của </a:t>
            </a:r>
            <a:r>
              <a:rPr lang="vi-VN" altLang="zh-CN" sz="1500">
                <a:solidFill>
                  <a:srgbClr val="002060"/>
                </a:solidFill>
                <a:latin typeface="Roboto" panose="02000000000000000000" pitchFamily="2" charset="0"/>
                <a:ea typeface="Roboto" panose="02000000000000000000" pitchFamily="2" charset="0"/>
              </a:rPr>
              <a:t>cây (rễ</a:t>
            </a:r>
            <a:r>
              <a:rPr lang="vi-VN" altLang="zh-CN" sz="1500" dirty="0">
                <a:solidFill>
                  <a:srgbClr val="002060"/>
                </a:solidFill>
                <a:latin typeface="Roboto" panose="02000000000000000000" pitchFamily="2" charset="0"/>
                <a:ea typeface="Roboto" panose="02000000000000000000" pitchFamily="2" charset="0"/>
              </a:rPr>
              <a:t>, </a:t>
            </a:r>
            <a:r>
              <a:rPr lang="vi-VN" altLang="zh-CN" sz="1500">
                <a:solidFill>
                  <a:srgbClr val="002060"/>
                </a:solidFill>
                <a:latin typeface="Roboto" panose="02000000000000000000" pitchFamily="2" charset="0"/>
                <a:ea typeface="Roboto" panose="02000000000000000000" pitchFamily="2" charset="0"/>
              </a:rPr>
              <a:t>thân lá)</a:t>
            </a:r>
            <a:endParaRPr lang="vi-VN" altLang="zh-CN" sz="1500" dirty="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2003692" y="4203144"/>
            <a:ext cx="2414402" cy="784830"/>
          </a:xfrm>
          <a:prstGeom prst="rect">
            <a:avLst/>
          </a:prstGeom>
          <a:noFill/>
        </p:spPr>
        <p:txBody>
          <a:bodyPr wrap="square" rtlCol="0">
            <a:spAutoFit/>
          </a:bodyPr>
          <a:lstStyle/>
          <a:p>
            <a:pPr defTabSz="685800">
              <a:defRPr/>
            </a:pPr>
            <a:r>
              <a:rPr lang="en-US" altLang="zh-CN" sz="1500" dirty="0" err="1">
                <a:solidFill>
                  <a:srgbClr val="002060"/>
                </a:solidFill>
                <a:latin typeface="Roboto" panose="02000000000000000000" pitchFamily="2" charset="0"/>
                <a:ea typeface="Roboto" panose="02000000000000000000" pitchFamily="2" charset="0"/>
              </a:rPr>
              <a:t>Hình</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ảnh</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thể</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hiện</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được</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loại</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cây</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phù</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hợp</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với</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đặc</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điểm</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bên</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ngoài</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của</a:t>
            </a:r>
            <a:r>
              <a:rPr lang="en-US" altLang="zh-CN" sz="1500" dirty="0">
                <a:solidFill>
                  <a:srgbClr val="002060"/>
                </a:solidFill>
                <a:latin typeface="Roboto" panose="02000000000000000000" pitchFamily="2" charset="0"/>
                <a:ea typeface="Roboto" panose="02000000000000000000" pitchFamily="2" charset="0"/>
              </a:rPr>
              <a:t> </a:t>
            </a:r>
            <a:r>
              <a:rPr lang="en-US" altLang="zh-CN" sz="1500" dirty="0" err="1">
                <a:solidFill>
                  <a:srgbClr val="002060"/>
                </a:solidFill>
                <a:latin typeface="Roboto" panose="02000000000000000000" pitchFamily="2" charset="0"/>
                <a:ea typeface="Roboto" panose="02000000000000000000" pitchFamily="2" charset="0"/>
              </a:rPr>
              <a:t>cây</a:t>
            </a:r>
            <a:endParaRPr lang="vi-VN" altLang="zh-CN" sz="15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3172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390745" y="2005566"/>
            <a:ext cx="7783034" cy="3995184"/>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TextBox 11">
            <a:extLst>
              <a:ext uri="{FF2B5EF4-FFF2-40B4-BE49-F238E27FC236}">
                <a16:creationId xmlns="" xmlns:a16="http://schemas.microsoft.com/office/drawing/2014/main" id="{B725248E-A0D6-AD5A-5800-9A78FC7887FD}"/>
              </a:ext>
            </a:extLst>
          </p:cNvPr>
          <p:cNvSpPr txBox="1"/>
          <p:nvPr/>
        </p:nvSpPr>
        <p:spPr>
          <a:xfrm>
            <a:off x="2942409" y="3530017"/>
            <a:ext cx="4392148" cy="64633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defTabSz="685800">
              <a:defRPr/>
            </a:pPr>
            <a:r>
              <a:rPr lang="en-US" sz="3600">
                <a:solidFill>
                  <a:srgbClr val="002060"/>
                </a:solidFill>
                <a:latin typeface="Roboto Black" panose="02000000000000000000" pitchFamily="2" charset="0"/>
                <a:ea typeface="Roboto Black" panose="02000000000000000000" pitchFamily="2" charset="0"/>
              </a:rPr>
              <a:t>TẠM BIỆT CÁC EM</a:t>
            </a:r>
            <a:endParaRPr lang="en-US" sz="3600" dirty="0">
              <a:solidFill>
                <a:srgbClr val="002060"/>
              </a:solidFill>
              <a:latin typeface="Roboto Black" panose="02000000000000000000" pitchFamily="2" charset="0"/>
              <a:ea typeface="Roboto Black" panose="02000000000000000000" pitchFamily="2"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44415" y="2882262"/>
            <a:ext cx="1191299" cy="1951898"/>
          </a:xfrm>
          <a:prstGeom prst="rect">
            <a:avLst/>
          </a:prstGeom>
        </p:spPr>
      </p:pic>
      <p:pic>
        <p:nvPicPr>
          <p:cNvPr id="5" name="Picture 4">
            <a:extLst>
              <a:ext uri="{FF2B5EF4-FFF2-40B4-BE49-F238E27FC236}">
                <a16:creationId xmlns="" xmlns:a16="http://schemas.microsoft.com/office/drawing/2014/main"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576" y="857250"/>
            <a:ext cx="1414424" cy="10585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5210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0068" y="186557"/>
            <a:ext cx="257314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w"/>
              </a:rPr>
              <a:t>Luật</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w"/>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w"/>
              </a:rPr>
              <a:t>chơi</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w"/>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28" y="3658324"/>
            <a:ext cx="3206663" cy="31871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4135" y="3658324"/>
            <a:ext cx="3206663" cy="31871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7337" y="3658324"/>
            <a:ext cx="3206663" cy="31871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35967">
            <a:off x="-1029338" y="-285287"/>
            <a:ext cx="3206663" cy="31871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64033" flipH="1">
            <a:off x="6632085" y="-297812"/>
            <a:ext cx="3206663" cy="3187150"/>
          </a:xfrm>
          <a:prstGeom prst="rect">
            <a:avLst/>
          </a:prstGeom>
        </p:spPr>
      </p:pic>
      <p:sp>
        <p:nvSpPr>
          <p:cNvPr id="5" name="TextBox 4"/>
          <p:cNvSpPr txBox="1"/>
          <p:nvPr/>
        </p:nvSpPr>
        <p:spPr>
          <a:xfrm>
            <a:off x="112735" y="876822"/>
            <a:ext cx="8981162" cy="4524315"/>
          </a:xfrm>
          <a:prstGeom prst="rect">
            <a:avLst/>
          </a:prstGeom>
          <a:noFill/>
        </p:spPr>
        <p:txBody>
          <a:bodyPr wrap="square" rtlCol="0">
            <a:spAutoFit/>
          </a:bodyPr>
          <a:lstStyle/>
          <a:p>
            <a:pPr marL="285750" indent="-285750">
              <a:buFontTx/>
              <a:buChar char="-"/>
            </a:pPr>
            <a:r>
              <a:rPr lang="en-US" sz="3600" b="1" dirty="0" err="1">
                <a:latin typeface="Times New Roman" pitchFamily="18" charset="0"/>
                <a:cs typeface="Times New Roman" pitchFamily="18" charset="0"/>
              </a:rPr>
              <a:t>Thử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trò</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cắt</a:t>
            </a:r>
            <a:r>
              <a:rPr lang="en-US" sz="3600" b="1" dirty="0">
                <a:latin typeface="Times New Roman" pitchFamily="18" charset="0"/>
                <a:cs typeface="Times New Roman" pitchFamily="18" charset="0"/>
              </a:rPr>
              <a:t> ra </a:t>
            </a: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nhiều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nhỏ</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nhau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Nhiệm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vụ</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ghép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ghép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ảnh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hoàn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giống</a:t>
            </a:r>
            <a:r>
              <a:rPr lang="en-US" sz="3600" b="1" dirty="0">
                <a:latin typeface="Times New Roman" pitchFamily="18" charset="0"/>
                <a:cs typeface="Times New Roman" pitchFamily="18" charset="0"/>
              </a:rPr>
              <a:t> ban </a:t>
            </a:r>
            <a:r>
              <a:rPr lang="en-US" sz="3600" b="1" dirty="0" err="1">
                <a:latin typeface="Times New Roman" pitchFamily="18" charset="0"/>
                <a:cs typeface="Times New Roman" pitchFamily="18" charset="0"/>
              </a:rPr>
              <a:t>đầu</a:t>
            </a:r>
            <a:r>
              <a:rPr lang="en-US" sz="3600" b="1" dirty="0">
                <a:latin typeface="Times New Roman" pitchFamily="18" charset="0"/>
                <a:cs typeface="Times New Roman" pitchFamily="18" charset="0"/>
              </a:rPr>
              <a:t>.</a:t>
            </a:r>
          </a:p>
          <a:p>
            <a:pPr marL="285750" indent="-285750">
              <a:buFontTx/>
              <a:buChar char="-"/>
            </a:pP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ghép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nhiều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ghép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đúng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sẽ</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thắng</a:t>
            </a:r>
            <a:r>
              <a:rPr lang="en-US" sz="3600" b="1" dirty="0">
                <a:latin typeface="Times New Roman" pitchFamily="18" charset="0"/>
                <a:cs typeface="Times New Roman" pitchFamily="18" charset="0"/>
              </a:rPr>
              <a:t>.</a:t>
            </a:r>
          </a:p>
        </p:txBody>
      </p:sp>
      <p:pic>
        <p:nvPicPr>
          <p:cNvPr id="3" name="luật ch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31443" y="2982123"/>
            <a:ext cx="578507" cy="1250200"/>
          </a:xfrm>
          <a:prstGeom prst="rect">
            <a:avLst/>
          </a:prstGeom>
        </p:spPr>
      </p:pic>
      <p:pic>
        <p:nvPicPr>
          <p:cNvPr id="11" name="Hoa-la-mua-xuan-Nhac-Be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705150" y="4791537"/>
            <a:ext cx="609600" cy="609600"/>
          </a:xfrm>
          <a:prstGeom prst="rect">
            <a:avLst/>
          </a:prstGeom>
        </p:spPr>
      </p:pic>
    </p:spTree>
    <p:extLst>
      <p:ext uri="{BB962C8B-B14F-4D97-AF65-F5344CB8AC3E}">
        <p14:creationId xmlns:p14="http://schemas.microsoft.com/office/powerpoint/2010/main" val="22372575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4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audio>
              <p:cMediaNode vol="80000">
                <p:cTn id="12" repeatCount="indefinite"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33" y="1249743"/>
            <a:ext cx="2632842" cy="443033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024" y="1249970"/>
            <a:ext cx="2821802" cy="443011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5149" y="1249743"/>
            <a:ext cx="2590000" cy="4430338"/>
          </a:xfrm>
          <a:prstGeom prst="rect">
            <a:avLst/>
          </a:prstGeom>
        </p:spPr>
      </p:pic>
      <p:sp>
        <p:nvSpPr>
          <p:cNvPr id="5" name="Rectangle 4"/>
          <p:cNvSpPr/>
          <p:nvPr/>
        </p:nvSpPr>
        <p:spPr>
          <a:xfrm>
            <a:off x="601449" y="283785"/>
            <a:ext cx="8057399" cy="923330"/>
          </a:xfrm>
          <a:prstGeom prst="rect">
            <a:avLst/>
          </a:prstGeom>
          <a:noFill/>
        </p:spPr>
        <p:txBody>
          <a:bodyPr wrap="none" lIns="91440" tIns="45720" rIns="91440" bIns="45720">
            <a:spAutoFit/>
          </a:bodyPr>
          <a:lstStyle/>
          <a:p>
            <a:pPr algn="ctr"/>
            <a:r>
              <a:rPr lang="en-US" sz="5400" b="1" dirty="0" err="1">
                <a:ln w="12700">
                  <a:solidFill>
                    <a:schemeClr val="accent1"/>
                  </a:solidFill>
                  <a:prstDash val="solid"/>
                </a:ln>
                <a:effectLst>
                  <a:outerShdw dist="38100" dir="2640000" algn="bl" rotWithShape="0">
                    <a:schemeClr val="accent1"/>
                  </a:outerShdw>
                </a:effectLst>
              </a:rPr>
              <a:t>Trò</a:t>
            </a:r>
            <a:r>
              <a:rPr lang="en-US" sz="5400" b="1" dirty="0">
                <a:ln w="12700">
                  <a:solidFill>
                    <a:schemeClr val="accent1"/>
                  </a:solidFill>
                  <a:prstDash val="solid"/>
                </a:ln>
                <a:effectLst>
                  <a:outerShdw dist="38100" dir="2640000" algn="bl" rotWithShape="0">
                    <a:schemeClr val="accent1"/>
                  </a:outerShdw>
                </a:effectLst>
              </a:rPr>
              <a:t> </a:t>
            </a:r>
            <a:r>
              <a:rPr lang="en-US" sz="5400" b="1" dirty="0" err="1">
                <a:ln w="12700">
                  <a:solidFill>
                    <a:schemeClr val="accent1"/>
                  </a:solidFill>
                  <a:prstDash val="solid"/>
                </a:ln>
                <a:effectLst>
                  <a:outerShdw dist="38100" dir="2640000" algn="bl" rotWithShape="0">
                    <a:schemeClr val="accent1"/>
                  </a:outerShdw>
                </a:effectLst>
              </a:rPr>
              <a:t>chơi</a:t>
            </a:r>
            <a:r>
              <a:rPr lang="en-US" sz="5400" b="1" dirty="0">
                <a:ln w="12700">
                  <a:solidFill>
                    <a:schemeClr val="accent1"/>
                  </a:solidFill>
                  <a:prstDash val="solid"/>
                </a:ln>
                <a:effectLst>
                  <a:outerShdw dist="38100" dir="2640000" algn="bl" rotWithShape="0">
                    <a:schemeClr val="accent1"/>
                  </a:outerShdw>
                </a:effectLst>
              </a:rPr>
              <a:t>: </a:t>
            </a:r>
            <a:r>
              <a:rPr lang="en-US" sz="5400" b="1" dirty="0" err="1">
                <a:ln w="12700">
                  <a:solidFill>
                    <a:schemeClr val="accent1"/>
                  </a:solidFill>
                  <a:prstDash val="solid"/>
                </a:ln>
                <a:effectLst>
                  <a:outerShdw dist="38100" dir="2640000" algn="bl" rotWithShape="0">
                    <a:schemeClr val="accent1"/>
                  </a:outerShdw>
                </a:effectLst>
              </a:rPr>
              <a:t>Xếp</a:t>
            </a:r>
            <a:r>
              <a:rPr lang="en-US" sz="5400" b="1" dirty="0">
                <a:ln w="12700">
                  <a:solidFill>
                    <a:schemeClr val="accent1"/>
                  </a:solidFill>
                  <a:prstDash val="solid"/>
                </a:ln>
                <a:effectLst>
                  <a:outerShdw dist="38100" dir="2640000" algn="bl" rotWithShape="0">
                    <a:schemeClr val="accent1"/>
                  </a:outerShdw>
                </a:effectLst>
              </a:rPr>
              <a:t> </a:t>
            </a:r>
            <a:r>
              <a:rPr lang="en-US" sz="5400" b="1" dirty="0" err="1">
                <a:ln w="12700">
                  <a:solidFill>
                    <a:schemeClr val="accent1"/>
                  </a:solidFill>
                  <a:prstDash val="solid"/>
                </a:ln>
                <a:effectLst>
                  <a:outerShdw dist="38100" dir="2640000" algn="bl" rotWithShape="0">
                    <a:schemeClr val="accent1"/>
                  </a:outerShdw>
                </a:effectLst>
              </a:rPr>
              <a:t>hình</a:t>
            </a:r>
            <a:r>
              <a:rPr lang="en-US" sz="5400" b="1" dirty="0">
                <a:ln w="12700">
                  <a:solidFill>
                    <a:schemeClr val="accent1"/>
                  </a:solidFill>
                  <a:prstDash val="solid"/>
                </a:ln>
                <a:effectLst>
                  <a:outerShdw dist="38100" dir="2640000" algn="bl" rotWithShape="0">
                    <a:schemeClr val="accent1"/>
                  </a:outerShdw>
                </a:effectLst>
              </a:rPr>
              <a:t> </a:t>
            </a:r>
            <a:r>
              <a:rPr lang="en-US" sz="5400" b="1" dirty="0" err="1">
                <a:ln w="12700">
                  <a:solidFill>
                    <a:schemeClr val="accent1"/>
                  </a:solidFill>
                  <a:prstDash val="solid"/>
                </a:ln>
                <a:effectLst>
                  <a:outerShdw dist="38100" dir="2640000" algn="bl" rotWithShape="0">
                    <a:schemeClr val="accent1"/>
                  </a:outerShdw>
                </a:effectLst>
              </a:rPr>
              <a:t>cây</a:t>
            </a:r>
            <a:r>
              <a:rPr lang="en-US" sz="5400" b="1" dirty="0">
                <a:ln w="12700">
                  <a:solidFill>
                    <a:schemeClr val="accent1"/>
                  </a:solidFill>
                  <a:prstDash val="solid"/>
                </a:ln>
                <a:effectLst>
                  <a:outerShdw dist="38100" dir="2640000" algn="bl" rotWithShape="0">
                    <a:schemeClr val="accent1"/>
                  </a:outerShdw>
                </a:effectLst>
              </a:rPr>
              <a:t> </a:t>
            </a:r>
            <a:r>
              <a:rPr lang="en-US" sz="5400" b="1" dirty="0" err="1">
                <a:ln w="12700">
                  <a:solidFill>
                    <a:schemeClr val="accent1"/>
                  </a:solidFill>
                  <a:prstDash val="solid"/>
                </a:ln>
                <a:effectLst>
                  <a:outerShdw dist="38100" dir="2640000" algn="bl" rotWithShape="0">
                    <a:schemeClr val="accent1"/>
                  </a:outerShdw>
                </a:effectLst>
              </a:rPr>
              <a:t>xanh</a:t>
            </a:r>
            <a:endParaRPr lang="en-US" sz="5400" b="1" cap="none" spc="0" dirty="0">
              <a:ln w="12700">
                <a:solidFill>
                  <a:schemeClr val="accent1"/>
                </a:solidFill>
                <a:prstDash val="solid"/>
              </a:ln>
              <a:effectLst>
                <a:outerShdw dist="38100" dir="2640000" algn="bl" rotWithShape="0">
                  <a:schemeClr val="accent1"/>
                </a:outerShdw>
              </a:effectLst>
            </a:endParaRPr>
          </a:p>
        </p:txBody>
      </p:sp>
      <p:sp>
        <p:nvSpPr>
          <p:cNvPr id="6" name="TextBox 5"/>
          <p:cNvSpPr txBox="1"/>
          <p:nvPr/>
        </p:nvSpPr>
        <p:spPr>
          <a:xfrm>
            <a:off x="543909" y="5722709"/>
            <a:ext cx="249095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mướp</a:t>
            </a:r>
            <a:endParaRPr lang="en-US" sz="32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528792" y="5722709"/>
            <a:ext cx="249095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đỏ</a:t>
            </a:r>
            <a:endParaRPr lang="en-US" sz="32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387551" y="5735077"/>
            <a:ext cx="249095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chuối</a:t>
            </a:r>
            <a:endParaRPr lang="en-US" sz="3200" b="1" dirty="0">
              <a:latin typeface="Times New Roman" panose="02020603050405020304" pitchFamily="18" charset="0"/>
              <a:cs typeface="Times New Roman" panose="02020603050405020304" pitchFamily="18" charset="0"/>
            </a:endParaRPr>
          </a:p>
        </p:txBody>
      </p:sp>
      <p:pic>
        <p:nvPicPr>
          <p:cNvPr id="20" name="Hoa-la-mua-xuan-Nhac-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5150" y="4791537"/>
            <a:ext cx="609600" cy="609600"/>
          </a:xfrm>
          <a:prstGeom prst="rect">
            <a:avLst/>
          </a:prstGeom>
        </p:spPr>
      </p:pic>
    </p:spTree>
    <p:extLst>
      <p:ext uri="{BB962C8B-B14F-4D97-AF65-F5344CB8AC3E}">
        <p14:creationId xmlns:p14="http://schemas.microsoft.com/office/powerpoint/2010/main" val="31529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2437"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27" presetClass="emph" presetSubtype="0" fill="remove" grpId="1" nodeType="clickEffect">
                                  <p:stCondLst>
                                    <p:cond delay="0"/>
                                  </p:stCondLst>
                                  <p:childTnLst>
                                    <p:animClr clrSpc="rgb" dir="cw">
                                      <p:cBhvr override="childStyle">
                                        <p:cTn id="32" dur="250" autoRev="1" fill="remove"/>
                                        <p:tgtEl>
                                          <p:spTgt spid="5"/>
                                        </p:tgtEl>
                                        <p:attrNameLst>
                                          <p:attrName>style.color</p:attrName>
                                        </p:attrNameLst>
                                      </p:cBhvr>
                                      <p:to>
                                        <a:schemeClr val="bg1"/>
                                      </p:to>
                                    </p:animClr>
                                    <p:animClr clrSpc="rgb" dir="cw">
                                      <p:cBhvr>
                                        <p:cTn id="33" dur="250" autoRev="1" fill="remove"/>
                                        <p:tgtEl>
                                          <p:spTgt spid="5"/>
                                        </p:tgtEl>
                                        <p:attrNameLst>
                                          <p:attrName>fillcolor</p:attrName>
                                        </p:attrNameLst>
                                      </p:cBhvr>
                                      <p:to>
                                        <a:schemeClr val="bg1"/>
                                      </p:to>
                                    </p:animClr>
                                    <p:set>
                                      <p:cBhvr>
                                        <p:cTn id="34" dur="250" autoRev="1" fill="remove"/>
                                        <p:tgtEl>
                                          <p:spTgt spid="5"/>
                                        </p:tgtEl>
                                        <p:attrNameLst>
                                          <p:attrName>fill.type</p:attrName>
                                        </p:attrNameLst>
                                      </p:cBhvr>
                                      <p:to>
                                        <p:strVal val="solid"/>
                                      </p:to>
                                    </p:set>
                                    <p:set>
                                      <p:cBhvr>
                                        <p:cTn id="35" dur="250" autoRev="1" fill="remove"/>
                                        <p:tgtEl>
                                          <p:spTgt spid="5"/>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repeatCount="indefinite" fill="hold" display="0">
                  <p:stCondLst>
                    <p:cond delay="indefinite"/>
                  </p:stCondLst>
                  <p:endCondLst>
                    <p:cond evt="onStopAudio" delay="0">
                      <p:tgtEl>
                        <p:sldTgt/>
                      </p:tgtEl>
                    </p:cond>
                    <p:cond evt="onNext" delay="0">
                      <p:tgtEl>
                        <p:sldTgt/>
                      </p:tgtEl>
                    </p:cond>
                  </p:endCondLst>
                </p:cTn>
                <p:tgtEl>
                  <p:spTgt spid="20"/>
                </p:tgtEl>
              </p:cMediaNode>
            </p:audio>
          </p:childTnLst>
        </p:cTn>
      </p:par>
    </p:tnLst>
    <p:bldLst>
      <p:bldP spid="5" grpId="0"/>
      <p:bldP spid="5" grpId="1"/>
      <p:bldP spid="6" grpId="0"/>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1790341"/>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26"/>
          <a:stretch/>
        </p:blipFill>
        <p:spPr>
          <a:xfrm>
            <a:off x="-475989" y="0"/>
            <a:ext cx="10471759" cy="6858000"/>
          </a:xfrm>
          <a:prstGeom prst="rect">
            <a:avLst/>
          </a:prstGeom>
        </p:spPr>
      </p:pic>
      <p:sp>
        <p:nvSpPr>
          <p:cNvPr id="2" name="Rectangle 1"/>
          <p:cNvSpPr/>
          <p:nvPr/>
        </p:nvSpPr>
        <p:spPr>
          <a:xfrm>
            <a:off x="289280" y="2341034"/>
            <a:ext cx="9116598" cy="224676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smtClean="0">
                <a:ln w="11430"/>
                <a:solidFill>
                  <a:srgbClr val="006666"/>
                </a:solidFill>
                <a:effectLst>
                  <a:outerShdw blurRad="76200" dist="50800" dir="5400000" algn="tl" rotWithShape="0">
                    <a:srgbClr val="000000">
                      <a:alpha val="65000"/>
                    </a:srgbClr>
                  </a:outerShdw>
                </a:effectLst>
              </a:rPr>
              <a:t>Khám phá</a:t>
            </a:r>
          </a:p>
          <a:p>
            <a:pPr algn="ctr"/>
            <a:r>
              <a:rPr lang="en-US" sz="6000" b="1" spc="50" smtClean="0">
                <a:ln w="11430"/>
                <a:solidFill>
                  <a:srgbClr val="006666"/>
                </a:solidFill>
                <a:effectLst>
                  <a:outerShdw blurRad="76200" dist="50800" dir="5400000" algn="tl" rotWithShape="0">
                    <a:srgbClr val="000000">
                      <a:alpha val="65000"/>
                    </a:srgbClr>
                  </a:outerShdw>
                </a:effectLst>
              </a:rPr>
              <a:t>(Nghiên cứu kiến thức nền)</a:t>
            </a:r>
            <a:endParaRPr lang="en-US" sz="6000" b="1" cap="none" spc="50" dirty="0">
              <a:ln w="11430"/>
              <a:solidFill>
                <a:srgbClr val="00666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3471489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447" y="0"/>
            <a:ext cx="10935222"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90541" y="370593"/>
            <a:ext cx="5187520" cy="55310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0963" y="5803828"/>
            <a:ext cx="900439" cy="105417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996" y="5016674"/>
            <a:ext cx="1841326" cy="184132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3519" y="5174817"/>
            <a:ext cx="1336735" cy="200510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164" y="5803828"/>
            <a:ext cx="900439" cy="105417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080" y="5901690"/>
            <a:ext cx="900439" cy="105417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7482" y="3674061"/>
            <a:ext cx="450219" cy="52708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0254" y="3665583"/>
            <a:ext cx="450219" cy="52708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363" y="3665583"/>
            <a:ext cx="450219" cy="52708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271" y="3699113"/>
            <a:ext cx="450219" cy="52708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8" y="3674060"/>
            <a:ext cx="450219" cy="5270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448" y="3691131"/>
            <a:ext cx="450219" cy="52708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9994" y="4489589"/>
            <a:ext cx="450219" cy="52708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3531" y="4753131"/>
            <a:ext cx="450219" cy="52708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5722" y="4489589"/>
            <a:ext cx="450219" cy="527085"/>
          </a:xfrm>
          <a:prstGeom prst="rect">
            <a:avLst/>
          </a:prstGeom>
        </p:spPr>
      </p:pic>
      <p:pic>
        <p:nvPicPr>
          <p:cNvPr id="3" name="giới thiệu ong và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002489" y="5218299"/>
            <a:ext cx="1438604" cy="959069"/>
          </a:xfrm>
          <a:prstGeom prst="rect">
            <a:avLst/>
          </a:prstGeom>
        </p:spPr>
      </p:pic>
    </p:spTree>
    <p:extLst>
      <p:ext uri="{BB962C8B-B14F-4D97-AF65-F5344CB8AC3E}">
        <p14:creationId xmlns:p14="http://schemas.microsoft.com/office/powerpoint/2010/main" val="10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1563" b="98750" l="0" r="98438">
                        <a14:foregroundMark x1="6250" y1="50938" x2="6250" y2="50938"/>
                        <a14:foregroundMark x1="17188" y1="80938" x2="17188" y2="80938"/>
                        <a14:foregroundMark x1="31563" y1="81875" x2="31563" y2="81875"/>
                        <a14:foregroundMark x1="69844" y1="81719" x2="69844" y2="81719"/>
                        <a14:foregroundMark x1="76094" y1="78594" x2="76094" y2="78594"/>
                        <a14:foregroundMark x1="91406" y1="51719" x2="91406" y2="51719"/>
                        <a14:foregroundMark x1="81250" y1="26094" x2="81250" y2="26094"/>
                        <a14:foregroundMark x1="17188" y1="78125" x2="17188" y2="78125"/>
                      </a14:backgroundRemoval>
                    </a14:imgEffect>
                  </a14:imgLayer>
                </a14:imgProps>
              </a:ext>
              <a:ext uri="{28A0092B-C50C-407E-A947-70E740481C1C}">
                <a14:useLocalDpi xmlns:a14="http://schemas.microsoft.com/office/drawing/2010/main" val="0"/>
              </a:ext>
            </a:extLst>
          </a:blip>
          <a:srcRect l="19249" t="20101" r="17241" b="13665"/>
          <a:stretch/>
        </p:blipFill>
        <p:spPr>
          <a:xfrm>
            <a:off x="4524703" y="3373821"/>
            <a:ext cx="4367050" cy="32161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6543" y="3843428"/>
            <a:ext cx="999296" cy="999296"/>
          </a:xfrm>
          <a:prstGeom prst="rect">
            <a:avLst/>
          </a:prstGeom>
        </p:spPr>
      </p:pic>
      <p:sp>
        <p:nvSpPr>
          <p:cNvPr id="2" name="TextBox 1"/>
          <p:cNvSpPr txBox="1"/>
          <p:nvPr/>
        </p:nvSpPr>
        <p:spPr>
          <a:xfrm>
            <a:off x="2207172" y="331076"/>
            <a:ext cx="4430111" cy="369332"/>
          </a:xfrm>
          <a:prstGeom prst="rect">
            <a:avLst/>
          </a:prstGeom>
          <a:noFill/>
        </p:spPr>
        <p:txBody>
          <a:bodyPr wrap="square" rtlCol="0">
            <a:spAutoFit/>
          </a:bodyPr>
          <a:lstStyle/>
          <a:p>
            <a:endParaRPr lang="en-US" dirty="0"/>
          </a:p>
        </p:txBody>
      </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ackgroundRemoval t="1563" b="98750" l="0" r="98438">
                        <a14:foregroundMark x1="6250" y1="50938" x2="6250" y2="50938"/>
                        <a14:foregroundMark x1="17188" y1="80938" x2="17188" y2="80938"/>
                        <a14:foregroundMark x1="31563" y1="81875" x2="31563" y2="81875"/>
                        <a14:foregroundMark x1="69844" y1="81719" x2="69844" y2="81719"/>
                        <a14:foregroundMark x1="76094" y1="78594" x2="76094" y2="78594"/>
                        <a14:foregroundMark x1="91406" y1="51719" x2="91406" y2="51719"/>
                        <a14:foregroundMark x1="81250" y1="26094" x2="81250" y2="26094"/>
                        <a14:foregroundMark x1="17188" y1="78125" x2="17188" y2="78125"/>
                      </a14:backgroundRemoval>
                    </a14:imgEffect>
                  </a14:imgLayer>
                </a14:imgProps>
              </a:ext>
              <a:ext uri="{28A0092B-C50C-407E-A947-70E740481C1C}">
                <a14:useLocalDpi xmlns:a14="http://schemas.microsoft.com/office/drawing/2010/main" val="0"/>
              </a:ext>
            </a:extLst>
          </a:blip>
          <a:srcRect l="20900" t="19777" r="17883" b="13016"/>
          <a:stretch/>
        </p:blipFill>
        <p:spPr>
          <a:xfrm>
            <a:off x="299552" y="3358055"/>
            <a:ext cx="4209393" cy="3263462"/>
          </a:xfrm>
          <a:prstGeom prst="rect">
            <a:avLst/>
          </a:prstGeom>
        </p:spPr>
      </p:pic>
      <p:pic>
        <p:nvPicPr>
          <p:cNvPr id="20" name="Picture 19"/>
          <p:cNvPicPr>
            <a:picLocks noChangeAspect="1"/>
          </p:cNvPicPr>
          <p:nvPr/>
        </p:nvPicPr>
        <p:blipFill rotWithShape="1">
          <a:blip r:embed="rId2">
            <a:extLst>
              <a:ext uri="{BEBA8EAE-BF5A-486C-A8C5-ECC9F3942E4B}">
                <a14:imgProps xmlns:a14="http://schemas.microsoft.com/office/drawing/2010/main">
                  <a14:imgLayer r:embed="rId3">
                    <a14:imgEffect>
                      <a14:backgroundRemoval t="1563" b="98750" l="0" r="98438">
                        <a14:foregroundMark x1="6250" y1="50938" x2="6250" y2="50938"/>
                        <a14:foregroundMark x1="17188" y1="80938" x2="17188" y2="80938"/>
                        <a14:foregroundMark x1="31563" y1="81875" x2="31563" y2="81875"/>
                        <a14:foregroundMark x1="69844" y1="81719" x2="69844" y2="81719"/>
                        <a14:foregroundMark x1="76094" y1="78594" x2="76094" y2="78594"/>
                        <a14:foregroundMark x1="91406" y1="51719" x2="91406" y2="51719"/>
                        <a14:foregroundMark x1="81250" y1="26094" x2="81250" y2="26094"/>
                        <a14:foregroundMark x1="17188" y1="78125" x2="17188" y2="78125"/>
                      </a14:backgroundRemoval>
                    </a14:imgEffect>
                  </a14:imgLayer>
                </a14:imgProps>
              </a:ext>
              <a:ext uri="{28A0092B-C50C-407E-A947-70E740481C1C}">
                <a14:useLocalDpi xmlns:a14="http://schemas.microsoft.com/office/drawing/2010/main" val="0"/>
              </a:ext>
            </a:extLst>
          </a:blip>
          <a:srcRect l="16297" r="15838" b="19410"/>
          <a:stretch/>
        </p:blipFill>
        <p:spPr>
          <a:xfrm>
            <a:off x="2364827" y="-775913"/>
            <a:ext cx="4666593" cy="3913252"/>
          </a:xfrm>
          <a:prstGeom prst="rect">
            <a:avLst/>
          </a:prstGeom>
        </p:spPr>
      </p:pic>
      <p:sp>
        <p:nvSpPr>
          <p:cNvPr id="21" name="TextBox 20"/>
          <p:cNvSpPr txBox="1"/>
          <p:nvPr/>
        </p:nvSpPr>
        <p:spPr>
          <a:xfrm>
            <a:off x="2806262" y="1458262"/>
            <a:ext cx="3831021" cy="954107"/>
          </a:xfrm>
          <a:prstGeom prst="rect">
            <a:avLst/>
          </a:prstGeom>
          <a:noFill/>
        </p:spPr>
        <p:txBody>
          <a:bodyPr wrap="square" rtlCol="0">
            <a:spAutoFit/>
          </a:bodyPr>
          <a:lstStyle/>
          <a:p>
            <a:pPr algn="ctr"/>
            <a:r>
              <a:rPr lang="en-US" sz="2800" b="1" dirty="0" err="1">
                <a:solidFill>
                  <a:srgbClr val="003300"/>
                </a:solidFill>
                <a:latin typeface="Times New Roman" panose="02020603050405020304" pitchFamily="18" charset="0"/>
                <a:cs typeface="Times New Roman" panose="02020603050405020304" pitchFamily="18" charset="0"/>
              </a:rPr>
              <a:t>Tìm</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hiểu</a:t>
            </a:r>
            <a:r>
              <a:rPr lang="en-US" sz="2800" b="1" dirty="0">
                <a:solidFill>
                  <a:srgbClr val="003300"/>
                </a:solidFill>
                <a:latin typeface="Times New Roman" panose="02020603050405020304" pitchFamily="18" charset="0"/>
                <a:cs typeface="Times New Roman" panose="02020603050405020304" pitchFamily="18" charset="0"/>
              </a:rPr>
              <a:t> </a:t>
            </a:r>
          </a:p>
          <a:p>
            <a:pPr algn="ctr"/>
            <a:r>
              <a:rPr lang="en-US" sz="2800" b="1" dirty="0" err="1">
                <a:solidFill>
                  <a:srgbClr val="003300"/>
                </a:solidFill>
                <a:latin typeface="Times New Roman" panose="02020603050405020304" pitchFamily="18" charset="0"/>
                <a:cs typeface="Times New Roman" panose="02020603050405020304" pitchFamily="18" charset="0"/>
              </a:rPr>
              <a:t>về</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đặc</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điểm</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rễ</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cây</a:t>
            </a:r>
            <a:endParaRPr lang="en-US" sz="2800" b="1" dirty="0">
              <a:solidFill>
                <a:srgbClr val="0033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4033046" y="764841"/>
            <a:ext cx="205303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Trạm</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Rễ</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52258" y="4739219"/>
            <a:ext cx="3831022" cy="954107"/>
          </a:xfrm>
          <a:prstGeom prst="rect">
            <a:avLst/>
          </a:prstGeom>
          <a:noFill/>
        </p:spPr>
        <p:txBody>
          <a:bodyPr wrap="square" rtlCol="0">
            <a:spAutoFit/>
          </a:bodyPr>
          <a:lstStyle/>
          <a:p>
            <a:pPr algn="ctr"/>
            <a:r>
              <a:rPr lang="en-US" sz="2800" b="1" dirty="0" err="1">
                <a:solidFill>
                  <a:srgbClr val="003300"/>
                </a:solidFill>
                <a:latin typeface="Times New Roman" panose="02020603050405020304" pitchFamily="18" charset="0"/>
                <a:cs typeface="Times New Roman" panose="02020603050405020304" pitchFamily="18" charset="0"/>
              </a:rPr>
              <a:t>Tìm</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hiểu</a:t>
            </a:r>
            <a:r>
              <a:rPr lang="en-US" sz="2800" b="1" dirty="0">
                <a:solidFill>
                  <a:srgbClr val="003300"/>
                </a:solidFill>
                <a:latin typeface="Times New Roman" panose="02020603050405020304" pitchFamily="18" charset="0"/>
                <a:cs typeface="Times New Roman" panose="02020603050405020304" pitchFamily="18" charset="0"/>
              </a:rPr>
              <a:t> </a:t>
            </a:r>
          </a:p>
          <a:p>
            <a:pPr algn="ctr"/>
            <a:r>
              <a:rPr lang="en-US" sz="2800" b="1" dirty="0" err="1">
                <a:solidFill>
                  <a:srgbClr val="003300"/>
                </a:solidFill>
                <a:latin typeface="Times New Roman" panose="02020603050405020304" pitchFamily="18" charset="0"/>
                <a:cs typeface="Times New Roman" panose="02020603050405020304" pitchFamily="18" charset="0"/>
              </a:rPr>
              <a:t>về</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đặc</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điểm</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lá</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cây</a:t>
            </a:r>
            <a:endParaRPr lang="en-US" sz="2800" b="1" dirty="0">
              <a:solidFill>
                <a:srgbClr val="0033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337603" y="4081466"/>
            <a:ext cx="244254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Trạm</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FF0000"/>
                </a:solidFill>
                <a:latin typeface="Times New Roman" panose="02020603050405020304" pitchFamily="18" charset="0"/>
                <a:cs typeface="Times New Roman" panose="02020603050405020304" pitchFamily="18" charset="0"/>
              </a:rPr>
              <a:t>Lá</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946677" y="4143701"/>
            <a:ext cx="239521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Trạm</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Thân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4755149" y="4803660"/>
            <a:ext cx="3831022" cy="954107"/>
          </a:xfrm>
          <a:prstGeom prst="rect">
            <a:avLst/>
          </a:prstGeom>
          <a:noFill/>
        </p:spPr>
        <p:txBody>
          <a:bodyPr wrap="square" rtlCol="0">
            <a:spAutoFit/>
          </a:bodyPr>
          <a:lstStyle/>
          <a:p>
            <a:pPr algn="ctr"/>
            <a:r>
              <a:rPr lang="en-US" sz="2800" b="1" dirty="0" err="1">
                <a:solidFill>
                  <a:srgbClr val="003300"/>
                </a:solidFill>
                <a:latin typeface="Times New Roman" panose="02020603050405020304" pitchFamily="18" charset="0"/>
                <a:cs typeface="Times New Roman" panose="02020603050405020304" pitchFamily="18" charset="0"/>
              </a:rPr>
              <a:t>Tìm</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hiểu</a:t>
            </a:r>
            <a:r>
              <a:rPr lang="en-US" sz="2800" b="1" dirty="0">
                <a:solidFill>
                  <a:srgbClr val="003300"/>
                </a:solidFill>
                <a:latin typeface="Times New Roman" panose="02020603050405020304" pitchFamily="18" charset="0"/>
                <a:cs typeface="Times New Roman" panose="02020603050405020304" pitchFamily="18" charset="0"/>
              </a:rPr>
              <a:t> </a:t>
            </a:r>
          </a:p>
          <a:p>
            <a:pPr algn="ctr"/>
            <a:r>
              <a:rPr lang="en-US" sz="2800" b="1" dirty="0" err="1">
                <a:solidFill>
                  <a:srgbClr val="003300"/>
                </a:solidFill>
                <a:latin typeface="Times New Roman" panose="02020603050405020304" pitchFamily="18" charset="0"/>
                <a:cs typeface="Times New Roman" panose="02020603050405020304" pitchFamily="18" charset="0"/>
              </a:rPr>
              <a:t>về</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đặc</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điểm</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thân</a:t>
            </a:r>
            <a:r>
              <a:rPr lang="en-US" sz="2800" b="1" dirty="0">
                <a:solidFill>
                  <a:srgbClr val="003300"/>
                </a:solidFill>
                <a:latin typeface="Times New Roman" panose="02020603050405020304" pitchFamily="18" charset="0"/>
                <a:cs typeface="Times New Roman" panose="02020603050405020304" pitchFamily="18" charset="0"/>
              </a:rPr>
              <a:t> </a:t>
            </a:r>
            <a:r>
              <a:rPr lang="en-US" sz="2800" b="1" dirty="0" err="1">
                <a:solidFill>
                  <a:srgbClr val="003300"/>
                </a:solidFill>
                <a:latin typeface="Times New Roman" panose="02020603050405020304" pitchFamily="18" charset="0"/>
                <a:cs typeface="Times New Roman" panose="02020603050405020304" pitchFamily="18" charset="0"/>
              </a:rPr>
              <a:t>cây</a:t>
            </a:r>
            <a:endParaRPr lang="en-US" sz="2800" b="1" dirty="0">
              <a:solidFill>
                <a:srgbClr val="00330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19" y="3804364"/>
            <a:ext cx="999296" cy="99929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7934" y="521703"/>
            <a:ext cx="999296" cy="999296"/>
          </a:xfrm>
          <a:prstGeom prst="rect">
            <a:avLst/>
          </a:prstGeom>
        </p:spPr>
      </p:pic>
      <p:sp>
        <p:nvSpPr>
          <p:cNvPr id="5" name="Curved Left Arrow 4"/>
          <p:cNvSpPr/>
          <p:nvPr/>
        </p:nvSpPr>
        <p:spPr>
          <a:xfrm>
            <a:off x="6540014" y="1498881"/>
            <a:ext cx="945342" cy="2644819"/>
          </a:xfrm>
          <a:prstGeom prst="curvedLeftArrow">
            <a:avLst>
              <a:gd name="adj1" fmla="val 25000"/>
              <a:gd name="adj2" fmla="val 70251"/>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Left Arrow 17"/>
          <p:cNvSpPr/>
          <p:nvPr/>
        </p:nvSpPr>
        <p:spPr>
          <a:xfrm rot="5400000">
            <a:off x="3891110" y="5047153"/>
            <a:ext cx="945342" cy="2644819"/>
          </a:xfrm>
          <a:prstGeom prst="curvedLeftArrow">
            <a:avLst>
              <a:gd name="adj1" fmla="val 25000"/>
              <a:gd name="adj2" fmla="val 70251"/>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Left Arrow 21"/>
          <p:cNvSpPr/>
          <p:nvPr/>
        </p:nvSpPr>
        <p:spPr>
          <a:xfrm rot="11178362">
            <a:off x="1614527" y="1101549"/>
            <a:ext cx="1093330" cy="2540097"/>
          </a:xfrm>
          <a:prstGeom prst="curvedLeftArrow">
            <a:avLst>
              <a:gd name="adj1" fmla="val 25000"/>
              <a:gd name="adj2" fmla="val 70251"/>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9482631"/>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4618</TotalTime>
  <Words>1378</Words>
  <Application>Microsoft Office PowerPoint</Application>
  <PresentationFormat>On-screen Show (4:3)</PresentationFormat>
  <Paragraphs>172</Paragraphs>
  <Slides>34</Slides>
  <Notes>18</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Calibri Light</vt:lpstr>
      <vt:lpstr>Roboto Black</vt:lpstr>
      <vt:lpstr>Wingdings</vt:lpstr>
      <vt:lpstr>Times New Roman</vt:lpstr>
      <vt:lpstr>Roboto</vt:lpstr>
      <vt:lpstr>Calibri</vt:lpstr>
      <vt:lpstr>Timew</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 Tu</cp:lastModifiedBy>
  <cp:revision>285</cp:revision>
  <dcterms:created xsi:type="dcterms:W3CDTF">2023-04-01T23:44:56Z</dcterms:created>
  <dcterms:modified xsi:type="dcterms:W3CDTF">2024-05-06T01:24:36Z</dcterms:modified>
</cp:coreProperties>
</file>