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21"/>
  </p:notesMasterIdLst>
  <p:sldIdLst>
    <p:sldId id="343" r:id="rId4"/>
    <p:sldId id="319" r:id="rId5"/>
    <p:sldId id="358" r:id="rId6"/>
    <p:sldId id="344" r:id="rId7"/>
    <p:sldId id="345" r:id="rId8"/>
    <p:sldId id="347" r:id="rId9"/>
    <p:sldId id="360" r:id="rId10"/>
    <p:sldId id="3377" r:id="rId11"/>
    <p:sldId id="3378" r:id="rId12"/>
    <p:sldId id="3379" r:id="rId13"/>
    <p:sldId id="3380" r:id="rId14"/>
    <p:sldId id="3381" r:id="rId15"/>
    <p:sldId id="349" r:id="rId16"/>
    <p:sldId id="3382" r:id="rId17"/>
    <p:sldId id="3385" r:id="rId18"/>
    <p:sldId id="357" r:id="rId19"/>
    <p:sldId id="33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9D14F-BCD3-409C-949C-9C3E91460183}" type="datetimeFigureOut">
              <a:rPr lang="en-US" smtClean="0"/>
              <a:t>24/12/2024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AB70A-E2E5-43B9-A8F4-6B084554C083}" type="slidenum">
              <a:rPr lang="en-US" smtClean="0"/>
              <a:t>‹#›</a:t>
            </a:fld>
            <a:endParaRPr lang="en-US"/>
          </a:p>
        </p:txBody>
      </p:sp>
    </p:spTree>
    <p:extLst>
      <p:ext uri="{BB962C8B-B14F-4D97-AF65-F5344CB8AC3E}">
        <p14:creationId xmlns:p14="http://schemas.microsoft.com/office/powerpoint/2010/main" val="341097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82549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85677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9135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63435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7278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16847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9328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46164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06508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289186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79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411819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60429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3201050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65865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257248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7620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228812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24/12/2024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365713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88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n 6">
            <a:extLst>
              <a:ext uri="{FF2B5EF4-FFF2-40B4-BE49-F238E27FC236}">
                <a16:creationId xmlns:a16="http://schemas.microsoft.com/office/drawing/2014/main" id="{8A5E4DBC-ED20-409C-9000-5AA467B254D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Tree>
    <p:extLst>
      <p:ext uri="{BB962C8B-B14F-4D97-AF65-F5344CB8AC3E}">
        <p14:creationId xmlns:p14="http://schemas.microsoft.com/office/powerpoint/2010/main" val="306900985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1FB52B-4F7F-4137-9D14-A0EA2D5019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005670535"/>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046" y="5053349"/>
            <a:ext cx="6955016" cy="17854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81" y="5053348"/>
            <a:ext cx="6955016" cy="178546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7C93A09-C1C6-0AB3-6D31-9449D259C9C5}"/>
              </a:ext>
            </a:extLst>
          </p:cNvPr>
          <p:cNvPicPr>
            <a:picLocks noChangeAspect="1"/>
          </p:cNvPicPr>
          <p:nvPr/>
        </p:nvPicPr>
        <p:blipFill>
          <a:blip r:embed="rId4"/>
          <a:stretch>
            <a:fillRect/>
          </a:stretch>
        </p:blipFill>
        <p:spPr>
          <a:xfrm>
            <a:off x="1024416" y="-1522383"/>
            <a:ext cx="10943268" cy="6645216"/>
          </a:xfrm>
          <a:prstGeom prst="rect">
            <a:avLst/>
          </a:prstGeom>
        </p:spPr>
      </p:pic>
    </p:spTree>
    <p:extLst>
      <p:ext uri="{BB962C8B-B14F-4D97-AF65-F5344CB8AC3E}">
        <p14:creationId xmlns:p14="http://schemas.microsoft.com/office/powerpoint/2010/main" val="3617386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5B028F6A-4F7D-BF94-4CF5-0ADFEC5E9C54}"/>
              </a:ext>
            </a:extLst>
          </p:cNvPr>
          <p:cNvSpPr>
            <a:spLocks noChangeArrowheads="1"/>
          </p:cNvSpPr>
          <p:nvPr/>
        </p:nvSpPr>
        <p:spPr bwMode="auto">
          <a:xfrm>
            <a:off x="5200650" y="876300"/>
            <a:ext cx="6582982" cy="5048250"/>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defTabSz="1219170">
              <a:spcBef>
                <a:spcPct val="0"/>
              </a:spcBef>
              <a:buClr>
                <a:srgbClr val="000000"/>
              </a:buClr>
              <a:buNone/>
            </a:pPr>
            <a:r>
              <a:rPr lang="vi-VN"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rPr>
              <a:t>Biểu diễn nhạc cung đình Huế: Đây là buổi biểu diễn Nhã nhạc cung đình Huế tại Nhà hát Duyệt Thị Đường (nhà hát cổ nhất nước ta được xây dựng năm 1826) để vua và Hoàng hậu Nhật Bản thưởng thức nhân dịp đến thăm Cố đô Huế năm 2017.</a:t>
            </a:r>
            <a:endParaRPr kumimoji="0" lang="en-US" altLang="en-US" sz="3500" b="1" i="0"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pic>
        <p:nvPicPr>
          <p:cNvPr id="5" name="Picture 4">
            <a:extLst>
              <a:ext uri="{FF2B5EF4-FFF2-40B4-BE49-F238E27FC236}">
                <a16:creationId xmlns:a16="http://schemas.microsoft.com/office/drawing/2014/main" id="{51C37526-6F58-23C1-55C5-038CF69707F8}"/>
              </a:ext>
            </a:extLst>
          </p:cNvPr>
          <p:cNvPicPr>
            <a:picLocks noChangeAspect="1"/>
          </p:cNvPicPr>
          <p:nvPr/>
        </p:nvPicPr>
        <p:blipFill>
          <a:blip r:embed="rId3"/>
          <a:stretch>
            <a:fillRect/>
          </a:stretch>
        </p:blipFill>
        <p:spPr>
          <a:xfrm>
            <a:off x="538162" y="1724026"/>
            <a:ext cx="4307533" cy="3281362"/>
          </a:xfrm>
          <a:prstGeom prst="rect">
            <a:avLst/>
          </a:prstGeom>
        </p:spPr>
      </p:pic>
    </p:spTree>
    <p:extLst>
      <p:ext uri="{BB962C8B-B14F-4D97-AF65-F5344CB8AC3E}">
        <p14:creationId xmlns:p14="http://schemas.microsoft.com/office/powerpoint/2010/main" val="14267082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ự hào Nhã Nhạc cung đình Huế - Một trong những di sản văn hóa phi vật">
            <a:extLst>
              <a:ext uri="{FF2B5EF4-FFF2-40B4-BE49-F238E27FC236}">
                <a16:creationId xmlns:a16="http://schemas.microsoft.com/office/drawing/2014/main" id="{F18281F0-529E-A82D-FF41-19F49F842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396969"/>
            <a:ext cx="5497633" cy="28129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ã nhạc cung đình Huế có gì đặc biệt? Xem ở đâu?">
            <a:extLst>
              <a:ext uri="{FF2B5EF4-FFF2-40B4-BE49-F238E27FC236}">
                <a16:creationId xmlns:a16="http://schemas.microsoft.com/office/drawing/2014/main" id="{C74D77C1-E559-89E7-9999-D295D6CCF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2708275"/>
            <a:ext cx="56388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45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C6C383-0670-4592-B9EC-6B717F0F7DB2}"/>
              </a:ext>
            </a:extLst>
          </p:cNvPr>
          <p:cNvSpPr txBox="1"/>
          <p:nvPr/>
        </p:nvSpPr>
        <p:spPr>
          <a:xfrm>
            <a:off x="715124" y="242029"/>
            <a:ext cx="10638676" cy="1077218"/>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Kể</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tên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xác</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trí</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thế</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giới</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vùng</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Duyên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hải</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Trung</a:t>
            </a:r>
          </a:p>
        </p:txBody>
      </p:sp>
      <p:pic>
        <p:nvPicPr>
          <p:cNvPr id="3" name="Picture 2">
            <a:extLst>
              <a:ext uri="{FF2B5EF4-FFF2-40B4-BE49-F238E27FC236}">
                <a16:creationId xmlns:a16="http://schemas.microsoft.com/office/drawing/2014/main" id="{D5B0C5C6-3AEF-9009-A0C7-043C922CBF9F}"/>
              </a:ext>
            </a:extLst>
          </p:cNvPr>
          <p:cNvPicPr>
            <a:picLocks noChangeAspect="1"/>
          </p:cNvPicPr>
          <p:nvPr/>
        </p:nvPicPr>
        <p:blipFill>
          <a:blip r:embed="rId3"/>
          <a:stretch>
            <a:fillRect/>
          </a:stretch>
        </p:blipFill>
        <p:spPr>
          <a:xfrm>
            <a:off x="358100" y="1304926"/>
            <a:ext cx="5290225" cy="5180012"/>
          </a:xfrm>
          <a:prstGeom prst="rect">
            <a:avLst/>
          </a:prstGeom>
        </p:spPr>
      </p:pic>
      <p:sp>
        <p:nvSpPr>
          <p:cNvPr id="4" name="Speech Bubble: Rectangle with Corners Rounded 3">
            <a:extLst>
              <a:ext uri="{FF2B5EF4-FFF2-40B4-BE49-F238E27FC236}">
                <a16:creationId xmlns:a16="http://schemas.microsoft.com/office/drawing/2014/main" id="{0324ED7E-9F27-37F6-ACF9-CDD57C874955}"/>
              </a:ext>
            </a:extLst>
          </p:cNvPr>
          <p:cNvSpPr/>
          <p:nvPr/>
        </p:nvSpPr>
        <p:spPr>
          <a:xfrm>
            <a:off x="5105400" y="1762125"/>
            <a:ext cx="4695825" cy="542925"/>
          </a:xfrm>
          <a:prstGeom prst="wedgeRoundRectCallout">
            <a:avLst>
              <a:gd name="adj1" fmla="val -91237"/>
              <a:gd name="adj2" fmla="val -605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Thành </a:t>
            </a:r>
            <a:r>
              <a:rPr lang="en-US" sz="2400" b="1" dirty="0" err="1">
                <a:solidFill>
                  <a:srgbClr val="002060"/>
                </a:solidFill>
                <a:latin typeface="Cambria" panose="02040503050406030204" pitchFamily="18" charset="0"/>
                <a:ea typeface="Cambria" panose="02040503050406030204" pitchFamily="18" charset="0"/>
              </a:rPr>
              <a:t>nhà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Hồ</a:t>
            </a:r>
            <a:r>
              <a:rPr lang="en-US" sz="2400" b="1" dirty="0">
                <a:solidFill>
                  <a:srgbClr val="002060"/>
                </a:solidFill>
                <a:latin typeface="Cambria" panose="02040503050406030204" pitchFamily="18" charset="0"/>
                <a:ea typeface="Cambria" panose="02040503050406030204" pitchFamily="18" charset="0"/>
              </a:rPr>
              <a:t> ở Thanh </a:t>
            </a:r>
            <a:r>
              <a:rPr lang="en-US" sz="2400" b="1" dirty="0" err="1">
                <a:solidFill>
                  <a:srgbClr val="002060"/>
                </a:solidFill>
                <a:latin typeface="Cambria" panose="02040503050406030204" pitchFamily="18" charset="0"/>
                <a:ea typeface="Cambria" panose="02040503050406030204" pitchFamily="18" charset="0"/>
              </a:rPr>
              <a:t>Hóa</a:t>
            </a:r>
            <a:r>
              <a:rPr lang="en-US" sz="2400" b="1"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79B7C035-4585-DE74-D43F-BD430C891F07}"/>
              </a:ext>
            </a:extLst>
          </p:cNvPr>
          <p:cNvSpPr/>
          <p:nvPr/>
        </p:nvSpPr>
        <p:spPr>
          <a:xfrm>
            <a:off x="5934075" y="3409951"/>
            <a:ext cx="4695825" cy="590550"/>
          </a:xfrm>
          <a:prstGeom prst="wedgeRoundRectCallout">
            <a:avLst>
              <a:gd name="adj1" fmla="val -90427"/>
              <a:gd name="adj2" fmla="val -5477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Quần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thể</a:t>
            </a:r>
            <a:r>
              <a:rPr lang="en-US" sz="2400" b="1" dirty="0">
                <a:solidFill>
                  <a:srgbClr val="002060"/>
                </a:solidFill>
                <a:latin typeface="Cambria" panose="02040503050406030204" pitchFamily="18" charset="0"/>
                <a:ea typeface="Cambria" panose="02040503050406030204" pitchFamily="18" charset="0"/>
              </a:rPr>
              <a:t> di </a:t>
            </a:r>
            <a:r>
              <a:rPr lang="en-US" sz="2400" b="1" dirty="0" err="1">
                <a:solidFill>
                  <a:srgbClr val="002060"/>
                </a:solidFill>
                <a:latin typeface="Cambria" panose="02040503050406030204" pitchFamily="18" charset="0"/>
                <a:ea typeface="Cambria" panose="02040503050406030204" pitchFamily="18" charset="0"/>
              </a:rPr>
              <a:t>tích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Huế</a:t>
            </a:r>
            <a:endParaRPr lang="en-US" sz="2400" b="1" dirty="0">
              <a:solidFill>
                <a:srgbClr val="002060"/>
              </a:solidFill>
              <a:latin typeface="Cambria" panose="02040503050406030204" pitchFamily="18" charset="0"/>
              <a:ea typeface="Cambria" panose="02040503050406030204" pitchFamily="18" charset="0"/>
            </a:endParaRPr>
          </a:p>
        </p:txBody>
      </p:sp>
      <p:sp>
        <p:nvSpPr>
          <p:cNvPr id="7" name="Speech Bubble: Rectangle with Corners Rounded 6">
            <a:extLst>
              <a:ext uri="{FF2B5EF4-FFF2-40B4-BE49-F238E27FC236}">
                <a16:creationId xmlns:a16="http://schemas.microsoft.com/office/drawing/2014/main" id="{AEC0B5EC-BD0C-BA34-8305-20866462A873}"/>
              </a:ext>
            </a:extLst>
          </p:cNvPr>
          <p:cNvSpPr/>
          <p:nvPr/>
        </p:nvSpPr>
        <p:spPr>
          <a:xfrm>
            <a:off x="5372100" y="2562226"/>
            <a:ext cx="5324476" cy="600074"/>
          </a:xfrm>
          <a:prstGeom prst="wedgeRoundRectCallout">
            <a:avLst>
              <a:gd name="adj1" fmla="val -86229"/>
              <a:gd name="adj2" fmla="val -39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Vườn quốc gia Phong Nha-Kẻ Bàng</a:t>
            </a:r>
            <a:endParaRPr lang="en-US" sz="2400" b="1"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E8E83E63-1910-3E31-F855-54FF099B0C1D}"/>
              </a:ext>
            </a:extLst>
          </p:cNvPr>
          <p:cNvSpPr/>
          <p:nvPr/>
        </p:nvSpPr>
        <p:spPr>
          <a:xfrm>
            <a:off x="6172200" y="4438650"/>
            <a:ext cx="4695825" cy="847725"/>
          </a:xfrm>
          <a:prstGeom prst="wedgeRoundRectCallout">
            <a:avLst>
              <a:gd name="adj1" fmla="val -92252"/>
              <a:gd name="adj2" fmla="val -1210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latin typeface="Cambria" panose="02040503050406030204" pitchFamily="18" charset="0"/>
                <a:ea typeface="Cambria" panose="02040503050406030204" pitchFamily="18" charset="0"/>
              </a:rPr>
              <a:t>Khu di tích Thánh địa Mỹ Sơn </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1043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i.pinimg.com/564x/3b/10/37/3b1037fde6f90055ff49d688133d9c45.jpg">
            <a:extLst>
              <a:ext uri="{FF2B5EF4-FFF2-40B4-BE49-F238E27FC236}">
                <a16:creationId xmlns:a16="http://schemas.microsoft.com/office/drawing/2014/main" id="{86A19393-061B-5C63-6F0A-01573279B4A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152645" y="3600449"/>
            <a:ext cx="4141770"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143682-D501-61DB-D65C-B9BF69E9D21D}"/>
              </a:ext>
            </a:extLst>
          </p:cNvPr>
          <p:cNvSpPr txBox="1"/>
          <p:nvPr/>
        </p:nvSpPr>
        <p:spPr>
          <a:xfrm>
            <a:off x="1909984" y="584931"/>
            <a:ext cx="9785250" cy="2800767"/>
          </a:xfrm>
          <a:custGeom>
            <a:avLst/>
            <a:gdLst>
              <a:gd name="connsiteX0" fmla="*/ 0 w 9785250"/>
              <a:gd name="connsiteY0" fmla="*/ 0 h 2800767"/>
              <a:gd name="connsiteX1" fmla="*/ 9785250 w 9785250"/>
              <a:gd name="connsiteY1" fmla="*/ 0 h 2800767"/>
              <a:gd name="connsiteX2" fmla="*/ 9785250 w 9785250"/>
              <a:gd name="connsiteY2" fmla="*/ 2800767 h 2800767"/>
              <a:gd name="connsiteX3" fmla="*/ 0 w 9785250"/>
              <a:gd name="connsiteY3" fmla="*/ 2800767 h 2800767"/>
              <a:gd name="connsiteX4" fmla="*/ 0 w 97852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250" h="2800767" fill="none" extrusionOk="0">
                <a:moveTo>
                  <a:pt x="0" y="0"/>
                </a:moveTo>
                <a:cubicBezTo>
                  <a:pt x="2798310" y="5222"/>
                  <a:pt x="5065594" y="24918"/>
                  <a:pt x="9785250" y="0"/>
                </a:cubicBezTo>
                <a:cubicBezTo>
                  <a:pt x="9624005" y="824835"/>
                  <a:pt x="9741490" y="1838800"/>
                  <a:pt x="9785250" y="2800767"/>
                </a:cubicBezTo>
                <a:cubicBezTo>
                  <a:pt x="5179584" y="2636006"/>
                  <a:pt x="1500937" y="2918917"/>
                  <a:pt x="0" y="2800767"/>
                </a:cubicBezTo>
                <a:cubicBezTo>
                  <a:pt x="-55725" y="1748758"/>
                  <a:pt x="17072" y="400304"/>
                  <a:pt x="0" y="0"/>
                </a:cubicBezTo>
                <a:close/>
              </a:path>
              <a:path w="9785250" h="2800767" stroke="0" extrusionOk="0">
                <a:moveTo>
                  <a:pt x="0" y="0"/>
                </a:moveTo>
                <a:cubicBezTo>
                  <a:pt x="4066812" y="11849"/>
                  <a:pt x="6842666" y="-161459"/>
                  <a:pt x="9785250" y="0"/>
                </a:cubicBezTo>
                <a:cubicBezTo>
                  <a:pt x="9788380" y="576155"/>
                  <a:pt x="9684074" y="1970127"/>
                  <a:pt x="9785250" y="2800767"/>
                </a:cubicBezTo>
                <a:cubicBezTo>
                  <a:pt x="6334790" y="2654907"/>
                  <a:pt x="2018902" y="2722443"/>
                  <a:pt x="0" y="2800767"/>
                </a:cubicBezTo>
                <a:cubicBezTo>
                  <a:pt x="74291" y="1938890"/>
                  <a:pt x="168006" y="818816"/>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i="1" dirty="0">
                <a:solidFill>
                  <a:prstClr val="black"/>
                </a:solidFill>
                <a:latin typeface="Calibri" panose="020F0502020204030204" pitchFamily="34" charset="0"/>
                <a:cs typeface="Calibri" panose="020F0502020204030204" pitchFamily="34" charset="0"/>
              </a:rPr>
              <a:t>Duyên hải miền Trung là vùng đất hội tụ nhiều di sản thế gới như: Cố đô Huế, Thánh địa Mỹ Sơn, Vườn quốc gia Phong Nha-Kẻ Bàng,...</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299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C6C383-0670-4592-B9EC-6B717F0F7DB2}"/>
              </a:ext>
            </a:extLst>
          </p:cNvPr>
          <p:cNvSpPr txBox="1"/>
          <p:nvPr/>
        </p:nvSpPr>
        <p:spPr>
          <a:xfrm>
            <a:off x="352425" y="337279"/>
            <a:ext cx="11277599" cy="646331"/>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hoàn</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phiếu</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tập</a:t>
            </a:r>
            <a:endPar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paper with text and numbers&#10;&#10;Description automatically generated">
            <a:extLst>
              <a:ext uri="{FF2B5EF4-FFF2-40B4-BE49-F238E27FC236}">
                <a16:creationId xmlns:a16="http://schemas.microsoft.com/office/drawing/2014/main" id="{FB3511F1-F681-4670-0DD0-6AECF2BAE9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0074" y="928545"/>
            <a:ext cx="3895725" cy="5510219"/>
          </a:xfrm>
          <a:prstGeom prst="rect">
            <a:avLst/>
          </a:prstGeom>
        </p:spPr>
      </p:pic>
    </p:spTree>
    <p:extLst>
      <p:ext uri="{BB962C8B-B14F-4D97-AF65-F5344CB8AC3E}">
        <p14:creationId xmlns:p14="http://schemas.microsoft.com/office/powerpoint/2010/main" val="1326234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511ACF-1361-D3CE-91F0-A00F1A52157E}"/>
              </a:ext>
            </a:extLst>
          </p:cNvPr>
          <p:cNvGraphicFramePr>
            <a:graphicFrameLocks noGrp="1"/>
          </p:cNvGraphicFramePr>
          <p:nvPr>
            <p:extLst>
              <p:ext uri="{D42A27DB-BD31-4B8C-83A1-F6EECF244321}">
                <p14:modId xmlns:p14="http://schemas.microsoft.com/office/powerpoint/2010/main" val="3095874041"/>
              </p:ext>
            </p:extLst>
          </p:nvPr>
        </p:nvGraphicFramePr>
        <p:xfrm>
          <a:off x="552450" y="719666"/>
          <a:ext cx="10753724" cy="5713548"/>
        </p:xfrm>
        <a:graphic>
          <a:graphicData uri="http://schemas.openxmlformats.org/drawingml/2006/table">
            <a:tbl>
              <a:tblPr firstRow="1" bandRow="1">
                <a:tableStyleId>{21E4AEA4-8DFA-4A89-87EB-49C32662AFE0}</a:tableStyleId>
              </a:tblPr>
              <a:tblGrid>
                <a:gridCol w="2943225">
                  <a:extLst>
                    <a:ext uri="{9D8B030D-6E8A-4147-A177-3AD203B41FA5}">
                      <a16:colId xmlns:a16="http://schemas.microsoft.com/office/drawing/2014/main" val="1162763933"/>
                    </a:ext>
                  </a:extLst>
                </a:gridCol>
                <a:gridCol w="2433637">
                  <a:extLst>
                    <a:ext uri="{9D8B030D-6E8A-4147-A177-3AD203B41FA5}">
                      <a16:colId xmlns:a16="http://schemas.microsoft.com/office/drawing/2014/main" val="3310460687"/>
                    </a:ext>
                  </a:extLst>
                </a:gridCol>
                <a:gridCol w="2688431">
                  <a:extLst>
                    <a:ext uri="{9D8B030D-6E8A-4147-A177-3AD203B41FA5}">
                      <a16:colId xmlns:a16="http://schemas.microsoft.com/office/drawing/2014/main" val="3265812407"/>
                    </a:ext>
                  </a:extLst>
                </a:gridCol>
                <a:gridCol w="2688431">
                  <a:extLst>
                    <a:ext uri="{9D8B030D-6E8A-4147-A177-3AD203B41FA5}">
                      <a16:colId xmlns:a16="http://schemas.microsoft.com/office/drawing/2014/main" val="1780591160"/>
                    </a:ext>
                  </a:extLst>
                </a:gridCol>
              </a:tblGrid>
              <a:tr h="746276">
                <a:tc>
                  <a:txBody>
                    <a:bodyPr/>
                    <a:lstStyle/>
                    <a:p>
                      <a:r>
                        <a:rPr lang="en-US" sz="2400" dirty="0" err="1">
                          <a:solidFill>
                            <a:srgbClr val="002060"/>
                          </a:solidFill>
                          <a:latin typeface="Cambria" panose="02040503050406030204" pitchFamily="18" charset="0"/>
                          <a:ea typeface="Cambria" panose="02040503050406030204" pitchFamily="18" charset="0"/>
                        </a:rPr>
                        <a:t>Loại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hình</a:t>
                      </a:r>
                      <a:r>
                        <a:rPr lang="en-US" sz="2400" dirty="0">
                          <a:solidFill>
                            <a:srgbClr val="002060"/>
                          </a:solidFill>
                          <a:latin typeface="Cambria" panose="02040503050406030204" pitchFamily="18" charset="0"/>
                          <a:ea typeface="Cambria" panose="02040503050406030204" pitchFamily="18" charset="0"/>
                        </a:rPr>
                        <a:t> di </a:t>
                      </a:r>
                      <a:r>
                        <a:rPr lang="en-US" sz="2400" dirty="0" err="1">
                          <a:solidFill>
                            <a:srgbClr val="002060"/>
                          </a:solidFill>
                          <a:latin typeface="Cambria" panose="02040503050406030204" pitchFamily="18" charset="0"/>
                          <a:ea typeface="Cambria" panose="02040503050406030204" pitchFamily="18" charset="0"/>
                        </a:rPr>
                        <a:t>sản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Tên</a:t>
                      </a:r>
                      <a:r>
                        <a:rPr lang="en-US" sz="2400" dirty="0">
                          <a:solidFill>
                            <a:srgbClr val="002060"/>
                          </a:solidFill>
                          <a:latin typeface="Cambria" panose="02040503050406030204" pitchFamily="18" charset="0"/>
                          <a:ea typeface="Cambria" panose="02040503050406030204" pitchFamily="18" charset="0"/>
                        </a:rPr>
                        <a:t> di </a:t>
                      </a:r>
                      <a:r>
                        <a:rPr lang="en-US" sz="2400" dirty="0" err="1">
                          <a:solidFill>
                            <a:srgbClr val="002060"/>
                          </a:solidFill>
                          <a:latin typeface="Cambria" panose="02040503050406030204" pitchFamily="18" charset="0"/>
                          <a:ea typeface="Cambria" panose="02040503050406030204" pitchFamily="18" charset="0"/>
                        </a:rPr>
                        <a:t>sản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Địa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tỉnh</a:t>
                      </a:r>
                      <a:r>
                        <a:rPr lang="en-US" sz="24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Năm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danh</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9384059"/>
                  </a:ext>
                </a:extLst>
              </a:tr>
              <a:tr h="746276">
                <a:tc rowSpan="3">
                  <a:txBody>
                    <a:bodyPr/>
                    <a:lstStyle/>
                    <a:p>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p>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Cố</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Thừa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Thiên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9858817"/>
                  </a:ext>
                </a:extLst>
              </a:tr>
              <a:tr h="7462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phi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endParaRPr lang="en-US" sz="2400" dirty="0">
                        <a:solidFill>
                          <a:srgbClr val="002060"/>
                        </a:solidFill>
                        <a:latin typeface="Cambria" panose="02040503050406030204" pitchFamily="18" charset="0"/>
                        <a:ea typeface="Cambria" panose="02040503050406030204" pitchFamily="18" charset="0"/>
                      </a:endParaRPr>
                    </a:p>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Thánh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địa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Mỹ</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Sơn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26423"/>
                  </a:ext>
                </a:extLst>
              </a:tr>
              <a:tr h="746276">
                <a:tc vMerge="1">
                  <a:txBody>
                    <a:bodyPr/>
                    <a:lstStyle/>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Đô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cổ</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Hội</a:t>
                      </a:r>
                      <a:r>
                        <a:rPr lang="en-US" sz="2400" dirty="0">
                          <a:solidFill>
                            <a:srgbClr val="002060"/>
                          </a:solidFill>
                          <a:latin typeface="Cambria" panose="02040503050406030204" pitchFamily="18" charset="0"/>
                          <a:ea typeface="Cambria" panose="02040503050406030204" pitchFamily="18" charset="0"/>
                        </a:rPr>
                        <a:t>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312216"/>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phi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Nhã</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cung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đình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719618"/>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thiên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nhiên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rgbClr val="002060"/>
                          </a:solidFill>
                          <a:latin typeface="Cambria" panose="02040503050406030204" pitchFamily="18" charset="0"/>
                          <a:ea typeface="Cambria" panose="02040503050406030204" pitchFamily="18" charset="0"/>
                        </a:rPr>
                        <a:t>Vườn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quốc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gia</a:t>
                      </a:r>
                      <a:r>
                        <a:rPr lang="en-US" sz="2000" dirty="0">
                          <a:solidFill>
                            <a:srgbClr val="002060"/>
                          </a:solidFill>
                          <a:latin typeface="Cambria" panose="02040503050406030204" pitchFamily="18" charset="0"/>
                          <a:ea typeface="Cambria" panose="02040503050406030204" pitchFamily="18" charset="0"/>
                        </a:rPr>
                        <a:t> Phong </a:t>
                      </a:r>
                      <a:r>
                        <a:rPr lang="en-US" sz="2000" dirty="0" err="1">
                          <a:solidFill>
                            <a:srgbClr val="002060"/>
                          </a:solidFill>
                          <a:latin typeface="Cambria" panose="02040503050406030204" pitchFamily="18" charset="0"/>
                          <a:ea typeface="Cambria" panose="02040503050406030204" pitchFamily="18" charset="0"/>
                        </a:rPr>
                        <a:t>Nha</a:t>
                      </a:r>
                      <a:r>
                        <a:rPr lang="en-US" sz="2000" dirty="0">
                          <a:solidFill>
                            <a:srgbClr val="002060"/>
                          </a:solidFill>
                          <a:latin typeface="Cambria" panose="02040503050406030204" pitchFamily="18" charset="0"/>
                          <a:ea typeface="Cambria" panose="02040503050406030204" pitchFamily="18" charset="0"/>
                        </a:rPr>
                        <a:t> – </a:t>
                      </a:r>
                      <a:r>
                        <a:rPr lang="en-US" sz="2000" dirty="0" err="1">
                          <a:solidFill>
                            <a:srgbClr val="002060"/>
                          </a:solidFill>
                          <a:latin typeface="Cambria" panose="02040503050406030204" pitchFamily="18" charset="0"/>
                          <a:ea typeface="Cambria" panose="02040503050406030204" pitchFamily="18" charset="0"/>
                        </a:rPr>
                        <a:t>Kẻ</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Bảng</a:t>
                      </a:r>
                      <a:endParaRPr lang="en-US" sz="20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632154"/>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tư</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liệu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Mộc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triều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Nguyễn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Lâm </a:t>
                      </a:r>
                      <a:r>
                        <a:rPr lang="en-US" sz="2400" dirty="0" err="1">
                          <a:solidFill>
                            <a:srgbClr val="002060"/>
                          </a:solidFill>
                          <a:latin typeface="Cambria" panose="02040503050406030204" pitchFamily="18" charset="0"/>
                          <a:ea typeface="Cambria" panose="02040503050406030204" pitchFamily="18" charset="0"/>
                        </a:rPr>
                        <a:t>Đồng</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155773"/>
                  </a:ext>
                </a:extLst>
              </a:tr>
            </a:tbl>
          </a:graphicData>
        </a:graphic>
      </p:graphicFrame>
    </p:spTree>
    <p:extLst>
      <p:ext uri="{BB962C8B-B14F-4D97-AF65-F5344CB8AC3E}">
        <p14:creationId xmlns:p14="http://schemas.microsoft.com/office/powerpoint/2010/main" val="131505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92E84E7-E2D5-44FB-9B9B-A9F9544BC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488813"/>
            <a:ext cx="14163675" cy="7691788"/>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5769" y1="21786" x2="56923" y2="27143"/>
                        <a14:foregroundMark x1="60385" y1="37500" x2="60385" y2="39643"/>
                        <a14:foregroundMark x1="67692" y1="47857" x2="70385" y2="70357"/>
                      </a14:backgroundRemoval>
                    </a14:imgEffect>
                  </a14:imgLayer>
                </a14:imgProps>
              </a:ext>
              <a:ext uri="{28A0092B-C50C-407E-A947-70E740481C1C}">
                <a14:useLocalDpi xmlns:a14="http://schemas.microsoft.com/office/drawing/2010/main" val="0"/>
              </a:ext>
            </a:extLst>
          </a:blip>
          <a:stretch>
            <a:fillRect/>
          </a:stretch>
        </p:blipFill>
        <p:spPr>
          <a:xfrm>
            <a:off x="9439025" y="-174539"/>
            <a:ext cx="2767411" cy="2222307"/>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594" y="4448857"/>
            <a:ext cx="2804919" cy="2604230"/>
          </a:xfrm>
          <a:prstGeom prst="rect">
            <a:avLst/>
          </a:prstGeom>
        </p:spPr>
      </p:pic>
      <p:sp>
        <p:nvSpPr>
          <p:cNvPr id="6" name="Rectangle 5">
            <a:extLst>
              <a:ext uri="{FF2B5EF4-FFF2-40B4-BE49-F238E27FC236}">
                <a16:creationId xmlns:a16="http://schemas.microsoft.com/office/drawing/2014/main" id="{7336A834-0F92-4325-BE55-8AA8F2597094}"/>
              </a:ext>
            </a:extLst>
          </p:cNvPr>
          <p:cNvSpPr/>
          <p:nvPr/>
        </p:nvSpPr>
        <p:spPr>
          <a:xfrm>
            <a:off x="2057400" y="2579820"/>
            <a:ext cx="8340415" cy="3539430"/>
          </a:xfrm>
          <a:prstGeom prst="rect">
            <a:avLst/>
          </a:prstGeom>
        </p:spPr>
        <p:txBody>
          <a:bodyPr wrap="square">
            <a:spAutoFit/>
          </a:bodyPr>
          <a:lstStyle/>
          <a:p>
            <a:pPr lvl="0" algn="just"/>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Duyên hải miền Trung hội tụ nhiều loại hình di sản thế giới như: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di sản thiên nhiên, di sản văn hóa vật thể, di sản văn hóa phi vật thể</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có cả loại hình độc đáo như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di sản tư liệu</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Các di sản này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trải dài từ Thanh Hóa đến Phú Yên</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nhưng tập trung nhiều nhất là ở Thừa Thiên Huế và Quảng Nam. </a:t>
            </a:r>
          </a:p>
        </p:txBody>
      </p:sp>
      <p:sp>
        <p:nvSpPr>
          <p:cNvPr id="7" name="Rectangle 6">
            <a:extLst>
              <a:ext uri="{FF2B5EF4-FFF2-40B4-BE49-F238E27FC236}">
                <a16:creationId xmlns:a16="http://schemas.microsoft.com/office/drawing/2014/main" id="{5CBE83D1-4BB0-4A6E-95F2-AB96A31D21D0}"/>
              </a:ext>
            </a:extLst>
          </p:cNvPr>
          <p:cNvSpPr/>
          <p:nvPr/>
        </p:nvSpPr>
        <p:spPr>
          <a:xfrm>
            <a:off x="5002092" y="667748"/>
            <a:ext cx="293236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Tahoma" panose="020B0604030504040204" pitchFamily="34" charset="0"/>
                <a:ea typeface="+mn-ea"/>
                <a:cs typeface="Tahoma" panose="020B0604030504040204" pitchFamily="34" charset="0"/>
              </a:rPr>
              <a:t>Kết</a:t>
            </a:r>
            <a:r>
              <a:rPr kumimoji="0" lang="en-US" sz="4000" b="1" i="0" u="none" strike="noStrike" kern="1200" cap="none" spc="0" normalizeH="0" noProof="0" dirty="0">
                <a:ln>
                  <a:noFill/>
                </a:ln>
                <a:solidFill>
                  <a:srgbClr val="FFFF00"/>
                </a:solidFill>
                <a:effectLst/>
                <a:uLnTx/>
                <a:uFillTx/>
                <a:latin typeface="Tahoma" panose="020B0604030504040204" pitchFamily="34" charset="0"/>
                <a:ea typeface="+mn-ea"/>
                <a:cs typeface="Tahoma" panose="020B0604030504040204" pitchFamily="34" charset="0"/>
              </a:rPr>
              <a:t> </a:t>
            </a:r>
            <a:r>
              <a:rPr kumimoji="0" lang="en-US" sz="4000" b="1" i="0" u="none" strike="noStrike" kern="1200" cap="none" spc="0" normalizeH="0" noProof="0" dirty="0" err="1">
                <a:ln>
                  <a:noFill/>
                </a:ln>
                <a:solidFill>
                  <a:srgbClr val="FFFF00"/>
                </a:solidFill>
                <a:effectLst/>
                <a:uLnTx/>
                <a:uFillTx/>
                <a:latin typeface="Tahoma" panose="020B0604030504040204" pitchFamily="34" charset="0"/>
                <a:ea typeface="+mn-ea"/>
                <a:cs typeface="Tahoma" panose="020B0604030504040204" pitchFamily="34" charset="0"/>
              </a:rPr>
              <a:t>luận</a:t>
            </a:r>
            <a:endParaRPr kumimoji="0" lang="en-US" sz="4000" b="1" i="0" u="none" strike="noStrike" kern="1200" cap="none" spc="0" normalizeH="0" baseline="0" noProof="0" dirty="0">
              <a:ln>
                <a:noFill/>
              </a:ln>
              <a:solidFill>
                <a:srgbClr val="FFFF00"/>
              </a:solidFill>
              <a:effectLst/>
              <a:uLnTx/>
              <a:uFillTx/>
              <a:latin typeface="UTM Avenida" panose="02040603050506020204" pitchFamily="18" charset="0"/>
              <a:ea typeface="+mn-ea"/>
              <a:cs typeface="+mn-cs"/>
            </a:endParaRPr>
          </a:p>
        </p:txBody>
      </p:sp>
    </p:spTree>
    <p:extLst>
      <p:ext uri="{BB962C8B-B14F-4D97-AF65-F5344CB8AC3E}">
        <p14:creationId xmlns:p14="http://schemas.microsoft.com/office/powerpoint/2010/main" val="196878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0EC6431-F692-4179-8166-E2B3FF27FB1F}"/>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0" y="5334000"/>
            <a:ext cx="14290766" cy="1524000"/>
          </a:xfrm>
          <a:prstGeom prst="rect">
            <a:avLst/>
          </a:prstGeom>
        </p:spPr>
      </p:pic>
      <p:pic>
        <p:nvPicPr>
          <p:cNvPr id="4" name="图片 3">
            <a:extLst>
              <a:ext uri="{FF2B5EF4-FFF2-40B4-BE49-F238E27FC236}">
                <a16:creationId xmlns:a16="http://schemas.microsoft.com/office/drawing/2014/main" id="{41FB0482-0533-4A62-9269-2E4358521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7" y="-1998163"/>
            <a:ext cx="11308886" cy="8989728"/>
          </a:xfrm>
          <a:prstGeom prst="rect">
            <a:avLst/>
          </a:prstGeom>
        </p:spPr>
      </p:pic>
      <p:pic>
        <p:nvPicPr>
          <p:cNvPr id="5" name="Picture 4">
            <a:extLst>
              <a:ext uri="{FF2B5EF4-FFF2-40B4-BE49-F238E27FC236}">
                <a16:creationId xmlns:a16="http://schemas.microsoft.com/office/drawing/2014/main" id="{97096B22-06AC-A20B-0A67-01DF7AC9C7F6}"/>
              </a:ext>
            </a:extLst>
          </p:cNvPr>
          <p:cNvPicPr>
            <a:picLocks noChangeAspect="1"/>
          </p:cNvPicPr>
          <p:nvPr/>
        </p:nvPicPr>
        <p:blipFill>
          <a:blip r:embed="rId4"/>
          <a:stretch>
            <a:fillRect/>
          </a:stretch>
        </p:blipFill>
        <p:spPr>
          <a:xfrm>
            <a:off x="3717200" y="1970055"/>
            <a:ext cx="5005250" cy="2213040"/>
          </a:xfrm>
          <a:prstGeom prst="rect">
            <a:avLst/>
          </a:prstGeom>
        </p:spPr>
      </p:pic>
    </p:spTree>
    <p:extLst>
      <p:ext uri="{BB962C8B-B14F-4D97-AF65-F5344CB8AC3E}">
        <p14:creationId xmlns:p14="http://schemas.microsoft.com/office/powerpoint/2010/main" val="2108095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2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5285" t="10430" r="46646" b="11190"/>
          <a:stretch/>
        </p:blipFill>
        <p:spPr>
          <a:xfrm>
            <a:off x="-1278955" y="-458109"/>
            <a:ext cx="14110309" cy="74513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17" y="3152747"/>
            <a:ext cx="3931919" cy="3093312"/>
          </a:xfrm>
          <a:prstGeom prst="rect">
            <a:avLst/>
          </a:prstGeom>
        </p:spPr>
      </p:pic>
      <p:sp>
        <p:nvSpPr>
          <p:cNvPr id="14" name="Rectangle 9">
            <a:extLst>
              <a:ext uri="{FF2B5EF4-FFF2-40B4-BE49-F238E27FC236}">
                <a16:creationId xmlns:a16="http://schemas.microsoft.com/office/drawing/2014/main" id="{F3E73186-942D-0203-6328-A9CB63130068}"/>
              </a:ext>
            </a:extLst>
          </p:cNvPr>
          <p:cNvSpPr>
            <a:spLocks noChangeArrowheads="1"/>
          </p:cNvSpPr>
          <p:nvPr/>
        </p:nvSpPr>
        <p:spPr bwMode="auto">
          <a:xfrm>
            <a:off x="3400425" y="1052664"/>
            <a:ext cx="6924675" cy="1376211"/>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defTabSz="1219170">
              <a:spcBef>
                <a:spcPct val="0"/>
              </a:spcBef>
              <a:buClr>
                <a:srgbClr val="000000"/>
              </a:buClr>
            </a:pPr>
            <a:r>
              <a:rPr kumimoji="0" lang="en-US" altLang="en-US" b="1" i="0" u="none" strike="noStrike" kern="0" cap="none" spc="0" normalizeH="0" baseline="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Hãy</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nói</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tên</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di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sản</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vừa</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xem</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và</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cho</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biết</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di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sản</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đó</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thuộc</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tỉnh</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b="1" i="0" u="none" strike="noStrike" kern="0" cap="none" spc="0" normalizeH="0" noProof="0" dirty="0" err="1">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nào</a:t>
            </a:r>
            <a:r>
              <a:rPr kumimoji="0" lang="en-US" altLang="en-US" b="1" i="0" u="none" strike="noStrike" kern="0" cap="none" spc="0" normalizeH="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rPr>
              <a:t>?</a:t>
            </a:r>
            <a:endParaRPr kumimoji="0" lang="en-US" altLang="en-US"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9">
            <a:extLst>
              <a:ext uri="{FF2B5EF4-FFF2-40B4-BE49-F238E27FC236}">
                <a16:creationId xmlns:a16="http://schemas.microsoft.com/office/drawing/2014/main" id="{38DD4DF7-611B-E835-D215-E59FC90DD7B3}"/>
              </a:ext>
            </a:extLst>
          </p:cNvPr>
          <p:cNvSpPr>
            <a:spLocks noChangeArrowheads="1"/>
          </p:cNvSpPr>
          <p:nvPr/>
        </p:nvSpPr>
        <p:spPr bwMode="auto">
          <a:xfrm>
            <a:off x="4438651" y="3062439"/>
            <a:ext cx="6648450" cy="1376211"/>
          </a:xfrm>
          <a:prstGeom prst="rect">
            <a:avLst/>
          </a:prstGeom>
          <a:solidFill>
            <a:srgbClr val="FFFF00"/>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a:spcBef>
                <a:spcPct val="0"/>
              </a:spcBef>
              <a:buClr>
                <a:srgbClr val="000000"/>
              </a:buClr>
              <a:buNone/>
            </a:pPr>
            <a:r>
              <a:rPr lang="en-US" altLang="en-US" b="1" kern="0" dirty="0" err="1">
                <a:solidFill>
                  <a:srgbClr val="F4A79C">
                    <a:lumMod val="50000"/>
                  </a:srgbClr>
                </a:solidFill>
                <a:latin typeface="Cambria" panose="02040503050406030204" pitchFamily="18" charset="0"/>
                <a:ea typeface="Cambria" panose="02040503050406030204" pitchFamily="18" charset="0"/>
                <a:cs typeface="Arial"/>
                <a:sym typeface="Arial"/>
              </a:rPr>
              <a:t>Đó</a:t>
            </a:r>
            <a:r>
              <a:rPr lang="vi-VN" altLang="en-US" b="1" kern="0" dirty="0">
                <a:solidFill>
                  <a:srgbClr val="F4A79C">
                    <a:lumMod val="50000"/>
                  </a:srgbClr>
                </a:solidFill>
                <a:latin typeface="Cambria" panose="02040503050406030204" pitchFamily="18" charset="0"/>
                <a:ea typeface="Cambria" panose="02040503050406030204" pitchFamily="18" charset="0"/>
                <a:cs typeface="Arial"/>
                <a:sym typeface="Arial"/>
              </a:rPr>
              <a:t> là Thánh địa Mỹ Sơn thuộc tỉnh Quảng Nam.</a:t>
            </a:r>
            <a:endParaRPr kumimoji="0" lang="en-US" altLang="en-US"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4117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5285" t="10430" r="46646" b="11190"/>
          <a:stretch/>
        </p:blipFill>
        <p:spPr>
          <a:xfrm>
            <a:off x="-1278955" y="-458109"/>
            <a:ext cx="14110309" cy="74513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17" y="3152747"/>
            <a:ext cx="3931919" cy="3093312"/>
          </a:xfrm>
          <a:prstGeom prst="rect">
            <a:avLst/>
          </a:prstGeom>
        </p:spPr>
      </p:pic>
      <p:sp>
        <p:nvSpPr>
          <p:cNvPr id="14" name="Rectangle 9">
            <a:extLst>
              <a:ext uri="{FF2B5EF4-FFF2-40B4-BE49-F238E27FC236}">
                <a16:creationId xmlns:a16="http://schemas.microsoft.com/office/drawing/2014/main" id="{F3E73186-942D-0203-6328-A9CB63130068}"/>
              </a:ext>
            </a:extLst>
          </p:cNvPr>
          <p:cNvSpPr>
            <a:spLocks noChangeArrowheads="1"/>
          </p:cNvSpPr>
          <p:nvPr/>
        </p:nvSpPr>
        <p:spPr bwMode="auto">
          <a:xfrm>
            <a:off x="3400425" y="1052664"/>
            <a:ext cx="6924675" cy="1376211"/>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defTabSz="1219170">
              <a:spcBef>
                <a:spcPct val="0"/>
              </a:spcBef>
              <a:buClr>
                <a:srgbClr val="000000"/>
              </a:buClr>
            </a:pPr>
            <a:r>
              <a:rPr lang="en-US" altLang="en-US" b="1" kern="0">
                <a:solidFill>
                  <a:srgbClr val="F4A79C">
                    <a:lumMod val="50000"/>
                  </a:srgbClr>
                </a:solidFill>
                <a:latin typeface="Cambria" panose="02040503050406030204" pitchFamily="18" charset="0"/>
                <a:ea typeface="Cambria" panose="02040503050406030204" pitchFamily="18" charset="0"/>
                <a:cs typeface="Arial"/>
                <a:sym typeface="Arial"/>
              </a:rPr>
              <a:t>Hãy kể thêm một số di sản văn hóa ở vùng đất này mà em biết.</a:t>
            </a:r>
            <a:endParaRPr kumimoji="0" lang="en-US" altLang="en-US" sz="3200"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9">
            <a:extLst>
              <a:ext uri="{FF2B5EF4-FFF2-40B4-BE49-F238E27FC236}">
                <a16:creationId xmlns:a16="http://schemas.microsoft.com/office/drawing/2014/main" id="{38DD4DF7-611B-E835-D215-E59FC90DD7B3}"/>
              </a:ext>
            </a:extLst>
          </p:cNvPr>
          <p:cNvSpPr>
            <a:spLocks noChangeArrowheads="1"/>
          </p:cNvSpPr>
          <p:nvPr/>
        </p:nvSpPr>
        <p:spPr bwMode="auto">
          <a:xfrm>
            <a:off x="4438651" y="3062439"/>
            <a:ext cx="6648450" cy="2281086"/>
          </a:xfrm>
          <a:prstGeom prst="rect">
            <a:avLst/>
          </a:prstGeom>
          <a:solidFill>
            <a:srgbClr val="FFFF00"/>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defTabSz="1219170">
              <a:spcBef>
                <a:spcPct val="0"/>
              </a:spcBef>
              <a:buClr>
                <a:srgbClr val="000000"/>
              </a:buClr>
              <a:buNone/>
            </a:pPr>
            <a:r>
              <a:rPr lang="vi-VN" altLang="en-US" b="1" kern="0">
                <a:solidFill>
                  <a:srgbClr val="F4A79C">
                    <a:lumMod val="50000"/>
                  </a:srgbClr>
                </a:solidFill>
                <a:latin typeface="Cambria" panose="02040503050406030204" pitchFamily="18" charset="0"/>
                <a:ea typeface="Cambria" panose="02040503050406030204" pitchFamily="18" charset="0"/>
                <a:cs typeface="Arial"/>
                <a:sym typeface="Arial"/>
              </a:rPr>
              <a:t>Nơi đây còn có một số di sản như: Cố đô Huế, phố cổ Hội An, vườn quốc gia Phong Nha, Kẻ Bàng, Nhã nhạc cung đình Huế.....</a:t>
            </a:r>
            <a:endParaRPr kumimoji="0" lang="en-US" altLang="en-US" sz="3200"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7137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0EC6431-F692-4179-8166-E2B3FF27FB1F}"/>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0" y="5334000"/>
            <a:ext cx="14290766" cy="1524000"/>
          </a:xfrm>
          <a:prstGeom prst="rect">
            <a:avLst/>
          </a:prstGeom>
        </p:spPr>
      </p:pic>
      <p:pic>
        <p:nvPicPr>
          <p:cNvPr id="4" name="图片 3">
            <a:extLst>
              <a:ext uri="{FF2B5EF4-FFF2-40B4-BE49-F238E27FC236}">
                <a16:creationId xmlns:a16="http://schemas.microsoft.com/office/drawing/2014/main" id="{41FB0482-0533-4A62-9269-2E4358521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7" y="-1998163"/>
            <a:ext cx="11308886" cy="8989728"/>
          </a:xfrm>
          <a:prstGeom prst="rect">
            <a:avLst/>
          </a:prstGeom>
        </p:spPr>
      </p:pic>
      <p:pic>
        <p:nvPicPr>
          <p:cNvPr id="2" name="Picture 1">
            <a:extLst>
              <a:ext uri="{FF2B5EF4-FFF2-40B4-BE49-F238E27FC236}">
                <a16:creationId xmlns:a16="http://schemas.microsoft.com/office/drawing/2014/main" id="{E1B48A12-C0DB-EE31-F63D-2A64A51C06F0}"/>
              </a:ext>
            </a:extLst>
          </p:cNvPr>
          <p:cNvPicPr>
            <a:picLocks noChangeAspect="1"/>
          </p:cNvPicPr>
          <p:nvPr/>
        </p:nvPicPr>
        <p:blipFill>
          <a:blip r:embed="rId4"/>
          <a:stretch>
            <a:fillRect/>
          </a:stretch>
        </p:blipFill>
        <p:spPr>
          <a:xfrm>
            <a:off x="3724463" y="2318304"/>
            <a:ext cx="4438273" cy="1859441"/>
          </a:xfrm>
          <a:prstGeom prst="rect">
            <a:avLst/>
          </a:prstGeom>
        </p:spPr>
      </p:pic>
    </p:spTree>
    <p:extLst>
      <p:ext uri="{BB962C8B-B14F-4D97-AF65-F5344CB8AC3E}">
        <p14:creationId xmlns:p14="http://schemas.microsoft.com/office/powerpoint/2010/main" val="3765591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2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61">
            <a:extLst>
              <a:ext uri="{FF2B5EF4-FFF2-40B4-BE49-F238E27FC236}">
                <a16:creationId xmlns:a16="http://schemas.microsoft.com/office/drawing/2014/main" id="{5D48F09F-A0A6-4CEE-B04F-AD39DD46981B}"/>
              </a:ext>
            </a:extLst>
          </p:cNvPr>
          <p:cNvGrpSpPr/>
          <p:nvPr/>
        </p:nvGrpSpPr>
        <p:grpSpPr>
          <a:xfrm>
            <a:off x="8003409" y="1687398"/>
            <a:ext cx="467620" cy="422875"/>
            <a:chOff x="0" y="0"/>
            <a:chExt cx="935237" cy="845748"/>
          </a:xfrm>
        </p:grpSpPr>
        <p:sp>
          <p:nvSpPr>
            <p:cNvPr id="8" name="Shape 1259">
              <a:extLst>
                <a:ext uri="{FF2B5EF4-FFF2-40B4-BE49-F238E27FC236}">
                  <a16:creationId xmlns:a16="http://schemas.microsoft.com/office/drawing/2014/main" id="{8597B890-B3A8-4945-AD88-AEDEC89464F1}"/>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9" name="Shape 1260">
              <a:extLst>
                <a:ext uri="{FF2B5EF4-FFF2-40B4-BE49-F238E27FC236}">
                  <a16:creationId xmlns:a16="http://schemas.microsoft.com/office/drawing/2014/main" id="{221FEE2F-FBE7-4113-B97B-617AAF5AFFBF}"/>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3" name="图片 3">
            <a:extLst>
              <a:ext uri="{FF2B5EF4-FFF2-40B4-BE49-F238E27FC236}">
                <a16:creationId xmlns:a16="http://schemas.microsoft.com/office/drawing/2014/main" id="{C7D7EBAB-C4DB-40F0-9E65-B729C44F2994}"/>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1248841" y="420919"/>
            <a:ext cx="10781234" cy="5608406"/>
          </a:xfrm>
          <a:prstGeom prst="rect">
            <a:avLst/>
          </a:prstGeom>
        </p:spPr>
      </p:pic>
      <p:sp>
        <p:nvSpPr>
          <p:cNvPr id="2" name="TextBox 1">
            <a:extLst>
              <a:ext uri="{FF2B5EF4-FFF2-40B4-BE49-F238E27FC236}">
                <a16:creationId xmlns:a16="http://schemas.microsoft.com/office/drawing/2014/main" id="{60062A23-D154-460C-A2C3-99E784ECB5C2}"/>
              </a:ext>
            </a:extLst>
          </p:cNvPr>
          <p:cNvSpPr txBox="1"/>
          <p:nvPr/>
        </p:nvSpPr>
        <p:spPr>
          <a:xfrm>
            <a:off x="2419350" y="2146707"/>
            <a:ext cx="8172450" cy="2585323"/>
          </a:xfrm>
          <a:prstGeom prst="rect">
            <a:avLst/>
          </a:prstGeom>
          <a:noFill/>
        </p:spPr>
        <p:txBody>
          <a:bodyPr wrap="square" rtlCol="0">
            <a:spAutoFit/>
          </a:bodyPr>
          <a:lstStyle/>
          <a:p>
            <a:pPr lvl="0" algn="ctr"/>
            <a:r>
              <a:rPr lang="en-US" sz="5400" b="1" u="sng" dirty="0" err="1">
                <a:solidFill>
                  <a:srgbClr val="002060"/>
                </a:solidFill>
                <a:latin typeface="Arial" panose="020B0604020202020204" pitchFamily="34" charset="0"/>
                <a:cs typeface="Arial" panose="020B0604020202020204" pitchFamily="34" charset="0"/>
              </a:rPr>
              <a:t>Hoạt</a:t>
            </a:r>
            <a:r>
              <a:rPr lang="en-US" sz="5400" b="1" u="sng" dirty="0">
                <a:solidFill>
                  <a:srgbClr val="002060"/>
                </a:solidFill>
                <a:latin typeface="Arial" panose="020B0604020202020204" pitchFamily="34" charset="0"/>
                <a:cs typeface="Arial" panose="020B0604020202020204" pitchFamily="34" charset="0"/>
              </a:rPr>
              <a:t> </a:t>
            </a:r>
            <a:r>
              <a:rPr lang="en-US" sz="5400" b="1" u="sng" dirty="0" err="1">
                <a:solidFill>
                  <a:srgbClr val="002060"/>
                </a:solidFill>
                <a:latin typeface="Arial" panose="020B0604020202020204" pitchFamily="34" charset="0"/>
                <a:cs typeface="Arial" panose="020B0604020202020204" pitchFamily="34" charset="0"/>
              </a:rPr>
              <a:t>động</a:t>
            </a:r>
            <a:r>
              <a:rPr lang="en-US" sz="5400" b="1" u="sng" dirty="0">
                <a:solidFill>
                  <a:srgbClr val="002060"/>
                </a:solidFill>
                <a:latin typeface="Arial" panose="020B0604020202020204" pitchFamily="34" charset="0"/>
                <a:cs typeface="Arial" panose="020B0604020202020204" pitchFamily="34" charset="0"/>
              </a:rPr>
              <a:t> 1:</a:t>
            </a:r>
          </a:p>
          <a:p>
            <a:pPr lvl="0" algn="ctr"/>
            <a:r>
              <a:rPr lang="en-US" sz="5400" b="1" dirty="0" err="1">
                <a:solidFill>
                  <a:srgbClr val="002060"/>
                </a:solidFill>
                <a:latin typeface="Arial" panose="020B0604020202020204" pitchFamily="34" charset="0"/>
                <a:cs typeface="Arial" panose="020B0604020202020204" pitchFamily="34" charset="0"/>
              </a:rPr>
              <a:t>Tìm</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hiểu</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vùng</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đất</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hội</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tụ</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nhiều</a:t>
            </a:r>
            <a:r>
              <a:rPr lang="en-US" sz="5400" b="1" dirty="0">
                <a:solidFill>
                  <a:srgbClr val="002060"/>
                </a:solidFill>
                <a:latin typeface="Arial" panose="020B0604020202020204" pitchFamily="34" charset="0"/>
                <a:cs typeface="Arial" panose="020B0604020202020204" pitchFamily="34" charset="0"/>
              </a:rPr>
              <a:t> di </a:t>
            </a:r>
            <a:r>
              <a:rPr lang="en-US" sz="5400" b="1" dirty="0" err="1">
                <a:solidFill>
                  <a:srgbClr val="002060"/>
                </a:solidFill>
                <a:latin typeface="Arial" panose="020B0604020202020204" pitchFamily="34" charset="0"/>
                <a:cs typeface="Arial" panose="020B0604020202020204" pitchFamily="34" charset="0"/>
              </a:rPr>
              <a:t>sản</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thế</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giới</a:t>
            </a:r>
            <a:endParaRPr kumimoji="0" lang="en-US" sz="5400" b="0"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987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C6C383-0670-4592-B9EC-6B717F0F7DB2}"/>
              </a:ext>
            </a:extLst>
          </p:cNvPr>
          <p:cNvSpPr txBox="1"/>
          <p:nvPr/>
        </p:nvSpPr>
        <p:spPr>
          <a:xfrm>
            <a:off x="696074" y="527779"/>
            <a:ext cx="10638676" cy="1200329"/>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Quan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sát</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đây</a:t>
            </a:r>
            <a:endPar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7D7E5BC-E930-9FF9-0359-0F0EBB905E4A}"/>
              </a:ext>
            </a:extLst>
          </p:cNvPr>
          <p:cNvPicPr>
            <a:picLocks noChangeAspect="1"/>
          </p:cNvPicPr>
          <p:nvPr/>
        </p:nvPicPr>
        <p:blipFill>
          <a:blip r:embed="rId3"/>
          <a:stretch>
            <a:fillRect/>
          </a:stretch>
        </p:blipFill>
        <p:spPr>
          <a:xfrm>
            <a:off x="1033462" y="2052637"/>
            <a:ext cx="9948863" cy="3662567"/>
          </a:xfrm>
          <a:prstGeom prst="rect">
            <a:avLst/>
          </a:prstGeom>
        </p:spPr>
      </p:pic>
    </p:spTree>
    <p:extLst>
      <p:ext uri="{BB962C8B-B14F-4D97-AF65-F5344CB8AC3E}">
        <p14:creationId xmlns:p14="http://schemas.microsoft.com/office/powerpoint/2010/main" val="5068586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000BF-B015-BE89-6712-4188469346A0}"/>
              </a:ext>
            </a:extLst>
          </p:cNvPr>
          <p:cNvPicPr>
            <a:picLocks noChangeAspect="1"/>
          </p:cNvPicPr>
          <p:nvPr/>
        </p:nvPicPr>
        <p:blipFill>
          <a:blip r:embed="rId3"/>
          <a:stretch>
            <a:fillRect/>
          </a:stretch>
        </p:blipFill>
        <p:spPr>
          <a:xfrm>
            <a:off x="547687" y="1719262"/>
            <a:ext cx="4403115" cy="3367088"/>
          </a:xfrm>
          <a:prstGeom prst="rect">
            <a:avLst/>
          </a:prstGeom>
        </p:spPr>
      </p:pic>
      <p:sp>
        <p:nvSpPr>
          <p:cNvPr id="4" name="Rectangle 9">
            <a:extLst>
              <a:ext uri="{FF2B5EF4-FFF2-40B4-BE49-F238E27FC236}">
                <a16:creationId xmlns:a16="http://schemas.microsoft.com/office/drawing/2014/main" id="{5B028F6A-4F7D-BF94-4CF5-0ADFEC5E9C54}"/>
              </a:ext>
            </a:extLst>
          </p:cNvPr>
          <p:cNvSpPr>
            <a:spLocks noChangeArrowheads="1"/>
          </p:cNvSpPr>
          <p:nvPr/>
        </p:nvSpPr>
        <p:spPr bwMode="auto">
          <a:xfrm>
            <a:off x="5200650" y="1809751"/>
            <a:ext cx="6582982" cy="2676524"/>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a:spcBef>
                <a:spcPct val="0"/>
              </a:spcBef>
              <a:buClr>
                <a:srgbClr val="000000"/>
              </a:buClr>
              <a:buNone/>
            </a:pPr>
            <a:r>
              <a:rPr lang="vi-VN"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rPr>
              <a:t>Hang Sơn Đòong (Quảng Bình): là hang động lớn nhất thế giới thuộc vùng lõi của Vườn quốc gia Phong Nha-Kẻ Bàng.</a:t>
            </a:r>
            <a:endParaRPr lang="en-US"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19484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329DB-BBD7-86D9-E7AC-CC499DB0A91E}"/>
              </a:ext>
            </a:extLst>
          </p:cNvPr>
          <p:cNvSpPr/>
          <p:nvPr/>
        </p:nvSpPr>
        <p:spPr>
          <a:xfrm>
            <a:off x="400050" y="186292"/>
            <a:ext cx="11382374" cy="1928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latin typeface="Cambria" panose="02040503050406030204" pitchFamily="18" charset="0"/>
                <a:ea typeface="Cambria" panose="02040503050406030204" pitchFamily="18" charset="0"/>
              </a:rPr>
              <a:t>Năm 2009 Sơn Đoòng được đoàn thám hiểm thuộc Hiệp hội Hang động Hoàng gia Anh thám hiểm và công bố là Hang động có kích thước lớn nhất thế giới với chiều dài gần 9km, rộng hơn 150m, cao 200m. </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6" name="Picture 2" descr="Hang Sơn Đoòng Quảng Bình, khám phá hang động lớn nhất thế giới">
            <a:extLst>
              <a:ext uri="{FF2B5EF4-FFF2-40B4-BE49-F238E27FC236}">
                <a16:creationId xmlns:a16="http://schemas.microsoft.com/office/drawing/2014/main" id="{369170A7-E234-FC96-4998-3D0E26893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226469"/>
            <a:ext cx="5387975" cy="4040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ành trình chinh phục hang Sơn Đoòng, không phải ai cũng có thể vượt qua  được">
            <a:extLst>
              <a:ext uri="{FF2B5EF4-FFF2-40B4-BE49-F238E27FC236}">
                <a16:creationId xmlns:a16="http://schemas.microsoft.com/office/drawing/2014/main" id="{893DF84D-C4DA-7D93-F368-16C23850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1" y="2266951"/>
            <a:ext cx="53086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026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7E329DB-BBD7-86D9-E7AC-CC499DB0A91E}"/>
                  </a:ext>
                </a:extLst>
              </p:cNvPr>
              <p:cNvSpPr/>
              <p:nvPr/>
            </p:nvSpPr>
            <p:spPr>
              <a:xfrm>
                <a:off x="400050" y="186292"/>
                <a:ext cx="11382374" cy="13948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rgbClr val="002060"/>
                    </a:solidFill>
                    <a:latin typeface="Cambria" panose="02040503050406030204" pitchFamily="18" charset="0"/>
                    <a:ea typeface="Cambria" panose="02040503050406030204" pitchFamily="18" charset="0"/>
                  </a:rPr>
                  <a:t>Năm 2013 được đưa vào sách kỉ lục ghi-nét là hang động tự nhiên lớn nhất thế giới, năm 2015 được công nhận là hang lớn nhất thế giới về thể tích (38,5 triệu </a:t>
                </a:r>
                <a14:m>
                  <m:oMath xmlns:m="http://schemas.openxmlformats.org/officeDocument/2006/math">
                    <m:sSup>
                      <m:sSupPr>
                        <m:ctrlPr>
                          <a:rPr lang="en-US" sz="2400" i="1">
                            <a:solidFill>
                              <a:srgbClr val="002060"/>
                            </a:solidFill>
                            <a:latin typeface="Cambria Math" panose="02040503050406030204" pitchFamily="18" charset="0"/>
                          </a:rPr>
                        </m:ctrlPr>
                      </m:sSupPr>
                      <m:e>
                        <m:r>
                          <a:rPr lang="nl-NL" sz="2400" i="1">
                            <a:solidFill>
                              <a:srgbClr val="002060"/>
                            </a:solidFill>
                            <a:latin typeface="Cambria Math" panose="02040503050406030204" pitchFamily="18" charset="0"/>
                          </a:rPr>
                          <m:t>𝑚</m:t>
                        </m:r>
                      </m:e>
                      <m:sup>
                        <m:r>
                          <a:rPr lang="nl-NL" sz="2400" i="1">
                            <a:solidFill>
                              <a:srgbClr val="002060"/>
                            </a:solidFill>
                            <a:latin typeface="Cambria Math" panose="02040503050406030204" pitchFamily="18" charset="0"/>
                          </a:rPr>
                          <m:t>3</m:t>
                        </m:r>
                      </m:sup>
                    </m:sSup>
                  </m:oMath>
                </a14:m>
                <a:r>
                  <a:rPr lang="nl-NL" sz="2400" dirty="0">
                    <a:solidFill>
                      <a:srgbClr val="002060"/>
                    </a:solidFill>
                    <a:latin typeface="Cambria" panose="02040503050406030204" pitchFamily="18" charset="0"/>
                    <a:ea typeface="Cambria" panose="02040503050406030204" pitchFamily="18" charset="0"/>
                  </a:rPr>
                  <a:t>), hai lần UNESCO  ghi danh là Di sản thiên nhiên thế giới vào năm 2003 và 2015.</a:t>
                </a:r>
                <a:endParaRPr lang="en-US" sz="2400" dirty="0">
                  <a:solidFill>
                    <a:srgbClr val="002060"/>
                  </a:solidFill>
                  <a:latin typeface="Cambria" panose="02040503050406030204" pitchFamily="18" charset="0"/>
                  <a:ea typeface="Cambria" panose="02040503050406030204" pitchFamily="18" charset="0"/>
                </a:endParaRPr>
              </a:p>
            </p:txBody>
          </p:sp>
        </mc:Choice>
        <mc:Fallback xmlns="">
          <p:sp>
            <p:nvSpPr>
              <p:cNvPr id="2" name="Rectangle 1">
                <a:extLst>
                  <a:ext uri="{FF2B5EF4-FFF2-40B4-BE49-F238E27FC236}">
                    <a16:creationId xmlns:a16="http://schemas.microsoft.com/office/drawing/2014/main" id="{37E329DB-BBD7-86D9-E7AC-CC499DB0A91E}"/>
                  </a:ext>
                </a:extLst>
              </p:cNvPr>
              <p:cNvSpPr>
                <a:spLocks noRot="1" noChangeAspect="1" noMove="1" noResize="1" noEditPoints="1" noAdjustHandles="1" noChangeArrowheads="1" noChangeShapeType="1" noTextEdit="1"/>
              </p:cNvSpPr>
              <p:nvPr/>
            </p:nvSpPr>
            <p:spPr>
              <a:xfrm>
                <a:off x="400050" y="186292"/>
                <a:ext cx="11382374" cy="1394858"/>
              </a:xfrm>
              <a:prstGeom prst="rect">
                <a:avLst/>
              </a:prstGeom>
              <a:blipFill>
                <a:blip r:embed="rId3"/>
                <a:stretch>
                  <a:fillRect l="-857" r="-589" b="-3070"/>
                </a:stretch>
              </a:blipFill>
              <a:ln>
                <a:noFill/>
              </a:ln>
            </p:spPr>
            <p:txBody>
              <a:bodyPr/>
              <a:lstStyle/>
              <a:p>
                <a:r>
                  <a:rPr lang="en-US">
                    <a:noFill/>
                  </a:rPr>
                  <a:t> </a:t>
                </a:r>
              </a:p>
            </p:txBody>
          </p:sp>
        </mc:Fallback>
      </mc:AlternateContent>
      <p:pic>
        <p:nvPicPr>
          <p:cNvPr id="2050" name="Picture 2" descr="Phát hiện một hệ thống hang ngầm tại Hang Sơn Đoòng">
            <a:extLst>
              <a:ext uri="{FF2B5EF4-FFF2-40B4-BE49-F238E27FC236}">
                <a16:creationId xmlns:a16="http://schemas.microsoft.com/office/drawing/2014/main" id="{038D02BB-B986-45FC-04FD-F73AFF4F4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943099"/>
            <a:ext cx="7905750" cy="41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17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525</Words>
  <Application>Microsoft Office PowerPoint</Application>
  <PresentationFormat>Widescreen</PresentationFormat>
  <Paragraphs>53</Paragraphs>
  <Slides>17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Calibri</vt:lpstr>
      <vt:lpstr>Calibri Light</vt:lpstr>
      <vt:lpstr>Cambria</vt:lpstr>
      <vt:lpstr>Cambria Math</vt:lpstr>
      <vt:lpstr>等线</vt:lpstr>
      <vt:lpstr>inpin heiti</vt:lpstr>
      <vt:lpstr>Tahoma</vt:lpstr>
      <vt:lpstr>Times New Roman</vt:lpstr>
      <vt:lpstr>UTM Avenida</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2023-11-14T06:18:22Z</dcterms:created>
  <dcterms:modified xsi:type="dcterms:W3CDTF">2024-12-24T10:37:28Z</dcterms:modified>
</cp:coreProperties>
</file>