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00" r:id="rId2"/>
    <p:sldMasterId id="2147483705" r:id="rId3"/>
    <p:sldMasterId id="2147483725" r:id="rId4"/>
  </p:sldMasterIdLst>
  <p:notesMasterIdLst>
    <p:notesMasterId r:id="rId17"/>
  </p:notesMasterIdLst>
  <p:sldIdLst>
    <p:sldId id="2007577129" r:id="rId5"/>
    <p:sldId id="2007577128" r:id="rId6"/>
    <p:sldId id="2007577135" r:id="rId7"/>
    <p:sldId id="291" r:id="rId8"/>
    <p:sldId id="2007577131" r:id="rId9"/>
    <p:sldId id="2007577132" r:id="rId10"/>
    <p:sldId id="286" r:id="rId11"/>
    <p:sldId id="292" r:id="rId12"/>
    <p:sldId id="2007577133" r:id="rId13"/>
    <p:sldId id="287" r:id="rId14"/>
    <p:sldId id="288" r:id="rId15"/>
    <p:sldId id="200757713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p:scale>
          <a:sx n="73" d="100"/>
          <a:sy n="73" d="100"/>
        </p:scale>
        <p:origin x="-582"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29/10/2024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22244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0989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05482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hỏi</a:t>
            </a:r>
            <a:r>
              <a:rPr lang="en-US" dirty="0"/>
              <a:t>: </a:t>
            </a:r>
            <a:r>
              <a:rPr lang="en-US" dirty="0" err="1"/>
              <a:t>Vậy</a:t>
            </a:r>
            <a:r>
              <a:rPr lang="en-US" dirty="0"/>
              <a:t> </a:t>
            </a:r>
            <a:r>
              <a:rPr lang="en-US" dirty="0" err="1"/>
              <a:t>em</a:t>
            </a:r>
            <a:r>
              <a:rPr lang="en-US" dirty="0"/>
              <a:t> </a:t>
            </a:r>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giữ</a:t>
            </a:r>
            <a:r>
              <a:rPr lang="en-US" dirty="0"/>
              <a:t> </a:t>
            </a:r>
            <a:r>
              <a:rPr lang="en-US" dirty="0" err="1"/>
              <a:t>gìn</a:t>
            </a:r>
            <a:r>
              <a:rPr lang="en-US" dirty="0"/>
              <a:t> </a:t>
            </a:r>
            <a:r>
              <a:rPr lang="en-US" dirty="0" err="1"/>
              <a:t>những</a:t>
            </a:r>
            <a:r>
              <a:rPr lang="en-US" dirty="0"/>
              <a:t> </a:t>
            </a:r>
            <a:r>
              <a:rPr lang="en-US" dirty="0" err="1"/>
              <a:t>cuốn</a:t>
            </a:r>
            <a:r>
              <a:rPr lang="en-US" dirty="0"/>
              <a:t> </a:t>
            </a:r>
            <a:r>
              <a:rPr lang="en-US" dirty="0" err="1"/>
              <a:t>sách</a:t>
            </a:r>
            <a:r>
              <a:rPr lang="en-US" dirty="0"/>
              <a:t> </a:t>
            </a:r>
            <a:r>
              <a:rPr lang="en-US" dirty="0" err="1"/>
              <a:t>đó</a:t>
            </a:r>
            <a:r>
              <a:rPr lang="en-US" dirty="0"/>
              <a:t>?</a:t>
            </a:r>
          </a:p>
        </p:txBody>
      </p:sp>
      <p:sp>
        <p:nvSpPr>
          <p:cNvPr id="4" name="Slide Number Placeholder 3"/>
          <p:cNvSpPr>
            <a:spLocks noGrp="1"/>
          </p:cNvSpPr>
          <p:nvPr>
            <p:ph type="sldNum" sz="quarter" idx="5"/>
          </p:nvPr>
        </p:nvSpPr>
        <p:spPr/>
        <p:txBody>
          <a:bodyPr/>
          <a:lstStyle/>
          <a:p>
            <a:fld id="{21B2AA4F-B828-4D7C-AFD3-893933DAFCB4}" type="slidenum">
              <a:rPr lang="en-US" smtClean="0"/>
              <a:pPr/>
              <a:t>8</a:t>
            </a:fld>
            <a:endParaRPr lang="en-US"/>
          </a:p>
        </p:txBody>
      </p:sp>
    </p:spTree>
    <p:extLst>
      <p:ext uri="{BB962C8B-B14F-4D97-AF65-F5344CB8AC3E}">
        <p14:creationId xmlns:p14="http://schemas.microsoft.com/office/powerpoint/2010/main" val="891011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42209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67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34721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2024/10/29</a:t>
            </a:fld>
            <a:endParaRPr lang="zh-CN" altLang="en-US"/>
          </a:p>
        </p:txBody>
      </p:sp>
      <p:sp>
        <p:nvSpPr>
          <p:cNvPr id="4" name="页脚占位符 3">
            <a:extLst>
              <a:ext uri="{FF2B5EF4-FFF2-40B4-BE49-F238E27FC236}">
                <a16:creationId xmlns=""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86590912"/>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29/10/2024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61730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59170291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1729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0914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13742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054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1965956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77496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561709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23870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718282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525926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631901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510748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029273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85723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516161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77407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2205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99443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9.png"/><Relationship Id="rId4" Type="http://schemas.openxmlformats.org/officeDocument/2006/relationships/slideLayout" Target="../slideLayouts/slideLayout19.xml"/><Relationship Id="rId9"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8837208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 xmlns:a16="http://schemas.microsoft.com/office/drawing/2014/main" id="{B6072328-2D85-49EA-9E60-8222D9510B0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834" y="0"/>
            <a:ext cx="1410230" cy="1410230"/>
          </a:xfrm>
          <a:prstGeom prst="rect">
            <a:avLst/>
          </a:prstGeom>
        </p:spPr>
      </p:pic>
    </p:spTree>
    <p:extLst>
      <p:ext uri="{BB962C8B-B14F-4D97-AF65-F5344CB8AC3E}">
        <p14:creationId xmlns:p14="http://schemas.microsoft.com/office/powerpoint/2010/main" val="20670376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29/10/2024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extLst>
      <p:ext uri="{BB962C8B-B14F-4D97-AF65-F5344CB8AC3E}">
        <p14:creationId xmlns:p14="http://schemas.microsoft.com/office/powerpoint/2010/main" val="107380584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51.png"/><Relationship Id="rId20"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9B30B662-8E17-513F-9511-A709D027BC8F}"/>
              </a:ext>
            </a:extLst>
          </p:cNvPr>
          <p:cNvGrpSpPr/>
          <p:nvPr/>
        </p:nvGrpSpPr>
        <p:grpSpPr>
          <a:xfrm>
            <a:off x="-71057" y="3051641"/>
            <a:ext cx="12282473" cy="3934752"/>
            <a:chOff x="-53293" y="2190760"/>
            <a:chExt cx="9211855" cy="2951064"/>
          </a:xfrm>
        </p:grpSpPr>
        <p:pic>
          <p:nvPicPr>
            <p:cNvPr id="5" name="10">
              <a:extLst>
                <a:ext uri="{FF2B5EF4-FFF2-40B4-BE49-F238E27FC236}">
                  <a16:creationId xmlns="" xmlns:a16="http://schemas.microsoft.com/office/drawing/2014/main" id="{72E741AF-105C-086C-8F2E-93C1F71D0232}"/>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EAA3985A-46E6-7319-1A5B-50A94EA2971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7" name="16">
              <a:extLst>
                <a:ext uri="{FF2B5EF4-FFF2-40B4-BE49-F238E27FC236}">
                  <a16:creationId xmlns="" xmlns:a16="http://schemas.microsoft.com/office/drawing/2014/main" id="{FBAD34F2-A27F-F098-2B2C-F45D32EEF850}"/>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8" name="14">
            <a:extLst>
              <a:ext uri="{FF2B5EF4-FFF2-40B4-BE49-F238E27FC236}">
                <a16:creationId xmlns="" xmlns:a16="http://schemas.microsoft.com/office/drawing/2014/main" id="{5D1D69FF-E81C-2DA4-3CEB-0DFD19BE2027}"/>
              </a:ext>
            </a:extLst>
          </p:cNvPr>
          <p:cNvGrpSpPr/>
          <p:nvPr/>
        </p:nvGrpSpPr>
        <p:grpSpPr>
          <a:xfrm>
            <a:off x="4176395" y="1346835"/>
            <a:ext cx="3608705" cy="2016125"/>
            <a:chOff x="2118480" y="1316166"/>
            <a:chExt cx="1512168" cy="1512168"/>
          </a:xfrm>
        </p:grpSpPr>
        <p:sp>
          <p:nvSpPr>
            <p:cNvPr id="9" name="15">
              <a:extLst>
                <a:ext uri="{FF2B5EF4-FFF2-40B4-BE49-F238E27FC236}">
                  <a16:creationId xmlns="" xmlns:a16="http://schemas.microsoft.com/office/drawing/2014/main" id="{CA26646D-4F94-F919-1F81-A2F79C1EB849}"/>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0" name="TextBox 67">
              <a:extLst>
                <a:ext uri="{FF2B5EF4-FFF2-40B4-BE49-F238E27FC236}">
                  <a16:creationId xmlns="" xmlns:a16="http://schemas.microsoft.com/office/drawing/2014/main" id="{153448DD-26BD-29F0-CD9F-C7C06E04562D}"/>
                </a:ext>
              </a:extLst>
            </p:cNvPr>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spTree>
    <p:extLst>
      <p:ext uri="{BB962C8B-B14F-4D97-AF65-F5344CB8AC3E}">
        <p14:creationId xmlns:p14="http://schemas.microsoft.com/office/powerpoint/2010/main" val="4071342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61471" y="891296"/>
            <a:ext cx="9122119"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Cùng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hoặc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thân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thực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kế</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hoạch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p:txBody>
      </p:sp>
      <p:sp>
        <p:nvSpPr>
          <p:cNvPr id="14" name="TextBox 13"/>
          <p:cNvSpPr txBox="1"/>
          <p:nvPr/>
        </p:nvSpPr>
        <p:spPr>
          <a:xfrm>
            <a:off x="1682680" y="292581"/>
            <a:ext cx="9200910"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Hãy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lập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kế</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hoạch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tháng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250" y="1490011"/>
            <a:ext cx="8157135" cy="53340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60" y="100135"/>
            <a:ext cx="904523" cy="102199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615" y="1490010"/>
            <a:ext cx="8148769" cy="5334059"/>
          </a:xfrm>
          <a:prstGeom prst="rect">
            <a:avLst/>
          </a:prstGeom>
        </p:spPr>
      </p:pic>
      <p:graphicFrame>
        <p:nvGraphicFramePr>
          <p:cNvPr id="15" name="Content Placeholder 2"/>
          <p:cNvGraphicFramePr>
            <a:graphicFrameLocks/>
          </p:cNvGraphicFramePr>
          <p:nvPr>
            <p:extLst>
              <p:ext uri="{D42A27DB-BD31-4B8C-83A1-F6EECF244321}">
                <p14:modId xmlns:p14="http://schemas.microsoft.com/office/powerpoint/2010/main" val="2730338546"/>
              </p:ext>
            </p:extLst>
          </p:nvPr>
        </p:nvGraphicFramePr>
        <p:xfrm>
          <a:off x="108857" y="1490009"/>
          <a:ext cx="11985171" cy="5334061"/>
        </p:xfrm>
        <a:graphic>
          <a:graphicData uri="http://schemas.openxmlformats.org/drawingml/2006/table">
            <a:tbl>
              <a:tblPr firstRow="1" bandRow="1">
                <a:tableStyleId>{5C22544A-7EE6-4342-B048-85BDC9FD1C3A}</a:tableStyleId>
              </a:tblPr>
              <a:tblGrid>
                <a:gridCol w="2081457">
                  <a:extLst>
                    <a:ext uri="{9D8B030D-6E8A-4147-A177-3AD203B41FA5}">
                      <a16:colId xmlns="" xmlns:a16="http://schemas.microsoft.com/office/drawing/2014/main" val="20000"/>
                    </a:ext>
                  </a:extLst>
                </a:gridCol>
                <a:gridCol w="3225587">
                  <a:extLst>
                    <a:ext uri="{9D8B030D-6E8A-4147-A177-3AD203B41FA5}">
                      <a16:colId xmlns="" xmlns:a16="http://schemas.microsoft.com/office/drawing/2014/main" val="20001"/>
                    </a:ext>
                  </a:extLst>
                </a:gridCol>
                <a:gridCol w="2263421">
                  <a:extLst>
                    <a:ext uri="{9D8B030D-6E8A-4147-A177-3AD203B41FA5}">
                      <a16:colId xmlns="" xmlns:a16="http://schemas.microsoft.com/office/drawing/2014/main" val="20002"/>
                    </a:ext>
                  </a:extLst>
                </a:gridCol>
                <a:gridCol w="4414706">
                  <a:extLst>
                    <a:ext uri="{9D8B030D-6E8A-4147-A177-3AD203B41FA5}">
                      <a16:colId xmlns="" xmlns:a16="http://schemas.microsoft.com/office/drawing/2014/main" val="20003"/>
                    </a:ext>
                  </a:extLst>
                </a:gridCol>
              </a:tblGrid>
              <a:tr h="1952254">
                <a:tc>
                  <a:txBody>
                    <a:bodyPr/>
                    <a:lstStyle/>
                    <a:p>
                      <a:pPr algn="ctr">
                        <a:buNone/>
                      </a:pP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endParaRPr lang="en-US" sz="2400" dirty="0">
                        <a:latin typeface="Arial" panose="020B0604020202020204" pitchFamily="34" charset="0"/>
                        <a:cs typeface="Arial" panose="020B0604020202020204" pitchFamily="34" charset="0"/>
                      </a:endParaRPr>
                    </a:p>
                  </a:txBody>
                  <a:tcPr anchor="ctr"/>
                </a:tc>
                <a:tc>
                  <a:txBody>
                    <a:bodyPr/>
                    <a:lstStyle/>
                    <a:p>
                      <a:pPr algn="ctr">
                        <a:buNone/>
                      </a:pPr>
                      <a:r>
                        <a:rPr lang="en-US" sz="2400">
                          <a:latin typeface="Arial" panose="020B0604020202020204" pitchFamily="34" charset="0"/>
                          <a:cs typeface="Arial" panose="020B0604020202020204" pitchFamily="34" charset="0"/>
                        </a:rPr>
                        <a:t>Tên cuốn sách</a:t>
                      </a:r>
                    </a:p>
                  </a:txBody>
                  <a:tcPr anchor="ctr"/>
                </a:tc>
                <a:tc>
                  <a:txBody>
                    <a:bodyPr/>
                    <a:lstStyle/>
                    <a:p>
                      <a:pPr algn="ctr">
                        <a:buNone/>
                      </a:pPr>
                      <a:r>
                        <a:rPr lang="en-US" sz="2400">
                          <a:latin typeface="Arial" panose="020B0604020202020204" pitchFamily="34" charset="0"/>
                          <a:cs typeface="Arial" panose="020B0604020202020204" pitchFamily="34" charset="0"/>
                        </a:rPr>
                        <a:t>Nhân vật yêu thích</a:t>
                      </a:r>
                    </a:p>
                  </a:txBody>
                  <a:tcPr anchor="ctr"/>
                </a:tc>
                <a:tc>
                  <a:txBody>
                    <a:bodyPr/>
                    <a:lstStyle/>
                    <a:p>
                      <a:pPr algn="ctr">
                        <a:buNone/>
                      </a:pPr>
                      <a:r>
                        <a:rPr lang="en-US" sz="2400">
                          <a:latin typeface="Arial" panose="020B0604020202020204" pitchFamily="34" charset="0"/>
                          <a:cs typeface="Arial" panose="020B0604020202020204" pitchFamily="34" charset="0"/>
                        </a:rPr>
                        <a:t>Những điều học được từ cuốn sách</a:t>
                      </a:r>
                    </a:p>
                  </a:txBody>
                  <a:tcPr anchor="ctr"/>
                </a:tc>
                <a:extLst>
                  <a:ext uri="{0D108BD9-81ED-4DB2-BD59-A6C34878D82A}">
                    <a16:rowId xmlns="" xmlns:a16="http://schemas.microsoft.com/office/drawing/2014/main" val="10000"/>
                  </a:ext>
                </a:extLst>
              </a:tr>
              <a:tr h="1127269">
                <a:tc>
                  <a:txBody>
                    <a:bodyPr/>
                    <a:lstStyle/>
                    <a:p>
                      <a:pPr>
                        <a:buNone/>
                      </a:pPr>
                      <a:endParaRPr lang="en-US" sz="2400" dirty="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1"/>
                  </a:ext>
                </a:extLst>
              </a:tr>
              <a:tr h="1127269">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2"/>
                  </a:ext>
                </a:extLst>
              </a:tr>
              <a:tr h="1127269">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a:latin typeface="Arial" panose="020B0604020202020204" pitchFamily="34" charset="0"/>
                        <a:cs typeface="Arial" panose="020B0604020202020204" pitchFamily="34" charset="0"/>
                      </a:endParaRPr>
                    </a:p>
                  </a:txBody>
                  <a:tcPr/>
                </a:tc>
                <a:tc>
                  <a:txBody>
                    <a:bodyPr/>
                    <a:lstStyle/>
                    <a:p>
                      <a:pPr>
                        <a:buNone/>
                      </a:pPr>
                      <a:endParaRPr lang="en-US" sz="2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592667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233048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
        <p:nvSpPr>
          <p:cNvPr id="6" name="TextBox 5">
            <a:extLst>
              <a:ext uri="{FF2B5EF4-FFF2-40B4-BE49-F238E27FC236}">
                <a16:creationId xmlns="" xmlns:a16="http://schemas.microsoft.com/office/drawing/2014/main" id="{24C03C97-FF3E-43FE-A1F3-7FCC00328066}"/>
              </a:ext>
            </a:extLst>
          </p:cNvPr>
          <p:cNvSpPr txBox="1"/>
          <p:nvPr/>
        </p:nvSpPr>
        <p:spPr>
          <a:xfrm>
            <a:off x="1460092" y="3108763"/>
            <a:ext cx="27005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n-ea"/>
                <a:cs typeface="+mn-cs"/>
              </a:rPr>
              <a:t>DẶN DÒ</a:t>
            </a:r>
          </a:p>
        </p:txBody>
      </p:sp>
      <p:sp>
        <p:nvSpPr>
          <p:cNvPr id="2" name="Rounded Rectangle 5">
            <a:extLst>
              <a:ext uri="{FF2B5EF4-FFF2-40B4-BE49-F238E27FC236}">
                <a16:creationId xmlns="" xmlns:a16="http://schemas.microsoft.com/office/drawing/2014/main" id="{1109162F-7837-D4B3-3DF5-8AC8CD722363}"/>
              </a:ext>
            </a:extLst>
          </p:cNvPr>
          <p:cNvSpPr/>
          <p:nvPr/>
        </p:nvSpPr>
        <p:spPr>
          <a:xfrm>
            <a:off x="3216049" y="1435548"/>
            <a:ext cx="8496980" cy="33003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a:t>-Đọc kĩ cuốn sách mà em yêu thích nhất và chuẩn bị giới thiệu với bạn về quyển sách đó ở tiết sau.</a:t>
            </a:r>
          </a:p>
          <a:p>
            <a:r>
              <a:rPr lang="en-US" sz="2800"/>
              <a:t>-Thực hiện kế hoạch đọc sách của em.</a:t>
            </a:r>
          </a:p>
          <a:p>
            <a:r>
              <a:rPr lang="en-US" sz="2800"/>
              <a:t>-Kể với bố mẹ hoặc người thân nội dung cuốn sách em đã đọc và những điều hay mà em học được từ sách.</a:t>
            </a:r>
          </a:p>
          <a:p>
            <a:r>
              <a:rPr lang="en-US" sz="2800"/>
              <a:t>-Tuyên truyền hoạt động đọc sách và biết yêu quý, giữ gìn sách. </a:t>
            </a:r>
          </a:p>
        </p:txBody>
      </p:sp>
    </p:spTree>
    <p:extLst>
      <p:ext uri="{BB962C8B-B14F-4D97-AF65-F5344CB8AC3E}">
        <p14:creationId xmlns:p14="http://schemas.microsoft.com/office/powerpoint/2010/main" val="2181789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2398443" y="2704670"/>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4" name="Picture 133">
            <a:extLst>
              <a:ext uri="{FF2B5EF4-FFF2-40B4-BE49-F238E27FC236}">
                <a16:creationId xmlns="" xmlns:a16="http://schemas.microsoft.com/office/drawing/2014/main" id="{D4283D4C-3DB5-4D50-8BA3-95C90048A972}"/>
              </a:ext>
            </a:extLst>
          </p:cNvPr>
          <p:cNvPicPr>
            <a:picLocks noChangeAspect="1"/>
          </p:cNvPicPr>
          <p:nvPr/>
        </p:nvPicPr>
        <p:blipFill>
          <a:blip r:embed="rId3"/>
          <a:stretch>
            <a:fillRect/>
          </a:stretch>
        </p:blipFill>
        <p:spPr>
          <a:xfrm>
            <a:off x="5272188" y="2601805"/>
            <a:ext cx="6529382" cy="2139881"/>
          </a:xfrm>
          <a:prstGeom prst="rect">
            <a:avLst/>
          </a:prstGeom>
        </p:spPr>
      </p:pic>
    </p:spTree>
    <p:extLst>
      <p:ext uri="{BB962C8B-B14F-4D97-AF65-F5344CB8AC3E}">
        <p14:creationId xmlns:p14="http://schemas.microsoft.com/office/powerpoint/2010/main" val="3401365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6959" y="839812"/>
            <a:ext cx="2371162" cy="58477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đố</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5" name="Rounded Rectangle 4"/>
          <p:cNvSpPr/>
          <p:nvPr/>
        </p:nvSpPr>
        <p:spPr>
          <a:xfrm>
            <a:off x="1630680" y="1698170"/>
            <a:ext cx="8120743" cy="35792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Có</a:t>
            </a:r>
            <a:r>
              <a:rPr kumimoji="0" lang="vi-VN" sz="2400" b="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rPr>
              <a:t> mép,có gáy, không mồm</a:t>
            </a:r>
            <a:r>
              <a:rPr kumimoji="0" lang="en-US" sz="2400" b="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a:t>
            </a:r>
            <a:endParaRPr kumimoji="0" lang="en-US" sz="24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Ai yêu,</a:t>
            </a:r>
            <a:r>
              <a:rPr kumimoji="0" lang="vi-VN" sz="2400" b="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rPr>
              <a:t> ai quý sẽ càng thông minh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aseline="0" dirty="0" smtClean="0">
                <a:solidFill>
                  <a:srgbClr val="FF0000"/>
                </a:solidFill>
                <a:latin typeface="Arial" panose="020B0604020202020204" pitchFamily="34" charset="0"/>
                <a:cs typeface="Arial" panose="020B0604020202020204" pitchFamily="34" charset="0"/>
              </a:rPr>
              <a:t>Chỉ</a:t>
            </a:r>
            <a:r>
              <a:rPr lang="vi-VN" sz="2400" dirty="0">
                <a:solidFill>
                  <a:srgbClr val="FF0000"/>
                </a:solidFill>
                <a:latin typeface="Arial" panose="020B0604020202020204" pitchFamily="34" charset="0"/>
                <a:cs typeface="Arial" panose="020B0604020202020204" pitchFamily="34" charset="0"/>
              </a:rPr>
              <a:t> </a:t>
            </a:r>
            <a:r>
              <a:rPr lang="vi-VN" sz="2400" dirty="0" smtClean="0">
                <a:solidFill>
                  <a:srgbClr val="FF0000"/>
                </a:solidFill>
                <a:latin typeface="Arial" panose="020B0604020202020204" pitchFamily="34" charset="0"/>
                <a:cs typeface="Arial" panose="020B0604020202020204" pitchFamily="34" charset="0"/>
              </a:rPr>
              <a:t>là trang giấy xinh xinh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Nhìn</a:t>
            </a:r>
            <a:r>
              <a:rPr kumimoji="0" lang="vi-VN" sz="2400" b="0" u="none"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rPr>
              <a:t> vào là biết càng tinh chuyện đời</a:t>
            </a:r>
            <a:endParaRPr kumimoji="0" lang="en-US" sz="24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Rounded Rectangle 5"/>
          <p:cNvSpPr/>
          <p:nvPr/>
        </p:nvSpPr>
        <p:spPr>
          <a:xfrm>
            <a:off x="4613039" y="4610331"/>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Quyển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sách</a:t>
            </a: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3833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7"/>
          <p:cNvPicPr>
            <a:picLocks noChangeAspect="1"/>
          </p:cNvPicPr>
          <p:nvPr/>
        </p:nvPicPr>
        <p:blipFill>
          <a:blip r:embed="rId2"/>
          <a:stretch>
            <a:fillRect/>
          </a:stretch>
        </p:blipFill>
        <p:spPr>
          <a:xfrm>
            <a:off x="0" y="3275322"/>
            <a:ext cx="12192000" cy="3582678"/>
          </a:xfrm>
          <a:prstGeom prst="rect">
            <a:avLst/>
          </a:prstGeom>
        </p:spPr>
      </p:pic>
      <p:sp>
        <p:nvSpPr>
          <p:cNvPr id="10" name="Rectangle 9"/>
          <p:cNvSpPr/>
          <p:nvPr/>
        </p:nvSpPr>
        <p:spPr>
          <a:xfrm>
            <a:off x="4626959" y="839812"/>
            <a:ext cx="2371162" cy="58477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đố</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11" name="Rounded Rectangle 10"/>
          <p:cNvSpPr/>
          <p:nvPr/>
        </p:nvSpPr>
        <p:spPr>
          <a:xfrm>
            <a:off x="1774371" y="2109046"/>
            <a:ext cx="8120743" cy="29576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Cũng</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gáy</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cũng</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ruột</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đàng</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hoàng</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Cổ</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kim</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2" name="Rounded Rectangle 11"/>
          <p:cNvSpPr/>
          <p:nvPr/>
        </p:nvSpPr>
        <p:spPr>
          <a:xfrm>
            <a:off x="4619999" y="4026810"/>
            <a:ext cx="2385082" cy="473794"/>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Quyển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sách</a:t>
            </a: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2679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F0C25A-24AC-6981-3757-50BD2010582E}"/>
              </a:ext>
            </a:extLst>
          </p:cNvPr>
          <p:cNvSpPr>
            <a:spLocks noGrp="1"/>
          </p:cNvSpPr>
          <p:nvPr>
            <p:ph type="title"/>
          </p:nvPr>
        </p:nvSpPr>
        <p:spPr/>
        <p:txBody>
          <a:bodyPr/>
          <a:lstStyle/>
          <a:p>
            <a:endParaRPr lang="en-US" dirty="0"/>
          </a:p>
        </p:txBody>
      </p:sp>
      <p:sp>
        <p:nvSpPr>
          <p:cNvPr id="3" name="Rectangle: Rounded Corners 2">
            <a:extLst>
              <a:ext uri="{FF2B5EF4-FFF2-40B4-BE49-F238E27FC236}">
                <a16:creationId xmlns="" xmlns:a16="http://schemas.microsoft.com/office/drawing/2014/main" id="{B2B243DA-D487-59D9-F92F-54A3075466E3}"/>
              </a:ext>
            </a:extLst>
          </p:cNvPr>
          <p:cNvSpPr/>
          <p:nvPr/>
        </p:nvSpPr>
        <p:spPr>
          <a:xfrm>
            <a:off x="2689678" y="10496"/>
            <a:ext cx="7559221" cy="3256670"/>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AE2485B-F4FA-CA80-9B4D-24BDEA964527}"/>
              </a:ext>
            </a:extLst>
          </p:cNvPr>
          <p:cNvSpPr txBox="1"/>
          <p:nvPr/>
        </p:nvSpPr>
        <p:spPr>
          <a:xfrm>
            <a:off x="2689678" y="951879"/>
            <a:ext cx="76403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Bell MT" panose="02020503060305020303" pitchFamily="18" charset="0"/>
                <a:ea typeface="Verdana" panose="020B0604030504040204" pitchFamily="34" charset="0"/>
                <a:cs typeface="+mn-cs"/>
              </a:rPr>
              <a:t>Bài</a:t>
            </a:r>
            <a:r>
              <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Bell MT" panose="02020503060305020303" pitchFamily="18" charset="0"/>
                <a:ea typeface="Verdana" panose="020B0604030504040204" pitchFamily="34" charset="0"/>
                <a:cs typeface="+mn-cs"/>
              </a:rPr>
              <a:t> 7: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Ngày</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hội</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đọc</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sách</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của</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chúng</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 </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Bell MT" panose="02020503060305020303" pitchFamily="18" charset="0"/>
                <a:ea typeface="Verdana" panose="020B0604030504040204" pitchFamily="34" charset="0"/>
                <a:cs typeface="+mn-cs"/>
              </a:rPr>
              <a:t>em</a:t>
            </a:r>
            <a:endParaRPr kumimoji="0" lang="en-US" sz="5400" b="1" i="0" u="none" strike="noStrike" kern="1200" cap="none" spc="0" normalizeH="0" baseline="0" noProof="0" dirty="0">
              <a:ln>
                <a:noFill/>
              </a:ln>
              <a:solidFill>
                <a:prstClr val="black"/>
              </a:solidFill>
              <a:effectLst/>
              <a:uLnTx/>
              <a:uFillTx/>
              <a:latin typeface="Bell MT" panose="02020503060305020303" pitchFamily="18" charset="0"/>
              <a:ea typeface="Verdana" panose="020B0604030504040204" pitchFamily="34" charset="0"/>
              <a:cs typeface="+mn-cs"/>
            </a:endParaRPr>
          </a:p>
        </p:txBody>
      </p:sp>
      <p:sp>
        <p:nvSpPr>
          <p:cNvPr id="5" name="TextBox 4">
            <a:extLst>
              <a:ext uri="{FF2B5EF4-FFF2-40B4-BE49-F238E27FC236}">
                <a16:creationId xmlns="" xmlns:a16="http://schemas.microsoft.com/office/drawing/2014/main" id="{CD52F2C7-EA6D-6D53-AFA0-12AF55368669}"/>
              </a:ext>
            </a:extLst>
          </p:cNvPr>
          <p:cNvSpPr txBox="1"/>
          <p:nvPr/>
        </p:nvSpPr>
        <p:spPr>
          <a:xfrm>
            <a:off x="5640613" y="2620835"/>
            <a:ext cx="1657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Tiết</a:t>
            </a:r>
            <a:r>
              <a:rPr kumimoji="0" lang="en-US" sz="3600" b="0" i="0" u="none" strike="noStrike" kern="1200" cap="none" spc="0" normalizeH="0" baseline="0" noProof="0" dirty="0">
                <a:ln>
                  <a:noFill/>
                </a:ln>
                <a:solidFill>
                  <a:prstClr val="black"/>
                </a:solidFill>
                <a:effectLst/>
                <a:uLnTx/>
                <a:uFillTx/>
                <a:latin typeface="Calibri"/>
                <a:ea typeface="+mn-ea"/>
                <a:cs typeface="+mn-cs"/>
              </a:rPr>
              <a:t> 2)</a:t>
            </a:r>
          </a:p>
        </p:txBody>
      </p:sp>
      <p:pic>
        <p:nvPicPr>
          <p:cNvPr id="6" name="Picture 5">
            <a:extLst>
              <a:ext uri="{FF2B5EF4-FFF2-40B4-BE49-F238E27FC236}">
                <a16:creationId xmlns="" xmlns:a16="http://schemas.microsoft.com/office/drawing/2014/main" id="{6644AD18-F1AE-31F2-EDEA-3B6C547111BF}"/>
              </a:ext>
            </a:extLst>
          </p:cNvPr>
          <p:cNvPicPr>
            <a:picLocks noChangeAspect="1"/>
          </p:cNvPicPr>
          <p:nvPr/>
        </p:nvPicPr>
        <p:blipFill>
          <a:blip r:embed="rId2"/>
          <a:stretch>
            <a:fillRect/>
          </a:stretch>
        </p:blipFill>
        <p:spPr>
          <a:xfrm>
            <a:off x="2689678" y="127589"/>
            <a:ext cx="7443861" cy="707197"/>
          </a:xfrm>
          <a:prstGeom prst="rect">
            <a:avLst/>
          </a:prstGeom>
        </p:spPr>
      </p:pic>
    </p:spTree>
    <p:extLst>
      <p:ext uri="{BB962C8B-B14F-4D97-AF65-F5344CB8AC3E}">
        <p14:creationId xmlns:p14="http://schemas.microsoft.com/office/powerpoint/2010/main" val="293743170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2398443" y="2704670"/>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5" name="Picture 134">
            <a:extLst>
              <a:ext uri="{FF2B5EF4-FFF2-40B4-BE49-F238E27FC236}">
                <a16:creationId xmlns="" xmlns:a16="http://schemas.microsoft.com/office/drawing/2014/main" id="{C19C43AA-DFC1-4171-96EF-28C46C3B716A}"/>
              </a:ext>
            </a:extLst>
          </p:cNvPr>
          <p:cNvPicPr>
            <a:picLocks noChangeAspect="1"/>
          </p:cNvPicPr>
          <p:nvPr/>
        </p:nvPicPr>
        <p:blipFill>
          <a:blip r:embed="rId3"/>
          <a:stretch>
            <a:fillRect/>
          </a:stretch>
        </p:blipFill>
        <p:spPr>
          <a:xfrm>
            <a:off x="5141400" y="2921895"/>
            <a:ext cx="6163590" cy="1926503"/>
          </a:xfrm>
          <a:prstGeom prst="rect">
            <a:avLst/>
          </a:prstGeom>
        </p:spPr>
      </p:pic>
    </p:spTree>
    <p:extLst>
      <p:ext uri="{BB962C8B-B14F-4D97-AF65-F5344CB8AC3E}">
        <p14:creationId xmlns:p14="http://schemas.microsoft.com/office/powerpoint/2010/main" val="3315784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5"/>
                                        </p:tgtEl>
                                        <p:attrNameLst>
                                          <p:attrName>style.visibility</p:attrName>
                                        </p:attrNameLst>
                                      </p:cBhvr>
                                      <p:to>
                                        <p:strVal val="visible"/>
                                      </p:to>
                                    </p:set>
                                    <p:animEffect transition="in" filter="wipe(down)">
                                      <p:cBhvr>
                                        <p:cTn id="14"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5" y="1104044"/>
            <a:ext cx="7293428" cy="5514681"/>
          </a:xfrm>
          <a:prstGeom prst="rect">
            <a:avLst/>
          </a:prstGeom>
        </p:spPr>
      </p:pic>
      <p:sp>
        <p:nvSpPr>
          <p:cNvPr id="12" name="TextBox 11"/>
          <p:cNvSpPr txBox="1"/>
          <p:nvPr/>
        </p:nvSpPr>
        <p:spPr>
          <a:xfrm>
            <a:off x="8026519" y="1104044"/>
            <a:ext cx="2964572"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1.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4" name="TextBox 13"/>
          <p:cNvSpPr txBox="1"/>
          <p:nvPr/>
        </p:nvSpPr>
        <p:spPr>
          <a:xfrm>
            <a:off x="1068802" y="239274"/>
            <a:ext cx="10818398" cy="58477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Giới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thiệu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ý:</a:t>
            </a:r>
          </a:p>
        </p:txBody>
      </p:sp>
      <p:sp>
        <p:nvSpPr>
          <p:cNvPr id="15" name="TextBox 14"/>
          <p:cNvSpPr txBox="1"/>
          <p:nvPr/>
        </p:nvSpPr>
        <p:spPr>
          <a:xfrm>
            <a:off x="8026519" y="1720968"/>
            <a:ext cx="2638444"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2.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giả</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6" name="TextBox 15"/>
          <p:cNvSpPr txBox="1"/>
          <p:nvPr/>
        </p:nvSpPr>
        <p:spPr>
          <a:xfrm>
            <a:off x="8026519" y="2217965"/>
            <a:ext cx="2638444"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3.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Nhân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
        <p:nvSpPr>
          <p:cNvPr id="17" name="TextBox 16"/>
          <p:cNvSpPr txBox="1"/>
          <p:nvPr/>
        </p:nvSpPr>
        <p:spPr>
          <a:xfrm>
            <a:off x="8026519" y="2741185"/>
            <a:ext cx="3860681" cy="95410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4.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Nội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dung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mà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3" y="0"/>
            <a:ext cx="916399" cy="864771"/>
          </a:xfrm>
          <a:prstGeom prst="rect">
            <a:avLst/>
          </a:prstGeom>
        </p:spPr>
      </p:pic>
      <p:sp>
        <p:nvSpPr>
          <p:cNvPr id="13" name="TextBox 12"/>
          <p:cNvSpPr txBox="1"/>
          <p:nvPr/>
        </p:nvSpPr>
        <p:spPr>
          <a:xfrm>
            <a:off x="8026519" y="3664327"/>
            <a:ext cx="3615016" cy="95410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5.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Nói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lí</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yêu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9" name="TextBox 18"/>
          <p:cNvSpPr txBox="1"/>
          <p:nvPr/>
        </p:nvSpPr>
        <p:spPr>
          <a:xfrm>
            <a:off x="8026519" y="4658322"/>
            <a:ext cx="3721381" cy="1815882"/>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6.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Cảm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nghĩ</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về</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học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được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điều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từ</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3997636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288" y="1371600"/>
            <a:ext cx="7336969" cy="4832092"/>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Tên cuốn sách: Dế Mèn phiêu lưu kí.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Tác giả: Tô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Nhân vật em yêu thích: Dế Mèn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Nội dung: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Truyện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ể về cuộc phiêu lưu của Dế Mèn qua thế giới muôn màu</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muôn vẻ của những loài vật nhỏ bé. Trong chuyến đi, Dế Mèn đã kết bạn với rất nhiều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mới</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như Dế Choắt, Dế Trũi và rất nhiều nhân vật khác. Mỗi nhân vật có một tính cách và suy nghĩ khác nhau giúp Dế Mèn học được nhiều bài học hay.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74" y="149865"/>
            <a:ext cx="916399" cy="864771"/>
          </a:xfrm>
          <a:prstGeom prst="rect">
            <a:avLst/>
          </a:prstGeom>
        </p:spPr>
      </p:pic>
      <p:sp>
        <p:nvSpPr>
          <p:cNvPr id="8" name="TextBox 7"/>
          <p:cNvSpPr txBox="1"/>
          <p:nvPr/>
        </p:nvSpPr>
        <p:spPr>
          <a:xfrm>
            <a:off x="1869744" y="351417"/>
            <a:ext cx="8843397"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Giới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thiệu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với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cuốn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sách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yêu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thích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nhất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t>
            </a:r>
          </a:p>
        </p:txBody>
      </p:sp>
      <p:pic>
        <p:nvPicPr>
          <p:cNvPr id="1026" name="Picture 2" descr="Sai, Dế Mèn đã vô tình gây nên cái chết cho Dế Choắt - VnExpress">
            <a:extLst>
              <a:ext uri="{FF2B5EF4-FFF2-40B4-BE49-F238E27FC236}">
                <a16:creationId xmlns="" xmlns:a16="http://schemas.microsoft.com/office/drawing/2014/main" id="{E3BED850-DF63-BA34-F789-65BCDB262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142" y="1206058"/>
            <a:ext cx="3570515" cy="516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6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2398443" y="2704670"/>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4" name="Picture 133">
            <a:extLst>
              <a:ext uri="{FF2B5EF4-FFF2-40B4-BE49-F238E27FC236}">
                <a16:creationId xmlns="" xmlns:a16="http://schemas.microsoft.com/office/drawing/2014/main" id="{A9D37036-054B-497F-8EB2-60946809E619}"/>
              </a:ext>
            </a:extLst>
          </p:cNvPr>
          <p:cNvPicPr>
            <a:picLocks noChangeAspect="1"/>
          </p:cNvPicPr>
          <p:nvPr/>
        </p:nvPicPr>
        <p:blipFill>
          <a:blip r:embed="rId3"/>
          <a:stretch>
            <a:fillRect/>
          </a:stretch>
        </p:blipFill>
        <p:spPr>
          <a:xfrm>
            <a:off x="5667572" y="2790904"/>
            <a:ext cx="5450296" cy="1926503"/>
          </a:xfrm>
          <a:prstGeom prst="rect">
            <a:avLst/>
          </a:prstGeom>
        </p:spPr>
      </p:pic>
    </p:spTree>
    <p:extLst>
      <p:ext uri="{BB962C8B-B14F-4D97-AF65-F5344CB8AC3E}">
        <p14:creationId xmlns:p14="http://schemas.microsoft.com/office/powerpoint/2010/main" val="2382820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fill="hold"/>
                                        <p:tgtEl>
                                          <p:spTgt spid="134"/>
                                        </p:tgtEl>
                                        <p:attrNameLst>
                                          <p:attrName>ppt_w</p:attrName>
                                        </p:attrNameLst>
                                      </p:cBhvr>
                                      <p:tavLst>
                                        <p:tav tm="0">
                                          <p:val>
                                            <p:fltVal val="0"/>
                                          </p:val>
                                        </p:tav>
                                        <p:tav tm="100000">
                                          <p:val>
                                            <p:strVal val="#ppt_w"/>
                                          </p:val>
                                        </p:tav>
                                      </p:tavLst>
                                    </p:anim>
                                    <p:anim calcmode="lin" valueType="num">
                                      <p:cBhvr>
                                        <p:cTn id="15" dur="500" fill="hold"/>
                                        <p:tgtEl>
                                          <p:spTgt spid="134"/>
                                        </p:tgtEl>
                                        <p:attrNameLst>
                                          <p:attrName>ppt_h</p:attrName>
                                        </p:attrNameLst>
                                      </p:cBhvr>
                                      <p:tavLst>
                                        <p:tav tm="0">
                                          <p:val>
                                            <p:fltVal val="0"/>
                                          </p:val>
                                        </p:tav>
                                        <p:tav tm="100000">
                                          <p:val>
                                            <p:strVal val="#ppt_h"/>
                                          </p:val>
                                        </p:tav>
                                      </p:tavLst>
                                    </p:anim>
                                    <p:animEffect transition="in" filter="fade">
                                      <p:cBhvr>
                                        <p:cTn id="16"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307</Words>
  <Application>Microsoft Office PowerPoint</Application>
  <PresentationFormat>Custom</PresentationFormat>
  <Paragraphs>45</Paragraphs>
  <Slides>12</Slides>
  <Notes>5</Notes>
  <HiddenSlides>0</HiddenSlides>
  <MMClips>0</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2_Office Theme</vt:lpstr>
      <vt:lpstr>1_Office Theme</vt:lpstr>
      <vt:lpstr>千图网海量PPT模板www.58pic.com​​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Admin</cp:lastModifiedBy>
  <cp:revision>40</cp:revision>
  <dcterms:created xsi:type="dcterms:W3CDTF">2021-06-02T05:01:13Z</dcterms:created>
  <dcterms:modified xsi:type="dcterms:W3CDTF">2024-10-29T13:06:32Z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