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59" r:id="rId2"/>
    <p:sldId id="356" r:id="rId3"/>
    <p:sldId id="355" r:id="rId4"/>
    <p:sldId id="318" r:id="rId5"/>
    <p:sldId id="383" r:id="rId6"/>
    <p:sldId id="320" r:id="rId7"/>
    <p:sldId id="358" r:id="rId8"/>
    <p:sldId id="343" r:id="rId9"/>
    <p:sldId id="345" r:id="rId10"/>
    <p:sldId id="382" r:id="rId11"/>
    <p:sldId id="384" r:id="rId12"/>
    <p:sldId id="270" r:id="rId13"/>
    <p:sldId id="271" r:id="rId14"/>
    <p:sldId id="272" r:id="rId15"/>
    <p:sldId id="273" r:id="rId16"/>
    <p:sldId id="276" r:id="rId17"/>
    <p:sldId id="379" r:id="rId18"/>
    <p:sldId id="385" r:id="rId1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8000"/>
    <a:srgbClr val="000099"/>
    <a:srgbClr val="FF0066"/>
    <a:srgbClr val="FF3300"/>
    <a:srgbClr val="800080"/>
    <a:srgbClr val="FF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7"/>
    <p:restoredTop sz="94660"/>
  </p:normalViewPr>
  <p:slideViewPr>
    <p:cSldViewPr showGuides="1">
      <p:cViewPr varScale="1">
        <p:scale>
          <a:sx n="69" d="100"/>
          <a:sy n="69" d="100"/>
        </p:scale>
        <p:origin x="726" y="66"/>
      </p:cViewPr>
      <p:guideLst>
        <p:guide orient="horz" pos="2160"/>
        <p:guide pos="2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90204" pitchFamily="34" charset="0"/>
              </a:rPr>
              <a:t>‹#›</a:t>
            </a:fld>
            <a:endParaRPr lang="en-US" altLang="en-US" sz="1200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en-US" altLang="en-US" b="1" dirty="0">
                <a:solidFill>
                  <a:srgbClr val="000099"/>
                </a:solidFill>
                <a:latin typeface="Times New Roman" panose="02020503050405090304" pitchFamily="18" charset="0"/>
              </a:rPr>
              <a:t>Lá lành đùm lá rách.</a:t>
            </a:r>
          </a:p>
          <a:p>
            <a:pPr lvl="0">
              <a:spcBef>
                <a:spcPct val="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503050405090304" pitchFamily="18" charset="0"/>
              </a:rPr>
              <a:t>Đi hỏi già, về nhà hỏi trẻ.</a:t>
            </a:r>
          </a:p>
          <a:p>
            <a:pPr lvl="0">
              <a:spcBef>
                <a:spcPct val="0"/>
              </a:spcBef>
            </a:pPr>
            <a:r>
              <a:rPr lang="en-US" altLang="en-US" b="1" dirty="0">
                <a:solidFill>
                  <a:srgbClr val="00B050"/>
                </a:solidFill>
                <a:latin typeface="Times New Roman" panose="02020503050405090304" pitchFamily="18" charset="0"/>
              </a:rPr>
              <a:t>Ở hiền gặp lành, ở ác gặp dữ.</a:t>
            </a:r>
          </a:p>
          <a:p>
            <a:pPr lvl="0">
              <a:spcBef>
                <a:spcPct val="0"/>
              </a:spcBef>
            </a:pPr>
            <a:r>
              <a:rPr lang="en-US" altLang="en-US" b="1" dirty="0">
                <a:solidFill>
                  <a:srgbClr val="FF3300"/>
                </a:solidFill>
                <a:latin typeface="Times New Roman" panose="02020503050405090304" pitchFamily="18" charset="0"/>
              </a:rPr>
              <a:t>Nuôi lợn ăn cơm nằm, nuôi tằm ăn cơm đứng.</a:t>
            </a:r>
          </a:p>
          <a:p>
            <a:pPr lvl="0">
              <a:spcBef>
                <a:spcPct val="0"/>
              </a:spcBef>
            </a:pPr>
            <a:r>
              <a:rPr lang="en-US" altLang="en-US" b="1" dirty="0">
                <a:solidFill>
                  <a:srgbClr val="000099"/>
                </a:solidFill>
                <a:latin typeface="Times New Roman" panose="02020503050405090304" pitchFamily="18" charset="0"/>
              </a:rPr>
              <a:t>Áo rách khéo vá hơn lành vụng may.</a:t>
            </a:r>
            <a:endParaRPr lang="en-US" altLang="en-US"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90204" pitchFamily="34" charset="0"/>
              </a:rPr>
              <a:t>8</a:t>
            </a:fld>
            <a:endParaRPr lang="en-US" altLang="en-US" sz="1200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slide" Target="slide1.xml"/><Relationship Id="rId7" Type="http://schemas.openxmlformats.org/officeDocument/2006/relationships/image" Target="../media/image15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3" descr="sunflowers_wave_h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513" y="5586413"/>
            <a:ext cx="1373187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 descr="daisy_button_pink_h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0988" y="28575"/>
            <a:ext cx="739775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5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450" y="1436688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7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2400300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8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362200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10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5138" y="2949575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Picture 11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8" y="2949575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3"/>
          <p:cNvSpPr txBox="1"/>
          <p:nvPr/>
        </p:nvSpPr>
        <p:spPr>
          <a:xfrm>
            <a:off x="179705" y="3986530"/>
            <a:ext cx="86080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CHÀO MỪN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G QUÝ THẦY 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cs typeface="Arial" panose="020B0604020202090204" pitchFamily="34" charset="0"/>
              </a:rPr>
              <a:t>VỀ DỰ GIỜ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LỚP 5A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TIẾT: LUYỆN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TỪ VÀ CÂU</a:t>
            </a:r>
            <a:endParaRPr lang="en-US" altLang="en-US" b="1" dirty="0">
              <a:solidFill>
                <a:srgbClr val="0000FF"/>
              </a:solidFill>
              <a:latin typeface="Times New Roman" panose="02020503050405090304" pitchFamily="18" charset="0"/>
              <a:ea typeface="Arial" panose="020B0604020202090204" pitchFamily="34" charset="0"/>
            </a:endParaRPr>
          </a:p>
        </p:txBody>
      </p:sp>
      <p:sp>
        <p:nvSpPr>
          <p:cNvPr id="19" name="WordArt 14"/>
          <p:cNvSpPr>
            <a:spLocks noChangeArrowheads="1" noChangeShapeType="1" noTextEdit="1"/>
          </p:cNvSpPr>
          <p:nvPr/>
        </p:nvSpPr>
        <p:spPr bwMode="auto">
          <a:xfrm>
            <a:off x="1187450" y="1143000"/>
            <a:ext cx="6324600" cy="5943600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916628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0" cap="none" spc="0" normalizeH="0" baseline="0" noProof="0" dirty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/>
                <a:ea typeface="+mn-ea"/>
                <a:cs typeface="Times New Roman" panose="02020503050405090304"/>
              </a:rPr>
              <a:t>TRƯỜNG TIỂU HỌC </a:t>
            </a:r>
            <a:r>
              <a:rPr lang="en-US" sz="4400" b="1" kern="10" noProof="0" dirty="0" smtClean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ĐOÀN LẬP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endParaRPr kumimoji="0" lang="en-US" sz="4400" b="1" i="0" u="none" strike="noStrike" kern="10" cap="none" spc="0" normalizeH="0" baseline="0" noProof="0" dirty="0">
              <a:ln w="9525">
                <a:solidFill>
                  <a:srgbClr val="4F81BD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503050405090304"/>
              <a:ea typeface="+mn-ea"/>
              <a:cs typeface="Times New Roman" panose="02020503050405090304"/>
            </a:endParaRPr>
          </a:p>
        </p:txBody>
      </p:sp>
      <p:sp>
        <p:nvSpPr>
          <p:cNvPr id="20" name="AutoShape 15"/>
          <p:cNvSpPr/>
          <p:nvPr/>
        </p:nvSpPr>
        <p:spPr>
          <a:xfrm>
            <a:off x="2990850" y="1776413"/>
            <a:ext cx="3005138" cy="2643187"/>
          </a:xfrm>
          <a:prstGeom prst="star32">
            <a:avLst>
              <a:gd name="adj" fmla="val 1824"/>
            </a:avLst>
          </a:prstGeom>
          <a:solidFill>
            <a:schemeClr val="accent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en-US" dirty="0">
              <a:solidFill>
                <a:srgbClr val="000000"/>
              </a:solidFill>
              <a:latin typeface="Times New Roman" panose="02020503050405090304" pitchFamily="18" charset="0"/>
            </a:endParaRPr>
          </a:p>
        </p:txBody>
      </p:sp>
      <p:sp>
        <p:nvSpPr>
          <p:cNvPr id="2061" name="Text Box 19"/>
          <p:cNvSpPr txBox="1"/>
          <p:nvPr/>
        </p:nvSpPr>
        <p:spPr>
          <a:xfrm>
            <a:off x="2133600" y="5326063"/>
            <a:ext cx="48768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en-US" dirty="0">
              <a:solidFill>
                <a:srgbClr val="000000"/>
              </a:solidFill>
              <a:latin typeface="Arial" panose="020B0604020202090204" pitchFamily="34" charset="0"/>
              <a:ea typeface="Arial" panose="020B0604020202090204" pitchFamily="34" charset="0"/>
            </a:endParaRPr>
          </a:p>
        </p:txBody>
      </p:sp>
      <p:pic>
        <p:nvPicPr>
          <p:cNvPr id="22" name="Em y37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5638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3" name="Picture 6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488" y="1268413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9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938" y="4864100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5" name="Picture 6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752475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6" name="Picture 9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700" y="4348163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7" name="Picture 10" descr="Dove-02-jun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6738" y="2219325"/>
            <a:ext cx="16764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8" name="Picture 11" descr="Dove-02-jun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563" y="2265363"/>
            <a:ext cx="16764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Picture 15" descr="Dove-02-jun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1763" y="722313"/>
            <a:ext cx="16764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Picture 15" descr="Dove-02-jun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13" y="638175"/>
            <a:ext cx="16764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71" name="Hộp Văn bản 2"/>
          <p:cNvSpPr txBox="1"/>
          <p:nvPr/>
        </p:nvSpPr>
        <p:spPr>
          <a:xfrm>
            <a:off x="1409700" y="5114925"/>
            <a:ext cx="61341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x-none" sz="4000" b="1" dirty="0" smtClean="0">
                <a:solidFill>
                  <a:srgbClr val="6600CC"/>
                </a:solidFill>
                <a:latin typeface="Times New Roman" panose="02020503050405090304" pitchFamily="18" charset="0"/>
              </a:rPr>
              <a:t>BÀI: </a:t>
            </a:r>
            <a:r>
              <a:rPr lang="vi-VN" altLang="x-none" sz="4000" b="1" dirty="0" smtClean="0">
                <a:solidFill>
                  <a:srgbClr val="6600CC"/>
                </a:solidFill>
                <a:latin typeface="Times New Roman" panose="02020503050405090304" pitchFamily="18" charset="0"/>
              </a:rPr>
              <a:t>TỪ </a:t>
            </a:r>
            <a:r>
              <a:rPr lang="vi-VN" altLang="x-none" sz="4000" b="1" dirty="0">
                <a:solidFill>
                  <a:srgbClr val="6600CC"/>
                </a:solidFill>
                <a:latin typeface="Times New Roman" panose="02020503050405090304" pitchFamily="18" charset="0"/>
              </a:rPr>
              <a:t>TRÁI NGHĨA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21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  <p:bldP spid="20" grpId="0" animBg="1"/>
      <p:bldP spid="2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/>
          <p:nvPr/>
        </p:nvSpPr>
        <p:spPr>
          <a:xfrm>
            <a:off x="228600" y="304800"/>
            <a:ext cx="8686800" cy="5509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Bài</a:t>
            </a:r>
            <a:r>
              <a:rPr lang="en-US" altLang="en-US" sz="32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3</a:t>
            </a:r>
            <a:r>
              <a:rPr lang="en-US" altLang="en-US" sz="3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. Tìm từ trái nghĩa với mỗi từ sau:</a:t>
            </a:r>
          </a:p>
          <a:p>
            <a:pPr algn="just"/>
            <a:endParaRPr lang="en-US" altLang="en-US" sz="3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a) </a:t>
            </a:r>
            <a:r>
              <a:rPr lang="en-US" altLang="en-US" sz="32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Hòa</a:t>
            </a:r>
            <a:r>
              <a:rPr lang="en-US" altLang="en-US" sz="3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bình</a:t>
            </a:r>
            <a:r>
              <a:rPr lang="en-US" altLang="en-US" sz="32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: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chiến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tranh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xung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đột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,…</a:t>
            </a:r>
            <a:endParaRPr lang="en-US" altLang="en-US" sz="3200" b="1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endParaRPr lang="en-US" altLang="en-US" sz="3200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b) </a:t>
            </a:r>
            <a:r>
              <a:rPr lang="en-US" altLang="en-US" sz="32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Thương</a:t>
            </a:r>
            <a:r>
              <a:rPr lang="en-US" altLang="en-US" sz="3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yêu</a:t>
            </a:r>
            <a:r>
              <a:rPr lang="en-US" altLang="en-US" sz="32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: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căm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ghét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căm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giận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căm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hờn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thù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ghét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ghét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bỏ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thù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hận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anose="02020503050405090304" pitchFamily="18" charset="0"/>
              </a:rPr>
              <a:t>hận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anose="02020503050405090304" pitchFamily="18" charset="0"/>
              </a:rPr>
              <a:t>thù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anose="02020503050405090304" pitchFamily="18" charset="0"/>
              </a:rPr>
              <a:t>,…</a:t>
            </a:r>
            <a:endParaRPr lang="en-US" altLang="en-US" sz="3200" b="1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endParaRPr lang="en-US" altLang="en-US" sz="3200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c) </a:t>
            </a:r>
            <a:r>
              <a:rPr lang="en-US" altLang="en-US" sz="32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Đo</a:t>
            </a:r>
            <a:r>
              <a:rPr lang="en-US" altLang="en-US" sz="3200" b="1" dirty="0" err="1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sz="32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n</a:t>
            </a:r>
            <a:r>
              <a:rPr lang="en-US" altLang="en-US" sz="3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kết</a:t>
            </a:r>
            <a:r>
              <a:rPr lang="en-US" altLang="en-US" sz="32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: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chia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rẽ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bè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phái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xung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khắc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,…</a:t>
            </a:r>
            <a:endParaRPr lang="en-US" altLang="en-US" sz="3200" b="1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endParaRPr lang="en-US" altLang="en-US" sz="3200" dirty="0">
              <a:solidFill>
                <a:srgbClr val="00009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d) </a:t>
            </a:r>
            <a:r>
              <a:rPr lang="en-US" altLang="en-US" sz="32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Giữ</a:t>
            </a:r>
            <a:r>
              <a:rPr lang="en-US" altLang="en-US" sz="32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gìn</a:t>
            </a:r>
            <a:r>
              <a:rPr lang="en-US" altLang="en-US" sz="32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: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hoại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phách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tàn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hủy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hoại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anose="0202050305040509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anose="0202050305040509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anose="0202050305040509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anose="02020503050405090304" pitchFamily="18" charset="0"/>
              </a:rPr>
              <a:t>hủy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anose="02020503050405090304" pitchFamily="18" charset="0"/>
              </a:rPr>
              <a:t>,…</a:t>
            </a:r>
            <a:endParaRPr lang="en-US" altLang="en-US" sz="3200" b="1" dirty="0">
              <a:solidFill>
                <a:srgbClr val="FF0000"/>
              </a:solidFill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8846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924175"/>
          </a:xfrm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vi-VN" altLang="x-none" sz="6000" b="1" dirty="0">
                <a:solidFill>
                  <a:srgbClr val="C00000"/>
                </a:solidFill>
                <a:latin typeface="Times New Roman" panose="02020503050405090304" pitchFamily="18" charset="0"/>
              </a:rPr>
              <a:t>TRÒ CHƠI</a:t>
            </a:r>
            <a:br>
              <a:rPr lang="vi-VN" altLang="x-none" sz="6000" b="1" dirty="0">
                <a:solidFill>
                  <a:srgbClr val="C00000"/>
                </a:solidFill>
                <a:latin typeface="Times New Roman" panose="02020503050405090304" pitchFamily="18" charset="0"/>
              </a:rPr>
            </a:br>
            <a:r>
              <a:rPr lang="vi-VN" altLang="x-none" sz="6000" b="1" dirty="0">
                <a:solidFill>
                  <a:srgbClr val="C00000"/>
                </a:solidFill>
                <a:latin typeface="Times New Roman" panose="02020503050405090304" pitchFamily="18" charset="0"/>
              </a:rPr>
              <a:t>ĐUỔI HÌNH BẮT CHỮ</a:t>
            </a:r>
            <a:r>
              <a:rPr lang="vi-VN" altLang="x-none" sz="4800" b="1" dirty="0">
                <a:solidFill>
                  <a:srgbClr val="C00000"/>
                </a:solidFill>
                <a:latin typeface="Times New Roman" panose="02020503050405090304" pitchFamily="18" charset="0"/>
              </a:rPr>
              <a:t/>
            </a:r>
            <a:br>
              <a:rPr lang="vi-VN" altLang="x-none" sz="4800" b="1" dirty="0">
                <a:solidFill>
                  <a:srgbClr val="C00000"/>
                </a:solidFill>
                <a:latin typeface="Times New Roman" panose="02020503050405090304" pitchFamily="18" charset="0"/>
              </a:rPr>
            </a:br>
            <a:endParaRPr lang="vi-VN" altLang="x-none" sz="4800" b="1" dirty="0">
              <a:solidFill>
                <a:srgbClr val="C00000"/>
              </a:solidFill>
              <a:latin typeface="Times New Roman" panose="02020503050405090304" pitchFamily="18" charset="0"/>
            </a:endParaRP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5960" y="4223385"/>
            <a:ext cx="2875915" cy="2875915"/>
          </a:xfrm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775" y="2235200"/>
            <a:ext cx="3333750" cy="3333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277235" y="1845310"/>
            <a:ext cx="5423535" cy="4248150"/>
          </a:xfrm>
        </p:spPr>
        <p:txBody>
          <a:bodyPr vert="horz" wrap="square" lIns="91440" tIns="45720" rIns="91440" bIns="45720" anchor="ctr"/>
          <a:lstStyle/>
          <a:p>
            <a:pPr algn="just"/>
            <a:r>
              <a:rPr lang="en-US" altLang="vi-VN" sz="4000" b="1" dirty="0" smtClean="0">
                <a:latin typeface="Times New Roman" panose="02020503050405090304" pitchFamily="18" charset="0"/>
              </a:rPr>
              <a:t>   </a:t>
            </a:r>
            <a:r>
              <a:rPr lang="vi-VN" altLang="vi-VN" sz="4000" b="1" dirty="0" smtClean="0">
                <a:latin typeface="Times New Roman" panose="02020503050405090304" pitchFamily="18" charset="0"/>
              </a:rPr>
              <a:t>Luật </a:t>
            </a:r>
            <a:r>
              <a:rPr lang="vi-VN" altLang="vi-VN" sz="4000" b="1" dirty="0">
                <a:latin typeface="Times New Roman" panose="02020503050405090304" pitchFamily="18" charset="0"/>
              </a:rPr>
              <a:t>chơi: </a:t>
            </a:r>
            <a:r>
              <a:rPr lang="en-US" altLang="vi-VN" sz="4000" b="1" dirty="0" err="1">
                <a:latin typeface="Times New Roman" panose="02020503050405090304" pitchFamily="18" charset="0"/>
              </a:rPr>
              <a:t>Q</a:t>
            </a:r>
            <a:r>
              <a:rPr lang="en-US" altLang="vi-VN" sz="4000" b="1" dirty="0" err="1" smtClean="0">
                <a:latin typeface="Times New Roman" panose="02020503050405090304" pitchFamily="18" charset="0"/>
              </a:rPr>
              <a:t>uan</a:t>
            </a:r>
            <a:r>
              <a:rPr lang="en-US" altLang="vi-VN" sz="4000" b="1" dirty="0" smtClean="0">
                <a:latin typeface="Times New Roman" panose="0202050305040509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503050405090304" pitchFamily="18" charset="0"/>
              </a:rPr>
              <a:t>sát</a:t>
            </a:r>
            <a:r>
              <a:rPr lang="en-US" altLang="vi-VN" sz="4000" b="1" dirty="0" smtClean="0">
                <a:latin typeface="Times New Roman" panose="0202050305040509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503050405090304" pitchFamily="18" charset="0"/>
              </a:rPr>
              <a:t>hình</a:t>
            </a:r>
            <a:r>
              <a:rPr lang="en-US" altLang="vi-VN" sz="4000" b="1" dirty="0" smtClean="0">
                <a:latin typeface="Times New Roman" panose="0202050305040509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503050405090304" pitchFamily="18" charset="0"/>
              </a:rPr>
              <a:t>ảnh</a:t>
            </a:r>
            <a:r>
              <a:rPr lang="en-US" altLang="vi-VN" sz="4000" b="1" dirty="0" smtClean="0">
                <a:latin typeface="Times New Roman" panose="02020503050405090304" pitchFamily="18" charset="0"/>
              </a:rPr>
              <a:t> </a:t>
            </a:r>
            <a:r>
              <a:rPr lang="vi-VN" altLang="vi-VN" sz="4000" b="1" dirty="0" smtClean="0">
                <a:latin typeface="Times New Roman" panose="02020503050405090304" pitchFamily="18" charset="0"/>
              </a:rPr>
              <a:t>để </a:t>
            </a:r>
            <a:r>
              <a:rPr lang="vi-VN" altLang="vi-VN" sz="4000" b="1" dirty="0">
                <a:latin typeface="Times New Roman" panose="02020503050405090304" pitchFamily="18" charset="0"/>
              </a:rPr>
              <a:t>nói một câu thành ngữ, tục ngữ </a:t>
            </a:r>
            <a:r>
              <a:rPr lang="vi-VN" altLang="vi-VN" sz="4000" b="1" dirty="0">
                <a:solidFill>
                  <a:srgbClr val="FF0000"/>
                </a:solidFill>
                <a:latin typeface="Times New Roman" panose="02020503050405090304" pitchFamily="18" charset="0"/>
              </a:rPr>
              <a:t>chứa cặp từ trái nghĩa</a:t>
            </a:r>
            <a:r>
              <a:rPr lang="vi-VN" altLang="vi-VN" sz="4000" b="1" dirty="0">
                <a:latin typeface="Times New Roman" panose="02020503050405090304" pitchFamily="18" charset="0"/>
              </a:rPr>
              <a:t> liên quan đến hình </a:t>
            </a:r>
            <a:r>
              <a:rPr lang="vi-VN" altLang="vi-VN" sz="4000" b="1" dirty="0" smtClean="0">
                <a:latin typeface="Times New Roman" panose="02020503050405090304" pitchFamily="18" charset="0"/>
              </a:rPr>
              <a:t>ảnh</a:t>
            </a:r>
            <a:r>
              <a:rPr lang="en-US" altLang="vi-VN" sz="4000" b="1" dirty="0" smtClean="0">
                <a:latin typeface="Times New Roman" panose="0202050305040509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503050405090304" pitchFamily="18" charset="0"/>
              </a:rPr>
              <a:t>đó</a:t>
            </a:r>
            <a:r>
              <a:rPr lang="en-US" altLang="vi-VN" sz="4000" b="1" dirty="0" smtClean="0">
                <a:latin typeface="Times New Roman" panose="02020503050405090304" pitchFamily="18" charset="0"/>
              </a:rPr>
              <a:t>.</a:t>
            </a:r>
            <a:endParaRPr lang="en-US" altLang="vi-VN" sz="4000" b="1" u="sng" dirty="0"/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0" y="0"/>
            <a:ext cx="9144000" cy="29241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vi-VN" altLang="x-none" sz="6000" b="1" dirty="0">
                <a:solidFill>
                  <a:srgbClr val="C00000"/>
                </a:solidFill>
                <a:latin typeface="Times New Roman" panose="02020503050405090304" pitchFamily="18" charset="0"/>
              </a:rPr>
              <a:t>TRÒ CHƠI</a:t>
            </a:r>
            <a:br>
              <a:rPr lang="vi-VN" altLang="x-none" sz="6000" b="1" dirty="0">
                <a:solidFill>
                  <a:srgbClr val="C00000"/>
                </a:solidFill>
                <a:latin typeface="Times New Roman" panose="02020503050405090304" pitchFamily="18" charset="0"/>
              </a:rPr>
            </a:br>
            <a:r>
              <a:rPr lang="vi-VN" altLang="x-none" sz="6000" b="1" dirty="0">
                <a:solidFill>
                  <a:srgbClr val="C00000"/>
                </a:solidFill>
                <a:latin typeface="Times New Roman" panose="02020503050405090304" pitchFamily="18" charset="0"/>
              </a:rPr>
              <a:t>ĐUỔI HÌNH BẮT CHỮ</a:t>
            </a:r>
            <a:r>
              <a:rPr lang="vi-VN" altLang="x-none" sz="4800" b="1" dirty="0">
                <a:solidFill>
                  <a:srgbClr val="C00000"/>
                </a:solidFill>
                <a:latin typeface="Times New Roman" panose="02020503050405090304" pitchFamily="18" charset="0"/>
              </a:rPr>
              <a:t/>
            </a:r>
            <a:br>
              <a:rPr lang="vi-VN" altLang="x-none" sz="4800" b="1" dirty="0">
                <a:solidFill>
                  <a:srgbClr val="C00000"/>
                </a:solidFill>
                <a:latin typeface="Times New Roman" panose="02020503050405090304" pitchFamily="18" charset="0"/>
              </a:rPr>
            </a:br>
            <a:endParaRPr lang="vi-VN" altLang="x-none" sz="4800" b="1" dirty="0">
              <a:solidFill>
                <a:srgbClr val="C00000"/>
              </a:solidFill>
              <a:latin typeface="Times New Roman" panose="02020503050405090304" pitchFamily="18" charset="0"/>
            </a:endParaRPr>
          </a:p>
        </p:txBody>
      </p:sp>
      <p:pic>
        <p:nvPicPr>
          <p:cNvPr id="19465" name="Picture 40" descr="chu ti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992630"/>
            <a:ext cx="3200400" cy="3953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lớn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nuốt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1843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557338"/>
            <a:ext cx="7183437" cy="4789487"/>
          </a:xfrm>
        </p:spPr>
      </p:pic>
      <p:cxnSp>
        <p:nvCxnSpPr>
          <p:cNvPr id="11" name="Straight Connector 8"/>
          <p:cNvCxnSpPr/>
          <p:nvPr/>
        </p:nvCxnSpPr>
        <p:spPr>
          <a:xfrm flipV="1">
            <a:off x="4419600" y="1219200"/>
            <a:ext cx="5334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8"/>
          <p:cNvCxnSpPr/>
          <p:nvPr/>
        </p:nvCxnSpPr>
        <p:spPr>
          <a:xfrm>
            <a:off x="1524000" y="1219200"/>
            <a:ext cx="817563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ctrTitle"/>
          </p:nvPr>
        </p:nvSpPr>
        <p:spPr>
          <a:xfrm>
            <a:off x="0" y="44450"/>
            <a:ext cx="9144000" cy="4824413"/>
          </a:xfrm>
        </p:spPr>
        <p:txBody>
          <a:bodyPr vert="horz" wrap="square" lIns="91440" tIns="45720" rIns="91440" bIns="45720" anchor="b"/>
          <a:lstStyle/>
          <a:p>
            <a:pPr defTabSz="685800"/>
            <a:endParaRPr lang="vi-VN" altLang="vi-VN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516563"/>
            <a:ext cx="6369050" cy="1225550"/>
          </a:xfr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Lên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voi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xuống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88"/>
            <a:ext cx="9144000" cy="49355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Straight Connector 8"/>
          <p:cNvCxnSpPr/>
          <p:nvPr/>
        </p:nvCxnSpPr>
        <p:spPr>
          <a:xfrm>
            <a:off x="4162425" y="6029325"/>
            <a:ext cx="1476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6000" y="6019800"/>
            <a:ext cx="817563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lang="vi-VN" altLang="vi-VN" sz="4000" b="1" dirty="0">
                <a:latin typeface="Times New Roman" panose="02020503050405090304" pitchFamily="18" charset="0"/>
              </a:rPr>
              <a:t>Ba chìm bảy 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4000" b="1" dirty="0"/>
              <a:t>.</a:t>
            </a: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885950"/>
            <a:ext cx="8655050" cy="49720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8"/>
          <p:cNvCxnSpPr/>
          <p:nvPr/>
        </p:nvCxnSpPr>
        <p:spPr>
          <a:xfrm>
            <a:off x="1620837" y="1238250"/>
            <a:ext cx="817563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78237" y="1238250"/>
            <a:ext cx="5127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 flipH="1">
            <a:off x="452438" y="-398462"/>
            <a:ext cx="952500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7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24775" y="-384175"/>
            <a:ext cx="952500" cy="177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102"/>
          <p:cNvSpPr/>
          <p:nvPr/>
        </p:nvSpPr>
        <p:spPr>
          <a:xfrm>
            <a:off x="4191000" y="3886200"/>
            <a:ext cx="18288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indent="0" algn="ctr" eaLnBrk="0" hangingPunct="0"/>
            <a:endParaRPr lang="vi-VN" altLang="x-none" sz="2400" b="1" dirty="0">
              <a:solidFill>
                <a:schemeClr val="bg1"/>
              </a:solidFill>
              <a:latin typeface=".VnTime" pitchFamily="34" charset="0"/>
            </a:endParaRPr>
          </a:p>
        </p:txBody>
      </p:sp>
      <p:pic>
        <p:nvPicPr>
          <p:cNvPr id="20484" name="Picture 5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200025" y="5286375"/>
            <a:ext cx="1371600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4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7543800" y="5257800"/>
            <a:ext cx="13716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AutoShape 11" descr="BBFAQ">
            <a:hlinkClick r:id="rId3" action="ppaction://hlinksldjump">
              <a:snd r:embed="rId4" name="applause.wav"/>
            </a:hlinkClick>
          </p:cNvPr>
          <p:cNvSpPr/>
          <p:nvPr/>
        </p:nvSpPr>
        <p:spPr>
          <a:xfrm>
            <a:off x="468313" y="404813"/>
            <a:ext cx="1295400" cy="1219200"/>
          </a:xfrm>
          <a:prstGeom prst="actionButtonBlank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indent="0" algn="ctr"/>
            <a:endParaRPr lang="en-SG" altLang="x-none" sz="1800" dirty="0">
              <a:latin typeface="Arial" panose="020B0604020202090204" pitchFamily="34" charset="0"/>
            </a:endParaRPr>
          </a:p>
        </p:txBody>
      </p:sp>
      <p:pic>
        <p:nvPicPr>
          <p:cNvPr id="108556" name="Picture 12" descr="Hand_righ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25" y="3500438"/>
            <a:ext cx="15240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57" name="Picture 13" descr="CTANI0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250" y="1268413"/>
            <a:ext cx="4191000" cy="394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58" name="AutoShape 14"/>
          <p:cNvSpPr/>
          <p:nvPr/>
        </p:nvSpPr>
        <p:spPr>
          <a:xfrm rot="-8351866">
            <a:off x="2627313" y="1484313"/>
            <a:ext cx="1055687" cy="768350"/>
          </a:xfrm>
          <a:prstGeom prst="leftArrow">
            <a:avLst>
              <a:gd name="adj1" fmla="val 50000"/>
              <a:gd name="adj2" fmla="val 34342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indent="0" eaLnBrk="0" hangingPunct="0"/>
            <a:endParaRPr lang="vi-VN" altLang="x-none" dirty="0">
              <a:latin typeface="Times New Roman" panose="02020503050405090304" pitchFamily="18" charset="0"/>
            </a:endParaRPr>
          </a:p>
        </p:txBody>
      </p:sp>
      <p:pic>
        <p:nvPicPr>
          <p:cNvPr id="108559" name="Picture 15" descr="CTANI0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175" y="3789363"/>
            <a:ext cx="6108700" cy="2019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60" name="AutoShape 16"/>
          <p:cNvSpPr/>
          <p:nvPr/>
        </p:nvSpPr>
        <p:spPr>
          <a:xfrm rot="-2861315">
            <a:off x="7964488" y="4933950"/>
            <a:ext cx="1003300" cy="730250"/>
          </a:xfrm>
          <a:prstGeom prst="leftArrow">
            <a:avLst>
              <a:gd name="adj1" fmla="val 50000"/>
              <a:gd name="adj2" fmla="val 34341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indent="0" eaLnBrk="0" hangingPunct="0"/>
            <a:endParaRPr lang="vi-VN" altLang="x-none" dirty="0">
              <a:latin typeface="Times New Roman" panose="02020503050405090304" pitchFamily="18" charset="0"/>
            </a:endParaRPr>
          </a:p>
        </p:txBody>
      </p:sp>
      <p:sp>
        <p:nvSpPr>
          <p:cNvPr id="108564" name="Text Box 20"/>
          <p:cNvSpPr txBox="1"/>
          <p:nvPr/>
        </p:nvSpPr>
        <p:spPr>
          <a:xfrm>
            <a:off x="2514600" y="228600"/>
            <a:ext cx="41148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0"/>
            <a:r>
              <a:rPr lang="en-US" sz="3600" b="1" dirty="0">
                <a:latin typeface="Times New Roman" panose="02020503050405090304" pitchFamily="18" charset="0"/>
              </a:rPr>
              <a:t>Đầu voi </a:t>
            </a:r>
            <a:r>
              <a:rPr lang="en-US" sz="3600" b="1" dirty="0" err="1">
                <a:latin typeface="Times New Roman" panose="02020503050405090304" pitchFamily="18" charset="0"/>
              </a:rPr>
              <a:t>đuôi</a:t>
            </a:r>
            <a:r>
              <a:rPr lang="en-US" sz="3600" b="1" dirty="0">
                <a:latin typeface="Times New Roman" panose="02020503050405090304" pitchFamily="18" charset="0"/>
              </a:rPr>
              <a:t> </a:t>
            </a:r>
            <a:r>
              <a:rPr lang="en-US" sz="3600" b="1" dirty="0" err="1" smtClean="0">
                <a:latin typeface="Times New Roman" panose="02020503050405090304" pitchFamily="18" charset="0"/>
              </a:rPr>
              <a:t>chuột</a:t>
            </a:r>
            <a:r>
              <a:rPr lang="en-US" sz="3600" b="1" dirty="0" smtClean="0">
                <a:latin typeface="Times New Roman" panose="02020503050405090304" pitchFamily="18" charset="0"/>
              </a:rPr>
              <a:t>.</a:t>
            </a:r>
            <a:r>
              <a:rPr lang="en-US" sz="1800" dirty="0" smtClean="0">
                <a:latin typeface="Arial" panose="020B0604020202090204" pitchFamily="34" charset="0"/>
              </a:rPr>
              <a:t> </a:t>
            </a:r>
            <a:endParaRPr lang="en-US" sz="1800" dirty="0">
              <a:latin typeface="Arial" panose="020B0604020202090204" pitchFamily="34" charset="0"/>
            </a:endParaRPr>
          </a:p>
        </p:txBody>
      </p:sp>
      <p:sp>
        <p:nvSpPr>
          <p:cNvPr id="108566" name="Rectangle 22"/>
          <p:cNvSpPr/>
          <p:nvPr/>
        </p:nvSpPr>
        <p:spPr>
          <a:xfrm>
            <a:off x="2514600" y="215900"/>
            <a:ext cx="996950" cy="641350"/>
          </a:xfrm>
          <a:prstGeom prst="rect">
            <a:avLst/>
          </a:prstGeom>
          <a:noFill/>
          <a:ln w="9525">
            <a:noFill/>
          </a:ln>
          <a:effectLst>
            <a:prstShdw prst="shdw13" dir="16200000">
              <a:schemeClr val="bg2">
                <a:alpha val="50000"/>
              </a:schemeClr>
            </a:prstShdw>
          </a:effectLst>
        </p:spPr>
        <p:txBody>
          <a:bodyPr wrap="none" anchor="t">
            <a:spAutoFit/>
          </a:bodyPr>
          <a:lstStyle/>
          <a:p>
            <a:pPr indent="0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503050405090304" pitchFamily="18" charset="0"/>
              </a:rPr>
              <a:t>Đầu</a:t>
            </a:r>
          </a:p>
        </p:txBody>
      </p:sp>
      <p:sp>
        <p:nvSpPr>
          <p:cNvPr id="108567" name="Rectangle 23"/>
          <p:cNvSpPr/>
          <p:nvPr/>
        </p:nvSpPr>
        <p:spPr>
          <a:xfrm>
            <a:off x="4133850" y="228600"/>
            <a:ext cx="1047750" cy="641350"/>
          </a:xfrm>
          <a:prstGeom prst="rect">
            <a:avLst/>
          </a:prstGeom>
          <a:noFill/>
          <a:ln w="9525">
            <a:noFill/>
          </a:ln>
          <a:effectLst>
            <a:prstShdw prst="shdw13" dir="16200000">
              <a:schemeClr val="bg2">
                <a:alpha val="50000"/>
              </a:schemeClr>
            </a:prstShdw>
          </a:effectLst>
        </p:spPr>
        <p:txBody>
          <a:bodyPr wrap="none" anchor="t">
            <a:spAutoFit/>
          </a:bodyPr>
          <a:lstStyle/>
          <a:p>
            <a:pPr indent="0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503050405090304" pitchFamily="18" charset="0"/>
              </a:rPr>
              <a:t>đuôi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10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85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85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85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85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8" grpId="0" bldLvl="0" animBg="1"/>
      <p:bldP spid="108558" grpId="1" bldLvl="0" animBg="1"/>
      <p:bldP spid="108558" grpId="2" bldLvl="0" animBg="1"/>
      <p:bldP spid="108558" grpId="3" bldLvl="0" animBg="1"/>
      <p:bldP spid="108558" grpId="4" bldLvl="0" animBg="1"/>
      <p:bldP spid="108560" grpId="0" bldLvl="0" animBg="1"/>
      <p:bldP spid="108560" grpId="1" bldLvl="0" animBg="1"/>
      <p:bldP spid="108560" grpId="2" bldLvl="0" animBg="1"/>
      <p:bldP spid="108560" grpId="3" bldLvl="0" animBg="1"/>
      <p:bldP spid="108560" grpId="4" bldLvl="0" animBg="1"/>
      <p:bldP spid="108564" grpId="0"/>
      <p:bldP spid="108566" grpId="0" bldLvl="0" animBg="1"/>
      <p:bldP spid="108566" grpId="1" bldLvl="0" animBg="1"/>
      <p:bldP spid="108567" grpId="0" bldLvl="0" animBg="1"/>
      <p:bldP spid="108567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03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52400"/>
            <a:ext cx="838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20000"/>
              </a:lnSpc>
              <a:buAutoNum type="arabicPeriod"/>
            </a:pPr>
            <a:r>
              <a:rPr sz="3600" b="1" dirty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So sánh nghĩa của các từ in đậm:</a:t>
            </a:r>
          </a:p>
          <a:p>
            <a:pPr marL="514350" indent="-514350" algn="just">
              <a:lnSpc>
                <a:spcPct val="120000"/>
              </a:lnSpc>
            </a:pPr>
            <a:r>
              <a:rPr 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        </a:t>
            </a:r>
            <a:r>
              <a:rPr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Phrăng</a:t>
            </a:r>
            <a:r>
              <a:rPr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sz="3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Đơ</a:t>
            </a:r>
            <a:r>
              <a:rPr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Bô</a:t>
            </a:r>
            <a:r>
              <a:rPr 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-</a:t>
            </a:r>
            <a:r>
              <a:rPr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en</a:t>
            </a:r>
            <a:r>
              <a:rPr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sz="3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l</a:t>
            </a:r>
            <a:r>
              <a:rPr sz="3600" dirty="0" err="1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một</a:t>
            </a:r>
            <a:r>
              <a:rPr 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người</a:t>
            </a:r>
            <a:r>
              <a:rPr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lính Bỉ trong đội quân Pháp xâm lược Việt Nam. Nhận rõ tính chất</a:t>
            </a:r>
            <a:r>
              <a:rPr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phi nghĩa </a:t>
            </a:r>
            <a:r>
              <a:rPr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của cuộc chiến tranh xâm lược, năm 1949, ông chạy sang h</a:t>
            </a:r>
            <a:r>
              <a:rPr sz="3600" dirty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ng ngũ quân đội ta, lấy tên Việt l</a:t>
            </a:r>
            <a:r>
              <a:rPr sz="3600" dirty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Phan Lăng. Năm 1986, Phan Lăng cùng con trai đi thăm Việt Nam, về lại nơi ông đã từng chiến đấu vì </a:t>
            </a:r>
            <a:r>
              <a:rPr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chính nghĩa.</a:t>
            </a:r>
            <a:endParaRPr sz="3600" b="1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/>
          <p:nvPr/>
        </p:nvSpPr>
        <p:spPr>
          <a:xfrm>
            <a:off x="604838" y="2560638"/>
            <a:ext cx="8154987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Chết vinh hơn sống nhục</a:t>
            </a:r>
            <a:endParaRPr lang="en-US" altLang="en-US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62200" y="31242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52800" y="3124200"/>
            <a:ext cx="7620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248400" y="3108325"/>
            <a:ext cx="7620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81600" y="31242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TextBox 11"/>
          <p:cNvSpPr txBox="1"/>
          <p:nvPr/>
        </p:nvSpPr>
        <p:spPr>
          <a:xfrm>
            <a:off x="220663" y="990600"/>
            <a:ext cx="8694737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từ trái nghĩa với nhau trong câu tục ngữ sau:</a:t>
            </a:r>
            <a:endParaRPr lang="en-US" alt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Arial" panose="020B060402020209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5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762000"/>
            <a:ext cx="8820150" cy="50783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FF0066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Ghi nhớ: </a:t>
            </a:r>
          </a:p>
          <a:p>
            <a:pPr algn="just"/>
            <a:endParaRPr lang="en-US" altLang="en-US" sz="3600" dirty="0">
              <a:solidFill>
                <a:srgbClr val="80008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1. Từ trái nghĩa l</a:t>
            </a:r>
            <a:r>
              <a:rPr lang="en-US" altLang="en-US" sz="3600" b="1" dirty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những từ có nghĩa trái ngược nhau.</a:t>
            </a:r>
          </a:p>
          <a:p>
            <a:pPr algn="just"/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VD: cao – </a:t>
            </a:r>
            <a:r>
              <a:rPr lang="en-US" altLang="en-US" sz="36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thấp</a:t>
            </a:r>
            <a:r>
              <a:rPr lang="en-US" altLang="en-US" sz="36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phải – </a:t>
            </a:r>
            <a:r>
              <a:rPr lang="en-US" altLang="en-US" sz="36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trái</a:t>
            </a:r>
            <a:r>
              <a:rPr lang="en-US" altLang="en-US" sz="36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ng</a:t>
            </a:r>
            <a:r>
              <a:rPr lang="en-US" altLang="en-US" sz="3600" b="1" dirty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y – </a:t>
            </a:r>
            <a:r>
              <a:rPr lang="en-US" altLang="en-US" sz="36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đêm</a:t>
            </a:r>
            <a:r>
              <a:rPr lang="en-US" altLang="en-US" sz="36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,</a:t>
            </a:r>
            <a:r>
              <a:rPr lang="en-US" altLang="en-US" sz="3600" b="1" dirty="0" smtClean="0">
                <a:latin typeface="Times New Roman" panose="02020503050405090304" pitchFamily="18" charset="0"/>
                <a:ea typeface="Times New Roman" panose="02020503050405090304" pitchFamily="18" charset="0"/>
              </a:rPr>
              <a:t>…</a:t>
            </a:r>
            <a:endParaRPr lang="en-US" altLang="en-US" sz="3600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endParaRPr lang="en-US" altLang="en-US" sz="3600" dirty="0">
              <a:solidFill>
                <a:srgbClr val="00206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2. Việc đặt các từ trái nghĩa bên cạnh nhau có tác dụng l</a:t>
            </a:r>
            <a:r>
              <a:rPr lang="en-US" altLang="en-US" sz="3600" b="1" dirty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m nổi bật những sự vật, sự việc, hoạt động, trạng thái,</a:t>
            </a:r>
            <a:r>
              <a:rPr lang="en-US" altLang="en-US" sz="3600" b="1" dirty="0">
                <a:latin typeface="Times New Roman" panose="02020503050405090304" pitchFamily="18" charset="0"/>
                <a:ea typeface="Times New Roman" panose="02020503050405090304" pitchFamily="18" charset="0"/>
              </a:rPr>
              <a:t>…</a:t>
            </a:r>
            <a:r>
              <a:rPr lang="en-US" altLang="en-US" sz="3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đối lập nhau.</a:t>
            </a:r>
            <a:endParaRPr lang="en-US" altLang="en-US" sz="3600" b="1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04800" y="990600"/>
            <a:ext cx="8686800" cy="5078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1: </a:t>
            </a:r>
            <a:r>
              <a:rPr lang="en-US" altLang="en-US" sz="3600" b="1" u="sng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những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cặp</a:t>
            </a:r>
            <a:r>
              <a:rPr lang="en-US" altLang="en-US" sz="3600" b="1" u="sng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từ</a:t>
            </a:r>
            <a:r>
              <a:rPr lang="en-US" altLang="en-US" sz="3600" b="1" u="sng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trái</a:t>
            </a:r>
            <a:r>
              <a:rPr lang="en-US" altLang="en-US" sz="3600" b="1" u="sng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nghĩa</a:t>
            </a:r>
            <a:r>
              <a:rPr lang="en-US" altLang="en-US" sz="3600" b="1" u="sng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ngữ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tục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ngữ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dưới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đây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</a:t>
            </a:r>
          </a:p>
          <a:p>
            <a:pPr marL="514350" indent="-514350" algn="just">
              <a:buFont typeface="Arial" panose="020B0604020202090204" pitchFamily="34" charset="0"/>
              <a:buNone/>
            </a:pPr>
            <a:endParaRPr lang="en-US" altLang="en-US" sz="3600" b="1" dirty="0" smtClean="0">
              <a:solidFill>
                <a:srgbClr val="00009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Gạn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đục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khơi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trong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.</a:t>
            </a:r>
          </a:p>
          <a:p>
            <a:pPr marL="514350" indent="-514350" algn="just">
              <a:buAutoNum type="alphaLcParenR"/>
            </a:pPr>
            <a:endParaRPr lang="en-US" altLang="en-US" sz="36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Gần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mực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thì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đen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gần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đèn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thì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sáng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.</a:t>
            </a:r>
          </a:p>
          <a:p>
            <a:pPr marL="514350" indent="-514350" algn="just">
              <a:buAutoNum type="alphaLcParenR"/>
            </a:pPr>
            <a:endParaRPr lang="en-US" altLang="en-US" sz="36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           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Anh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em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như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thể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tay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chân</a:t>
            </a:r>
            <a:endParaRPr lang="en-US" altLang="en-US" sz="36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514350" indent="-514350" algn="ctr">
              <a:buFont typeface="Arial" panose="020B0604020202090204" pitchFamily="34" charset="0"/>
              <a:buNone/>
            </a:pP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Rách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l</a:t>
            </a:r>
            <a:r>
              <a:rPr lang="en-US" altLang="en-US" sz="3600" dirty="0" err="1" smtClean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nh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đùm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bọc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dở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hay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đỡ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đần</a:t>
            </a:r>
            <a:r>
              <a:rPr lang="en-US" altLang="en-US" sz="3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.</a:t>
            </a:r>
            <a:endParaRPr lang="en-US" altLang="en-US" sz="3600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3200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81400" y="3190875"/>
            <a:ext cx="817563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52800" y="4267200"/>
            <a:ext cx="560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00800" y="4267200"/>
            <a:ext cx="685800" cy="14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79562" y="5943600"/>
            <a:ext cx="706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90800" y="59436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81600" y="5943600"/>
            <a:ext cx="304800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76900" y="5935662"/>
            <a:ext cx="571500" cy="7938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477838" y="1524000"/>
            <a:ext cx="8437562" cy="3538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Bài</a:t>
            </a:r>
            <a:r>
              <a:rPr lang="en-US" altLang="en-US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2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. </a:t>
            </a:r>
            <a:r>
              <a:rPr lang="en-US" altLang="en-US" b="1" u="sng" dirty="0">
                <a:latin typeface="Times New Roman" panose="02020503050405090304" pitchFamily="18" charset="0"/>
                <a:cs typeface="Times New Roman" panose="02020503050405090304" pitchFamily="18" charset="0"/>
              </a:rPr>
              <a:t>Điền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v</a:t>
            </a:r>
            <a:r>
              <a:rPr lang="en-US" altLang="en-US" b="1" dirty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o </a:t>
            </a:r>
            <a:r>
              <a:rPr lang="en-US" altLang="en-US" b="1" u="sng" dirty="0">
                <a:latin typeface="Times New Roman" panose="02020503050405090304" pitchFamily="18" charset="0"/>
                <a:cs typeface="Times New Roman" panose="02020503050405090304" pitchFamily="18" charset="0"/>
              </a:rPr>
              <a:t>mỗi ô </a:t>
            </a:r>
            <a:r>
              <a:rPr lang="en-US" altLang="en-US" b="1" u="sng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trống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b="1" u="sng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một</a:t>
            </a:r>
            <a:r>
              <a:rPr lang="en-US" altLang="en-US" b="1" u="sng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b="1" u="sng" dirty="0">
                <a:latin typeface="Times New Roman" panose="02020503050405090304" pitchFamily="18" charset="0"/>
                <a:cs typeface="Times New Roman" panose="02020503050405090304" pitchFamily="18" charset="0"/>
              </a:rPr>
              <a:t>từ trái nghĩa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b="1" u="sng" dirty="0">
                <a:latin typeface="Times New Roman" panose="02020503050405090304" pitchFamily="18" charset="0"/>
                <a:cs typeface="Times New Roman" panose="02020503050405090304" pitchFamily="18" charset="0"/>
              </a:rPr>
              <a:t>với từ in đậm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để ho</a:t>
            </a:r>
            <a:r>
              <a:rPr lang="en-US" altLang="en-US" b="1" dirty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n chỉnh các th</a:t>
            </a:r>
            <a:r>
              <a:rPr lang="en-US" altLang="en-US" b="1" dirty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nh ngữ, tục ngữ sau:</a:t>
            </a:r>
          </a:p>
          <a:p>
            <a:pPr algn="just"/>
            <a:endParaRPr lang="en-US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vi-VN" altLang="en-US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a.</a:t>
            </a:r>
            <a:r>
              <a:rPr lang="en-US" altLang="en-US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Hẹp</a:t>
            </a:r>
            <a:r>
              <a:rPr lang="en-US" altLang="en-US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nh</a:t>
            </a:r>
            <a:r>
              <a:rPr lang="en-US" altLang="en-US" dirty="0"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           bụng.</a:t>
            </a:r>
          </a:p>
          <a:p>
            <a:endParaRPr lang="en-US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vi-VN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b. 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Xấu </a:t>
            </a:r>
            <a:r>
              <a:rPr lang="en-US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người           nết.</a:t>
            </a:r>
          </a:p>
          <a:p>
            <a:pPr algn="just"/>
            <a:endParaRPr lang="en-US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vi-VN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c. </a:t>
            </a:r>
            <a:r>
              <a:rPr lang="en-US" alt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Trên</a:t>
            </a:r>
            <a:r>
              <a:rPr lang="en-US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kính             nhường.</a:t>
            </a:r>
            <a:endParaRPr lang="en-US" altLang="en-US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3925" y="2819400"/>
            <a:ext cx="825500" cy="401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44775" y="4648200"/>
            <a:ext cx="6842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4600" y="3727450"/>
            <a:ext cx="860425" cy="377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819400"/>
            <a:ext cx="914400" cy="40163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5pPr>
          </a:lstStyle>
          <a:p>
            <a:pPr lvl="0" algn="ctr"/>
            <a:r>
              <a:rPr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rộng</a:t>
            </a:r>
            <a:endParaRPr b="1" dirty="0">
              <a:solidFill>
                <a:srgbClr val="FF0000"/>
              </a:solidFill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4600" y="3727450"/>
            <a:ext cx="862013" cy="40163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5pPr>
          </a:lstStyle>
          <a:p>
            <a:pPr lvl="0" algn="ctr"/>
            <a:r>
              <a:rPr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đẹp</a:t>
            </a:r>
            <a:endParaRPr b="1" dirty="0">
              <a:solidFill>
                <a:srgbClr val="FF0000"/>
              </a:solidFill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25700" y="4570413"/>
            <a:ext cx="990600" cy="40163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+mn-cs"/>
              </a:defRPr>
            </a:lvl5pPr>
          </a:lstStyle>
          <a:p>
            <a:pPr lvl="0" algn="ctr"/>
            <a:r>
              <a:rPr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dưới</a:t>
            </a:r>
            <a:endParaRPr b="1" dirty="0">
              <a:solidFill>
                <a:srgbClr val="FF0000"/>
              </a:solidFill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8" grpId="0" bldLvl="0" animBg="1"/>
      <p:bldP spid="2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/>
          <p:nvPr/>
        </p:nvSpPr>
        <p:spPr>
          <a:xfrm>
            <a:off x="609600" y="685800"/>
            <a:ext cx="8077200" cy="50783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3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. Tìm từ trái nghĩa với mỗi từ sau:</a:t>
            </a:r>
          </a:p>
          <a:p>
            <a:pPr algn="just"/>
            <a:endParaRPr lang="en-US" altLang="en-US" sz="3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6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a) Hòa bình</a:t>
            </a:r>
          </a:p>
          <a:p>
            <a:pPr algn="just"/>
            <a:endParaRPr lang="en-US" altLang="en-US" sz="3600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6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b) Thương yêu</a:t>
            </a:r>
          </a:p>
          <a:p>
            <a:pPr algn="just"/>
            <a:endParaRPr lang="en-US" altLang="en-US" sz="3600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6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c) Đo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 kết</a:t>
            </a:r>
          </a:p>
          <a:p>
            <a:pPr algn="just"/>
            <a:endParaRPr lang="en-US" altLang="en-US" sz="3600" dirty="0">
              <a:solidFill>
                <a:srgbClr val="00009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en-US" sz="36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d) Giữ gìn </a:t>
            </a:r>
            <a:endParaRPr lang="en-US" altLang="en-US" sz="3600" b="1" dirty="0">
              <a:solidFill>
                <a:srgbClr val="FF0000"/>
              </a:solidFill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511</Words>
  <Application>Microsoft Office PowerPoint</Application>
  <PresentationFormat>On-screen Show (4:3)</PresentationFormat>
  <Paragraphs>64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ĐUỔI HÌNH BẮT CHỮ </vt:lpstr>
      <vt:lpstr>   Luật chơi: Quan sát hình ảnh để nói một câu thành ngữ, tục ngữ chứa cặp từ trái nghĩa liên quan đến hình ảnh đó.</vt:lpstr>
      <vt:lpstr>Cá lớn nuốt cá bé.</vt:lpstr>
      <vt:lpstr>PowerPoint Presentation</vt:lpstr>
      <vt:lpstr>Ba chìm bảy nổi.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224</cp:revision>
  <dcterms:created xsi:type="dcterms:W3CDTF">2022-09-22T13:39:52Z</dcterms:created>
  <dcterms:modified xsi:type="dcterms:W3CDTF">2023-09-13T04:46:46Z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1033-3.2.0.6370</vt:lpwstr>
  </property>
</Properties>
</file>