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6" r:id="rId1"/>
    <p:sldMasterId id="2147483749" r:id="rId2"/>
    <p:sldMasterId id="2147483775" r:id="rId3"/>
    <p:sldMasterId id="2147483790" r:id="rId4"/>
  </p:sldMasterIdLst>
  <p:notesMasterIdLst>
    <p:notesMasterId r:id="rId13"/>
  </p:notesMasterIdLst>
  <p:sldIdLst>
    <p:sldId id="300" r:id="rId5"/>
    <p:sldId id="299" r:id="rId6"/>
    <p:sldId id="280" r:id="rId7"/>
    <p:sldId id="301" r:id="rId8"/>
    <p:sldId id="281" r:id="rId9"/>
    <p:sldId id="303" r:id="rId10"/>
    <p:sldId id="282" r:id="rId11"/>
    <p:sldId id="30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varScale="1">
        <p:scale>
          <a:sx n="42" d="100"/>
          <a:sy n="42" d="100"/>
        </p:scale>
        <p:origin x="91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pPr/>
              <a:t>7</a:t>
            </a:fld>
            <a:endParaRPr lang="en-US"/>
          </a:p>
        </p:txBody>
      </p:sp>
    </p:spTree>
    <p:extLst>
      <p:ext uri="{BB962C8B-B14F-4D97-AF65-F5344CB8AC3E}">
        <p14:creationId xmlns:p14="http://schemas.microsoft.com/office/powerpoint/2010/main" val="330177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3122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168395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8570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03482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96160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00219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57015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221096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002060"/>
                </a:solidFill>
                <a:effectLst/>
                <a:uLnTx/>
                <a:uFillTx/>
                <a:latin typeface="UTM Cookies"/>
                <a:ea typeface="+mn-ea"/>
                <a:cs typeface="+mn-cs"/>
              </a:rPr>
              <a:t>LUYỆN TẬP</a:t>
            </a:r>
          </a:p>
        </p:txBody>
      </p:sp>
    </p:spTree>
    <p:extLst>
      <p:ext uri="{BB962C8B-B14F-4D97-AF65-F5344CB8AC3E}">
        <p14:creationId xmlns:p14="http://schemas.microsoft.com/office/powerpoint/2010/main" val="406751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63797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16252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121619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12409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18983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43465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3031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320619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397517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257157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06999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40125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F79646">
                    <a:lumMod val="50000"/>
                  </a:srgbClr>
                </a:solidFill>
                <a:effectLst/>
                <a:uLnTx/>
                <a:uFillTx/>
                <a:latin typeface="UTM Cookies"/>
                <a:ea typeface="+mn-ea"/>
                <a:cs typeface="+mn-cs"/>
              </a:rPr>
              <a:t>KHÁM PHÁ</a:t>
            </a:r>
          </a:p>
        </p:txBody>
      </p:sp>
    </p:spTree>
    <p:extLst>
      <p:ext uri="{BB962C8B-B14F-4D97-AF65-F5344CB8AC3E}">
        <p14:creationId xmlns:p14="http://schemas.microsoft.com/office/powerpoint/2010/main" val="366174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dirty="0">
                <a:ln>
                  <a:noFill/>
                </a:ln>
                <a:solidFill>
                  <a:srgbClr val="C00000"/>
                </a:solidFill>
                <a:effectLst/>
                <a:uLnTx/>
                <a:uFillTx/>
                <a:latin typeface="UTM Cookies"/>
                <a:ea typeface="+mn-ea"/>
                <a:cs typeface="+mn-cs"/>
              </a:rPr>
              <a:t>HOẠT ĐỘNG</a:t>
            </a:r>
          </a:p>
        </p:txBody>
      </p:sp>
    </p:spTree>
    <p:extLst>
      <p:ext uri="{BB962C8B-B14F-4D97-AF65-F5344CB8AC3E}">
        <p14:creationId xmlns:p14="http://schemas.microsoft.com/office/powerpoint/2010/main" val="213555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500" b="0" i="0" u="none" strike="noStrike" kern="1200" cap="none" spc="0" normalizeH="0" baseline="0" noProof="0">
                <a:ln>
                  <a:noFill/>
                </a:ln>
                <a:solidFill>
                  <a:srgbClr val="002060"/>
                </a:solidFill>
                <a:effectLst/>
                <a:uLnTx/>
                <a:uFillTx/>
                <a:latin typeface="UTM Cookies"/>
                <a:ea typeface="+mn-ea"/>
                <a:cs typeface="+mn-cs"/>
              </a:rPr>
              <a:t>LUYỆN TẬP</a:t>
            </a:r>
            <a:endParaRPr kumimoji="0" lang="vi-VN" sz="11500" b="0" i="0" u="none" strike="noStrike" kern="1200" cap="none" spc="0" normalizeH="0" baseline="0" noProof="0" dirty="0">
              <a:ln>
                <a:noFill/>
              </a:ln>
              <a:solidFill>
                <a:srgbClr val="002060"/>
              </a:solidFill>
              <a:effectLst/>
              <a:uLnTx/>
              <a:uFillTx/>
              <a:latin typeface="UTM Cookies"/>
              <a:ea typeface="+mn-ea"/>
              <a:cs typeface="+mn-cs"/>
            </a:endParaRPr>
          </a:p>
        </p:txBody>
      </p:sp>
    </p:spTree>
    <p:extLst>
      <p:ext uri="{BB962C8B-B14F-4D97-AF65-F5344CB8AC3E}">
        <p14:creationId xmlns:p14="http://schemas.microsoft.com/office/powerpoint/2010/main" val="33864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8371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437465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94416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96761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816639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C39D9B-1707-4BC2-A8DF-A9A95A2D1DDF}"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277435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C39D9B-1707-4BC2-A8DF-A9A95A2D1DDF}"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224466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931045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106486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852159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426766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346442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930613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3659D8-CF75-4E39-9EE1-E754ABFE16F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C0E39-FB0A-4923-85CE-7A9D6B49EE69}" type="slidenum">
              <a:rPr lang="en-US" smtClean="0"/>
              <a:t>‹#›</a:t>
            </a:fld>
            <a:endParaRPr lang="en-US"/>
          </a:p>
        </p:txBody>
      </p:sp>
    </p:spTree>
    <p:extLst>
      <p:ext uri="{BB962C8B-B14F-4D97-AF65-F5344CB8AC3E}">
        <p14:creationId xmlns:p14="http://schemas.microsoft.com/office/powerpoint/2010/main" val="68026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659D8-CF75-4E39-9EE1-E754ABFE16F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C0E39-FB0A-4923-85CE-7A9D6B49EE69}" type="slidenum">
              <a:rPr lang="en-US" smtClean="0"/>
              <a:t>‹#›</a:t>
            </a:fld>
            <a:endParaRPr lang="en-US"/>
          </a:p>
        </p:txBody>
      </p:sp>
    </p:spTree>
    <p:extLst>
      <p:ext uri="{BB962C8B-B14F-4D97-AF65-F5344CB8AC3E}">
        <p14:creationId xmlns:p14="http://schemas.microsoft.com/office/powerpoint/2010/main" val="2796508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3659D8-CF75-4E39-9EE1-E754ABFE16F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C0E39-FB0A-4923-85CE-7A9D6B49EE69}" type="slidenum">
              <a:rPr lang="en-US" smtClean="0"/>
              <a:t>‹#›</a:t>
            </a:fld>
            <a:endParaRPr lang="en-US"/>
          </a:p>
        </p:txBody>
      </p:sp>
    </p:spTree>
    <p:extLst>
      <p:ext uri="{BB962C8B-B14F-4D97-AF65-F5344CB8AC3E}">
        <p14:creationId xmlns:p14="http://schemas.microsoft.com/office/powerpoint/2010/main" val="2139275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3659D8-CF75-4E39-9EE1-E754ABFE16F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C0E39-FB0A-4923-85CE-7A9D6B49EE69}" type="slidenum">
              <a:rPr lang="en-US" smtClean="0"/>
              <a:t>‹#›</a:t>
            </a:fld>
            <a:endParaRPr lang="en-US"/>
          </a:p>
        </p:txBody>
      </p:sp>
    </p:spTree>
    <p:extLst>
      <p:ext uri="{BB962C8B-B14F-4D97-AF65-F5344CB8AC3E}">
        <p14:creationId xmlns:p14="http://schemas.microsoft.com/office/powerpoint/2010/main" val="3899535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3659D8-CF75-4E39-9EE1-E754ABFE16FC}"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C0E39-FB0A-4923-85CE-7A9D6B49EE69}" type="slidenum">
              <a:rPr lang="en-US" smtClean="0"/>
              <a:t>‹#›</a:t>
            </a:fld>
            <a:endParaRPr lang="en-US"/>
          </a:p>
        </p:txBody>
      </p:sp>
    </p:spTree>
    <p:extLst>
      <p:ext uri="{BB962C8B-B14F-4D97-AF65-F5344CB8AC3E}">
        <p14:creationId xmlns:p14="http://schemas.microsoft.com/office/powerpoint/2010/main" val="270208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3659D8-CF75-4E39-9EE1-E754ABFE16FC}"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C0E39-FB0A-4923-85CE-7A9D6B49EE69}" type="slidenum">
              <a:rPr lang="en-US" smtClean="0"/>
              <a:t>‹#›</a:t>
            </a:fld>
            <a:endParaRPr lang="en-US"/>
          </a:p>
        </p:txBody>
      </p:sp>
    </p:spTree>
    <p:extLst>
      <p:ext uri="{BB962C8B-B14F-4D97-AF65-F5344CB8AC3E}">
        <p14:creationId xmlns:p14="http://schemas.microsoft.com/office/powerpoint/2010/main" val="2211627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659D8-CF75-4E39-9EE1-E754ABFE16FC}"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C0E39-FB0A-4923-85CE-7A9D6B49EE69}" type="slidenum">
              <a:rPr lang="en-US" smtClean="0"/>
              <a:t>‹#›</a:t>
            </a:fld>
            <a:endParaRPr lang="en-US"/>
          </a:p>
        </p:txBody>
      </p:sp>
    </p:spTree>
    <p:extLst>
      <p:ext uri="{BB962C8B-B14F-4D97-AF65-F5344CB8AC3E}">
        <p14:creationId xmlns:p14="http://schemas.microsoft.com/office/powerpoint/2010/main" val="2958461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3659D8-CF75-4E39-9EE1-E754ABFE16F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C0E39-FB0A-4923-85CE-7A9D6B49EE69}" type="slidenum">
              <a:rPr lang="en-US" smtClean="0"/>
              <a:t>‹#›</a:t>
            </a:fld>
            <a:endParaRPr lang="en-US"/>
          </a:p>
        </p:txBody>
      </p:sp>
    </p:spTree>
    <p:extLst>
      <p:ext uri="{BB962C8B-B14F-4D97-AF65-F5344CB8AC3E}">
        <p14:creationId xmlns:p14="http://schemas.microsoft.com/office/powerpoint/2010/main" val="7707228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3659D8-CF75-4E39-9EE1-E754ABFE16F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C0E39-FB0A-4923-85CE-7A9D6B49EE69}" type="slidenum">
              <a:rPr lang="en-US" smtClean="0"/>
              <a:t>‹#›</a:t>
            </a:fld>
            <a:endParaRPr lang="en-US"/>
          </a:p>
        </p:txBody>
      </p:sp>
    </p:spTree>
    <p:extLst>
      <p:ext uri="{BB962C8B-B14F-4D97-AF65-F5344CB8AC3E}">
        <p14:creationId xmlns:p14="http://schemas.microsoft.com/office/powerpoint/2010/main" val="41886058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659D8-CF75-4E39-9EE1-E754ABFE16F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C0E39-FB0A-4923-85CE-7A9D6B49EE69}" type="slidenum">
              <a:rPr lang="en-US" smtClean="0"/>
              <a:t>‹#›</a:t>
            </a:fld>
            <a:endParaRPr lang="en-US"/>
          </a:p>
        </p:txBody>
      </p:sp>
    </p:spTree>
    <p:extLst>
      <p:ext uri="{BB962C8B-B14F-4D97-AF65-F5344CB8AC3E}">
        <p14:creationId xmlns:p14="http://schemas.microsoft.com/office/powerpoint/2010/main" val="11076691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659D8-CF75-4E39-9EE1-E754ABFE16F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C0E39-FB0A-4923-85CE-7A9D6B49EE69}" type="slidenum">
              <a:rPr lang="en-US" smtClean="0"/>
              <a:t>‹#›</a:t>
            </a:fld>
            <a:endParaRPr lang="en-US"/>
          </a:p>
        </p:txBody>
      </p:sp>
    </p:spTree>
    <p:extLst>
      <p:ext uri="{BB962C8B-B14F-4D97-AF65-F5344CB8AC3E}">
        <p14:creationId xmlns:p14="http://schemas.microsoft.com/office/powerpoint/2010/main" val="213099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20249652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316696417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659D8-CF75-4E39-9EE1-E754ABFE16FC}"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C0E39-FB0A-4923-85CE-7A9D6B49EE69}" type="slidenum">
              <a:rPr lang="en-US" smtClean="0"/>
              <a:t>‹#›</a:t>
            </a:fld>
            <a:endParaRPr lang="en-US"/>
          </a:p>
        </p:txBody>
      </p:sp>
    </p:spTree>
    <p:extLst>
      <p:ext uri="{BB962C8B-B14F-4D97-AF65-F5344CB8AC3E}">
        <p14:creationId xmlns:p14="http://schemas.microsoft.com/office/powerpoint/2010/main" val="288338569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426" y="1814945"/>
            <a:ext cx="10768447" cy="4613563"/>
          </a:xfrm>
          <a:prstGeom prst="rect">
            <a:avLst/>
          </a:prstGeom>
        </p:spPr>
      </p:pic>
      <p:sp>
        <p:nvSpPr>
          <p:cNvPr id="4" name="Rectangle 3"/>
          <p:cNvSpPr/>
          <p:nvPr/>
        </p:nvSpPr>
        <p:spPr>
          <a:xfrm>
            <a:off x="578426" y="405982"/>
            <a:ext cx="10475496" cy="1323439"/>
          </a:xfrm>
          <a:prstGeom prst="rect">
            <a:avLst/>
          </a:prstGeom>
        </p:spPr>
        <p:txBody>
          <a:bodyPr wrap="none">
            <a:spAutoFit/>
          </a:bodyPr>
          <a:lstStyle/>
          <a:p>
            <a:pPr algn="ctr"/>
            <a:r>
              <a:rPr lang="en-US" sz="4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NHIỆT LIỆT CHÀO MỪNG CÁC THẦY CÔ </a:t>
            </a:r>
          </a:p>
          <a:p>
            <a:pPr algn="ctr"/>
            <a:r>
              <a:rPr lang="en-US" sz="4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VỀ DỰ GIỜ TIẾT DẠY TỐT</a:t>
            </a:r>
            <a:endParaRPr 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695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araoke - Lớp Chúng Ta Đoàn Kết - Âm Nhạc Lớp 3 -- Lớp Nhạc doremi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4825" y="142875"/>
            <a:ext cx="11430000" cy="6429375"/>
          </a:xfrm>
          <a:prstGeom prst="rect">
            <a:avLst/>
          </a:prstGeom>
        </p:spPr>
      </p:pic>
    </p:spTree>
    <p:extLst>
      <p:ext uri="{BB962C8B-B14F-4D97-AF65-F5344CB8AC3E}">
        <p14:creationId xmlns:p14="http://schemas.microsoft.com/office/powerpoint/2010/main" val="15153494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8200" y="808035"/>
            <a:ext cx="10515600" cy="1325563"/>
          </a:xfrm>
          <a:prstGeom prst="rect">
            <a:avLst/>
          </a:prstGeom>
          <a:solidFill>
            <a:srgbClr val="FFFFFF"/>
          </a:solidFill>
          <a:ln>
            <a:solidFill>
              <a:srgbClr val="000000"/>
            </a:solidFill>
            <a:miter/>
          </a:ln>
        </p:spPr>
        <p:txBody>
          <a:bodyPr anchor="ctr" anchorCtr="0"/>
          <a:lstStyle/>
          <a:p>
            <a:pPr eaLnBrk="1" hangingPunct="1"/>
            <a:endParaRPr dirty="0">
              <a:latin typeface="Times New Roman" panose="02020603050405020304" pitchFamily="18" charset="0"/>
              <a:cs typeface="Times New Roman" panose="02020603050405020304" pitchFamily="18" charset="0"/>
            </a:endParaRPr>
          </a:p>
        </p:txBody>
      </p:sp>
      <p:sp>
        <p:nvSpPr>
          <p:cNvPr id="12" name="Content Placeholder 11"/>
          <p:cNvSpPr>
            <a:spLocks noGrp="1"/>
          </p:cNvSpPr>
          <p:nvPr>
            <p:ph idx="1"/>
          </p:nvPr>
        </p:nvSpPr>
        <p:spPr>
          <a:xfrm>
            <a:off x="714376" y="442910"/>
            <a:ext cx="0" cy="0"/>
          </a:xfrm>
        </p:spPr>
        <p:txBody>
          <a:bodyPr>
            <a:normAutofit fontScale="25000" lnSpcReduction="20000"/>
          </a:bodyPr>
          <a:lstStyle/>
          <a:p>
            <a:endParaRPr lang="en-US">
              <a:latin typeface="Times New Roman" panose="02020603050405020304" pitchFamily="18" charset="0"/>
              <a:cs typeface="Times New Roman" panose="02020603050405020304" pitchFamily="18" charset="0"/>
            </a:endParaRPr>
          </a:p>
        </p:txBody>
      </p:sp>
      <p:sp>
        <p:nvSpPr>
          <p:cNvPr id="5" name="Rectangle 4"/>
          <p:cNvSpPr/>
          <p:nvPr/>
        </p:nvSpPr>
        <p:spPr>
          <a:xfrm>
            <a:off x="0" y="44291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noChangeArrowheads="1"/>
          </p:cNvPicPr>
          <p:nvPr/>
        </p:nvPicPr>
        <p:blipFill rotWithShape="1">
          <a:blip r:embed="rId2">
            <a:duotone>
              <a:schemeClr val="accent1">
                <a:shade val="45000"/>
                <a:satMod val="135000"/>
              </a:schemeClr>
              <a:prstClr val="white"/>
            </a:duotone>
          </a:blip>
          <a:srcRect b="9759"/>
          <a:stretch>
            <a:fillRect/>
          </a:stretch>
        </p:blipFill>
        <p:spPr bwMode="auto">
          <a:xfrm>
            <a:off x="828676" y="2398075"/>
            <a:ext cx="11239500" cy="3333750"/>
          </a:xfrm>
          <a:prstGeom prst="rect">
            <a:avLst/>
          </a:prstGeom>
          <a:noFill/>
          <a:ln>
            <a:noFill/>
          </a:ln>
        </p:spPr>
      </p:pic>
      <p:sp>
        <p:nvSpPr>
          <p:cNvPr id="19462" name="TextBox 8"/>
          <p:cNvSpPr txBox="1"/>
          <p:nvPr/>
        </p:nvSpPr>
        <p:spPr>
          <a:xfrm>
            <a:off x="714376" y="2601273"/>
            <a:ext cx="12651740" cy="70675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4000"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Kiến</a:t>
            </a:r>
            <a:r>
              <a:rPr kumimoji="0" lang="en-US" altLang="en-US" sz="4000"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là bạn thân của sóc. Hằng ngày, hai bạn rủ </a:t>
            </a:r>
          </a:p>
        </p:txBody>
      </p:sp>
      <p:sp>
        <p:nvSpPr>
          <p:cNvPr id="2" name="Rounded Rectangle 1"/>
          <p:cNvSpPr/>
          <p:nvPr/>
        </p:nvSpPr>
        <p:spPr>
          <a:xfrm>
            <a:off x="4220210" y="1229675"/>
            <a:ext cx="375158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Tớ</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nhớ</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cậu</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Text Box 2"/>
          <p:cNvSpPr txBox="1"/>
          <p:nvPr/>
        </p:nvSpPr>
        <p:spPr>
          <a:xfrm rot="1140000">
            <a:off x="2025016" y="3153725"/>
            <a:ext cx="311785" cy="229870"/>
          </a:xfrm>
          <a:prstGeom prst="rect">
            <a:avLst/>
          </a:prstGeom>
          <a:noFill/>
        </p:spPr>
        <p:txBody>
          <a:bodyPr wrap="square" rtlCol="0">
            <a:spAutoFit/>
          </a:bodyPr>
          <a:lstStyle/>
          <a:p>
            <a:r>
              <a:rPr lang="en-US" sz="9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4" name="TextBox 8"/>
          <p:cNvSpPr txBox="1"/>
          <p:nvPr/>
        </p:nvSpPr>
        <p:spPr>
          <a:xfrm>
            <a:off x="828676" y="3328029"/>
            <a:ext cx="12651740" cy="70675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nhau đi học. Một ngày nọ, nhà kiến chuyển sang </a:t>
            </a:r>
          </a:p>
        </p:txBody>
      </p:sp>
      <p:sp>
        <p:nvSpPr>
          <p:cNvPr id="6" name="TextBox 8"/>
          <p:cNvSpPr txBox="1"/>
          <p:nvPr/>
        </p:nvSpPr>
        <p:spPr>
          <a:xfrm>
            <a:off x="828676" y="4090029"/>
            <a:ext cx="12651740" cy="70675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cánh rừng khác. Sóc và kiến rất buồn. Hai bạn tìm</a:t>
            </a:r>
          </a:p>
        </p:txBody>
      </p:sp>
      <p:sp>
        <p:nvSpPr>
          <p:cNvPr id="7" name="TextBox 8"/>
          <p:cNvSpPr txBox="1"/>
          <p:nvPr/>
        </p:nvSpPr>
        <p:spPr>
          <a:xfrm>
            <a:off x="828676" y="4796784"/>
            <a:ext cx="12651740" cy="70675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cách gửi thư cho nhau để bày tỏ nỗi nhớ.</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checkerboard(across)">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2" grpId="1"/>
      <p:bldP spid="4" grpId="0"/>
      <p:bldP spid="4" grpId="1"/>
      <p:bldP spid="6" grpId="0"/>
      <p:bldP spid="6"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512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484910" y="772713"/>
            <a:ext cx="11111288" cy="3815797"/>
          </a:xfrm>
          <a:prstGeom prst="rect">
            <a:avLst/>
          </a:prstGeom>
        </p:spPr>
      </p:pic>
      <p:sp>
        <p:nvSpPr>
          <p:cNvPr id="9" name="Rounded Rectangle 8"/>
          <p:cNvSpPr/>
          <p:nvPr/>
        </p:nvSpPr>
        <p:spPr>
          <a:xfrm>
            <a:off x="924155" y="4635632"/>
            <a:ext cx="1581785" cy="456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Arial-Rounded" panose="020B0500000000000000" pitchFamily="34" charset="0"/>
                <a:cs typeface="Arial-Rounded" panose="020B0500000000000000" pitchFamily="34" charset="0"/>
              </a:rPr>
              <a:t>cua</a:t>
            </a:r>
            <a:endParaRPr lang="en-US" sz="2800" dirty="0">
              <a:latin typeface="Arial-Rounded" panose="020B0500000000000000" pitchFamily="34" charset="0"/>
              <a:cs typeface="Arial-Rounded" panose="020B0500000000000000" pitchFamily="34" charset="0"/>
            </a:endParaRPr>
          </a:p>
        </p:txBody>
      </p:sp>
      <p:sp>
        <p:nvSpPr>
          <p:cNvPr id="10" name="Rounded Rectangle 9"/>
          <p:cNvSpPr/>
          <p:nvPr/>
        </p:nvSpPr>
        <p:spPr>
          <a:xfrm>
            <a:off x="3792017" y="4635632"/>
            <a:ext cx="1965960" cy="456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Rounded" panose="020B0500000000000000" pitchFamily="34" charset="0"/>
                <a:cs typeface="Arial-Rounded" panose="020B0500000000000000" pitchFamily="34" charset="0"/>
              </a:rPr>
              <a:t> </a:t>
            </a:r>
            <a:r>
              <a:rPr lang="en-US" sz="2800" dirty="0" err="1">
                <a:latin typeface="Arial-Rounded" panose="020B0500000000000000" pitchFamily="34" charset="0"/>
                <a:cs typeface="Arial-Rounded" panose="020B0500000000000000" pitchFamily="34" charset="0"/>
              </a:rPr>
              <a:t>công</a:t>
            </a:r>
            <a:endParaRPr lang="en-US" sz="2800" dirty="0">
              <a:latin typeface="Arial-Rounded" panose="020B0500000000000000" pitchFamily="34" charset="0"/>
              <a:cs typeface="Arial-Rounded" panose="020B0500000000000000" pitchFamily="34" charset="0"/>
            </a:endParaRPr>
          </a:p>
        </p:txBody>
      </p:sp>
      <p:sp>
        <p:nvSpPr>
          <p:cNvPr id="11" name="Rounded Rectangle 10"/>
          <p:cNvSpPr/>
          <p:nvPr/>
        </p:nvSpPr>
        <p:spPr>
          <a:xfrm>
            <a:off x="7044055" y="4578350"/>
            <a:ext cx="1965960" cy="456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Rounded" panose="020B0500000000000000" pitchFamily="34" charset="0"/>
                <a:cs typeface="Arial-Rounded" panose="020B0500000000000000" pitchFamily="34" charset="0"/>
              </a:rPr>
              <a:t>kì </a:t>
            </a:r>
            <a:r>
              <a:rPr lang="en-US" sz="2800" dirty="0" err="1">
                <a:latin typeface="Arial-Rounded" panose="020B0500000000000000" pitchFamily="34" charset="0"/>
                <a:cs typeface="Arial-Rounded" panose="020B0500000000000000" pitchFamily="34" charset="0"/>
              </a:rPr>
              <a:t>đà</a:t>
            </a:r>
            <a:endParaRPr lang="en-US" sz="2800" dirty="0">
              <a:latin typeface="Arial-Rounded" panose="020B0500000000000000" pitchFamily="34" charset="0"/>
              <a:cs typeface="Arial-Rounded" panose="020B0500000000000000" pitchFamily="34" charset="0"/>
            </a:endParaRPr>
          </a:p>
        </p:txBody>
      </p:sp>
      <p:sp>
        <p:nvSpPr>
          <p:cNvPr id="12" name="Rounded Rectangle 11"/>
          <p:cNvSpPr/>
          <p:nvPr/>
        </p:nvSpPr>
        <p:spPr>
          <a:xfrm>
            <a:off x="9255125" y="4588510"/>
            <a:ext cx="1965960" cy="456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Rounded" panose="020B0500000000000000" pitchFamily="34" charset="0"/>
                <a:cs typeface="Arial-Rounded" panose="020B0500000000000000" pitchFamily="34" charset="0"/>
              </a:rPr>
              <a:t> </a:t>
            </a:r>
            <a:r>
              <a:rPr lang="en-US" sz="2800" dirty="0" err="1">
                <a:latin typeface="Arial-Rounded" panose="020B0500000000000000" pitchFamily="34" charset="0"/>
                <a:cs typeface="Arial-Rounded" panose="020B0500000000000000" pitchFamily="34" charset="0"/>
              </a:rPr>
              <a:t>kiến</a:t>
            </a:r>
            <a:endParaRPr lang="en-US" sz="2800" dirty="0">
              <a:latin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bldLvl="0" animBg="1"/>
      <p:bldP spid="10" grpId="1" animBg="1"/>
      <p:bldP spid="11" grpId="0" bldLvl="0" animBg="1"/>
      <p:bldP spid="11" grpId="1" animBg="1"/>
      <p:bldP spid="12" grpId="0" bldLvl="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119783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 Box 4"/>
          <p:cNvSpPr txBox="1"/>
          <p:nvPr/>
        </p:nvSpPr>
        <p:spPr>
          <a:xfrm>
            <a:off x="1823258" y="664326"/>
            <a:ext cx="5132070" cy="584775"/>
          </a:xfrm>
          <a:prstGeom prst="rect">
            <a:avLst/>
          </a:prstGeom>
          <a:noFill/>
        </p:spPr>
        <p:txBody>
          <a:bodyPr wrap="square" rtlCol="0">
            <a:spAutoFit/>
          </a:bodyPr>
          <a:lstStyle/>
          <a:p>
            <a:r>
              <a:rPr lang="en-US" sz="3200" b="1" dirty="0" err="1" smtClean="0">
                <a:latin typeface="+mj-lt"/>
              </a:rPr>
              <a:t>Bài</a:t>
            </a:r>
            <a:r>
              <a:rPr lang="en-US" sz="3200" b="1" dirty="0" smtClean="0">
                <a:latin typeface="+mj-lt"/>
              </a:rPr>
              <a:t> 3</a:t>
            </a:r>
            <a:r>
              <a:rPr lang="en-US" sz="3200" b="1" dirty="0">
                <a:latin typeface="+mj-lt"/>
              </a:rPr>
              <a:t>. </a:t>
            </a:r>
            <a:r>
              <a:rPr lang="en-US" sz="3200" b="1" dirty="0" err="1">
                <a:latin typeface="+mj-lt"/>
              </a:rPr>
              <a:t>Chọn</a:t>
            </a:r>
            <a:r>
              <a:rPr lang="en-US" sz="3200" b="1" dirty="0">
                <a:latin typeface="+mj-lt"/>
              </a:rPr>
              <a:t> a </a:t>
            </a:r>
            <a:r>
              <a:rPr lang="en-US" sz="3200" b="1" dirty="0" err="1">
                <a:latin typeface="+mj-lt"/>
              </a:rPr>
              <a:t>hoặc</a:t>
            </a:r>
            <a:r>
              <a:rPr lang="en-US" sz="3200" b="1" dirty="0">
                <a:latin typeface="+mj-lt"/>
              </a:rPr>
              <a:t> b</a:t>
            </a:r>
          </a:p>
        </p:txBody>
      </p:sp>
      <p:sp>
        <p:nvSpPr>
          <p:cNvPr id="11" name="Text Box 4"/>
          <p:cNvSpPr txBox="1"/>
          <p:nvPr/>
        </p:nvSpPr>
        <p:spPr>
          <a:xfrm>
            <a:off x="770313" y="1440181"/>
            <a:ext cx="10839796" cy="3385542"/>
          </a:xfrm>
          <a:prstGeom prst="rect">
            <a:avLst/>
          </a:prstGeom>
          <a:noFill/>
        </p:spPr>
        <p:txBody>
          <a:bodyPr wrap="square" rtlCol="0">
            <a:spAutoFit/>
          </a:bodyPr>
          <a:lstStyle/>
          <a:p>
            <a:r>
              <a:rPr lang="en-US" sz="3600" dirty="0" smtClean="0">
                <a:latin typeface="Arial-Rounded" panose="020B0500000000000000" pitchFamily="34" charset="0"/>
                <a:cs typeface="Arial-Rounded" panose="020B0500000000000000" pitchFamily="34" charset="0"/>
              </a:rPr>
              <a:t> </a:t>
            </a:r>
            <a:r>
              <a:rPr lang="en-US" sz="3200" b="1" dirty="0">
                <a:latin typeface="+mj-lt"/>
              </a:rPr>
              <a:t>a. </a:t>
            </a:r>
            <a:r>
              <a:rPr lang="en-US" sz="3200" b="1" dirty="0" err="1">
                <a:latin typeface="+mj-lt"/>
              </a:rPr>
              <a:t>Chọn</a:t>
            </a:r>
            <a:r>
              <a:rPr lang="en-US" sz="3200" b="1" dirty="0">
                <a:latin typeface="+mj-lt"/>
              </a:rPr>
              <a:t> </a:t>
            </a:r>
            <a:r>
              <a:rPr lang="en-US" sz="3200" b="1" dirty="0" err="1">
                <a:latin typeface="+mj-lt"/>
              </a:rPr>
              <a:t>tiếng</a:t>
            </a:r>
            <a:r>
              <a:rPr lang="en-US" sz="3200" b="1" dirty="0">
                <a:latin typeface="+mj-lt"/>
              </a:rPr>
              <a:t> </a:t>
            </a:r>
            <a:r>
              <a:rPr lang="en-US" sz="3200" b="1" dirty="0" err="1">
                <a:latin typeface="+mj-lt"/>
              </a:rPr>
              <a:t>chứa</a:t>
            </a:r>
            <a:r>
              <a:rPr lang="en-US" sz="3200" b="1" dirty="0">
                <a:latin typeface="+mj-lt"/>
              </a:rPr>
              <a:t> </a:t>
            </a:r>
            <a:r>
              <a:rPr lang="en-US" sz="3200" b="1" dirty="0" err="1">
                <a:latin typeface="+mj-lt"/>
              </a:rPr>
              <a:t>iêu</a:t>
            </a:r>
            <a:r>
              <a:rPr lang="en-US" sz="3200" b="1" dirty="0">
                <a:latin typeface="+mj-lt"/>
              </a:rPr>
              <a:t> </a:t>
            </a:r>
            <a:r>
              <a:rPr lang="en-US" sz="3200" b="1" dirty="0" err="1">
                <a:latin typeface="+mj-lt"/>
              </a:rPr>
              <a:t>hoặc</a:t>
            </a:r>
            <a:r>
              <a:rPr lang="en-US" sz="3200" b="1" dirty="0">
                <a:latin typeface="+mj-lt"/>
              </a:rPr>
              <a:t> </a:t>
            </a:r>
            <a:r>
              <a:rPr lang="en-US" sz="3200" b="1" dirty="0" err="1">
                <a:latin typeface="+mj-lt"/>
              </a:rPr>
              <a:t>ươu</a:t>
            </a:r>
            <a:r>
              <a:rPr lang="en-US" sz="3200" b="1" dirty="0">
                <a:latin typeface="+mj-lt"/>
              </a:rPr>
              <a:t> </a:t>
            </a:r>
            <a:r>
              <a:rPr lang="en-US" sz="3200" b="1" dirty="0" err="1">
                <a:latin typeface="+mj-lt"/>
              </a:rPr>
              <a:t>thay</a:t>
            </a:r>
            <a:r>
              <a:rPr lang="en-US" sz="3200" b="1" dirty="0">
                <a:latin typeface="+mj-lt"/>
              </a:rPr>
              <a:t> </a:t>
            </a:r>
            <a:r>
              <a:rPr lang="en-US" sz="3200" b="1" dirty="0" err="1">
                <a:latin typeface="+mj-lt"/>
              </a:rPr>
              <a:t>cho</a:t>
            </a:r>
            <a:r>
              <a:rPr lang="en-US" sz="3200" b="1" dirty="0">
                <a:latin typeface="+mj-lt"/>
              </a:rPr>
              <a:t> ô </a:t>
            </a:r>
            <a:r>
              <a:rPr lang="en-US" sz="3200" b="1" dirty="0" err="1" smtClean="0">
                <a:latin typeface="+mj-lt"/>
              </a:rPr>
              <a:t>trống</a:t>
            </a:r>
            <a:endParaRPr lang="en-US" sz="3200" b="1" dirty="0" smtClean="0">
              <a:latin typeface="+mj-lt"/>
            </a:endParaRPr>
          </a:p>
          <a:p>
            <a:pPr algn="ctr"/>
            <a:r>
              <a:rPr lang="vi-VN" i="1" dirty="0"/>
              <a:t> </a:t>
            </a:r>
            <a:r>
              <a:rPr lang="en-US" i="1" dirty="0" smtClean="0"/>
              <a:t>(</a:t>
            </a:r>
            <a:r>
              <a:rPr lang="vi-VN" i="1" dirty="0" smtClean="0"/>
              <a:t>hươu</a:t>
            </a:r>
            <a:r>
              <a:rPr lang="vi-VN" i="1" dirty="0"/>
              <a:t>, nhiều, khướu)</a:t>
            </a:r>
            <a:endParaRPr lang="en-US" dirty="0"/>
          </a:p>
          <a:p>
            <a:r>
              <a:rPr lang="en-US" sz="3200" b="1" dirty="0">
                <a:latin typeface="+mj-lt"/>
              </a:rPr>
              <a:t> </a:t>
            </a:r>
            <a:r>
              <a:rPr lang="en-US" sz="3200" b="1" dirty="0" smtClean="0">
                <a:latin typeface="+mj-lt"/>
              </a:rPr>
              <a:t>     </a:t>
            </a:r>
            <a:r>
              <a:rPr lang="en-US" sz="3200" dirty="0" smtClean="0">
                <a:latin typeface="+mj-lt"/>
              </a:rPr>
              <a:t> </a:t>
            </a:r>
            <a:r>
              <a:rPr lang="vi-VN" sz="3200" dirty="0" smtClean="0">
                <a:latin typeface="+mj-lt"/>
              </a:rPr>
              <a:t>Sóc </a:t>
            </a:r>
            <a:r>
              <a:rPr lang="vi-VN" sz="3200" dirty="0">
                <a:latin typeface="+mj-lt"/>
              </a:rPr>
              <a:t>hái rất                   hoa để tặng bạn bè. Nó tặng                  cao cổ một bó hoa thiên điểu rực rỡ. Con chim                  và chim liếu điếu được sóc tặng một bó hoa bồ công anh nhẹ như bông.</a:t>
            </a:r>
            <a:endParaRPr lang="en-US" sz="3200" dirty="0">
              <a:latin typeface="+mj-lt"/>
            </a:endParaRPr>
          </a:p>
          <a:p>
            <a:endParaRPr lang="en-US" sz="3200" dirty="0">
              <a:latin typeface="+mj-lt"/>
              <a:cs typeface="Arial-Rounded" panose="020B0500000000000000" pitchFamily="34" charset="0"/>
            </a:endParaRPr>
          </a:p>
        </p:txBody>
      </p:sp>
      <p:sp>
        <p:nvSpPr>
          <p:cNvPr id="24" name="Rectangle 23"/>
          <p:cNvSpPr/>
          <p:nvPr/>
        </p:nvSpPr>
        <p:spPr>
          <a:xfrm>
            <a:off x="3352800" y="2334486"/>
            <a:ext cx="1648690" cy="3740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9795164" y="2334485"/>
            <a:ext cx="1648690" cy="3740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25"/>
          <p:cNvSpPr/>
          <p:nvPr/>
        </p:nvSpPr>
        <p:spPr>
          <a:xfrm>
            <a:off x="8534401" y="2856784"/>
            <a:ext cx="1648690" cy="3740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77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144</Words>
  <Application>Microsoft Office PowerPoint</Application>
  <PresentationFormat>Widescreen</PresentationFormat>
  <Paragraphs>17</Paragraphs>
  <Slides>8</Slides>
  <Notes>1</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Arial-Rounded</vt:lpstr>
      <vt:lpstr>Calibri</vt:lpstr>
      <vt:lpstr>Calibri Light</vt:lpstr>
      <vt:lpstr>Times New Roman</vt:lpstr>
      <vt:lpstr>UTM Cookies</vt:lpstr>
      <vt:lpstr>8_Office Theme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PKComputer</dc:creator>
  <cp:lastModifiedBy>PKComputer</cp:lastModifiedBy>
  <cp:revision>18</cp:revision>
  <dcterms:created xsi:type="dcterms:W3CDTF">2021-05-26T07:40:58Z</dcterms:created>
  <dcterms:modified xsi:type="dcterms:W3CDTF">2023-11-08T08:19:05Z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