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gif" ContentType="image/gi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27" r:id="rId3"/>
    <p:sldId id="445" r:id="rId4"/>
    <p:sldId id="436" r:id="rId5"/>
    <p:sldId id="408" r:id="rId6"/>
    <p:sldId id="437" r:id="rId7"/>
    <p:sldId id="441" r:id="rId8"/>
    <p:sldId id="438" r:id="rId9"/>
    <p:sldId id="439" r:id="rId10"/>
    <p:sldId id="340" r:id="rId11"/>
  </p:sldIdLst>
  <p:sldSz cx="16276320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indent="-52260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indent="-78295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FF"/>
    <a:srgbClr val="FF3399"/>
    <a:srgbClr val="FF0066"/>
    <a:srgbClr val="FF7C80"/>
    <a:srgbClr val="EDF6F7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howGuides="1">
      <p:cViewPr varScale="1">
        <p:scale>
          <a:sx n="60" d="100"/>
          <a:sy n="60" d="100"/>
        </p:scale>
        <p:origin x="-67" y="-17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6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59219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38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20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38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panose="020B0604020202020204" pitchFamily="34" charset="0"/>
              </a:rPr>
            </a:fld>
            <a:endParaRPr lang="en-US" altLang="en-US" sz="1200">
              <a:cs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185" indent="0" algn="ctr">
              <a:buNone/>
              <a:defRPr/>
            </a:lvl2pPr>
            <a:lvl3pPr marL="1437005" indent="0" algn="ctr">
              <a:buNone/>
              <a:defRPr/>
            </a:lvl3pPr>
            <a:lvl4pPr marL="2155190" indent="0" algn="ctr">
              <a:buNone/>
              <a:defRPr/>
            </a:lvl4pPr>
            <a:lvl5pPr marL="2874010" indent="0" algn="ctr">
              <a:buNone/>
              <a:defRPr/>
            </a:lvl5pPr>
            <a:lvl6pPr marL="3592195" indent="0" algn="ctr">
              <a:buNone/>
              <a:defRPr/>
            </a:lvl6pPr>
            <a:lvl7pPr marL="4310380" indent="0" algn="ctr">
              <a:buNone/>
              <a:defRPr/>
            </a:lvl7pPr>
            <a:lvl8pPr marL="5029200" indent="0" algn="ctr">
              <a:buNone/>
              <a:defRPr/>
            </a:lvl8pPr>
            <a:lvl9pPr marL="574738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940406" y="527135"/>
            <a:ext cx="14395507" cy="940506"/>
          </a:xfrm>
        </p:spPr>
        <p:txBody>
          <a:bodyPr/>
          <a:lstStyle>
            <a:lvl1pPr algn="ctr">
              <a:defRPr sz="4265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/>
              <a:t>Date Area</a:t>
            </a:r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185" indent="0">
              <a:buNone/>
              <a:defRPr sz="2800"/>
            </a:lvl2pPr>
            <a:lvl3pPr marL="1437005" indent="0">
              <a:buNone/>
              <a:defRPr sz="2500"/>
            </a:lvl3pPr>
            <a:lvl4pPr marL="2155190" indent="0">
              <a:buNone/>
              <a:defRPr sz="2200"/>
            </a:lvl4pPr>
            <a:lvl5pPr marL="2874010" indent="0">
              <a:buNone/>
              <a:defRPr sz="2200"/>
            </a:lvl5pPr>
            <a:lvl6pPr marL="3592195" indent="0">
              <a:buNone/>
              <a:defRPr sz="2200"/>
            </a:lvl6pPr>
            <a:lvl7pPr marL="4310380" indent="0">
              <a:buNone/>
              <a:defRPr sz="2200"/>
            </a:lvl7pPr>
            <a:lvl8pPr marL="5029200" indent="0">
              <a:buNone/>
              <a:defRPr sz="2200"/>
            </a:lvl8pPr>
            <a:lvl9pPr marL="5747385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185" indent="0">
              <a:buNone/>
              <a:defRPr sz="4400"/>
            </a:lvl2pPr>
            <a:lvl3pPr marL="1437005" indent="0">
              <a:buNone/>
              <a:defRPr sz="3800"/>
            </a:lvl3pPr>
            <a:lvl4pPr marL="2155190" indent="0">
              <a:buNone/>
              <a:defRPr sz="3100"/>
            </a:lvl4pPr>
            <a:lvl5pPr marL="2874010" indent="0">
              <a:buNone/>
              <a:defRPr sz="3100"/>
            </a:lvl5pPr>
            <a:lvl6pPr marL="3592195" indent="0">
              <a:buNone/>
              <a:defRPr sz="3100"/>
            </a:lvl6pPr>
            <a:lvl7pPr marL="4310380" indent="0">
              <a:buNone/>
              <a:defRPr sz="3100"/>
            </a:lvl7pPr>
            <a:lvl8pPr marL="5029200" indent="0">
              <a:buNone/>
              <a:defRPr sz="3100"/>
            </a:lvl8pPr>
            <a:lvl9pPr marL="5747385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ctr"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5pPr>
      <a:lvl6pPr marL="71818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6pPr>
      <a:lvl7pPr marL="143700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7pPr>
      <a:lvl8pPr marL="215519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8pPr>
      <a:lvl9pPr marL="287401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538480" indent="-538480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7130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780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330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60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79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61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9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1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700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19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401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9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38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20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3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8.wmf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wmf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</a:t>
            </a:r>
            <a:r>
              <a:rPr lang="vi-VN" altLang="en-US" sz="3500" b="1">
                <a:solidFill>
                  <a:srgbClr val="FF0066"/>
                </a:solidFill>
                <a:latin typeface="Times New Roman" panose="02020603050405020304" pitchFamily="18" charset="0"/>
              </a:rPr>
              <a:t>ĐOÀN </a:t>
            </a:r>
            <a:r>
              <a:rPr lang="vi-VN" altLang="en-US" sz="3500" b="1">
                <a:solidFill>
                  <a:srgbClr val="FF0066"/>
                </a:solidFill>
                <a:latin typeface="Times New Roman" panose="02020603050405020304" pitchFamily="18" charset="0"/>
              </a:rPr>
              <a:t>LẬP</a:t>
            </a:r>
            <a:endParaRPr lang="vi-VN" altLang="en-US" sz="35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40" y="4343400"/>
            <a:ext cx="1092835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Tiếng Việt lớp 3</a:t>
            </a:r>
            <a:endParaRPr 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QUÝ THẦY CÔ</a:t>
            </a:r>
            <a:endParaRPr lang="en-US" sz="6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 DỰ GIỜ THĂM LỚP</a:t>
            </a:r>
            <a:endParaRPr lang="en-US" sz="6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346937" y="7086600"/>
            <a:ext cx="5974560" cy="112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FF0066"/>
                </a:solidFill>
                <a:latin typeface="Times New Roman" panose="02020603050405020304" pitchFamily="18" charset="0"/>
              </a:rPr>
              <a:t>Giáo viên:</a:t>
            </a:r>
            <a:r>
              <a:rPr lang="vi-VN" altLang="en-US" sz="3200" b="1" i="1">
                <a:solidFill>
                  <a:srgbClr val="FF0066"/>
                </a:solidFill>
                <a:latin typeface="Times New Roman" panose="02020603050405020304" pitchFamily="18" charset="0"/>
              </a:rPr>
              <a:t> Nguyễn Thị Lịch</a:t>
            </a:r>
            <a:endParaRPr lang="en-US" altLang="en-US" sz="3200" b="1" i="1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3200" b="1" i="1">
                <a:solidFill>
                  <a:srgbClr val="FF0066"/>
                </a:solidFill>
                <a:latin typeface="Times New Roman" panose="02020603050405020304" pitchFamily="18" charset="0"/>
              </a:rPr>
              <a:t>Lớp:  3</a:t>
            </a:r>
            <a:r>
              <a:rPr lang="vi-VN" altLang="en-US" sz="3200" b="1" i="1">
                <a:solidFill>
                  <a:srgbClr val="FF0066"/>
                </a:solidFill>
                <a:latin typeface="Times New Roman" panose="02020603050405020304" pitchFamily="18" charset="0"/>
              </a:rPr>
              <a:t>C</a:t>
            </a:r>
            <a:endParaRPr lang="vi-VN" altLang="en-US" sz="3200" b="1" i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794" y="503809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3119" y="5835595"/>
            <a:ext cx="3320258" cy="236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 yêu cây xanh- Bài hát cực hay cho thiếu nhi về môi trường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3"/>
          <a:srcRect t="1941" b="1985"/>
          <a:stretch>
            <a:fillRect/>
          </a:stretch>
        </p:blipFill>
        <p:spPr>
          <a:xfrm>
            <a:off x="975519" y="800100"/>
            <a:ext cx="14325600" cy="754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21481" y="1276142"/>
            <a:ext cx="6934719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CON SỐ MAY MẮN</a:t>
            </a:r>
            <a:endParaRPr lang="en-US" sz="3600" b="1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Điền </a:t>
            </a: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 </a:t>
            </a:r>
            <a:r>
              <a:rPr lang="en-US" sz="36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endParaRPr 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Plaque 9"/>
          <p:cNvSpPr/>
          <p:nvPr/>
        </p:nvSpPr>
        <p:spPr>
          <a:xfrm>
            <a:off x="10195719" y="7848600"/>
            <a:ext cx="4495800" cy="990600"/>
          </a:xfrm>
          <a:prstGeom prst="plaque">
            <a:avLst/>
          </a:prstGeom>
          <a:blipFill>
            <a:blip r:embed="rId1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ĐẦU QUAY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131551" y="2428672"/>
            <a:ext cx="4505528" cy="4505528"/>
            <a:chOff x="9918032" y="2667000"/>
            <a:chExt cx="4505528" cy="4505528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78" t="38866" r="35292" b="27659"/>
            <a:stretch>
              <a:fillRect/>
            </a:stretch>
          </p:blipFill>
          <p:spPr bwMode="auto">
            <a:xfrm>
              <a:off x="9918032" y="2667000"/>
              <a:ext cx="4505528" cy="4505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 rot="19631274">
              <a:off x="11287697" y="3338058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rgbClr val="FF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US" sz="4800" b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790714">
              <a:off x="12531450" y="3337763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4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4367033">
              <a:off x="13262804" y="4175915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7469450">
              <a:off x="13014379" y="5345261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0800000">
              <a:off x="11928157" y="5961480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48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4373383">
              <a:off x="10804726" y="5426144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sz="4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7617700">
              <a:off x="10520130" y="4175915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smtClean="0">
                  <a:solidFill>
                    <a:srgbClr val="66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4800" b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V="1">
            <a:off x="12384315" y="3515228"/>
            <a:ext cx="0" cy="1196025"/>
          </a:xfrm>
          <a:prstGeom prst="straightConnector1">
            <a:avLst/>
          </a:prstGeom>
          <a:ln w="127000">
            <a:solidFill>
              <a:srgbClr val="FF000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0398919" y="4745198"/>
            <a:ext cx="4114801" cy="3103402"/>
            <a:chOff x="10398919" y="4745198"/>
            <a:chExt cx="4114801" cy="3103402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2392819" y="4745198"/>
              <a:ext cx="0" cy="3103402"/>
            </a:xfrm>
            <a:prstGeom prst="line">
              <a:avLst/>
            </a:prstGeom>
            <a:ln w="228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10398919" y="7734300"/>
              <a:ext cx="4114801" cy="0"/>
            </a:xfrm>
            <a:prstGeom prst="line">
              <a:avLst/>
            </a:prstGeom>
            <a:ln w="228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4006651" y="4699000"/>
            <a:ext cx="1745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30304" y="4698651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73233" y="4698680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01137" y="3155545"/>
            <a:ext cx="2406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50190" y="3155196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96319" y="3155225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5737" y="2971800"/>
            <a:ext cx="2471234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   </a:t>
            </a:r>
            <a:endParaRPr lang="en-US" sz="5400" b="1" cap="none" spc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44030" y="4529723"/>
            <a:ext cx="2471234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   </a:t>
            </a:r>
            <a:endParaRPr lang="en-US" sz="5400" b="1" cap="none" spc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80627" y="3176837"/>
            <a:ext cx="2198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80409" y="317648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71009" y="317651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44030" y="2971800"/>
            <a:ext cx="2471234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   </a:t>
            </a:r>
            <a:endParaRPr lang="en-US" sz="5400" b="1" cap="none" spc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69458" y="3155195"/>
            <a:ext cx="2133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chõng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939240" y="3154875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400800" y="2986268"/>
            <a:ext cx="2471234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   </a:t>
            </a:r>
            <a:endParaRPr lang="en-US" sz="5400" b="1" cap="none" spc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00886" y="6180727"/>
            <a:ext cx="2406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48339" y="618037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094468" y="618040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63985" y="6001523"/>
            <a:ext cx="2458410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   </a:t>
            </a:r>
            <a:endParaRPr lang="en-US" sz="5400" b="1" cap="none" spc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49744" y="6180727"/>
            <a:ext cx="1859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òn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ịa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003062" y="6180378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954355" y="6180407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44030" y="6011450"/>
            <a:ext cx="2471234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    </a:t>
            </a:r>
            <a:endParaRPr lang="en-US" sz="5400" b="1" cap="none" spc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569458" y="6180727"/>
            <a:ext cx="2201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ắt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r>
              <a:rPr lang="en-US" sz="32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</a:t>
            </a:r>
            <a:endParaRPr lang="en-US" sz="32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66111" y="6180378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812240" y="618040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00800" y="6011450"/>
            <a:ext cx="2471234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    </a:t>
            </a:r>
            <a:endParaRPr lang="en-US" sz="5400" b="1" cap="none" spc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04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0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600000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1700000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14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1" grpId="0"/>
      <p:bldP spid="42" grpId="0"/>
      <p:bldP spid="21" grpId="0" animBg="1"/>
      <p:bldP spid="28" grpId="0" animBg="1"/>
      <p:bldP spid="44" grpId="0"/>
      <p:bldP spid="45" grpId="0"/>
      <p:bldP spid="22" grpId="0" animBg="1"/>
      <p:bldP spid="48" grpId="0"/>
      <p:bldP spid="23" grpId="0" animBg="1"/>
      <p:bldP spid="50" grpId="0"/>
      <p:bldP spid="51" grpId="0"/>
      <p:bldP spid="25" grpId="0" animBg="1"/>
      <p:bldP spid="53" grpId="0"/>
      <p:bldP spid="54" grpId="0"/>
      <p:bldP spid="26" grpId="0" animBg="1"/>
      <p:bldP spid="56" grpId="0"/>
      <p:bldP spid="57" grpId="0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823120" y="5791200"/>
          <a:ext cx="148590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799"/>
                <a:gridCol w="6096000"/>
                <a:gridCol w="4267201"/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FF"/>
                          </a:solidFill>
                        </a:rPr>
                        <a:t>Người</a:t>
                      </a:r>
                      <a:endParaRPr lang="en-US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FF"/>
                          </a:solidFill>
                        </a:rPr>
                        <a:t>Đồ vật</a:t>
                      </a:r>
                      <a:endParaRPr lang="en-US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0000FF"/>
                          </a:solidFill>
                        </a:rPr>
                        <a:t> Hoạt động</a:t>
                      </a:r>
                      <a:endParaRPr lang="en-US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4600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552734" y="163703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3622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Xếp các từ ngữ dưới đây vào nhóm thích hợp:</a:t>
            </a:r>
            <a:endParaRPr lang="en-US" sz="3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8519" y="3311353"/>
            <a:ext cx="1981200" cy="574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sách</a:t>
            </a:r>
            <a:endParaRPr 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85519" y="3311353"/>
            <a:ext cx="2711165" cy="574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 thư viện</a:t>
            </a:r>
            <a:endParaRPr 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012291" y="3318703"/>
            <a:ext cx="3554564" cy="5674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mượn sách</a:t>
            </a:r>
            <a:endParaRPr 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94719" y="4038600"/>
            <a:ext cx="1676400" cy="602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166519" y="4038600"/>
            <a:ext cx="1598749" cy="602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endParaRPr 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012291" y="4046621"/>
            <a:ext cx="2711165" cy="594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sách</a:t>
            </a:r>
            <a:endParaRPr 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170481" y="4046621"/>
            <a:ext cx="2597238" cy="594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mượn</a:t>
            </a:r>
            <a:endParaRPr 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93354" y="4812632"/>
            <a:ext cx="2711165" cy="554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đọc</a:t>
            </a:r>
            <a:endParaRPr 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66519" y="4800600"/>
            <a:ext cx="1598749" cy="566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059504" y="4800600"/>
            <a:ext cx="2285999" cy="566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 thư</a:t>
            </a:r>
            <a:endParaRPr 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2634119" y="4812632"/>
            <a:ext cx="1394854" cy="554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634119" y="3311353"/>
            <a:ext cx="1394854" cy="574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endParaRPr 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732155" y="-290195"/>
            <a:ext cx="2117090" cy="300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OINSET2"/>
          <p:cNvPicPr>
            <a:picLocks noChangeAspect="1" noChangeArrowheads="1"/>
          </p:cNvPicPr>
          <p:nvPr>
            <p:ph sz="half" idx="2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549630" y="-1905"/>
            <a:ext cx="2140585" cy="275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08919" y="6096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Câu nói nào của mỗi bạn ở tranh A và tranh B có gì khác:</a:t>
            </a:r>
            <a:endParaRPr lang="en-US" sz="3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 descr="A group of children posing for a photo&#10;&#10;Description automatically generated with low confidence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68" y="1600149"/>
            <a:ext cx="5827746" cy="33953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520" y="1447749"/>
            <a:ext cx="5410200" cy="3395396"/>
          </a:xfrm>
          <a:prstGeom prst="rect">
            <a:avLst/>
          </a:prstGeom>
        </p:spPr>
      </p:pic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975519" y="5486203"/>
          <a:ext cx="148590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6096000"/>
                <a:gridCol w="59436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câu được viết ở tranh A</a:t>
                      </a:r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370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6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câu được viết ở tranh B</a:t>
                      </a:r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6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ngữ</a:t>
                      </a:r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6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 câu</a:t>
                      </a:r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6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 đích nói</a:t>
                      </a:r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32719" y="697865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Câu nói nào của mỗi bạn ở tranh A và tranh B có gì khác:</a:t>
            </a:r>
            <a:endParaRPr lang="en-US" sz="3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 descr="A group of children posing for a photo&#10;&#10;Description automatically generated with low confidence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168" y="1676349"/>
            <a:ext cx="5827746" cy="33953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4520" y="1565224"/>
            <a:ext cx="5410200" cy="3395396"/>
          </a:xfrm>
          <a:prstGeom prst="rect">
            <a:avLst/>
          </a:prstGeom>
        </p:spPr>
      </p:pic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1051719" y="5269033"/>
          <a:ext cx="148590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6096000"/>
                <a:gridCol w="59436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câu được viết ở tranh A</a:t>
                      </a:r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370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6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câu được viết ở tranh B</a:t>
                      </a:r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6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ngữ</a:t>
                      </a:r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n-US" sz="36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 câu</a:t>
                      </a:r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360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 đích nói</a:t>
                      </a:r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480760" y="5791299"/>
            <a:ext cx="39356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muộn, vui, đẹp</a:t>
            </a:r>
            <a:endParaRPr lang="en-US" sz="36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90074" y="6462395"/>
            <a:ext cx="23919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chấm</a:t>
            </a:r>
            <a:endParaRPr lang="en-US" sz="36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70851" y="7238902"/>
            <a:ext cx="1285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endParaRPr lang="en-US" sz="36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957282" y="5943427"/>
            <a:ext cx="32301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thế, quá, lắm</a:t>
            </a:r>
            <a:endParaRPr lang="en-US" sz="36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033920" y="6476777"/>
            <a:ext cx="32301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chấm than</a:t>
            </a:r>
            <a:endParaRPr lang="en-US" sz="36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033678" y="7238902"/>
            <a:ext cx="31539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cảm xúc</a:t>
            </a:r>
            <a:endParaRPr lang="en-US" sz="36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4" grpId="0"/>
      <p:bldP spid="27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32811" y="1066800"/>
            <a:ext cx="14011818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Những từ in đậm tr</a:t>
            </a:r>
            <a:r>
              <a:rPr lang="vi-VN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bài tập 2: </a:t>
            </a:r>
            <a:r>
              <a:rPr lang="en-US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thế, lắm, quá </a:t>
            </a: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 sung điều gì cho câu: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 t="46981" r="79179" b="44316"/>
          <a:stretch>
            <a:fillRect/>
          </a:stretch>
        </p:blipFill>
        <p:spPr bwMode="auto">
          <a:xfrm>
            <a:off x="1737624" y="2895600"/>
            <a:ext cx="4222881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1" t="47021" r="64637" b="43509"/>
          <a:stretch>
            <a:fillRect/>
          </a:stretch>
        </p:blipFill>
        <p:spPr bwMode="auto">
          <a:xfrm>
            <a:off x="1759686" y="4571699"/>
            <a:ext cx="4186990" cy="153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6" t="46140" r="50199" b="43509"/>
          <a:stretch>
            <a:fillRect/>
          </a:stretch>
        </p:blipFill>
        <p:spPr bwMode="auto">
          <a:xfrm>
            <a:off x="1509024" y="6105243"/>
            <a:ext cx="4207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518" y="2286062"/>
            <a:ext cx="8197541" cy="514470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08919" y="2514600"/>
            <a:ext cx="14325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Chuyển các câu dưới đây thành câu cảm theo mẫu:</a:t>
            </a:r>
            <a:endParaRPr lang="en-US" sz="3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Quyển từ điển này hữu ích.        Quyển từ điển này hữu ích quá!</a:t>
            </a:r>
            <a:endParaRPr lang="en-US" sz="3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04119" y="4226317"/>
            <a:ext cx="661922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Bạn ấy đọc nhiều sách.</a:t>
            </a:r>
            <a:endParaRPr lang="en-US" sz="3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06967" y="5080576"/>
            <a:ext cx="661922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Thư viện trường mình rộng.</a:t>
            </a:r>
            <a:endParaRPr lang="en-US" sz="3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04119" y="5876092"/>
            <a:ext cx="661922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Thư viện đóng cửa muộn.</a:t>
            </a:r>
            <a:endParaRPr lang="en-US" sz="3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281214" y="3505200"/>
            <a:ext cx="35219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508919" y="2514600"/>
            <a:ext cx="10363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4. Chuyển các câu dưới đây thành câu cảm </a:t>
            </a:r>
            <a:endParaRPr lang="en-US" sz="3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443119" y="4267200"/>
            <a:ext cx="669397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Bạn ấy đọc nhiều </a:t>
            </a:r>
            <a:r>
              <a:rPr lang="en-US" sz="3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 quá!</a:t>
            </a:r>
            <a:endParaRPr lang="en-US" sz="3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57309" y="5121459"/>
            <a:ext cx="760581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Thư viện trường mình </a:t>
            </a:r>
            <a:r>
              <a:rPr lang="en-US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 </a:t>
            </a:r>
            <a:r>
              <a:rPr lang="en-US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8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481219" y="5916975"/>
            <a:ext cx="72975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Thư viện đóng cửa </a:t>
            </a:r>
            <a:r>
              <a:rPr lang="en-US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muộn quá!</a:t>
            </a:r>
            <a:endParaRPr lang="en-US" sz="3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7700425" y="4724400"/>
            <a:ext cx="58079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700424" y="5562600"/>
            <a:ext cx="58079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700423" y="6324600"/>
            <a:ext cx="58079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6" name="Picture 5" descr="POINSET2"/>
          <p:cNvPicPr>
            <a:picLocks noChangeAspect="1" noChangeArrowheads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01090" y="-659130"/>
            <a:ext cx="2117090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OINSET2"/>
          <p:cNvPicPr>
            <a:picLocks noChangeAspect="1" noChangeArrowheads="1"/>
          </p:cNvPicPr>
          <p:nvPr>
            <p:ph sz="half" idx="2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285470" y="-266065"/>
            <a:ext cx="2140585" cy="328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19" grpId="0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XIN CHÂN THÀNH CẢM ƠN </a:t>
            </a:r>
            <a:endParaRPr lang="vi-VN" sz="5700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PPSNARRATION" val="23,1047787239,C:\Users\Tailieu\Documents\Bai giang duong truong son_pptx\Media.ppcx"/>
</p:tagLst>
</file>

<file path=ppt/tags/tag6.xml><?xml version="1.0" encoding="utf-8"?>
<p:tagLst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0</TotalTime>
  <Words>1279</Words>
  <Application>WPS Presentation</Application>
  <PresentationFormat>Custom</PresentationFormat>
  <Paragraphs>176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SimSun</vt:lpstr>
      <vt:lpstr>Wingdings</vt:lpstr>
      <vt:lpstr>Times New Roman</vt:lpstr>
      <vt:lpstr>Arial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Kim Phượng Nguyễn Thị</cp:lastModifiedBy>
  <cp:revision>1082</cp:revision>
  <dcterms:created xsi:type="dcterms:W3CDTF">2008-09-09T22:52:00Z</dcterms:created>
  <dcterms:modified xsi:type="dcterms:W3CDTF">2024-10-29T05:13:11Z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C77E11B8E71546A3B3161AF7522C12D0_12</vt:lpwstr>
  </property>
  <property fmtid="{D5CDD505-2E9C-101B-9397-08002B2CF9AE}" pid="3" name="KSOProductBuildVer">
    <vt:lpwstr>1033-12.2.0.18607</vt:lpwstr>
  </property>
</Properties>
</file>