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671" r:id="rId2"/>
  </p:sldMasterIdLst>
  <p:notesMasterIdLst>
    <p:notesMasterId r:id="rId17"/>
  </p:notes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8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E5785-5500-4135-B2A3-437C63C4F325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5B81A-D668-42A0-AF36-20EAA5AAE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22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44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1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2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241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5801"/>
            <a:ext cx="7661275" cy="2057400"/>
          </a:xfrm>
        </p:spPr>
        <p:txBody>
          <a:bodyPr wrap="square"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B1C8803-0542-76BB-6DF0-FCC5FE74B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4237" y="2819905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6191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35C6E61-8847-4830-9FF4-365A758995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6191" y="3429001"/>
            <a:ext cx="3283527" cy="23802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4406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685804"/>
            <a:ext cx="7661274" cy="2069086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4237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53487" y="1153397"/>
            <a:ext cx="2871788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02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138039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1" y="3429000"/>
            <a:ext cx="5143501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5143500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1153397"/>
            <a:ext cx="5629275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0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D96AF8D7-D3E5-B5C6-030A-DFBC5AEC7D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2282" y="3616037"/>
            <a:ext cx="5503718" cy="20719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8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D049-71FF-411B-BCE5-A051E826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7692D-ABCF-997B-650B-266DF91A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E306B-148D-CE50-D43B-2DEE1378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411AD-3E1B-501F-B9F8-D0AAF3F5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9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72686-CE9D-3B74-9DE2-86FB708C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822D6-F437-1E07-DBC9-57FD7321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AF305-6821-F7EE-9D30-6FE81EC2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46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5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55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8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87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50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2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31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2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1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39000">
              <a:schemeClr val="accent6">
                <a:lumMod val="75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41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54" r:id="rId6"/>
    <p:sldLayoutId id="2147483750" r:id="rId7"/>
    <p:sldLayoutId id="2147483751" r:id="rId8"/>
    <p:sldLayoutId id="2147483752" r:id="rId9"/>
    <p:sldLayoutId id="2147483753" r:id="rId10"/>
    <p:sldLayoutId id="214748375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39000">
              <a:schemeClr val="accent6">
                <a:lumMod val="75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D9625-ED1C-9C68-D8B9-B6502FCC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23"/>
            <a:ext cx="105156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293A9-2FAF-A155-DC7A-FE995344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229"/>
            <a:ext cx="105156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B5DE-B15D-9D1C-21D2-953FFCB00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23958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2CC72135-826E-3084-1ACC-9293218F24EE}"/>
              </a:ext>
            </a:extLst>
          </p:cNvPr>
          <p:cNvGrpSpPr/>
          <p:nvPr userDrawn="1"/>
        </p:nvGrpSpPr>
        <p:grpSpPr>
          <a:xfrm>
            <a:off x="11350549" y="6275881"/>
            <a:ext cx="378619" cy="267073"/>
            <a:chOff x="0" y="0"/>
            <a:chExt cx="504824" cy="356095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024BCD63-D1A0-9E6D-3EA4-16D1E0509D18}"/>
                </a:ext>
              </a:extLst>
            </p:cNvPr>
            <p:cNvSpPr/>
            <p:nvPr/>
          </p:nvSpPr>
          <p:spPr>
            <a:xfrm>
              <a:off x="0" y="180134"/>
              <a:ext cx="50482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3E483999-BF7F-A26B-845E-8C65CD948361}"/>
                </a:ext>
              </a:extLst>
            </p:cNvPr>
            <p:cNvSpPr/>
            <p:nvPr/>
          </p:nvSpPr>
          <p:spPr>
            <a:xfrm>
              <a:off x="324689" y="0"/>
              <a:ext cx="177185" cy="1771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B9696663-8271-B1D6-1A2F-9E2DDAA3DD5E}"/>
                </a:ext>
              </a:extLst>
            </p:cNvPr>
            <p:cNvSpPr/>
            <p:nvPr/>
          </p:nvSpPr>
          <p:spPr>
            <a:xfrm flipV="1">
              <a:off x="324689" y="178911"/>
              <a:ext cx="177185" cy="17718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11" name="textruta 3">
            <a:extLst>
              <a:ext uri="{FF2B5EF4-FFF2-40B4-BE49-F238E27FC236}">
                <a16:creationId xmlns:a16="http://schemas.microsoft.com/office/drawing/2014/main" id="{2DC00BBB-96D5-E144-A351-6386B4BABF32}"/>
              </a:ext>
            </a:extLst>
          </p:cNvPr>
          <p:cNvSpPr txBox="1"/>
          <p:nvPr userDrawn="1"/>
        </p:nvSpPr>
        <p:spPr>
          <a:xfrm>
            <a:off x="10707476" y="6260827"/>
            <a:ext cx="759780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1pPr>
          </a:lstStyle>
          <a:p>
            <a:r>
              <a:rPr sz="1500" dirty="0"/>
              <a:t>NEXT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1BC50-F5C7-B39F-F295-96C0BF7EA5D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212" y="6418052"/>
            <a:ext cx="25431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4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392">
          <p15:clr>
            <a:srgbClr val="F26B43"/>
          </p15:clr>
        </p15:guide>
        <p15:guide id="3" orient="horz" pos="5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cut.com/vi-vn/tools/desktop-video-edito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nimiz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v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nwayml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ng.com/?mkt=en-us" TargetMode="External"/><Relationship Id="rId4" Type="http://schemas.openxmlformats.org/officeDocument/2006/relationships/hyperlink" Target="https://gemini.google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deogram.ai/login" TargetMode="External"/><Relationship Id="rId3" Type="http://schemas.openxmlformats.org/officeDocument/2006/relationships/hyperlink" Target="https://chatgpt.com/" TargetMode="External"/><Relationship Id="rId7" Type="http://schemas.openxmlformats.org/officeDocument/2006/relationships/hyperlink" Target="https://leonardo.ai/**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bility.ai/" TargetMode="External"/><Relationship Id="rId5" Type="http://schemas.openxmlformats.org/officeDocument/2006/relationships/hyperlink" Target="https://www.midjourney.com/" TargetMode="External"/><Relationship Id="rId4" Type="http://schemas.openxmlformats.org/officeDocument/2006/relationships/hyperlink" Target="https://www.bing.com/creat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ietnix.vn/chuyen-van-ban-thanh-giong-noi/" TargetMode="External"/><Relationship Id="rId3" Type="http://schemas.openxmlformats.org/officeDocument/2006/relationships/hyperlink" Target="https://ttsfree.com/" TargetMode="External"/><Relationship Id="rId7" Type="http://schemas.openxmlformats.org/officeDocument/2006/relationships/hyperlink" Target="https://app.vievoiceai.com/dashboar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bee.vn/" TargetMode="External"/><Relationship Id="rId5" Type="http://schemas.openxmlformats.org/officeDocument/2006/relationships/hyperlink" Target="https://elevenlabs.io/**" TargetMode="External"/><Relationship Id="rId4" Type="http://schemas.openxmlformats.org/officeDocument/2006/relationships/hyperlink" Target="https://www.dupdub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.express.adobe.com/tools/animate-from-audio" TargetMode="External"/><Relationship Id="rId13" Type="http://schemas.openxmlformats.org/officeDocument/2006/relationships/hyperlink" Target="https://www.animaker.com/**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virbo.wondershare.com/**" TargetMode="External"/><Relationship Id="rId12" Type="http://schemas.openxmlformats.org/officeDocument/2006/relationships/hyperlink" Target="https://lumen5.com/**" TargetMode="External"/><Relationship Id="rId2" Type="http://schemas.openxmlformats.org/officeDocument/2006/relationships/video" Target="../media/media1.mp4"/><Relationship Id="rId16" Type="http://schemas.openxmlformats.org/officeDocument/2006/relationships/image" Target="../media/image5.png"/><Relationship Id="rId1" Type="http://schemas.microsoft.com/office/2007/relationships/media" Target="../media/media1.mp4"/><Relationship Id="rId6" Type="http://schemas.openxmlformats.org/officeDocument/2006/relationships/hyperlink" Target="https://virbo.wondershare.com/" TargetMode="External"/><Relationship Id="rId11" Type="http://schemas.openxmlformats.org/officeDocument/2006/relationships/hyperlink" Target="https://ai.invideo.io/**" TargetMode="External"/><Relationship Id="rId5" Type="http://schemas.openxmlformats.org/officeDocument/2006/relationships/hyperlink" Target="http://www.heygen.com/" TargetMode="External"/><Relationship Id="rId15" Type="http://schemas.openxmlformats.org/officeDocument/2006/relationships/hyperlink" Target="https://www.steve.ai/**" TargetMode="External"/><Relationship Id="rId10" Type="http://schemas.openxmlformats.org/officeDocument/2006/relationships/hyperlink" Target="http://fliki.ai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pictory.ai/" TargetMode="External"/><Relationship Id="rId14" Type="http://schemas.openxmlformats.org/officeDocument/2006/relationships/hyperlink" Target="https://www.steve.ai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klingai.com/" TargetMode="Externa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hailuoai.video/**" TargetMode="External"/><Relationship Id="rId12" Type="http://schemas.openxmlformats.org/officeDocument/2006/relationships/image" Target="../media/image6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hyperlink" Target="https://hailuoai.video/" TargetMode="External"/><Relationship Id="rId11" Type="http://schemas.openxmlformats.org/officeDocument/2006/relationships/hyperlink" Target="https://pika.art/login" TargetMode="External"/><Relationship Id="rId5" Type="http://schemas.openxmlformats.org/officeDocument/2006/relationships/hyperlink" Target="https://haiper.ai/" TargetMode="External"/><Relationship Id="rId10" Type="http://schemas.openxmlformats.org/officeDocument/2006/relationships/hyperlink" Target="https://www.genmo.ai/**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genmo.ai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boomy.com/" TargetMode="Externa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s://soundful.com/en-us/" TargetMode="External"/><Relationship Id="rId5" Type="http://schemas.openxmlformats.org/officeDocument/2006/relationships/hyperlink" Target="https://suno.com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986152-217C-0FFF-7A89-3B8B98E81E0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-1" b="24980"/>
          <a:stretch/>
        </p:blipFill>
        <p:spPr>
          <a:xfrm>
            <a:off x="3068" y="8084"/>
            <a:ext cx="12188932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33A6BF-AD43-3AF0-6F94-5A9C876C6D60}"/>
              </a:ext>
            </a:extLst>
          </p:cNvPr>
          <p:cNvSpPr txBox="1"/>
          <p:nvPr/>
        </p:nvSpPr>
        <p:spPr>
          <a:xfrm>
            <a:off x="1499829" y="965467"/>
            <a:ext cx="9192342" cy="2736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spc="600" dirty="0" err="1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Chuyên</a:t>
            </a:r>
            <a:r>
              <a:rPr lang="en-US" sz="4400" cap="all" spc="600" dirty="0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 </a:t>
            </a:r>
            <a:r>
              <a:rPr lang="en-US" sz="4400" cap="all" spc="600" dirty="0" err="1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đề</a:t>
            </a:r>
            <a:r>
              <a:rPr lang="en-US" sz="4400" cap="all" spc="600" dirty="0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spc="600" dirty="0" err="1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Ứng</a:t>
            </a:r>
            <a:r>
              <a:rPr lang="en-US" sz="4400" cap="all" spc="600" dirty="0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 </a:t>
            </a:r>
            <a:r>
              <a:rPr lang="en-US" sz="4400" cap="all" spc="600" dirty="0" err="1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dụng</a:t>
            </a:r>
            <a:r>
              <a:rPr lang="en-US" sz="4400" cap="all" spc="600" dirty="0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 </a:t>
            </a:r>
            <a:r>
              <a:rPr lang="en-US" sz="4400" cap="all" spc="600" dirty="0" err="1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công</a:t>
            </a:r>
            <a:r>
              <a:rPr lang="en-US" sz="4400" cap="all" spc="600" dirty="0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 </a:t>
            </a:r>
            <a:r>
              <a:rPr lang="en-US" sz="4400" cap="all" spc="600" dirty="0" err="1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nghệ</a:t>
            </a:r>
            <a:r>
              <a:rPr lang="en-US" sz="4400" cap="all" spc="600" dirty="0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 AI </a:t>
            </a:r>
            <a:r>
              <a:rPr lang="en-US" sz="4400" cap="all" spc="600" dirty="0" err="1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trong</a:t>
            </a:r>
            <a:r>
              <a:rPr lang="en-US" sz="4400" cap="all" spc="600" dirty="0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 </a:t>
            </a:r>
            <a:r>
              <a:rPr lang="en-US" sz="4400" cap="all" spc="600" dirty="0" err="1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dạy</a:t>
            </a:r>
            <a:r>
              <a:rPr lang="en-US" sz="4400" cap="all" spc="600" dirty="0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 </a:t>
            </a:r>
            <a:r>
              <a:rPr lang="en-US" sz="4400" cap="all" spc="600" dirty="0" err="1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học</a:t>
            </a:r>
            <a:r>
              <a:rPr lang="en-US" sz="4400" cap="all" spc="600" dirty="0">
                <a:solidFill>
                  <a:srgbClr val="FFFF00"/>
                </a:solidFill>
                <a:latin typeface="#9Slide03 AllRoundGothic" panose="020B0703020202020104" pitchFamily="34" charset="0"/>
                <a:ea typeface="+mj-ea"/>
                <a:cs typeface="+mj-cs"/>
              </a:rPr>
              <a:t>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2D138FF-D6C9-CBDA-4B0E-896E8FF71F40}"/>
              </a:ext>
            </a:extLst>
          </p:cNvPr>
          <p:cNvSpPr txBox="1"/>
          <p:nvPr/>
        </p:nvSpPr>
        <p:spPr>
          <a:xfrm>
            <a:off x="3940278" y="179923"/>
            <a:ext cx="431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#9Slide01 Tieu de ngan" panose="00000800000000000000" pitchFamily="2" charset="0"/>
              </a:rPr>
              <a:t>TRƯỜNG TIỂU HỌC ĐOÀN LẬP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78938C-1072-D14C-16A9-BBAD1411FA86}"/>
              </a:ext>
            </a:extLst>
          </p:cNvPr>
          <p:cNvSpPr txBox="1"/>
          <p:nvPr/>
        </p:nvSpPr>
        <p:spPr>
          <a:xfrm>
            <a:off x="3505200" y="5982704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71C858-9765-6A8F-8DA2-EA9154D74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996472"/>
            <a:ext cx="4746523" cy="29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1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1DAFE-4138-BB29-2D56-BE7932A6E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9593B20-E858-5AA3-67F9-F16679A11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E49FB3-4D7F-10B0-8555-76851BFC3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5E7A5B-8996-DB56-B9AC-01EF31EDA4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335" r="1" b="6652"/>
          <a:stretch/>
        </p:blipFill>
        <p:spPr>
          <a:xfrm>
            <a:off x="-38331" y="45872"/>
            <a:ext cx="12188932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C07246-A6CB-6B26-8E9D-2E3F54CB8A19}"/>
              </a:ext>
            </a:extLst>
          </p:cNvPr>
          <p:cNvSpPr txBox="1"/>
          <p:nvPr/>
        </p:nvSpPr>
        <p:spPr>
          <a:xfrm>
            <a:off x="479552" y="150490"/>
            <a:ext cx="10691166" cy="478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chuyên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đề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ứng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dụng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công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nghệ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ai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trong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dạy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học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EC63A78-ADDB-96B5-1C31-0CD3FB0BB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0E7CF35-79E0-9CD0-211A-7DAB98689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8B169B8-1512-C56C-D89A-57BBEBBAE985}"/>
              </a:ext>
            </a:extLst>
          </p:cNvPr>
          <p:cNvSpPr txBox="1"/>
          <p:nvPr/>
        </p:nvSpPr>
        <p:spPr>
          <a:xfrm>
            <a:off x="1228015" y="1140817"/>
            <a:ext cx="7698658" cy="3888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3.7</a:t>
            </a:r>
            <a:r>
              <a:rPr lang="vi-VN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Canva</a:t>
            </a:r>
            <a:r>
              <a:rPr lang="en-US" sz="2400" b="1" kern="100" dirty="0">
                <a:solidFill>
                  <a:srgbClr val="FFFF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https://www.canva.com/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Chức năng giới thiệu: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 slide thuyết trình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 phiếu bài tập, phiếu khen thưởng, thư mời, poster,…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 hình ảnh hoạt hình.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439286-9412-A177-3D28-1B018BA96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344" y="4313697"/>
            <a:ext cx="5979539" cy="1742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48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070CC-DEBE-8FD7-02AF-C5E5657CE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8BE0EEE-A35F-362D-AE8A-8D9392A57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960382-DAE4-4F4C-2C05-F9C328EE5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03968-82B6-A3EA-613F-FDB9939FA5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335" r="1" b="6652"/>
          <a:stretch/>
        </p:blipFill>
        <p:spPr>
          <a:xfrm>
            <a:off x="-38331" y="45872"/>
            <a:ext cx="12188932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8E8D4-AA95-CE59-C82B-E0355AA75E31}"/>
              </a:ext>
            </a:extLst>
          </p:cNvPr>
          <p:cNvSpPr txBox="1"/>
          <p:nvPr/>
        </p:nvSpPr>
        <p:spPr>
          <a:xfrm>
            <a:off x="479552" y="150490"/>
            <a:ext cx="10691166" cy="478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chuyên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đề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ứng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dụng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công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nghệ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ai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trong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dạy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học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A6D2C91-8F05-0911-A6B6-36C5B708D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8EFC0FD-0D84-4829-D4D7-B910D20A6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F936251-EFA0-29F3-02C3-0FF1234FBBCE}"/>
              </a:ext>
            </a:extLst>
          </p:cNvPr>
          <p:cNvSpPr txBox="1"/>
          <p:nvPr/>
        </p:nvSpPr>
        <p:spPr>
          <a:xfrm>
            <a:off x="1316986" y="933839"/>
            <a:ext cx="9478297" cy="4775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3.8</a:t>
            </a:r>
            <a:r>
              <a:rPr lang="vi-VN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chỉnh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video </a:t>
            </a:r>
            <a:r>
              <a:rPr lang="vi-VN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Capcut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 link tải: </a:t>
            </a:r>
            <a:r>
              <a:rPr lang="vi-VN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https://www.capcut.com/vi-vn/tools/desktop-video-editor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Chức năng giới thiệu: 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Cắt ghép, chỉnh sửa video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Lồng tiếng, chuyển đổi giọng nói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 văn bản thành giọng nói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Tách nhạc khỏi video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Chèn nhạc, đoạn văn bản vào video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58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C6F20-9918-81CE-D0FF-F48C37CE6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A142213-9B49-BA38-1CAF-98F5B0CC0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CC1041-3308-1730-DB4C-4FE7E1933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7679F7-E96D-3ACC-33A3-BB0D8D87D7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335" r="1" b="6652"/>
          <a:stretch/>
        </p:blipFill>
        <p:spPr>
          <a:xfrm>
            <a:off x="-38331" y="45872"/>
            <a:ext cx="12188932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14527D-0543-C97B-FD7F-69E500F5932A}"/>
              </a:ext>
            </a:extLst>
          </p:cNvPr>
          <p:cNvSpPr txBox="1"/>
          <p:nvPr/>
        </p:nvSpPr>
        <p:spPr>
          <a:xfrm>
            <a:off x="479552" y="150490"/>
            <a:ext cx="10691166" cy="478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chuyên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đề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ứng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dụng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công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nghệ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ai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trong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dạy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học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3A02A6-6D4B-FE00-1DC4-F3B8D49FF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B2C464B-658C-8EDA-DC27-13E1D8B06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3872CA2-FF41-9A7B-E7D4-D549E7630F43}"/>
              </a:ext>
            </a:extLst>
          </p:cNvPr>
          <p:cNvSpPr txBox="1"/>
          <p:nvPr/>
        </p:nvSpPr>
        <p:spPr>
          <a:xfrm>
            <a:off x="1700444" y="1339982"/>
            <a:ext cx="8711381" cy="3011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3.9</a:t>
            </a:r>
            <a:r>
              <a:rPr lang="vi-VN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Animiz</a:t>
            </a: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(Công cụ tạo nhân vật hoạt hình chuyển động) 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 link tải: </a:t>
            </a:r>
            <a:r>
              <a:rPr lang="vi-VN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http://animiz.com/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Chức năng giới thiệu: Tạo một video có các nhân vật hoạt hình chuyển động, có thể ứng dụng vào làm phần khởi động, đ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ặ</a:t>
            </a: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 vấn đề của bài học.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5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F18FE-047A-BABF-1BAF-E90ADB563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1B5A039-BA66-4D0D-FE41-EDE3478DE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A493A8-31AB-5D31-4D7C-E86B22414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FD039E-233F-3316-A59F-45ADA54A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335" r="1" b="6652"/>
          <a:stretch/>
        </p:blipFill>
        <p:spPr>
          <a:xfrm>
            <a:off x="-38331" y="45872"/>
            <a:ext cx="12188932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40B98B-D2F9-1147-6462-F32BD8CFE069}"/>
              </a:ext>
            </a:extLst>
          </p:cNvPr>
          <p:cNvSpPr txBox="1"/>
          <p:nvPr/>
        </p:nvSpPr>
        <p:spPr>
          <a:xfrm>
            <a:off x="479552" y="150490"/>
            <a:ext cx="10691166" cy="478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chuyên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đề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ứng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dụng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công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nghệ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ai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trong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dạy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học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72FBE6A-E7DF-1E2A-5E57-BFC71A19B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0D8AAE-5F9E-B23F-5D9A-CB9F5E3E2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056B811-DD90-392B-C44D-5828F69C5325}"/>
              </a:ext>
            </a:extLst>
          </p:cNvPr>
          <p:cNvSpPr txBox="1"/>
          <p:nvPr/>
        </p:nvSpPr>
        <p:spPr>
          <a:xfrm>
            <a:off x="1351399" y="1073249"/>
            <a:ext cx="9134168" cy="3149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4.0</a:t>
            </a:r>
            <a:r>
              <a:rPr lang="vi-VN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Wordwall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 link truy cập: </a:t>
            </a:r>
            <a:r>
              <a:rPr lang="vi-VN" sz="2400" u="sng" kern="1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https://wordwall.net/vi</a:t>
            </a:r>
            <a:endParaRPr lang="en-US" sz="2400" kern="1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Chức năng: Tạo các trò chơi học tập ứng dụng trong các môn học: Toán, Tiếng Việt, Tiếng Anh,…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69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0307F-C3DC-9011-7775-9E3B155DF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8BFC2E6-45A6-B92E-A01C-4C064CD5E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033187-1DB7-BF71-C76D-10386AE79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9E7B1F-5F11-1BF6-9C24-7519735073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335" r="1" b="6652"/>
          <a:stretch/>
        </p:blipFill>
        <p:spPr>
          <a:xfrm>
            <a:off x="-38331" y="45872"/>
            <a:ext cx="12188932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142364-FB75-675C-A11E-AD03F901DF40}"/>
              </a:ext>
            </a:extLst>
          </p:cNvPr>
          <p:cNvSpPr txBox="1"/>
          <p:nvPr/>
        </p:nvSpPr>
        <p:spPr>
          <a:xfrm>
            <a:off x="479552" y="150490"/>
            <a:ext cx="10691166" cy="478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chuyên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đề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ứng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dụng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công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nghệ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ai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trong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dạy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học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F951DD2-1AAD-C424-73A2-F6544331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48A2230-E79B-B431-C517-9381ECEC0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9B275EB-A25B-68EB-D353-A4775D2F22E4}"/>
              </a:ext>
            </a:extLst>
          </p:cNvPr>
          <p:cNvSpPr txBox="1"/>
          <p:nvPr/>
        </p:nvSpPr>
        <p:spPr>
          <a:xfrm>
            <a:off x="1415844" y="968631"/>
            <a:ext cx="7855974" cy="3888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4.5. Runway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 link: </a:t>
            </a:r>
            <a:r>
              <a:rPr lang="vi-VN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https://runwayml.com/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vi-VN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Chức năng: Tạo video từ hình ảnh có sẵn, tạo video từ ảnh trong SGK. Đặc điểm nổi bật là video tạo rất nhanh và sắc nét. (Khác so với lumalab.ai, vidu.ai,..)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3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3890F-ED7F-11AD-198D-9B922C272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B7EC5CA-E2F0-051E-698D-9F0AED960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2EE80D-3ABB-C458-52F4-0B527476D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3AAF93-1F3D-F402-3F61-05D6D0427A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335" r="1" b="6652"/>
          <a:stretch/>
        </p:blipFill>
        <p:spPr>
          <a:xfrm>
            <a:off x="3068" y="0"/>
            <a:ext cx="12188932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A8504D-45CD-27BB-BE5F-3B32B29F13A7}"/>
              </a:ext>
            </a:extLst>
          </p:cNvPr>
          <p:cNvSpPr txBox="1"/>
          <p:nvPr/>
        </p:nvSpPr>
        <p:spPr>
          <a:xfrm>
            <a:off x="479552" y="150490"/>
            <a:ext cx="10691166" cy="478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chuyên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đề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ứng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dụng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công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nghệ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ai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trong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dạy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học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B42D14F-3BF3-0628-C713-2ECC99CEB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714709-2E73-5B4C-8392-4DFFDFA79063}"/>
              </a:ext>
            </a:extLst>
          </p:cNvPr>
          <p:cNvSpPr txBox="1"/>
          <p:nvPr/>
        </p:nvSpPr>
        <p:spPr>
          <a:xfrm>
            <a:off x="983226" y="829221"/>
            <a:ext cx="2369574" cy="4787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</a:pP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AI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C3F7E73-31B5-7679-BE86-42CB6DF1C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C653A5E-E431-AC1C-BE32-B702AF239BDB}"/>
              </a:ext>
            </a:extLst>
          </p:cNvPr>
          <p:cNvSpPr txBox="1"/>
          <p:nvPr/>
        </p:nvSpPr>
        <p:spPr>
          <a:xfrm>
            <a:off x="1056640" y="1491390"/>
            <a:ext cx="10271760" cy="4374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 (</a:t>
            </a:r>
            <a:r>
              <a:rPr lang="en-US" sz="2200" kern="1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Artificial Intelligence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hay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tuệ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khoa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khả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tuệ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US" sz="22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Khả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giọng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2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dữ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cải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thiện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suất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(machine learning).</a:t>
            </a:r>
            <a:endParaRPr lang="en-US" sz="22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quyết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2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800"/>
              </a:spcAft>
            </a:pP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Giao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ngôn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giọng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2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0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227CD-47D4-B07F-0470-DE81A9AC0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D967406-B398-8290-B111-BE44AB676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B4A602-304F-3A1B-2D36-FA9761289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763A5B-86A6-CC03-5BC3-33887EC5E7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335" r="1" b="6652"/>
          <a:stretch/>
        </p:blipFill>
        <p:spPr>
          <a:xfrm>
            <a:off x="3068" y="0"/>
            <a:ext cx="12188932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5C230E-59B1-89B5-A81D-603F7734BC91}"/>
              </a:ext>
            </a:extLst>
          </p:cNvPr>
          <p:cNvSpPr txBox="1"/>
          <p:nvPr/>
        </p:nvSpPr>
        <p:spPr>
          <a:xfrm>
            <a:off x="479552" y="150490"/>
            <a:ext cx="10691166" cy="478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chuyên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đề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ứng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dụng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công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nghệ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ai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trong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dạy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học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467D4F0-3D43-3F7E-AD68-63E616E67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7E5B1E9-1CE9-B80A-FF65-81C896DB34FD}"/>
              </a:ext>
            </a:extLst>
          </p:cNvPr>
          <p:cNvSpPr txBox="1"/>
          <p:nvPr/>
        </p:nvSpPr>
        <p:spPr>
          <a:xfrm>
            <a:off x="983226" y="829221"/>
            <a:ext cx="2369574" cy="4787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FF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36CC3A7-DA8A-D650-2533-A41DDFFA3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2F77DFD-1F90-582A-B4D3-DCC56ED00270}"/>
              </a:ext>
            </a:extLst>
          </p:cNvPr>
          <p:cNvSpPr txBox="1"/>
          <p:nvPr/>
        </p:nvSpPr>
        <p:spPr>
          <a:xfrm>
            <a:off x="270009" y="1507952"/>
            <a:ext cx="8003457" cy="560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228600"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II. AI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dục</a:t>
            </a:r>
            <a:endParaRPr lang="en-US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6A6CC-FD68-AB07-2150-7A5940FC0E43}"/>
              </a:ext>
            </a:extLst>
          </p:cNvPr>
          <p:cNvSpPr txBox="1"/>
          <p:nvPr/>
        </p:nvSpPr>
        <p:spPr>
          <a:xfrm>
            <a:off x="983226" y="2236880"/>
            <a:ext cx="10432024" cy="115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III.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dạy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615A2-E64C-1494-C48D-DEEE485E8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E93C1BF-9A41-ABF7-9D8B-5072FDFC0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672ECA-B15E-54EB-3EBF-DE1DEA863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FDD6EA-8740-332A-5B40-BEA6C26735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335" r="1" b="6652"/>
          <a:stretch/>
        </p:blipFill>
        <p:spPr>
          <a:xfrm>
            <a:off x="3068" y="0"/>
            <a:ext cx="12188932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2FA18A-630C-B72D-C1CF-40438FE58A57}"/>
              </a:ext>
            </a:extLst>
          </p:cNvPr>
          <p:cNvSpPr txBox="1"/>
          <p:nvPr/>
        </p:nvSpPr>
        <p:spPr>
          <a:xfrm>
            <a:off x="479552" y="150490"/>
            <a:ext cx="10691166" cy="478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chuyên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đề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ứng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dụng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công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nghệ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ai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trong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dạy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học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59C49D-786D-A23D-CD89-1A0A7F7F3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6281597-9C93-F13C-18E7-D60C7B2A8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7030BC8-E71F-FA37-C08B-10A21E5B987A}"/>
              </a:ext>
            </a:extLst>
          </p:cNvPr>
          <p:cNvSpPr txBox="1"/>
          <p:nvPr/>
        </p:nvSpPr>
        <p:spPr>
          <a:xfrm>
            <a:off x="737419" y="959211"/>
            <a:ext cx="10971981" cy="5537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3.1 </a:t>
            </a:r>
            <a:r>
              <a:rPr lang="en-US" sz="28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Chatbot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dung, </a:t>
            </a:r>
            <a:r>
              <a:rPr lang="en-US" sz="2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hỗ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trợ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0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.)</a:t>
            </a:r>
            <a:endParaRPr lang="en-US" sz="20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Tx/>
              <a:buChar char="-"/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ChatGPT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https://chatgpt.com/</a:t>
            </a:r>
            <a:endParaRPr lang="en-US" sz="24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Tx/>
              <a:buChar char="-"/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Google Bard (Gemini): 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https://gemini.google.com</a:t>
            </a:r>
            <a:endParaRPr lang="en-US" sz="2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Tx/>
              <a:buChar char="-"/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Microsoft Bing Chat </a:t>
            </a:r>
            <a:r>
              <a:rPr lang="en-US" sz="24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Microsoft Copilot (GPT-powered):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Search - Microsoft Bing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Tx/>
              <a:buChar char="-"/>
            </a:pPr>
            <a:endParaRPr lang="en-US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0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ADD97-4D55-F3ED-DA6F-82C7C7BF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B4D8321-BF01-237B-C0C6-0FF6B80C9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64AFFC-8484-2D79-E9CF-BC12E08CA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C73B1-E399-4B99-0CEB-D30087B033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335" r="1" b="6652"/>
          <a:stretch/>
        </p:blipFill>
        <p:spPr>
          <a:xfrm>
            <a:off x="3068" y="0"/>
            <a:ext cx="12188932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6F17FA-23B1-B7BF-CE8B-59E307FD4A65}"/>
              </a:ext>
            </a:extLst>
          </p:cNvPr>
          <p:cNvSpPr txBox="1"/>
          <p:nvPr/>
        </p:nvSpPr>
        <p:spPr>
          <a:xfrm>
            <a:off x="479552" y="150490"/>
            <a:ext cx="10691166" cy="478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chuyên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đề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ứng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dụng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công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nghệ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ai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trong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dạy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học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DB1D09C-4CDB-05D7-C263-CEE1171B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41BAFAC-8692-D639-B325-84CE65D31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5B0A96D-AFB7-3624-1C01-33FA15560F7E}"/>
              </a:ext>
            </a:extLst>
          </p:cNvPr>
          <p:cNvSpPr txBox="1"/>
          <p:nvPr/>
        </p:nvSpPr>
        <p:spPr>
          <a:xfrm>
            <a:off x="790961" y="626705"/>
            <a:ext cx="10530348" cy="5776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3.2.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(text to image)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Tx/>
              <a:buChar char="-"/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ChatGPT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https://chatgpt.com/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Tx/>
              <a:buChar char="-"/>
            </a:pPr>
            <a:r>
              <a:rPr lang="en-US" sz="2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Bing Image Creator AI  </a:t>
            </a:r>
            <a:r>
              <a:rPr lang="en-US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Bing Image Creator</a:t>
            </a:r>
            <a:endParaRPr lang="en-US" sz="2400" u="sng" kern="1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Tx/>
              <a:buChar char="-"/>
            </a:pPr>
            <a:r>
              <a:rPr lang="en-US" sz="24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MidJourney</a:t>
            </a:r>
            <a:r>
              <a:rPr lang="en-US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: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sng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MidJourney</a:t>
            </a:r>
            <a:endParaRPr lang="en-US" sz="2400" u="sng" kern="100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Tx/>
              <a:buChar char="-"/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Stable Diffusion : </a:t>
            </a:r>
            <a:r>
              <a:rPr lang="en-US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Stability AI</a:t>
            </a:r>
            <a:endParaRPr lang="en-US" sz="2400" u="sng" kern="100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Tx/>
              <a:buChar char="-"/>
            </a:pPr>
            <a:r>
              <a:rPr lang="en-US" sz="2400" u="sng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https://leonardo.ai/**</a:t>
            </a:r>
            <a:endParaRPr lang="en-US" sz="2400" u="sng" kern="100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800"/>
              </a:spcAft>
              <a:buFontTx/>
              <a:buChar char="-"/>
            </a:pPr>
            <a:r>
              <a:rPr lang="en-US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https://ideogram.ai/login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7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DB1D1-3783-F9ED-4466-98F513A6E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D03627A-4418-3932-6499-96E9FC48A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9179A1E-368C-211F-05AC-243725B76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3D20EE-8AAF-A35E-E312-BCDCE1C8E6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6335" r="1" b="6652"/>
          <a:stretch/>
        </p:blipFill>
        <p:spPr>
          <a:xfrm>
            <a:off x="3068" y="0"/>
            <a:ext cx="12188932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104026-DEA4-85CF-D5EF-B19FCD9A5763}"/>
              </a:ext>
            </a:extLst>
          </p:cNvPr>
          <p:cNvSpPr txBox="1"/>
          <p:nvPr/>
        </p:nvSpPr>
        <p:spPr>
          <a:xfrm>
            <a:off x="479552" y="150490"/>
            <a:ext cx="10691166" cy="478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chuyên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đề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ứng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dụng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công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nghệ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ai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trong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dạy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học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12CC28-C492-1818-065A-DA8B56ED8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5A4E26-850B-4FA9-434C-164C6B397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7142DAD-34C5-92C1-B06A-1220F4190DAE}"/>
              </a:ext>
            </a:extLst>
          </p:cNvPr>
          <p:cNvSpPr txBox="1"/>
          <p:nvPr/>
        </p:nvSpPr>
        <p:spPr>
          <a:xfrm>
            <a:off x="865237" y="421796"/>
            <a:ext cx="9969911" cy="5776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3.3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giọng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(Text to speech) 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228600" algn="just">
              <a:lnSpc>
                <a:spcPct val="200000"/>
              </a:lnSpc>
              <a:spcAft>
                <a:spcPts val="800"/>
              </a:spcAft>
            </a:pPr>
            <a:r>
              <a:rPr lang="en-US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https://ttsfree.com/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(1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1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200000"/>
              </a:lnSpc>
              <a:spcAft>
                <a:spcPts val="800"/>
              </a:spcAft>
            </a:pPr>
            <a:r>
              <a:rPr lang="en-US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https://www.dupdub.com/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200000"/>
              </a:lnSpc>
              <a:spcAft>
                <a:spcPts val="800"/>
              </a:spcAft>
            </a:pPr>
            <a:r>
              <a:rPr lang="en-US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https://elevenlabs.io/**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200000"/>
              </a:lnSpc>
              <a:spcAft>
                <a:spcPts val="800"/>
              </a:spcAft>
            </a:pPr>
            <a:r>
              <a:rPr lang="en-US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https://vbee.vn/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200000"/>
              </a:lnSpc>
              <a:spcAft>
                <a:spcPts val="800"/>
              </a:spcAft>
            </a:pPr>
            <a:r>
              <a:rPr lang="en-US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https://app.vievoiceai.com/dashboard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200000"/>
              </a:lnSpc>
              <a:spcAft>
                <a:spcPts val="800"/>
              </a:spcAft>
            </a:pP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(Tham </a:t>
            </a:r>
            <a:r>
              <a:rPr lang="en-US" sz="2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khảo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sng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https://vietnix.vn/chuyen-van-ban-thanh-giong-noi/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4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BC98E-A6EB-35B7-4A30-8F0CDBD2C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ED8306C-7C04-4E5C-CA1E-E22FCBE88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AB2D54-201A-AD95-9B3D-F6DF56BC8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DB2F5-F463-15A5-624A-C106A683027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rcRect t="6335" r="1" b="6652"/>
          <a:stretch/>
        </p:blipFill>
        <p:spPr>
          <a:xfrm>
            <a:off x="-114920" y="10"/>
            <a:ext cx="12188932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95C0DA-0518-F6B6-C9CE-390694637164}"/>
              </a:ext>
            </a:extLst>
          </p:cNvPr>
          <p:cNvSpPr txBox="1"/>
          <p:nvPr/>
        </p:nvSpPr>
        <p:spPr>
          <a:xfrm>
            <a:off x="479552" y="150490"/>
            <a:ext cx="10691166" cy="478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chuyên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đề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ứng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dụng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công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nghệ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ai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trong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dạy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học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E869E0A-E9F4-2C33-70D7-111C4C366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029E16E-CC9F-6468-2D07-DDC3DBC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7FFF0B0-B8FF-46B4-24CD-98A6EF25F693}"/>
              </a:ext>
            </a:extLst>
          </p:cNvPr>
          <p:cNvSpPr txBox="1"/>
          <p:nvPr/>
        </p:nvSpPr>
        <p:spPr>
          <a:xfrm>
            <a:off x="913127" y="546291"/>
            <a:ext cx="8063724" cy="5904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3.4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MC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ảo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:</a:t>
            </a:r>
            <a:endParaRPr lang="en-US" sz="20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228600" algn="just">
              <a:lnSpc>
                <a:spcPct val="115000"/>
              </a:lnSpc>
              <a:spcAft>
                <a:spcPts val="800"/>
              </a:spcAft>
            </a:pPr>
            <a:r>
              <a:rPr lang="en-US" sz="20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**www.heygen.com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**</a:t>
            </a:r>
            <a:endParaRPr lang="en-US" sz="20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20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**</a:t>
            </a:r>
            <a:r>
              <a:rPr lang="en-US" sz="20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https://virbo.wondershare.com/**</a:t>
            </a:r>
            <a:endParaRPr lang="en-US" sz="20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video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: </a:t>
            </a:r>
            <a:endParaRPr lang="en-US" sz="20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20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https://new.express.adobe.com/tools/animate-from-audio</a:t>
            </a:r>
            <a:endParaRPr lang="en-US" sz="20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video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 :</a:t>
            </a:r>
            <a:endParaRPr lang="en-US" sz="20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20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pictory.ai</a:t>
            </a:r>
            <a:endParaRPr lang="en-US" sz="20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228600" algn="just">
              <a:lnSpc>
                <a:spcPct val="115000"/>
              </a:lnSpc>
              <a:spcAft>
                <a:spcPts val="800"/>
              </a:spcAft>
            </a:pPr>
            <a:r>
              <a:rPr lang="en-US" sz="20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fliki.ai</a:t>
            </a: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indent="228600" algn="just">
              <a:lnSpc>
                <a:spcPct val="115000"/>
              </a:lnSpc>
              <a:spcAft>
                <a:spcPts val="800"/>
              </a:spcAft>
            </a:pPr>
            <a:r>
              <a:rPr lang="en-US" sz="20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https://ai.invideo.io/**</a:t>
            </a:r>
            <a:endParaRPr lang="en-US" sz="20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20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https://lumen5.com/**</a:t>
            </a:r>
            <a:endParaRPr lang="en-US" sz="20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phim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:</a:t>
            </a:r>
            <a:endParaRPr lang="en-US" sz="20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**</a:t>
            </a:r>
            <a:r>
              <a:rPr lang="en-US" sz="20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https://www.animaker.com/**</a:t>
            </a:r>
            <a:endParaRPr lang="en-US" sz="20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</a:pPr>
            <a:r>
              <a:rPr lang="en-US" sz="20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**</a:t>
            </a:r>
            <a:r>
              <a:rPr lang="en-US" sz="20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https://www.steve.ai/**</a:t>
            </a:r>
            <a:endParaRPr lang="en-US" sz="20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i nhanh ai đúng">
            <a:hlinkClick r:id="" action="ppaction://media"/>
            <a:extLst>
              <a:ext uri="{FF2B5EF4-FFF2-40B4-BE49-F238E27FC236}">
                <a16:creationId xmlns:a16="http://schemas.microsoft.com/office/drawing/2014/main" id="{850C26DF-0594-A123-E274-FF4C728C95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441324" y="829221"/>
            <a:ext cx="4064355" cy="5052948"/>
          </a:xfrm>
          <a:prstGeom prst="roundRect">
            <a:avLst>
              <a:gd name="adj" fmla="val 1485"/>
            </a:avLst>
          </a:prstGeom>
          <a:ln>
            <a:noFill/>
          </a:ln>
          <a:effectLst>
            <a:outerShdw blurRad="241300" dist="50800" dir="17400000" sy="23000" kx="-1200000" algn="bl" rotWithShape="0">
              <a:srgbClr val="000000">
                <a:alpha val="16000"/>
              </a:srgbClr>
            </a:outerShdw>
          </a:effectLst>
          <a:scene3d>
            <a:camera prst="perspectiveLeft" fov="2700000">
              <a:rot lat="0" lon="1200000" rev="0"/>
            </a:camera>
            <a:lightRig rig="balanced" dir="t"/>
          </a:scene3d>
          <a:sp3d contourW="12700">
            <a:contourClr>
              <a:srgbClr val="7F7F7F"/>
            </a:contourClr>
          </a:sp3d>
        </p:spPr>
      </p:pic>
    </p:spTree>
    <p:extLst>
      <p:ext uri="{BB962C8B-B14F-4D97-AF65-F5344CB8AC3E}">
        <p14:creationId xmlns:p14="http://schemas.microsoft.com/office/powerpoint/2010/main" val="12241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976CD-29F7-46C0-6E70-5910D8F37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079D540-AE89-2EF1-2F81-4ED9A28A4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24F138E-880E-BE19-5F51-ECAE4ED5B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C32A3B-0F9D-4DD1-CA73-672A8F54A7E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rcRect t="6335" r="1" b="6652"/>
          <a:stretch/>
        </p:blipFill>
        <p:spPr>
          <a:xfrm>
            <a:off x="3068" y="0"/>
            <a:ext cx="12188932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B16BE-1F06-8B37-15BE-9CDCDC1A852D}"/>
              </a:ext>
            </a:extLst>
          </p:cNvPr>
          <p:cNvSpPr txBox="1"/>
          <p:nvPr/>
        </p:nvSpPr>
        <p:spPr>
          <a:xfrm>
            <a:off x="479552" y="150490"/>
            <a:ext cx="10691166" cy="478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chuyên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đề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ứng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dụng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công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nghệ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ai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trong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dạy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học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0A206D9-6BCA-CE5E-7EEC-B0A29E6D8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8D43276-F732-AFF0-BFDA-D4D0784C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01431E3-1A2D-F0BE-D17D-704DD9D6D464}"/>
              </a:ext>
            </a:extLst>
          </p:cNvPr>
          <p:cNvSpPr txBox="1"/>
          <p:nvPr/>
        </p:nvSpPr>
        <p:spPr>
          <a:xfrm>
            <a:off x="1229031" y="641560"/>
            <a:ext cx="9941687" cy="4934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3.5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video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text,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tĩnh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endParaRPr lang="en-US" sz="2400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95300" algn="just">
              <a:lnSpc>
                <a:spcPct val="200000"/>
              </a:lnSpc>
              <a:spcAft>
                <a:spcPts val="800"/>
              </a:spcAft>
            </a:pPr>
            <a:r>
              <a:rPr lang="en-US" sz="24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**https://haiper.ai/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**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95300" algn="just">
              <a:lnSpc>
                <a:spcPct val="200000"/>
              </a:lnSpc>
              <a:spcAft>
                <a:spcPts val="800"/>
              </a:spcAft>
            </a:pPr>
            <a:r>
              <a:rPr lang="en-US" sz="24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**</a:t>
            </a:r>
            <a:r>
              <a:rPr lang="en-US" sz="24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https://hailuoai.video/**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95300" algn="just">
              <a:lnSpc>
                <a:spcPct val="200000"/>
              </a:lnSpc>
              <a:spcAft>
                <a:spcPts val="800"/>
              </a:spcAft>
            </a:pPr>
            <a:r>
              <a:rPr lang="en-US" sz="2400" u="sng" kern="100" dirty="0">
                <a:solidFill>
                  <a:srgbClr val="467886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**https://klingai.com/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95300" algn="just">
              <a:lnSpc>
                <a:spcPct val="200000"/>
              </a:lnSpc>
              <a:spcAft>
                <a:spcPts val="800"/>
              </a:spcAft>
            </a:pPr>
            <a:r>
              <a:rPr lang="en-US" sz="2400" u="sng" kern="100" dirty="0">
                <a:solidFill>
                  <a:srgbClr val="0B769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**</a:t>
            </a:r>
            <a:r>
              <a:rPr lang="en-US" sz="2400" u="sng" kern="100" dirty="0">
                <a:solidFill>
                  <a:srgbClr val="0B769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https://www.genmo.ai/**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228600" algn="just">
              <a:lnSpc>
                <a:spcPct val="200000"/>
              </a:lnSpc>
              <a:spcAft>
                <a:spcPts val="800"/>
              </a:spcAft>
            </a:pPr>
            <a:r>
              <a:rPr lang="en-US" sz="2400" u="sng" kern="100" dirty="0">
                <a:solidFill>
                  <a:srgbClr val="0B769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11"/>
              </a:rPr>
              <a:t>**https://pika.art/login</a:t>
            </a:r>
            <a:r>
              <a:rPr lang="en-US" sz="2400" kern="100" dirty="0">
                <a:solidFill>
                  <a:srgbClr val="0B769F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**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cartoon of a child in a green coat&#10;&#10;Description automatically generated">
            <a:extLst>
              <a:ext uri="{FF2B5EF4-FFF2-40B4-BE49-F238E27FC236}">
                <a16:creationId xmlns:a16="http://schemas.microsoft.com/office/drawing/2014/main" id="{358E3C50-B35E-9FF1-3D67-19E0DA76C4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90" y="1671642"/>
            <a:ext cx="2186433" cy="1757358"/>
          </a:xfrm>
          <a:prstGeom prst="rect">
            <a:avLst/>
          </a:prstGeom>
        </p:spPr>
      </p:pic>
      <p:pic>
        <p:nvPicPr>
          <p:cNvPr id="9" name="Nhan 1">
            <a:hlinkClick r:id="" action="ppaction://media"/>
            <a:extLst>
              <a:ext uri="{FF2B5EF4-FFF2-40B4-BE49-F238E27FC236}">
                <a16:creationId xmlns:a16="http://schemas.microsoft.com/office/drawing/2014/main" id="{3EA1CA7B-8C63-6F40-B80E-C4F6360253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93885" y="3651785"/>
            <a:ext cx="2785241" cy="25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1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3996F-9121-C814-17FF-E6973D1CA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0CAFCBB-C299-6AA2-96A0-83198AD2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B95C25-E8BC-3B4A-9EBB-29DD6EB4D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D2F4F-C333-6438-BC70-C071E71FDB2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rcRect t="6335" r="1" b="6652"/>
          <a:stretch/>
        </p:blipFill>
        <p:spPr>
          <a:xfrm>
            <a:off x="3068" y="0"/>
            <a:ext cx="12188932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20E9E4-7A61-BF0F-44E9-DB9AE0443AA1}"/>
              </a:ext>
            </a:extLst>
          </p:cNvPr>
          <p:cNvSpPr txBox="1"/>
          <p:nvPr/>
        </p:nvSpPr>
        <p:spPr>
          <a:xfrm>
            <a:off x="479552" y="150490"/>
            <a:ext cx="10691166" cy="478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chuyên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đề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ứng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dụng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công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nghệ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ai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trong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dạy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cap="all" spc="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học</a:t>
            </a:r>
            <a:r>
              <a:rPr lang="en-US" sz="2000" cap="all" spc="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FD9287B-CDB5-59B9-5DD2-F9F540ECA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F4D1A14-C15E-E8A9-E389-84CBB0079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B35342-18AA-F248-A58D-F2E2E9B50E2B}"/>
              </a:ext>
            </a:extLst>
          </p:cNvPr>
          <p:cNvSpPr txBox="1"/>
          <p:nvPr/>
        </p:nvSpPr>
        <p:spPr>
          <a:xfrm>
            <a:off x="1022555" y="1119121"/>
            <a:ext cx="6174658" cy="493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3.6 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nhạc</a:t>
            </a:r>
            <a:r>
              <a:rPr lang="en-US" sz="2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u="sng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https://suno.com/</a:t>
            </a:r>
            <a:r>
              <a:rPr lang="en-US" sz="2400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85A2D-5E40-D79E-C51B-61FF78535D1E}"/>
              </a:ext>
            </a:extLst>
          </p:cNvPr>
          <p:cNvSpPr txBox="1"/>
          <p:nvPr/>
        </p:nvSpPr>
        <p:spPr>
          <a:xfrm>
            <a:off x="3785420" y="1872955"/>
            <a:ext cx="61746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https://soundful.com/en-us/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22EFE5-B3BE-6E07-01DA-40DF9839D030}"/>
              </a:ext>
            </a:extLst>
          </p:cNvPr>
          <p:cNvSpPr txBox="1"/>
          <p:nvPr/>
        </p:nvSpPr>
        <p:spPr>
          <a:xfrm>
            <a:off x="3785420" y="2736499"/>
            <a:ext cx="6174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https://boomy.com/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Let's go camping on the mountain. ">
            <a:hlinkClick r:id="" action="ppaction://media"/>
            <a:extLst>
              <a:ext uri="{FF2B5EF4-FFF2-40B4-BE49-F238E27FC236}">
                <a16:creationId xmlns:a16="http://schemas.microsoft.com/office/drawing/2014/main" id="{BDC17DA8-BE0A-F819-64E8-09EF501061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74180" y="3659830"/>
            <a:ext cx="3428335" cy="24189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163FB7-1230-9356-2573-966B4B98F4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361" y="3659830"/>
            <a:ext cx="3428335" cy="2418998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026F51CE-16C4-BFA3-A0CE-A1F762867F45}"/>
              </a:ext>
            </a:extLst>
          </p:cNvPr>
          <p:cNvSpPr/>
          <p:nvPr/>
        </p:nvSpPr>
        <p:spPr>
          <a:xfrm>
            <a:off x="5763108" y="4603411"/>
            <a:ext cx="993058" cy="3577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2.xml><?xml version="1.0" encoding="utf-8"?>
<a:theme xmlns:a="http://schemas.openxmlformats.org/drawingml/2006/main" name="Midn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FB68B93-D4E2-4F01-A147-C8B6BACFE6EA}">
  <we:reference id="wa200005566" version="3.0.0.2" store="en-GB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978</Words>
  <Application>Microsoft Office PowerPoint</Application>
  <PresentationFormat>Widescreen</PresentationFormat>
  <Paragraphs>89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#9Slide01 Tieu de ngan</vt:lpstr>
      <vt:lpstr>#9Slide03 AllRoundGothic</vt:lpstr>
      <vt:lpstr>Aptos</vt:lpstr>
      <vt:lpstr>Arial</vt:lpstr>
      <vt:lpstr>Calibri</vt:lpstr>
      <vt:lpstr>Calibri Light</vt:lpstr>
      <vt:lpstr>Seaford</vt:lpstr>
      <vt:lpstr>Times New Roman</vt:lpstr>
      <vt:lpstr>LevelVTI</vt:lpstr>
      <vt:lpstr>Midnight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xuyen le</dc:creator>
  <cp:lastModifiedBy>xuyen le</cp:lastModifiedBy>
  <cp:revision>6</cp:revision>
  <dcterms:created xsi:type="dcterms:W3CDTF">2024-12-10T22:13:27Z</dcterms:created>
  <dcterms:modified xsi:type="dcterms:W3CDTF">2024-12-10T23:44:51Z</dcterms:modified>
</cp:coreProperties>
</file>