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75" r:id="rId2"/>
    <p:sldId id="268" r:id="rId3"/>
    <p:sldId id="274" r:id="rId4"/>
    <p:sldId id="256" r:id="rId5"/>
    <p:sldId id="258" r:id="rId6"/>
    <p:sldId id="273" r:id="rId7"/>
    <p:sldId id="259" r:id="rId8"/>
    <p:sldId id="260" r:id="rId9"/>
    <p:sldId id="261" r:id="rId10"/>
    <p:sldId id="262" r:id="rId11"/>
    <p:sldId id="263" r:id="rId12"/>
    <p:sldId id="276" r:id="rId13"/>
    <p:sldId id="277" r:id="rId14"/>
    <p:sldId id="278" r:id="rId15"/>
    <p:sldId id="264" r:id="rId16"/>
    <p:sldId id="272" r:id="rId17"/>
    <p:sldId id="267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=""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FC2"/>
    <a:srgbClr val="FF5C57"/>
    <a:srgbClr val="000000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2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5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=""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=""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=""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=""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=""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=""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20700AC-70AE-4B06-B042-F66483D2732B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09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hdphoto" Target="../media/hdphoto1.wdp"/><Relationship Id="rId7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hdphoto" Target="../media/hdphoto3.wdp"/><Relationship Id="rId7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18.jpeg"/><Relationship Id="rId4" Type="http://schemas.openxmlformats.org/officeDocument/2006/relationships/image" Target="../media/image5.pn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hdphoto" Target="../media/hdphoto3.wdp"/><Relationship Id="rId7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, ảnh hoa sen đẹp cho Powerpoint, máy tính, điện tho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245709" y="899074"/>
            <a:ext cx="11700585" cy="454160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CHÀO</a:t>
            </a:r>
            <a:r>
              <a:rPr kumimoji="0" lang="en-US" sz="6000" b="0" i="0" u="none" strike="noStrike" kern="1200" cap="none" spc="0" normalizeH="0" baseline="0" noProof="0" dirty="0" smtClean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ĐÓN QUÝ THẦY CÔ GIÁO ĐẾN DỰ GIỜ LỚP 2</a:t>
            </a:r>
            <a:r>
              <a:rPr lang="en-US" sz="6000" dirty="0" smtClean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</a:t>
            </a:r>
            <a:endParaRPr kumimoji="0" lang="en-US" sz="6000" b="0" i="0" u="none" strike="noStrike" kern="1200" cap="none" spc="0" normalizeH="0" baseline="0" noProof="0" dirty="0">
              <a:ln w="38100">
                <a:solidFill>
                  <a:srgbClr val="9A5315">
                    <a:lumMod val="75000"/>
                  </a:srgbClr>
                </a:solidFill>
              </a:ln>
              <a:solidFill>
                <a:srgbClr val="FF0000"/>
              </a:solidFill>
              <a:effectLst>
                <a:glow rad="101600">
                  <a:srgbClr val="DA6FDF">
                    <a:satMod val="175000"/>
                    <a:alpha val="40000"/>
                  </a:srgbClr>
                </a:glow>
              </a:effectLst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2391189" y="2421456"/>
            <a:ext cx="5286447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MÔN: </a:t>
            </a:r>
            <a:r>
              <a:rPr lang="en-US" sz="6000" b="1" noProof="0" dirty="0" smtClean="0">
                <a:ln w="28575">
                  <a:noFill/>
                </a:ln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</a:t>
            </a:r>
            <a:r>
              <a:rPr lang="vi-VN" sz="6000" b="1" noProof="0" smtClean="0">
                <a:ln w="28575">
                  <a:noFill/>
                </a:ln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OÁN 2</a:t>
            </a:r>
            <a:endParaRPr kumimoji="0" lang="en-US" sz="6000" b="1" i="0" u="none" strike="noStrike" kern="12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1843297" y="4258768"/>
            <a:ext cx="7715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viên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DA6FD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Thị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Quỳnh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DA6FDF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3325874" y="9615"/>
            <a:ext cx="471315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TRƯỜNG TIỂU HỌC </a:t>
            </a:r>
            <a:r>
              <a:rPr lang="en-US" sz="2400" b="1" noProof="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ĐOÀN LẬP</a:t>
            </a:r>
            <a:endParaRPr kumimoji="0" lang="en-US" sz="2400" b="1" i="0" u="none" strike="noStrike" kern="1200" cap="none" spc="0" normalizeH="0" baseline="0" noProof="0" dirty="0">
              <a:ln>
                <a:solidFill>
                  <a:srgbClr val="0000FF"/>
                </a:solidFill>
              </a:ln>
              <a:solidFill>
                <a:srgbClr val="0000FF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7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968525" y="684743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Thành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phố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49" y="233929"/>
            <a:ext cx="3232281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390150" y="1723218"/>
            <a:ext cx="4715250" cy="493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ành phố Hồ Chí Minh sẽ xây dựng thành phố thông minh tại 24 quận, huyện |  Báo dân s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P Hồ Chí Minh: 45 năm, hành trình đến một đô thị thông minh, đáng sống |  Tin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5232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ảng giá đất nhà nước thành phố Hà Nội giai đoạn 2020 đến 202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/>
          <a:stretch/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1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100409" y="63080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3144358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8" t="5956" r="6171" b="63270"/>
          <a:stretch/>
        </p:blipFill>
        <p:spPr bwMode="auto">
          <a:xfrm>
            <a:off x="662629" y="1587758"/>
            <a:ext cx="4769307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15" y="2386936"/>
            <a:ext cx="6054619" cy="3390587"/>
          </a:xfrm>
          <a:prstGeom prst="rect">
            <a:avLst/>
          </a:prstGeom>
        </p:spPr>
      </p:pic>
      <p:pic>
        <p:nvPicPr>
          <p:cNvPr id="7176" name="Picture 8" descr="Căn cứ khoa học về chủ quyền của Việt Nam trên hai quần đảo Hoàng Sa và Trường  Sa | ĐẠI HỌC QUỐC GIA HÀ NỘ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99" y="2339153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6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19" y="1153761"/>
            <a:ext cx="5644717" cy="4066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166" y="1153761"/>
            <a:ext cx="5944115" cy="40663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42878" y="5220145"/>
            <a:ext cx="4007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2"/>
                </a:solidFill>
              </a:rPr>
              <a:t>Đảo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Bạch</a:t>
            </a:r>
            <a:r>
              <a:rPr lang="en-US" dirty="0">
                <a:solidFill>
                  <a:schemeClr val="bg2"/>
                </a:solidFill>
              </a:rPr>
              <a:t> Long </a:t>
            </a:r>
            <a:r>
              <a:rPr lang="en-US" dirty="0" err="1">
                <a:solidFill>
                  <a:schemeClr val="bg2"/>
                </a:solidFill>
              </a:rPr>
              <a:t>Vĩ</a:t>
            </a:r>
            <a:r>
              <a:rPr lang="en-US" dirty="0">
                <a:solidFill>
                  <a:schemeClr val="bg2"/>
                </a:solidFill>
              </a:rPr>
              <a:t> ( </a:t>
            </a:r>
            <a:r>
              <a:rPr lang="en-US" dirty="0" err="1">
                <a:solidFill>
                  <a:schemeClr val="bg2"/>
                </a:solidFill>
              </a:rPr>
              <a:t>Hải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Phòng</a:t>
            </a:r>
            <a:r>
              <a:rPr lang="en-US" dirty="0">
                <a:solidFill>
                  <a:schemeClr val="bg2"/>
                </a:solidFill>
              </a:rPr>
              <a:t> 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23726" y="5220145"/>
            <a:ext cx="4007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Bãi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Cát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Cò</a:t>
            </a:r>
            <a:r>
              <a:rPr lang="en-US" dirty="0">
                <a:solidFill>
                  <a:srgbClr val="000000"/>
                </a:solidFill>
              </a:rPr>
              <a:t> - </a:t>
            </a:r>
            <a:r>
              <a:rPr lang="en-US" dirty="0" err="1">
                <a:solidFill>
                  <a:srgbClr val="000000"/>
                </a:solidFill>
              </a:rPr>
              <a:t>Cát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Bà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( </a:t>
            </a:r>
            <a:r>
              <a:rPr lang="en-US" dirty="0" err="1">
                <a:solidFill>
                  <a:srgbClr val="000000"/>
                </a:solidFill>
              </a:rPr>
              <a:t>Hải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Phòng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76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điểm du lịch ở hải phò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46" y="506437"/>
            <a:ext cx="11170955" cy="553863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236412" y="6045068"/>
            <a:ext cx="266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Đảo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Hòn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Dấu</a:t>
            </a:r>
            <a:r>
              <a:rPr lang="en-US" dirty="0" smtClean="0">
                <a:solidFill>
                  <a:srgbClr val="000000"/>
                </a:solidFill>
              </a:rPr>
              <a:t> – </a:t>
            </a:r>
            <a:r>
              <a:rPr lang="en-US" dirty="0" err="1" smtClean="0">
                <a:solidFill>
                  <a:srgbClr val="000000"/>
                </a:solidFill>
              </a:rPr>
              <a:t>Đồ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Sơn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13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hu Du lịch sinh thái suối nước khoáng nóng Tiên Lã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10" y="1462480"/>
            <a:ext cx="5587908" cy="3341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uối nước nóng Tiên Lã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63" y="1462480"/>
            <a:ext cx="5940425" cy="33413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545105" y="4908176"/>
            <a:ext cx="3496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Suối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khoáng</a:t>
            </a:r>
            <a:r>
              <a:rPr lang="en-US" dirty="0" smtClean="0">
                <a:solidFill>
                  <a:srgbClr val="000000"/>
                </a:solidFill>
              </a:rPr>
              <a:t> - </a:t>
            </a:r>
            <a:r>
              <a:rPr lang="en-US" dirty="0" err="1" smtClean="0">
                <a:solidFill>
                  <a:srgbClr val="000000"/>
                </a:solidFill>
              </a:rPr>
              <a:t>Tiên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Lãng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82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006459" y="543549"/>
            <a:ext cx="6873855" cy="523220"/>
            <a:chOff x="569825" y="2199885"/>
            <a:chExt cx="6873855" cy="523220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63477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Đọc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đoạn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văn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49" y="233929"/>
            <a:ext cx="3285035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49" t="49082" r="4051" b="20144"/>
          <a:stretch/>
        </p:blipFill>
        <p:spPr bwMode="auto">
          <a:xfrm>
            <a:off x="5962650" y="1243509"/>
            <a:ext cx="5740572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5349" y="1729869"/>
            <a:ext cx="4895850" cy="3234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400" i="1" dirty="0">
                <a:solidFill>
                  <a:srgbClr val="000000"/>
                </a:solidFill>
              </a:rPr>
              <a:t>  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Nam </a:t>
            </a:r>
            <a:r>
              <a:rPr lang="en-US" sz="2400" i="1" dirty="0" err="1">
                <a:solidFill>
                  <a:srgbClr val="000000"/>
                </a:solidFill>
              </a:rPr>
              <a:t>nằm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ven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dòng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sông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nhỏ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êm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đềm</a:t>
            </a:r>
            <a:r>
              <a:rPr lang="en-US" sz="2400" i="1" dirty="0">
                <a:solidFill>
                  <a:srgbClr val="000000"/>
                </a:solidFill>
              </a:rPr>
              <a:t>. </a:t>
            </a:r>
            <a:r>
              <a:rPr lang="en-US" sz="2400" i="1" dirty="0" err="1">
                <a:solidFill>
                  <a:srgbClr val="000000"/>
                </a:solidFill>
              </a:rPr>
              <a:t>Người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dân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Nam </a:t>
            </a:r>
            <a:r>
              <a:rPr lang="en-US" sz="2400" i="1" dirty="0" err="1">
                <a:solidFill>
                  <a:srgbClr val="000000"/>
                </a:solidFill>
              </a:rPr>
              <a:t>luôn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yêu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thương</a:t>
            </a:r>
            <a:r>
              <a:rPr lang="en-US" sz="2400" i="1" dirty="0">
                <a:solidFill>
                  <a:srgbClr val="000000"/>
                </a:solidFill>
              </a:rPr>
              <a:t>, </a:t>
            </a:r>
            <a:r>
              <a:rPr lang="en-US" sz="2400" i="1" dirty="0" err="1">
                <a:solidFill>
                  <a:srgbClr val="000000"/>
                </a:solidFill>
              </a:rPr>
              <a:t>giúp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đỡ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lẫn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nhau</a:t>
            </a:r>
            <a:r>
              <a:rPr lang="en-US" sz="2400" i="1" dirty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ts val="3500"/>
              </a:lnSpc>
            </a:pPr>
            <a:r>
              <a:rPr lang="en-US" sz="2400" i="1" dirty="0">
                <a:solidFill>
                  <a:srgbClr val="000000"/>
                </a:solidFill>
              </a:rPr>
              <a:t>   Nam </a:t>
            </a:r>
            <a:r>
              <a:rPr lang="en-US" sz="2400" i="1" dirty="0" err="1">
                <a:solidFill>
                  <a:srgbClr val="000000"/>
                </a:solidFill>
              </a:rPr>
              <a:t>luôn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tự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hào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về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những</a:t>
            </a:r>
            <a:r>
              <a:rPr lang="en-US" sz="2400" i="1" dirty="0">
                <a:solidFill>
                  <a:srgbClr val="000000"/>
                </a:solidFill>
              </a:rPr>
              <a:t> con </a:t>
            </a:r>
            <a:r>
              <a:rPr lang="en-US" sz="2400" i="1" dirty="0" err="1">
                <a:solidFill>
                  <a:srgbClr val="000000"/>
                </a:solidFill>
              </a:rPr>
              <a:t>người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hương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hiếu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học</a:t>
            </a:r>
            <a:r>
              <a:rPr lang="en-US" sz="2400" i="1" dirty="0">
                <a:solidFill>
                  <a:srgbClr val="000000"/>
                </a:solidFill>
              </a:rPr>
              <a:t>, </a:t>
            </a:r>
            <a:r>
              <a:rPr lang="en-US" sz="2400" i="1" dirty="0" err="1">
                <a:solidFill>
                  <a:srgbClr val="000000"/>
                </a:solidFill>
              </a:rPr>
              <a:t>cần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cù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và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thân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thiện</a:t>
            </a:r>
            <a:r>
              <a:rPr lang="en-US" sz="2400" i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5848349" y="2399153"/>
            <a:ext cx="638175" cy="27051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1650" y="5410186"/>
            <a:ext cx="6811737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err="1">
                <a:solidFill>
                  <a:srgbClr val="000000"/>
                </a:solidFill>
              </a:rPr>
              <a:t>Người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dân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hương</a:t>
            </a:r>
            <a:r>
              <a:rPr lang="en-US" sz="2400" i="1" dirty="0">
                <a:solidFill>
                  <a:srgbClr val="000000"/>
                </a:solidFill>
              </a:rPr>
              <a:t> Nam </a:t>
            </a:r>
            <a:r>
              <a:rPr lang="en-US" sz="2400" i="1" dirty="0" err="1">
                <a:solidFill>
                  <a:srgbClr val="000000"/>
                </a:solidFill>
              </a:rPr>
              <a:t>như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thế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nào</a:t>
            </a:r>
            <a:r>
              <a:rPr lang="en-US" sz="2400" i="1" dirty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err="1">
                <a:solidFill>
                  <a:srgbClr val="000000"/>
                </a:solidFill>
              </a:rPr>
              <a:t>Hãy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giới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thiệu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về</a:t>
            </a:r>
            <a:r>
              <a:rPr lang="en-US" sz="2400" i="1" dirty="0">
                <a:solidFill>
                  <a:srgbClr val="000000"/>
                </a:solidFill>
              </a:rPr>
              <a:t> con </a:t>
            </a:r>
            <a:r>
              <a:rPr lang="en-US" sz="2400" i="1" dirty="0" err="1">
                <a:solidFill>
                  <a:srgbClr val="000000"/>
                </a:solidFill>
              </a:rPr>
              <a:t>người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hương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em</a:t>
            </a:r>
            <a:r>
              <a:rPr lang="en-US" sz="2400" i="1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61000" y="4786144"/>
            <a:ext cx="925795" cy="760249"/>
            <a:chOff x="221968" y="3346978"/>
            <a:chExt cx="925795" cy="760249"/>
          </a:xfrm>
        </p:grpSpPr>
        <p:pic>
          <p:nvPicPr>
            <p:cNvPr id="14" name="Picture 2">
              <a:extLst>
                <a:ext uri="{FF2B5EF4-FFF2-40B4-BE49-F238E27FC236}">
                  <a16:creationId xmlns=""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?</a:t>
              </a: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1798625" y="3095897"/>
            <a:ext cx="38706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34381" y="3540035"/>
            <a:ext cx="71153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456608" y="4428310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94428" y="4862452"/>
            <a:ext cx="178796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7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160585" y="2138138"/>
            <a:ext cx="1003202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4000" dirty="0" smtClean="0">
                <a:ea typeface="SimSun" panose="02010600030101010101" pitchFamily="2" charset="-122"/>
              </a:rPr>
              <a:t>  </a:t>
            </a:r>
            <a:r>
              <a:rPr lang="en-US" sz="4000" dirty="0"/>
              <a:t>Con </a:t>
            </a:r>
            <a:r>
              <a:rPr lang="en-US" sz="4000" dirty="0" err="1"/>
              <a:t>người</a:t>
            </a:r>
            <a:r>
              <a:rPr lang="en-US" sz="4000" dirty="0"/>
              <a:t> ở </a:t>
            </a:r>
            <a:r>
              <a:rPr lang="en-US" sz="4000" dirty="0" err="1"/>
              <a:t>mỗi</a:t>
            </a:r>
            <a:r>
              <a:rPr lang="en-US" sz="4000" dirty="0"/>
              <a:t> </a:t>
            </a:r>
            <a:r>
              <a:rPr lang="en-US" sz="4000" dirty="0" err="1"/>
              <a:t>vùng</a:t>
            </a:r>
            <a:r>
              <a:rPr lang="en-US" sz="4000" dirty="0"/>
              <a:t> </a:t>
            </a:r>
            <a:r>
              <a:rPr lang="en-US" sz="4000" dirty="0" err="1"/>
              <a:t>quê</a:t>
            </a:r>
            <a:r>
              <a:rPr lang="en-US" sz="4000" dirty="0"/>
              <a:t> </a:t>
            </a:r>
            <a:r>
              <a:rPr lang="en-US" sz="4000" dirty="0" err="1"/>
              <a:t>đều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những</a:t>
            </a:r>
            <a:r>
              <a:rPr lang="en-US" sz="4000" dirty="0"/>
              <a:t> </a:t>
            </a:r>
            <a:r>
              <a:rPr lang="en-US" sz="4000" dirty="0" err="1"/>
              <a:t>vẻ</a:t>
            </a:r>
            <a:r>
              <a:rPr lang="en-US" sz="4000" dirty="0"/>
              <a:t> </a:t>
            </a:r>
            <a:r>
              <a:rPr lang="en-US" sz="4000" dirty="0" err="1"/>
              <a:t>đẹp</a:t>
            </a:r>
            <a:r>
              <a:rPr lang="en-US" sz="4000" dirty="0"/>
              <a:t> </a:t>
            </a:r>
            <a:r>
              <a:rPr lang="en-US" sz="4000" dirty="0" err="1"/>
              <a:t>riêng</a:t>
            </a:r>
            <a:r>
              <a:rPr lang="en-US" sz="4000" dirty="0"/>
              <a:t>,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cần</a:t>
            </a:r>
            <a:r>
              <a:rPr lang="en-US" sz="4000" dirty="0"/>
              <a:t> </a:t>
            </a:r>
            <a:r>
              <a:rPr lang="en-US" sz="4000" dirty="0" err="1"/>
              <a:t>tự</a:t>
            </a:r>
            <a:r>
              <a:rPr lang="en-US" sz="4000" dirty="0"/>
              <a:t> </a:t>
            </a:r>
            <a:r>
              <a:rPr lang="en-US" sz="4000" dirty="0" err="1"/>
              <a:t>hào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trân</a:t>
            </a:r>
            <a:r>
              <a:rPr lang="en-US" sz="4000" dirty="0"/>
              <a:t> </a:t>
            </a:r>
            <a:r>
              <a:rPr lang="en-US" sz="4000" dirty="0" err="1"/>
              <a:t>trọng</a:t>
            </a:r>
            <a:r>
              <a:rPr lang="en-US" sz="4000" dirty="0"/>
              <a:t> </a:t>
            </a:r>
            <a:r>
              <a:rPr lang="en-US" sz="4000" dirty="0" err="1"/>
              <a:t>vẻ</a:t>
            </a:r>
            <a:r>
              <a:rPr lang="en-US" sz="4000" dirty="0"/>
              <a:t> </a:t>
            </a:r>
            <a:r>
              <a:rPr lang="en-US" sz="4000" dirty="0" err="1"/>
              <a:t>đẹp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con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quê</a:t>
            </a:r>
            <a:r>
              <a:rPr lang="en-US" sz="4000" dirty="0"/>
              <a:t> </a:t>
            </a:r>
            <a:r>
              <a:rPr lang="en-US" sz="4000" dirty="0" err="1"/>
              <a:t>hương</a:t>
            </a:r>
            <a:r>
              <a:rPr lang="en-US" sz="4000" dirty="0"/>
              <a:t> </a:t>
            </a:r>
            <a:r>
              <a:rPr lang="en-US" sz="4000" dirty="0" err="1"/>
              <a:t>mình</a:t>
            </a:r>
            <a:r>
              <a:rPr lang="en-US" sz="4000" dirty="0"/>
              <a:t>.</a:t>
            </a:r>
            <a:endParaRPr lang="en-US" sz="4000" dirty="0">
              <a:effectLst/>
              <a:ea typeface="SimSun" panose="02010600030101010101" pitchFamily="2" charset="-12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592372" y="444944"/>
            <a:ext cx="3188319" cy="1489289"/>
            <a:chOff x="569798" y="1124402"/>
            <a:chExt cx="2816950" cy="1489289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2817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215412" y="566853"/>
            <a:ext cx="8697914" cy="1514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Sưu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tầm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ảnh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vẻ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thiên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nhiên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, con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một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bức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cảnh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59370" y="2280412"/>
            <a:ext cx="11680082" cy="4375879"/>
            <a:chOff x="233244" y="2704012"/>
            <a:chExt cx="11118379" cy="3913090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93"/>
            <a:stretch/>
          </p:blipFill>
          <p:spPr>
            <a:xfrm>
              <a:off x="233244" y="2704012"/>
              <a:ext cx="11118379" cy="391309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1102663" y="5799908"/>
              <a:ext cx="621634" cy="613955"/>
            </a:xfrm>
            <a:prstGeom prst="ellipse">
              <a:avLst/>
            </a:prstGeom>
            <a:solidFill>
              <a:srgbClr val="FDEF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 - Quê Hương Tươi Đẹp - Âm Nhạc Lớp 1 -- Tập Hát Theo Lời - CD Bộ Giáo Dụ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947" end="45440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2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8182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Hình Nền Động Đẹp Cho Powerpoint - Hình nền Laptop đẹp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085"/>
            <a:ext cx="12064275" cy="694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1624394" y="78378"/>
            <a:ext cx="856356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Thứ</a:t>
            </a:r>
            <a:r>
              <a:rPr lang="en-US" sz="40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hai</a:t>
            </a:r>
            <a:r>
              <a:rPr lang="en-US" sz="40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ngày</a:t>
            </a:r>
            <a:r>
              <a:rPr lang="en-US" sz="40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26 </a:t>
            </a:r>
            <a:r>
              <a:rPr lang="en-US" sz="40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tháng</a:t>
            </a:r>
            <a:r>
              <a:rPr lang="en-US" sz="40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8 </a:t>
            </a:r>
            <a:r>
              <a:rPr lang="en-US" sz="40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năm</a:t>
            </a:r>
            <a:r>
              <a:rPr lang="en-US" sz="40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2024</a:t>
            </a:r>
          </a:p>
          <a:p>
            <a:pPr algn="ctr"/>
            <a:r>
              <a:rPr lang="en-US" sz="40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Đạo</a:t>
            </a:r>
            <a:r>
              <a:rPr lang="en-US" sz="40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đức</a:t>
            </a:r>
            <a:endParaRPr lang="en-US" sz="4000" b="1" dirty="0" smtClean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algn="ctr"/>
            <a:r>
              <a:rPr lang="en-US" sz="40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1</a:t>
            </a:r>
            <a:r>
              <a:rPr lang="en-US" sz="4000" dirty="0" smtClean="0">
                <a:latin typeface="HP001 4 hàng" panose="020B0603050302020204" pitchFamily="34" charset="0"/>
              </a:rPr>
              <a:t>: 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VẺ ĐẸP QUÊ HƯƠNG EM 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(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1)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75969"/>
      </p:ext>
    </p:extLst>
  </p:cSld>
  <p:clrMapOvr>
    <a:masterClrMapping/>
  </p:clrMapOvr>
  <p:transition spd="slow">
    <p:fade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3395466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8380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9988" y="1773876"/>
            <a:ext cx="4462031" cy="954107"/>
            <a:chOff x="569825" y="2199885"/>
            <a:chExt cx="4462031" cy="954107"/>
          </a:xfrm>
        </p:grpSpPr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39358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vi-VN" sz="2800" b="1" dirty="0">
                  <a:solidFill>
                    <a:srgbClr val="00B050"/>
                  </a:solidFill>
                </a:rPr>
                <a:t>tranh và trả lời câu hỏi: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31856" y="209006"/>
            <a:ext cx="6920658" cy="6413862"/>
            <a:chOff x="5031856" y="209006"/>
            <a:chExt cx="6920658" cy="6413862"/>
          </a:xfrm>
        </p:grpSpPr>
        <p:sp>
          <p:nvSpPr>
            <p:cNvPr id="7" name="Rectangle 6"/>
            <p:cNvSpPr/>
            <p:nvPr/>
          </p:nvSpPr>
          <p:spPr>
            <a:xfrm>
              <a:off x="5031856" y="209006"/>
              <a:ext cx="6920658" cy="6413862"/>
            </a:xfrm>
            <a:prstGeom prst="rect">
              <a:avLst/>
            </a:pr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20210409091901_wm_shs-dao-duc-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3" t="65125" r="19854" b="15000"/>
            <a:stretch/>
          </p:blipFill>
          <p:spPr bwMode="auto">
            <a:xfrm>
              <a:off x="5387034" y="3593918"/>
              <a:ext cx="6210301" cy="302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264332" y="3415937"/>
              <a:ext cx="2481944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7"/>
            <p:cNvSpPr/>
            <p:nvPr/>
          </p:nvSpPr>
          <p:spPr>
            <a:xfrm>
              <a:off x="10155127" y="3272245"/>
              <a:ext cx="491102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44289" y="3038186"/>
            <a:ext cx="4596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-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trong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tranh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đang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làm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gì</a:t>
            </a:r>
            <a:r>
              <a:rPr lang="en-US" sz="2400" dirty="0" smtClean="0">
                <a:solidFill>
                  <a:schemeClr val="accent4"/>
                </a:solidFill>
              </a:rPr>
              <a:t>?</a:t>
            </a:r>
          </a:p>
          <a:p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5082146" y="2289656"/>
            <a:ext cx="4681822" cy="994234"/>
          </a:xfrm>
          <a:prstGeom prst="wedgeRoundRectCallout">
            <a:avLst>
              <a:gd name="adj1" fmla="val -4257"/>
              <a:gd name="adj2" fmla="val 9793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</a:rPr>
              <a:t>Tớ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</a:t>
            </a:r>
            <a:r>
              <a:rPr lang="en-US" sz="2400" dirty="0">
                <a:solidFill>
                  <a:srgbClr val="000000"/>
                </a:solidFill>
              </a:rPr>
              <a:t> Lan, </a:t>
            </a:r>
            <a:r>
              <a:rPr lang="en-US" sz="2400" dirty="0" err="1">
                <a:solidFill>
                  <a:srgbClr val="000000"/>
                </a:solidFill>
              </a:rPr>
              <a:t>quê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tớ</a:t>
            </a:r>
            <a:r>
              <a:rPr lang="en-US" sz="2400" dirty="0">
                <a:solidFill>
                  <a:srgbClr val="000000"/>
                </a:solidFill>
              </a:rPr>
              <a:t> ở </a:t>
            </a:r>
            <a:r>
              <a:rPr lang="en-US" sz="2400" dirty="0" err="1">
                <a:solidFill>
                  <a:srgbClr val="000000"/>
                </a:solidFill>
              </a:rPr>
              <a:t>xã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Lũng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Cú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huyện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Đồng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Văn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Giang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7423057" y="659240"/>
            <a:ext cx="4768943" cy="1498369"/>
          </a:xfrm>
          <a:prstGeom prst="wedgeRoundRectCallout">
            <a:avLst>
              <a:gd name="adj1" fmla="val 1592"/>
              <a:gd name="adj2" fmla="val 13137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</a:rPr>
              <a:t>Tớ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Huy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tớ</a:t>
            </a:r>
            <a:r>
              <a:rPr lang="en-US" sz="2400" dirty="0">
                <a:solidFill>
                  <a:srgbClr val="000000"/>
                </a:solidFill>
              </a:rPr>
              <a:t> ở </a:t>
            </a:r>
            <a:r>
              <a:rPr lang="en-US" sz="2400" dirty="0" err="1">
                <a:solidFill>
                  <a:srgbClr val="000000"/>
                </a:solidFill>
              </a:rPr>
              <a:t>phường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Lê</a:t>
            </a:r>
            <a:r>
              <a:rPr lang="en-US" sz="2400" dirty="0">
                <a:solidFill>
                  <a:srgbClr val="000000"/>
                </a:solidFill>
              </a:rPr>
              <a:t> Mao, </a:t>
            </a:r>
            <a:r>
              <a:rPr lang="en-US" sz="2400" dirty="0" err="1">
                <a:solidFill>
                  <a:srgbClr val="000000"/>
                </a:solidFill>
              </a:rPr>
              <a:t>thành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phố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Vinh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Nghệ</a:t>
            </a:r>
            <a:r>
              <a:rPr lang="en-US" sz="2400" dirty="0">
                <a:solidFill>
                  <a:srgbClr val="000000"/>
                </a:solidFill>
              </a:rPr>
              <a:t> An.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4289" y="3755565"/>
            <a:ext cx="45632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- </a:t>
            </a:r>
            <a:r>
              <a:rPr lang="en-US" sz="2400" dirty="0" err="1">
                <a:solidFill>
                  <a:schemeClr val="accent4"/>
                </a:solidFill>
              </a:rPr>
              <a:t>Hãy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thiệu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về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địa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chỉ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hương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     + </a:t>
            </a:r>
            <a:r>
              <a:rPr lang="en-US" sz="2400" dirty="0" err="1">
                <a:solidFill>
                  <a:schemeClr val="accent4"/>
                </a:solidFill>
              </a:rPr>
              <a:t>Giới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thiệu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tên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mình</a:t>
            </a:r>
            <a:endParaRPr lang="en-US" sz="2400" dirty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     + </a:t>
            </a:r>
            <a:r>
              <a:rPr lang="en-US" sz="2400" dirty="0" err="1">
                <a:solidFill>
                  <a:schemeClr val="accent4"/>
                </a:solidFill>
              </a:rPr>
              <a:t>Địa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chỉ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: </a:t>
            </a:r>
            <a:r>
              <a:rPr lang="en-US" sz="2400" dirty="0" err="1">
                <a:solidFill>
                  <a:schemeClr val="accent4"/>
                </a:solidFill>
              </a:rPr>
              <a:t>Xã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huyện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tỉnh</a:t>
            </a:r>
            <a:r>
              <a:rPr lang="en-US" sz="2400" dirty="0">
                <a:solidFill>
                  <a:schemeClr val="accent4"/>
                </a:solidFill>
              </a:rPr>
              <a:t> (</a:t>
            </a:r>
            <a:r>
              <a:rPr lang="en-US" sz="2400" dirty="0" err="1">
                <a:solidFill>
                  <a:schemeClr val="accent4"/>
                </a:solidFill>
              </a:rPr>
              <a:t>thành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phố</a:t>
            </a:r>
            <a:r>
              <a:rPr lang="en-US" sz="2400" dirty="0">
                <a:solidFill>
                  <a:schemeClr val="accent4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1" t="14540" r="48462" b="56516"/>
          <a:stretch/>
        </p:blipFill>
        <p:spPr bwMode="auto">
          <a:xfrm>
            <a:off x="430511" y="232656"/>
            <a:ext cx="3672456" cy="312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3" t="17978" r="3590" b="51414"/>
          <a:stretch/>
        </p:blipFill>
        <p:spPr bwMode="auto">
          <a:xfrm>
            <a:off x="4102967" y="232657"/>
            <a:ext cx="4084801" cy="312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45718" r="47958" b="20866"/>
          <a:stretch/>
        </p:blipFill>
        <p:spPr bwMode="auto">
          <a:xfrm>
            <a:off x="7427742" y="232656"/>
            <a:ext cx="4318779" cy="312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255" r="9456" b="16448"/>
          <a:stretch/>
        </p:blipFill>
        <p:spPr bwMode="auto">
          <a:xfrm>
            <a:off x="733461" y="3362178"/>
            <a:ext cx="3369506" cy="327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4102967" y="3460652"/>
            <a:ext cx="3820643" cy="317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8" t="5956" r="6171" b="63270"/>
          <a:stretch/>
        </p:blipFill>
        <p:spPr bwMode="auto">
          <a:xfrm>
            <a:off x="8157868" y="3362178"/>
            <a:ext cx="3588654" cy="327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49" y="233929"/>
            <a:ext cx="3188319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188333" y="69853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1" t="11806" r="48462" b="56516"/>
          <a:stretch/>
        </p:blipFill>
        <p:spPr bwMode="auto">
          <a:xfrm>
            <a:off x="617844" y="1723218"/>
            <a:ext cx="4858877" cy="482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278883" y="2358917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- </a:t>
            </a:r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tỉnh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vùng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núi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phía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bắc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2052" name="Picture 4" descr="Choáng ngợp hình ảnh cao nguyên đá Đồng Văn đẹp hùng v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59" y="3029588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5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3197112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396318" y="653389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3" t="17978" r="3590" b="51414"/>
          <a:stretch/>
        </p:blipFill>
        <p:spPr bwMode="auto">
          <a:xfrm>
            <a:off x="642193" y="1632929"/>
            <a:ext cx="5129813" cy="492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Các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biển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41218" y="2776641"/>
            <a:ext cx="4961814" cy="3237395"/>
            <a:chOff x="5841218" y="2776641"/>
            <a:chExt cx="4961814" cy="3237395"/>
          </a:xfrm>
        </p:grpSpPr>
        <p:pic>
          <p:nvPicPr>
            <p:cNvPr id="3074" name="Picture 2" descr="Biển Nha Trang - Dấu ấn trong lòng tôi - Cổng thông tin điện tử Bộ Công  Thươ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3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101532" y="2969378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Nha</a:t>
              </a:r>
              <a:r>
                <a:rPr lang="en-US" sz="2400" b="1" dirty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 </a:t>
              </a:r>
              <a:r>
                <a:rPr lang="en-US" sz="2400" b="1" dirty="0" err="1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Trang</a:t>
              </a:r>
              <a:endParaRPr lang="en-US" sz="2400" b="1" dirty="0">
                <a:ln w="3175">
                  <a:solidFill>
                    <a:schemeClr val="accent2"/>
                  </a:solidFill>
                </a:ln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41219" y="2776641"/>
            <a:ext cx="4961813" cy="3245185"/>
            <a:chOff x="5841219" y="2776641"/>
            <a:chExt cx="4961813" cy="3245185"/>
          </a:xfrm>
        </p:grpSpPr>
        <p:pic>
          <p:nvPicPr>
            <p:cNvPr id="3076" name="Picture 4" descr="Quy Nhơn: “Thành phố Du lịch sạch Asean 2020” | Báo Dân trí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9" y="2776641"/>
              <a:ext cx="4961813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101532" y="2950102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Quy</a:t>
              </a:r>
              <a:r>
                <a:rPr lang="en-US" sz="2400" b="1" dirty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n-US" sz="2400" b="1" dirty="0" err="1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Nhơn</a:t>
              </a:r>
              <a:endParaRPr lang="en-US" sz="2400" b="1" dirty="0">
                <a:ln w="3175">
                  <a:solidFill>
                    <a:schemeClr val="accent5"/>
                  </a:solidFill>
                </a:ln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41218" y="2776641"/>
            <a:ext cx="4961814" cy="3245185"/>
            <a:chOff x="5841218" y="2776641"/>
            <a:chExt cx="4961814" cy="3245185"/>
          </a:xfrm>
        </p:grpSpPr>
        <p:pic>
          <p:nvPicPr>
            <p:cNvPr id="3078" name="Picture 6" descr="Chia sẻ kinh nghiệm đi du lịch Phú Quốc bằng xe máy từ A - Z - BestPr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257108" y="5417766"/>
              <a:ext cx="18549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n>
                    <a:solidFill>
                      <a:schemeClr val="tx2">
                        <a:lumMod val="25000"/>
                      </a:schemeClr>
                    </a:solidFill>
                  </a:ln>
                  <a:solidFill>
                    <a:schemeClr val="accent2"/>
                  </a:solidFill>
                  <a:latin typeface="+mj-lt"/>
                </a:rPr>
                <a:t>PHÚ QUỐC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41217" y="2776641"/>
            <a:ext cx="4961815" cy="3241290"/>
            <a:chOff x="5841217" y="2776641"/>
            <a:chExt cx="4961815" cy="3241290"/>
          </a:xfrm>
        </p:grpSpPr>
        <p:pic>
          <p:nvPicPr>
            <p:cNvPr id="3080" name="Picture 8" descr="Hạ Long - Sửng Sốt - Titop 2 ngày 1 đêm - BestPric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7" y="2776641"/>
              <a:ext cx="4961815" cy="324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433631" y="2996268"/>
              <a:ext cx="1067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latin typeface="+mj-lt"/>
                </a:rPr>
                <a:t>HẠ LONG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25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460894" y="571590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45718" r="47958" b="20866"/>
          <a:stretch/>
        </p:blipFill>
        <p:spPr bwMode="auto">
          <a:xfrm>
            <a:off x="642193" y="1620199"/>
            <a:ext cx="4710857" cy="49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Các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miền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tây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49" y="233929"/>
            <a:ext cx="3364165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4098" name="Picture 2" descr="Gợi ý du lịch miền tây tự túc trong 4 ngà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-29" r="13160"/>
          <a:stretch/>
        </p:blipFill>
        <p:spPr bwMode="auto">
          <a:xfrm>
            <a:off x="5791200" y="2699658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inh nghiệm du lịch miền Tây giá rẻ: lịch trình chi tiế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1"/>
          <a:stretch/>
        </p:blipFill>
        <p:spPr bwMode="auto">
          <a:xfrm>
            <a:off x="5791200" y="2699658"/>
            <a:ext cx="5602516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ẩm nang tour du lịch miền Tây chi tiết, cụ thể nhấ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/>
          <a:stretch/>
        </p:blipFill>
        <p:spPr bwMode="auto">
          <a:xfrm>
            <a:off x="5791200" y="2699658"/>
            <a:ext cx="5602999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ên du lịch miền Tây vào mùa nào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/>
          <a:stretch/>
        </p:blipFill>
        <p:spPr bwMode="auto">
          <a:xfrm>
            <a:off x="5791738" y="2699658"/>
            <a:ext cx="5601978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our Du Lịch Miền Tây 7 ngày 6 đêm Từ Hà Nộ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7"/>
          <a:stretch/>
        </p:blipFill>
        <p:spPr bwMode="auto">
          <a:xfrm>
            <a:off x="5791200" y="2699657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3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144371" y="615552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255" r="9456" b="16448"/>
          <a:stretch/>
        </p:blipFill>
        <p:spPr bwMode="auto">
          <a:xfrm>
            <a:off x="642194" y="1729869"/>
            <a:ext cx="4239066" cy="482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Các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vùng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đồng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bằng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nông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thôn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49" y="233929"/>
            <a:ext cx="3135565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5122" name="Picture 2" descr="Đồng bằng sông Cửu Long - “Con gà đẻ trứng vàng” của kinh tế Việt Nam -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00" y="2642280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ại sao vùng đồng bằng sông Hồng và vụ cận tập trung công nghiệp cao nhất  cả nước - Bí quyết học giỏ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99" y="2642280"/>
            <a:ext cx="6191251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Đồng bằng sông Cửu Long: 46 năm vựa lúa chuyển mình - Hànộimớ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1"/>
          <a:stretch/>
        </p:blipFill>
        <p:spPr bwMode="auto">
          <a:xfrm>
            <a:off x="5226498" y="2642280"/>
            <a:ext cx="6184012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530</TotalTime>
  <Words>402</Words>
  <Application>Microsoft Office PowerPoint</Application>
  <PresentationFormat>Custom</PresentationFormat>
  <Paragraphs>61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35</cp:revision>
  <dcterms:created xsi:type="dcterms:W3CDTF">2021-06-11T02:39:36Z</dcterms:created>
  <dcterms:modified xsi:type="dcterms:W3CDTF">2024-10-21T20:38:14Z</dcterms:modified>
</cp:coreProperties>
</file>