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396" r:id="rId2"/>
    <p:sldId id="403" r:id="rId3"/>
    <p:sldId id="395" r:id="rId4"/>
    <p:sldId id="266" r:id="rId5"/>
    <p:sldId id="256" r:id="rId6"/>
    <p:sldId id="397" r:id="rId7"/>
    <p:sldId id="401" r:id="rId8"/>
    <p:sldId id="398" r:id="rId9"/>
    <p:sldId id="399" r:id="rId10"/>
    <p:sldId id="400" r:id="rId11"/>
    <p:sldId id="402" r:id="rId12"/>
    <p:sldId id="355" r:id="rId13"/>
  </p:sldIdLst>
  <p:sldSz cx="12192000" cy="6858000"/>
  <p:notesSz cx="6858000" cy="9144000"/>
  <p:embeddedFontLst>
    <p:embeddedFont>
      <p:font typeface=".VnArial" pitchFamily="34" charset="0"/>
      <p:regular r:id="rId15"/>
      <p:bold r:id="rId16"/>
      <p:italic r:id="rId17"/>
      <p:boldItalic r:id="rId18"/>
    </p:embeddedFont>
    <p:embeddedFont>
      <p:font typeface="VNI-Avo" pitchFamily="2" charset="0"/>
      <p:regular r:id="rId19"/>
      <p:bold r:id="rId20"/>
      <p:italic r:id="rId21"/>
      <p:boldItalic r:id="rId22"/>
    </p:embeddedFont>
    <p:embeddedFont>
      <p:font typeface="Calibri Light" pitchFamily="34" charset="0"/>
      <p:regular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Tw Cen MT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FC9F6-39E0-4CC9-9447-FBBE13992DDE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1EDBD-C456-4F00-8990-4FFD24282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2925"/>
            <a:ext cx="7518400" cy="52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FF0066"/>
                </a:solidFill>
                <a:latin typeface="Times New Roman" pitchFamily="18" charset="0"/>
              </a:rPr>
              <a:t>TRƯỜNG TIỂU HỌC ĐOÀN LẬP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26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19" y="3257550"/>
            <a:ext cx="8186057" cy="119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64"/>
              </a:spcBef>
              <a:defRPr/>
            </a:pPr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MOÂN TIEÁNG VIEÄT LÔÙP 1</a:t>
            </a:r>
          </a:p>
          <a:p>
            <a:pPr algn="ctr"/>
            <a:r>
              <a:rPr lang="en-US" sz="41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Baøi 48: at aêt aât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6" y="5400675"/>
            <a:ext cx="4475238" cy="66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viên:Nguyễn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Quỳnh</a:t>
            </a: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:  1E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96" y="4473179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26" y="311018"/>
            <a:ext cx="1566863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6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7" y="738188"/>
            <a:ext cx="1104296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9" y="4473179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93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191272"/>
              </p:ext>
            </p:extLst>
          </p:nvPr>
        </p:nvGraphicFramePr>
        <p:xfrm>
          <a:off x="4179204" y="2503490"/>
          <a:ext cx="4012340" cy="1584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170"/>
                <a:gridCol w="2006170"/>
              </a:tblGrid>
              <a:tr h="79228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669" marR="69669" marT="34290" marB="34290"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669" marR="69669" marT="34290" marB="34290">
                    <a:solidFill>
                      <a:srgbClr val="ABE3FF"/>
                    </a:solidFill>
                  </a:tcPr>
                </a:tc>
              </a:tr>
              <a:tr h="792281">
                <a:tc gridSpan="2">
                  <a:txBody>
                    <a:bodyPr/>
                    <a:lstStyle/>
                    <a:p>
                      <a:endParaRPr lang="en-US" sz="1400"/>
                    </a:p>
                  </a:txBody>
                  <a:tcPr marL="69669" marR="69669" marT="34290" marB="34290">
                    <a:solidFill>
                      <a:srgbClr val="ABE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046335" y="1558831"/>
            <a:ext cx="712283" cy="761747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86389" y="2503490"/>
            <a:ext cx="712283" cy="761747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82587" y="2503490"/>
            <a:ext cx="493664" cy="761747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5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h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57371" y="3319141"/>
            <a:ext cx="1088454" cy="761747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5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h</a:t>
            </a:r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</a:t>
            </a:r>
            <a:r>
              <a:rPr lang="en-US" sz="45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ù</a:t>
            </a:r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t</a:t>
            </a:r>
            <a:endParaRPr lang="en-US" sz="45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30013" y="4534406"/>
            <a:ext cx="930902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baùt</a:t>
            </a:r>
            <a:endParaRPr lang="en-US" sz="36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97556" y="4534406"/>
            <a:ext cx="730603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laït</a:t>
            </a:r>
            <a:endParaRPr lang="en-US" sz="36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74813" y="4534406"/>
            <a:ext cx="828310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saét</a:t>
            </a:r>
            <a:endParaRPr lang="en-US" sz="36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26241" y="4534405"/>
            <a:ext cx="930902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gaët</a:t>
            </a:r>
            <a:endParaRPr lang="en-US" sz="36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837715" y="4534404"/>
            <a:ext cx="930902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ñaát</a:t>
            </a:r>
            <a:endParaRPr lang="en-US" sz="36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47200" y="4534404"/>
            <a:ext cx="930902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gaät</a:t>
            </a:r>
            <a:endParaRPr lang="en-US" sz="36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47545" y="1528255"/>
            <a:ext cx="735489" cy="761747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aêt</a:t>
            </a:r>
            <a:endParaRPr lang="en-US" sz="45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66683" y="1528255"/>
            <a:ext cx="735489" cy="761747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aât</a:t>
            </a:r>
            <a:endParaRPr lang="en-US" sz="45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37342" r="88761" b="56920"/>
          <a:stretch/>
        </p:blipFill>
        <p:spPr bwMode="auto">
          <a:xfrm>
            <a:off x="1277257" y="1528255"/>
            <a:ext cx="1137865" cy="52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722673" y="5377503"/>
            <a:ext cx="1818813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baõi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caùt</a:t>
            </a:r>
            <a:endParaRPr lang="en-US" sz="36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09029" y="5377503"/>
            <a:ext cx="1927512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maët trôøi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918409" y="5377502"/>
            <a:ext cx="1932398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pPr algn="ctr"/>
            <a:r>
              <a:rPr lang="en-US" sz="3600" b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baät löûa </a:t>
            </a:r>
          </a:p>
        </p:txBody>
      </p:sp>
    </p:spTree>
    <p:extLst>
      <p:ext uri="{BB962C8B-B14F-4D97-AF65-F5344CB8AC3E}">
        <p14:creationId xmlns:p14="http://schemas.microsoft.com/office/powerpoint/2010/main" val="6130669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2" t="23437" r="30747" b="32291"/>
          <a:stretch/>
        </p:blipFill>
        <p:spPr bwMode="auto">
          <a:xfrm>
            <a:off x="993913" y="212035"/>
            <a:ext cx="9925878" cy="618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66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-311085"/>
            <a:ext cx="12191999" cy="69404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1E9BB62-F499-4BAA-ADC6-8DF93D9E3215}"/>
              </a:ext>
            </a:extLst>
          </p:cNvPr>
          <p:cNvSpPr/>
          <p:nvPr/>
        </p:nvSpPr>
        <p:spPr>
          <a:xfrm>
            <a:off x="527901" y="1053960"/>
            <a:ext cx="102092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6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endParaRPr lang="en-US" sz="6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6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6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6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6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6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1E  </a:t>
            </a:r>
            <a:endParaRPr lang="en-US" sz="6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070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061825"/>
              </p:ext>
            </p:extLst>
          </p:nvPr>
        </p:nvGraphicFramePr>
        <p:xfrm>
          <a:off x="5438775" y="3182938"/>
          <a:ext cx="13144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ackager Shell Object" showAsIcon="1" r:id="rId3" imgW="1314720" imgH="488520" progId="Package">
                  <p:embed/>
                </p:oleObj>
              </mc:Choice>
              <mc:Fallback>
                <p:oleObj name="Packager Shell Object" showAsIcon="1" r:id="rId3" imgW="131472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38775" y="3182938"/>
                        <a:ext cx="1314450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51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5083" y="585641"/>
            <a:ext cx="3411592" cy="132343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8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8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pic>
        <p:nvPicPr>
          <p:cNvPr id="3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21" y="5630779"/>
            <a:ext cx="148166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85" y="5638800"/>
            <a:ext cx="179136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540" y="5638800"/>
            <a:ext cx="148166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6675" y="4676481"/>
            <a:ext cx="18288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5" y="4676480"/>
            <a:ext cx="18288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SPARK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87" y="4892743"/>
            <a:ext cx="1422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4" y="477122"/>
            <a:ext cx="146278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60" y="975906"/>
            <a:ext cx="158839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96" y="392923"/>
            <a:ext cx="65772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357" y="477122"/>
            <a:ext cx="8662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F0EA41D-AEF4-42AB-913B-DD98A5815933}"/>
              </a:ext>
            </a:extLst>
          </p:cNvPr>
          <p:cNvSpPr txBox="1"/>
          <p:nvPr/>
        </p:nvSpPr>
        <p:spPr>
          <a:xfrm>
            <a:off x="1830277" y="2645906"/>
            <a:ext cx="7419475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1.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5729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25" y="240631"/>
            <a:ext cx="4852737" cy="59837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1171" y="1807787"/>
            <a:ext cx="308809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èc</a:t>
            </a:r>
            <a:r>
              <a:rPr lang="en-US" sz="4800" b="1" dirty="0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3111" y="457200"/>
            <a:ext cx="5754081" cy="8878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05508" tIns="52754" rIns="105508" bIns="527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77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TRÒ CHƠI HÁI HOA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01" y="1807779"/>
            <a:ext cx="3279627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m</a:t>
            </a:r>
            <a:r>
              <a:rPr lang="en-US" sz="4800" b="1" dirty="0" err="1" smtClean="0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¸y</a:t>
            </a:r>
            <a:r>
              <a:rPr lang="en-US" sz="4800" b="1" dirty="0" smtClean="0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xóc</a:t>
            </a:r>
            <a:endParaRPr lang="en-US" sz="4800" b="1" dirty="0">
              <a:solidFill>
                <a:srgbClr val="FF0000"/>
              </a:solidFill>
              <a:latin typeface=".VnArial" panose="020B7200000000000000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1171" y="2972366"/>
            <a:ext cx="3088092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0000FF"/>
                </a:solidFill>
                <a:latin typeface="Tw Cen MT" pitchFamily="34" charset="0"/>
                <a:cs typeface="Arial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mùc</a:t>
            </a:r>
            <a:endParaRPr lang="en-US" sz="4800" b="1" dirty="0">
              <a:solidFill>
                <a:srgbClr val="FF0000"/>
              </a:solidFill>
              <a:latin typeface=".VnArial" panose="020B7200000000000000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74230" y="2991504"/>
            <a:ext cx="315128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c</a:t>
            </a:r>
            <a:r>
              <a:rPr lang="en-US" sz="4800" b="1" dirty="0" err="1" smtClean="0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¸i</a:t>
            </a:r>
            <a:r>
              <a:rPr lang="en-US" sz="4800" b="1" dirty="0" smtClean="0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cèc</a:t>
            </a:r>
            <a:endParaRPr lang="en-US" sz="4800" b="1" dirty="0">
              <a:solidFill>
                <a:srgbClr val="FF0000"/>
              </a:solidFill>
              <a:latin typeface=".VnArial" panose="020B7200000000000000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11149" r="8423" b="5566"/>
          <a:stretch/>
        </p:blipFill>
        <p:spPr>
          <a:xfrm>
            <a:off x="10415269" y="779003"/>
            <a:ext cx="1672459" cy="210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81" y="457200"/>
            <a:ext cx="1732548" cy="2254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t="7762" r="24363"/>
          <a:stretch/>
        </p:blipFill>
        <p:spPr>
          <a:xfrm>
            <a:off x="8869398" y="2743200"/>
            <a:ext cx="1624193" cy="2288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9253" r="12384" b="8960"/>
          <a:stretch/>
        </p:blipFill>
        <p:spPr>
          <a:xfrm>
            <a:off x="10415269" y="4034694"/>
            <a:ext cx="1672459" cy="2013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3"/>
          <a:stretch/>
        </p:blipFill>
        <p:spPr>
          <a:xfrm>
            <a:off x="7283117" y="4014955"/>
            <a:ext cx="1586219" cy="20329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171" y="4615569"/>
            <a:ext cx="6648457" cy="175432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FF"/>
                </a:solidFill>
                <a:latin typeface="Tw Cen MT" pitchFamily="34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M</a:t>
            </a:r>
            <a:r>
              <a:rPr lang="en-US" sz="4800" b="1" dirty="0" smtClean="0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Ñ </a:t>
            </a:r>
            <a:r>
              <a:rPr lang="en-US" sz="4800" b="1" dirty="0" err="1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tÊm</a:t>
            </a:r>
            <a:r>
              <a:rPr lang="en-US" sz="4800" b="1" dirty="0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 t¾c </a:t>
            </a:r>
            <a:r>
              <a:rPr lang="en-US" sz="4800" b="1" dirty="0" err="1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khen</a:t>
            </a:r>
            <a:r>
              <a:rPr lang="en-US" sz="4800" b="1" dirty="0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 Hµ </a:t>
            </a:r>
            <a:r>
              <a:rPr lang="en-US" sz="4800" b="1" dirty="0" err="1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khÐo</a:t>
            </a:r>
            <a:r>
              <a:rPr lang="en-US" sz="4800" b="1" dirty="0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tay</a:t>
            </a:r>
            <a:r>
              <a:rPr lang="en-US" sz="4800" b="1" dirty="0">
                <a:solidFill>
                  <a:srgbClr val="FF0000"/>
                </a:solidFill>
                <a:latin typeface=".VnArial" panose="020B7200000000000000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246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95" y="170354"/>
            <a:ext cx="10076039" cy="5109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1105" y="5182465"/>
            <a:ext cx="10932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VNI-Avo" pitchFamily="2" charset="0"/>
              </a:rPr>
              <a:t>    Nam baét nhòp cho taát caû caùc baïn haùt.</a:t>
            </a:r>
          </a:p>
        </p:txBody>
      </p:sp>
      <p:sp>
        <p:nvSpPr>
          <p:cNvPr id="6" name="Rectangle 5"/>
          <p:cNvSpPr/>
          <p:nvPr/>
        </p:nvSpPr>
        <p:spPr>
          <a:xfrm>
            <a:off x="3193744" y="5203370"/>
            <a:ext cx="7056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aêt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79027" y="5204499"/>
            <a:ext cx="6848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at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9139" y="5221731"/>
            <a:ext cx="7056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aât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</p:spTree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993649" y="511607"/>
            <a:ext cx="3960180" cy="951210"/>
            <a:chOff x="5241664" y="743102"/>
            <a:chExt cx="5197736" cy="1268280"/>
          </a:xfrm>
        </p:grpSpPr>
        <p:grpSp>
          <p:nvGrpSpPr>
            <p:cNvPr id="23" name="Group 22"/>
            <p:cNvGrpSpPr/>
            <p:nvPr/>
          </p:nvGrpSpPr>
          <p:grpSpPr>
            <a:xfrm>
              <a:off x="5241664" y="743102"/>
              <a:ext cx="5197736" cy="1268280"/>
              <a:chOff x="5241664" y="743102"/>
              <a:chExt cx="5197736" cy="126828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241664" y="1334274"/>
                <a:ext cx="5197736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7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NI-Avo" pitchFamily="2" charset="0"/>
                    <a:cs typeface="Arial" pitchFamily="34" charset="0"/>
                  </a:rPr>
                  <a:t>Baøi 48: at aêt aât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651116" y="743102"/>
                <a:ext cx="2443097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VNI-Avo" pitchFamily="2" charset="0"/>
                  </a:rPr>
                  <a:t>TIEÁNG VIEÄT</a:t>
                </a: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6751320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4046335" y="1558831"/>
            <a:ext cx="976652" cy="1100994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67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47545" y="1528255"/>
            <a:ext cx="1010316" cy="1100994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67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aêt</a:t>
            </a:r>
            <a:endParaRPr lang="en-US" sz="67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66683" y="1528255"/>
            <a:ext cx="1010316" cy="1100994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67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aât</a:t>
            </a:r>
            <a:endParaRPr lang="en-US" sz="67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37342" r="88761" b="56920"/>
          <a:stretch/>
        </p:blipFill>
        <p:spPr bwMode="auto">
          <a:xfrm>
            <a:off x="1277257" y="1528255"/>
            <a:ext cx="1137865" cy="52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58460" y="112180"/>
            <a:ext cx="5409540" cy="438581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VNI-Avo" pitchFamily="2" charset="0"/>
              </a:rPr>
              <a:t>Thöù</a:t>
            </a:r>
            <a:r>
              <a:rPr lang="en-US" sz="24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VNI-Avo" pitchFamily="2" charset="0"/>
              </a:rPr>
              <a:t>t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ö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VNI-Avo" pitchFamily="2" charset="0"/>
              </a:rPr>
              <a:t>ngaøy</a:t>
            </a:r>
            <a:r>
              <a:rPr lang="en-US" sz="2400" b="1" dirty="0">
                <a:solidFill>
                  <a:srgbClr val="0000CC"/>
                </a:solidFill>
                <a:latin typeface="VNI-Avo" pitchFamily="2" charset="0"/>
              </a:rPr>
              <a:t> 15 </a:t>
            </a:r>
            <a:r>
              <a:rPr lang="en-US" sz="2400" b="1" dirty="0" err="1">
                <a:solidFill>
                  <a:srgbClr val="0000CC"/>
                </a:solidFill>
                <a:latin typeface="VNI-Avo" pitchFamily="2" charset="0"/>
              </a:rPr>
              <a:t>thaùng</a:t>
            </a:r>
            <a:r>
              <a:rPr lang="en-US" sz="2400" b="1" dirty="0">
                <a:solidFill>
                  <a:srgbClr val="0000CC"/>
                </a:solidFill>
                <a:latin typeface="VNI-Avo" pitchFamily="2" charset="0"/>
              </a:rPr>
              <a:t> 11 </a:t>
            </a:r>
            <a:r>
              <a:rPr lang="en-US" sz="2400" b="1" dirty="0" err="1">
                <a:solidFill>
                  <a:srgbClr val="0000CC"/>
                </a:solidFill>
                <a:latin typeface="VNI-Avo" pitchFamily="2" charset="0"/>
              </a:rPr>
              <a:t>naêm</a:t>
            </a:r>
            <a:r>
              <a:rPr lang="en-US" sz="2400" b="1" dirty="0">
                <a:solidFill>
                  <a:srgbClr val="0000CC"/>
                </a:solidFill>
                <a:latin typeface="VNI-Avo" pitchFamily="2" charset="0"/>
              </a:rPr>
              <a:t> 2023</a:t>
            </a:r>
          </a:p>
        </p:txBody>
      </p:sp>
      <p:sp>
        <p:nvSpPr>
          <p:cNvPr id="2" name="Rectangle 1"/>
          <p:cNvSpPr/>
          <p:nvPr/>
        </p:nvSpPr>
        <p:spPr>
          <a:xfrm>
            <a:off x="6362814" y="1528762"/>
            <a:ext cx="399571" cy="1100994"/>
          </a:xfrm>
          <a:prstGeom prst="rect">
            <a:avLst/>
          </a:prstGeom>
        </p:spPr>
        <p:txBody>
          <a:bodyPr wrap="none" lIns="69266" tIns="34633" rIns="69266" bIns="34633">
            <a:spAutoFit/>
          </a:bodyPr>
          <a:lstStyle/>
          <a:p>
            <a:r>
              <a:rPr lang="en-US" sz="67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650129" y="1571625"/>
            <a:ext cx="399571" cy="1100994"/>
          </a:xfrm>
          <a:prstGeom prst="rect">
            <a:avLst/>
          </a:prstGeom>
        </p:spPr>
        <p:txBody>
          <a:bodyPr wrap="none" lIns="69266" tIns="34633" rIns="69266" bIns="34633">
            <a:spAutoFit/>
          </a:bodyPr>
          <a:lstStyle/>
          <a:p>
            <a:r>
              <a:rPr lang="en-US" sz="67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177100" y="1528762"/>
            <a:ext cx="399571" cy="1100994"/>
          </a:xfrm>
          <a:prstGeom prst="rect">
            <a:avLst/>
          </a:prstGeom>
        </p:spPr>
        <p:txBody>
          <a:bodyPr wrap="none" lIns="69266" tIns="34633" rIns="69266" bIns="34633">
            <a:spAutoFit/>
          </a:bodyPr>
          <a:lstStyle/>
          <a:p>
            <a:r>
              <a:rPr lang="en-US" sz="67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782790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8" grpId="0"/>
      <p:bldP spid="49" grpId="0"/>
      <p:bldP spid="2" grpId="0"/>
      <p:bldP spid="31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993649" y="511607"/>
            <a:ext cx="3960180" cy="951210"/>
            <a:chOff x="5241664" y="743102"/>
            <a:chExt cx="5197736" cy="1268280"/>
          </a:xfrm>
        </p:grpSpPr>
        <p:grpSp>
          <p:nvGrpSpPr>
            <p:cNvPr id="23" name="Group 22"/>
            <p:cNvGrpSpPr/>
            <p:nvPr/>
          </p:nvGrpSpPr>
          <p:grpSpPr>
            <a:xfrm>
              <a:off x="5241664" y="743102"/>
              <a:ext cx="5197736" cy="1268280"/>
              <a:chOff x="5241664" y="743102"/>
              <a:chExt cx="5197736" cy="126828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241664" y="1334274"/>
                <a:ext cx="5197736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7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NI-Avo" pitchFamily="2" charset="0"/>
                    <a:cs typeface="Arial" pitchFamily="34" charset="0"/>
                  </a:rPr>
                  <a:t>Baøi 48: at aêt aât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651116" y="743102"/>
                <a:ext cx="2443097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VNI-Avo" pitchFamily="2" charset="0"/>
                  </a:rPr>
                  <a:t>TIEÁNG VIEÄT</a:t>
                </a: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6751320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943133"/>
              </p:ext>
            </p:extLst>
          </p:nvPr>
        </p:nvGraphicFramePr>
        <p:xfrm>
          <a:off x="4179204" y="2503490"/>
          <a:ext cx="4012340" cy="1584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170"/>
                <a:gridCol w="2006170"/>
              </a:tblGrid>
              <a:tr h="79228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669" marR="69669" marT="34290" marB="34290"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669" marR="69669" marT="34290" marB="34290">
                    <a:solidFill>
                      <a:srgbClr val="ABE3FF"/>
                    </a:solidFill>
                  </a:tcPr>
                </a:tc>
              </a:tr>
              <a:tr h="792281">
                <a:tc gridSpan="2">
                  <a:txBody>
                    <a:bodyPr/>
                    <a:lstStyle/>
                    <a:p>
                      <a:endParaRPr lang="en-US" sz="1400"/>
                    </a:p>
                  </a:txBody>
                  <a:tcPr marL="69669" marR="69669" marT="34290" marB="34290">
                    <a:solidFill>
                      <a:srgbClr val="ABE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046335" y="1558831"/>
            <a:ext cx="712283" cy="761747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86389" y="2503490"/>
            <a:ext cx="712283" cy="761747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82587" y="2503490"/>
            <a:ext cx="493664" cy="761747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5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h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57371" y="3319141"/>
            <a:ext cx="1088454" cy="761747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5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h</a:t>
            </a:r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</a:t>
            </a:r>
            <a:r>
              <a:rPr lang="en-US" sz="45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ù</a:t>
            </a:r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t</a:t>
            </a:r>
            <a:endParaRPr lang="en-US" sz="45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30013" y="4534406"/>
            <a:ext cx="930902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baùt</a:t>
            </a:r>
            <a:endParaRPr lang="en-US" sz="36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97556" y="4534406"/>
            <a:ext cx="730603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laït</a:t>
            </a:r>
            <a:endParaRPr lang="en-US" sz="36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74813" y="4534406"/>
            <a:ext cx="828310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saét</a:t>
            </a:r>
            <a:endParaRPr lang="en-US" sz="36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26241" y="4534405"/>
            <a:ext cx="930902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gaët</a:t>
            </a:r>
            <a:endParaRPr lang="en-US" sz="36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837715" y="4534404"/>
            <a:ext cx="930902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ñaát</a:t>
            </a:r>
            <a:endParaRPr lang="en-US" sz="36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47200" y="4534404"/>
            <a:ext cx="930902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gaät</a:t>
            </a:r>
            <a:endParaRPr lang="en-US" sz="36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47545" y="1528255"/>
            <a:ext cx="735489" cy="761747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aêt</a:t>
            </a:r>
            <a:endParaRPr lang="en-US" sz="45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66683" y="1528255"/>
            <a:ext cx="735489" cy="761747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aât</a:t>
            </a:r>
            <a:endParaRPr lang="en-US" sz="45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37342" r="88761" b="56920"/>
          <a:stretch/>
        </p:blipFill>
        <p:spPr bwMode="auto">
          <a:xfrm>
            <a:off x="1277257" y="1528255"/>
            <a:ext cx="1137865" cy="52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58460" y="112180"/>
            <a:ext cx="5409540" cy="438581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VNI-Avo" pitchFamily="2" charset="0"/>
              </a:rPr>
              <a:t>Thöù</a:t>
            </a:r>
            <a:r>
              <a:rPr lang="en-US" sz="24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VNI-Avo" pitchFamily="2" charset="0"/>
              </a:rPr>
              <a:t>t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ö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VNI-Avo" pitchFamily="2" charset="0"/>
              </a:rPr>
              <a:t>ngaøy</a:t>
            </a:r>
            <a:r>
              <a:rPr lang="en-US" sz="2400" b="1" dirty="0">
                <a:solidFill>
                  <a:srgbClr val="0000CC"/>
                </a:solidFill>
                <a:latin typeface="VNI-Avo" pitchFamily="2" charset="0"/>
              </a:rPr>
              <a:t> 15 </a:t>
            </a:r>
            <a:r>
              <a:rPr lang="en-US" sz="2400" b="1" dirty="0" err="1">
                <a:solidFill>
                  <a:srgbClr val="0000CC"/>
                </a:solidFill>
                <a:latin typeface="VNI-Avo" pitchFamily="2" charset="0"/>
              </a:rPr>
              <a:t>thaùng</a:t>
            </a:r>
            <a:r>
              <a:rPr lang="en-US" sz="2400" b="1" dirty="0">
                <a:solidFill>
                  <a:srgbClr val="0000CC"/>
                </a:solidFill>
                <a:latin typeface="VNI-Avo" pitchFamily="2" charset="0"/>
              </a:rPr>
              <a:t> 11 </a:t>
            </a:r>
            <a:r>
              <a:rPr lang="en-US" sz="2400" b="1" dirty="0" err="1">
                <a:solidFill>
                  <a:srgbClr val="0000CC"/>
                </a:solidFill>
                <a:latin typeface="VNI-Avo" pitchFamily="2" charset="0"/>
              </a:rPr>
              <a:t>naêm</a:t>
            </a:r>
            <a:r>
              <a:rPr lang="en-US" sz="2400" b="1" dirty="0">
                <a:solidFill>
                  <a:srgbClr val="0000CC"/>
                </a:solidFill>
                <a:latin typeface="VNI-Avo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3117201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37" grpId="0"/>
      <p:bldP spid="38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757053" y="4534406"/>
            <a:ext cx="1092069" cy="747051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baùt</a:t>
            </a:r>
            <a:endParaRPr lang="en-US" sz="4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24596" y="4534406"/>
            <a:ext cx="850016" cy="747051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laït</a:t>
            </a:r>
            <a:endParaRPr lang="en-US" sz="4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01853" y="4534406"/>
            <a:ext cx="967034" cy="747051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saét</a:t>
            </a:r>
            <a:endParaRPr lang="en-US" sz="4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53281" y="4534405"/>
            <a:ext cx="1092069" cy="747051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gaët</a:t>
            </a:r>
            <a:endParaRPr lang="en-US" sz="4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564755" y="4534404"/>
            <a:ext cx="1092069" cy="747051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ñaát</a:t>
            </a:r>
            <a:endParaRPr lang="en-US" sz="4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074240" y="4534404"/>
            <a:ext cx="1092069" cy="747051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gaät</a:t>
            </a:r>
            <a:endParaRPr lang="en-US" sz="4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44203" y="4538916"/>
            <a:ext cx="689715" cy="747051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82116" y="4543425"/>
            <a:ext cx="689715" cy="747051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47984" y="4543425"/>
            <a:ext cx="712157" cy="747051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aêt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22977" y="4543425"/>
            <a:ext cx="712157" cy="747051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aêt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34195" y="4534540"/>
            <a:ext cx="712157" cy="747051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aât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441949" y="4534540"/>
            <a:ext cx="712157" cy="747051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aât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976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  <p:bldP spid="25" grpId="0"/>
      <p:bldP spid="26" grpId="0"/>
      <p:bldP spid="27" grpId="0"/>
      <p:bldP spid="32" grpId="0"/>
      <p:bldP spid="35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2673" y="4873051"/>
            <a:ext cx="1818813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baõi caùt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09029" y="4873051"/>
            <a:ext cx="1927512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maët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trôøi</a:t>
            </a:r>
            <a:endParaRPr lang="en-US" sz="36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918409" y="4873050"/>
            <a:ext cx="1932398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baät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löûa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31" y="2981617"/>
            <a:ext cx="2774558" cy="1818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711" y="2857500"/>
            <a:ext cx="2010281" cy="1978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11" y="2981616"/>
            <a:ext cx="2937883" cy="1818983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37342" r="88761" b="56920"/>
          <a:stretch/>
        </p:blipFill>
        <p:spPr bwMode="auto">
          <a:xfrm>
            <a:off x="1277257" y="1528255"/>
            <a:ext cx="1137865" cy="52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917372" y="4877440"/>
            <a:ext cx="597477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38259" y="4877440"/>
            <a:ext cx="615798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aêt</a:t>
            </a:r>
            <a:endParaRPr lang="en-US" sz="36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31086" y="4877440"/>
            <a:ext cx="615798" cy="623248"/>
          </a:xfrm>
          <a:prstGeom prst="rect">
            <a:avLst/>
          </a:prstGeom>
          <a:noFill/>
        </p:spPr>
        <p:txBody>
          <a:bodyPr wrap="none" lIns="69266" tIns="34633" rIns="69266" bIns="34633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aât</a:t>
            </a:r>
            <a:endParaRPr lang="en-US" sz="36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5382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30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595</TotalTime>
  <Words>183</Words>
  <Application>Microsoft Office PowerPoint</Application>
  <PresentationFormat>Custom</PresentationFormat>
  <Paragraphs>79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Times New Roman</vt:lpstr>
      <vt:lpstr>.VnArial</vt:lpstr>
      <vt:lpstr>VNI-Avo</vt:lpstr>
      <vt:lpstr>Calibri Light</vt:lpstr>
      <vt:lpstr>Calibri</vt:lpstr>
      <vt:lpstr>Tw Cen MT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Admin</cp:lastModifiedBy>
  <cp:revision>127</cp:revision>
  <dcterms:created xsi:type="dcterms:W3CDTF">2020-10-19T12:51:54Z</dcterms:created>
  <dcterms:modified xsi:type="dcterms:W3CDTF">2024-05-04T06:54:09Z</dcterms:modified>
  <cp:category>Kết nối tri thức với cuộc sống</cp:category>
</cp:coreProperties>
</file>