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327" r:id="rId3"/>
    <p:sldId id="391" r:id="rId4"/>
    <p:sldId id="393" r:id="rId5"/>
    <p:sldId id="398" r:id="rId6"/>
    <p:sldId id="395" r:id="rId7"/>
    <p:sldId id="396" r:id="rId8"/>
    <p:sldId id="399" r:id="rId9"/>
    <p:sldId id="331" r:id="rId10"/>
    <p:sldId id="392" r:id="rId11"/>
  </p:sldIdLst>
  <p:sldSz cx="16002000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C87"/>
    <a:srgbClr val="FF9900"/>
    <a:srgbClr val="F3A957"/>
    <a:srgbClr val="EEBC40"/>
    <a:srgbClr val="EB9625"/>
    <a:srgbClr val="DFA70B"/>
    <a:srgbClr val="EAB200"/>
    <a:srgbClr val="C8EEED"/>
    <a:srgbClr val="BEDCAE"/>
    <a:srgbClr val="B2D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>
        <p:scale>
          <a:sx n="40" d="100"/>
          <a:sy n="40" d="100"/>
        </p:scale>
        <p:origin x="-1308" y="-402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56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88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69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82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95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35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1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9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01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03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8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4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24" y="6091731"/>
            <a:ext cx="5521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939943" y="1217613"/>
            <a:ext cx="5334000" cy="113078"/>
            <a:chOff x="6172200" y="1985797"/>
            <a:chExt cx="5334000" cy="1130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72200" y="1985797"/>
              <a:ext cx="533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2098875"/>
              <a:ext cx="3886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12954000" y="7147517"/>
            <a:ext cx="2787094" cy="1728787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74" y="6964100"/>
            <a:ext cx="2229307" cy="19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20928" y="2963822"/>
            <a:ext cx="104449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46140" y="2954260"/>
            <a:ext cx="1044494" cy="1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68387" y="4108824"/>
            <a:ext cx="14097000" cy="19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TOÁN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29: PHÉP CỘNG SỐ CÓ HAI CHỮ SỐ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VỚI SỐ CÓ MỘT CHỮ SỐ (T1)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43250" y="533400"/>
            <a:ext cx="986790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TRƯỜNG TIỂU HỌC NGUYỄN BÁ NGỌC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514600" y="7878762"/>
            <a:ext cx="587375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Nguyễn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CC"/>
                </a:solidFill>
                <a:latin typeface="Times New Roman" pitchFamily="18" charset="0"/>
              </a:rPr>
              <a:t>Quỳnh</a:t>
            </a:r>
            <a:endParaRPr lang="en-US" altLang="en-US" sz="24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>
                <a:solidFill>
                  <a:srgbClr val="0000CC"/>
                </a:solidFill>
                <a:latin typeface="Times New Roman" pitchFamily="18" charset="0"/>
              </a:rPr>
              <a:t>:  </a:t>
            </a:r>
            <a:r>
              <a:rPr lang="en-US" altLang="en-US" sz="2400" b="1" i="1" smtClean="0">
                <a:solidFill>
                  <a:srgbClr val="0000CC"/>
                </a:solidFill>
                <a:latin typeface="Times New Roman" pitchFamily="18" charset="0"/>
              </a:rPr>
              <a:t>1E</a:t>
            </a:r>
            <a:endParaRPr lang="en-US" altLang="en-US" sz="24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16542" y="1049520"/>
            <a:ext cx="830580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29: PHÉP CỘNG SỐ CÓ HAI CHỮ SỐ VỚI SỐ CÓ MỘT CHỮ SỐ (T1)</a:t>
            </a: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t="29746" r="77161" b="57591"/>
          <a:stretch/>
        </p:blipFill>
        <p:spPr bwMode="auto">
          <a:xfrm>
            <a:off x="631824" y="1729901"/>
            <a:ext cx="2644775" cy="10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44776" r="69713" b="42663"/>
          <a:stretch/>
        </p:blipFill>
        <p:spPr bwMode="auto">
          <a:xfrm>
            <a:off x="685801" y="3167449"/>
            <a:ext cx="6400800" cy="185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57337" r="69713" b="33268"/>
          <a:stretch/>
        </p:blipFill>
        <p:spPr bwMode="auto">
          <a:xfrm>
            <a:off x="685800" y="4998720"/>
            <a:ext cx="6400800" cy="138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66732" r="69713" b="23873"/>
          <a:stretch/>
        </p:blipFill>
        <p:spPr bwMode="auto">
          <a:xfrm>
            <a:off x="685801" y="6385560"/>
            <a:ext cx="6400800" cy="138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23589"/>
              </p:ext>
            </p:extLst>
          </p:nvPr>
        </p:nvGraphicFramePr>
        <p:xfrm>
          <a:off x="7391400" y="3581400"/>
          <a:ext cx="22098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1092200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75C8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75C8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98600"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075C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075C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075C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075C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69442" y="47244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4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5254" y="47244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1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6572" y="525952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+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55254" y="537571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5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55254" y="61722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6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69442" y="61722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4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31628" y="46863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41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82200" y="5140411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521433" y="54643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5</a:t>
            </a:r>
            <a:endParaRPr lang="en-US" sz="4000" b="1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162629" y="6083601"/>
            <a:ext cx="8243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536673" y="61722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6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349306" y="4862668"/>
            <a:ext cx="4043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75C87"/>
                </a:solidFill>
              </a:rPr>
              <a:t>- 1 cộng 5 bằng 6, viết 6</a:t>
            </a:r>
            <a:endParaRPr lang="en-US" sz="2800">
              <a:solidFill>
                <a:srgbClr val="075C87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49306" y="5572780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75C87"/>
                </a:solidFill>
              </a:rPr>
              <a:t>- Hạ 4, viết 4</a:t>
            </a:r>
            <a:endParaRPr lang="en-US" sz="2800">
              <a:solidFill>
                <a:srgbClr val="075C87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43720" y="61790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58200" y="3893403"/>
            <a:ext cx="141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75C87"/>
                </a:solidFill>
              </a:rPr>
              <a:t>Đơn vị</a:t>
            </a:r>
          </a:p>
          <a:p>
            <a:endParaRPr lang="en-US" sz="2400" b="1"/>
          </a:p>
        </p:txBody>
      </p:sp>
      <p:sp>
        <p:nvSpPr>
          <p:cNvPr id="3" name="TextBox 2"/>
          <p:cNvSpPr txBox="1"/>
          <p:nvPr/>
        </p:nvSpPr>
        <p:spPr>
          <a:xfrm>
            <a:off x="7434226" y="3893403"/>
            <a:ext cx="1111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75C87"/>
                </a:solidFill>
              </a:rPr>
              <a:t>Chục</a:t>
            </a:r>
          </a:p>
          <a:p>
            <a:endParaRPr lang="en-US" sz="2400" b="1"/>
          </a:p>
        </p:txBody>
      </p:sp>
      <p:sp>
        <p:nvSpPr>
          <p:cNvPr id="10" name="TextBox 9"/>
          <p:cNvSpPr txBox="1"/>
          <p:nvPr/>
        </p:nvSpPr>
        <p:spPr>
          <a:xfrm>
            <a:off x="5943600" y="40458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B050"/>
                </a:solidFill>
              </a:rPr>
              <a:t>41</a:t>
            </a:r>
            <a:endParaRPr lang="en-US" sz="4800" b="1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07442" y="527565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6974" y="6532989"/>
            <a:ext cx="92422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46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1719" y="113437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HP001 4 hàng" pitchFamily="34" charset="0"/>
              </a:rPr>
              <a:t>Thứ tư ngày 8 tháng 3 năm 2023</a:t>
            </a:r>
            <a:endParaRPr lang="en-US" sz="3600" b="1">
              <a:solidFill>
                <a:srgbClr val="0000CC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2" grpId="0"/>
      <p:bldP spid="3" grpId="0"/>
      <p:bldP spid="10" grpId="0"/>
      <p:bldP spid="10" grpId="1"/>
      <p:bldP spid="39" grpId="0"/>
      <p:bldP spid="39" grpId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33800" y="1164913"/>
            <a:ext cx="830580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29: PHÉP CỘNG SỐ CÓ HAI CHỮ SỐ VỚI SỐ CÓ MỘT CHỮ SỐ (T1)</a:t>
            </a: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" t="38051" r="75205" b="46953"/>
          <a:stretch/>
        </p:blipFill>
        <p:spPr bwMode="auto">
          <a:xfrm>
            <a:off x="434373" y="3276600"/>
            <a:ext cx="6657756" cy="215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t="29746" r="77161" b="57591"/>
          <a:stretch/>
        </p:blipFill>
        <p:spPr bwMode="auto">
          <a:xfrm>
            <a:off x="882563" y="2133600"/>
            <a:ext cx="2582373" cy="102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17091"/>
              </p:ext>
            </p:extLst>
          </p:nvPr>
        </p:nvGraphicFramePr>
        <p:xfrm>
          <a:off x="7539306" y="3581400"/>
          <a:ext cx="22098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1092200"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75C8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75C8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98600"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075C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075C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075C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rgbClr val="075C8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5C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8017348" y="47244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2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03160" y="47244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0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64478" y="5259523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+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03160" y="537571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4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03160" y="61722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4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17348" y="61722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75C87"/>
                </a:solidFill>
              </a:rPr>
              <a:t>2</a:t>
            </a:r>
            <a:endParaRPr lang="en-US" sz="4000" b="1">
              <a:solidFill>
                <a:srgbClr val="075C87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608134" y="46863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20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358706" y="5140411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97939" y="54643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4</a:t>
            </a:r>
            <a:endParaRPr lang="en-US" sz="4000" b="1">
              <a:solidFill>
                <a:srgbClr val="FF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0539135" y="6083601"/>
            <a:ext cx="824334" cy="0"/>
          </a:xfrm>
          <a:prstGeom prst="line">
            <a:avLst/>
          </a:prstGeom>
          <a:ln w="57150">
            <a:solidFill>
              <a:srgbClr val="075C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913179" y="61722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4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806506" y="4786468"/>
            <a:ext cx="4043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75C87"/>
                </a:solidFill>
              </a:rPr>
              <a:t>- 0 cộng 4 bằng 4, viết 4</a:t>
            </a:r>
            <a:endParaRPr lang="en-US" sz="2800">
              <a:solidFill>
                <a:srgbClr val="075C87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806506" y="5496580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75C87"/>
                </a:solidFill>
              </a:rPr>
              <a:t>- Hạ 2, viết 2</a:t>
            </a:r>
            <a:endParaRPr lang="en-US" sz="2800">
              <a:solidFill>
                <a:srgbClr val="075C87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20226" y="61790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2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53183" r="68851" b="40917"/>
          <a:stretch/>
        </p:blipFill>
        <p:spPr bwMode="auto">
          <a:xfrm>
            <a:off x="228600" y="5531345"/>
            <a:ext cx="7162800" cy="102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58379" r="68851" b="32426"/>
          <a:stretch/>
        </p:blipFill>
        <p:spPr bwMode="auto">
          <a:xfrm>
            <a:off x="203420" y="6754161"/>
            <a:ext cx="7187980" cy="124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641801" y="3893403"/>
            <a:ext cx="141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75C87"/>
                </a:solidFill>
              </a:rPr>
              <a:t>Đơn vị</a:t>
            </a:r>
          </a:p>
          <a:p>
            <a:endParaRPr lang="en-US" sz="2400" b="1"/>
          </a:p>
        </p:txBody>
      </p:sp>
      <p:sp>
        <p:nvSpPr>
          <p:cNvPr id="39" name="TextBox 38"/>
          <p:cNvSpPr txBox="1"/>
          <p:nvPr/>
        </p:nvSpPr>
        <p:spPr>
          <a:xfrm>
            <a:off x="7575759" y="3893403"/>
            <a:ext cx="1111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75C87"/>
                </a:solidFill>
              </a:rPr>
              <a:t>Chục</a:t>
            </a:r>
          </a:p>
          <a:p>
            <a:endParaRPr lang="en-US" sz="2400" b="1"/>
          </a:p>
        </p:txBody>
      </p:sp>
      <p:sp>
        <p:nvSpPr>
          <p:cNvPr id="57" name="TextBox 56"/>
          <p:cNvSpPr txBox="1"/>
          <p:nvPr/>
        </p:nvSpPr>
        <p:spPr>
          <a:xfrm>
            <a:off x="5943600" y="40458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B050"/>
                </a:solidFill>
              </a:rPr>
              <a:t>20</a:t>
            </a:r>
            <a:endParaRPr lang="en-US" sz="4800" b="1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07442" y="527565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B050"/>
                </a:solidFill>
              </a:rPr>
              <a:t>4</a:t>
            </a:r>
            <a:endParaRPr lang="en-US" sz="4800" b="1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00600" y="6712803"/>
            <a:ext cx="92422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24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61719" y="113437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HP001 4 hàng" pitchFamily="34" charset="0"/>
              </a:rPr>
              <a:t>Thứ tư ngày 8 tháng 3 năm 2023</a:t>
            </a:r>
            <a:endParaRPr lang="en-US" sz="3600" b="1">
              <a:solidFill>
                <a:srgbClr val="0000CC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37" grpId="0"/>
      <p:bldP spid="39" grpId="0"/>
      <p:bldP spid="57" grpId="0"/>
      <p:bldP spid="57" grpId="1"/>
      <p:bldP spid="58" grpId="0"/>
      <p:bldP spid="58" grpId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33800" y="1164913"/>
            <a:ext cx="830580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29: PHÉP CỘNG SỐ CÓ HAI CHỮ SỐ VỚI SỐ CÓ MỘT CHỮ SỐ (T1)</a:t>
            </a: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24222" r="37902" b="61496"/>
          <a:stretch/>
        </p:blipFill>
        <p:spPr bwMode="auto">
          <a:xfrm>
            <a:off x="612774" y="1828800"/>
            <a:ext cx="2694307" cy="116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533400" y="5867400"/>
            <a:ext cx="16230600" cy="89858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5pPr>
            <a:lvl6pPr marL="718444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6pPr>
            <a:lvl7pPr marL="1436888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7pPr>
            <a:lvl8pPr marL="2155332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8pPr>
            <a:lvl9pPr marL="2873776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6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30" y="5688508"/>
            <a:ext cx="3767505" cy="3417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41632" y="5937884"/>
            <a:ext cx="969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24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42061" y="6454914"/>
            <a:ext cx="62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6432" y="6928484"/>
            <a:ext cx="61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3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91400" y="5958783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60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83172" y="647700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88744" y="692848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073102" y="7750434"/>
            <a:ext cx="1080298" cy="1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483049" y="59436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82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07372" y="645491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826091" y="6935687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5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0210800" y="7750434"/>
            <a:ext cx="1027584" cy="10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97985" y="795831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28160" y="796516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2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61225" y="791908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91400" y="792593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6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902291" y="791908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439400" y="792593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8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4114800" y="7766684"/>
            <a:ext cx="990600" cy="10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39049" r="13250" b="42587"/>
          <a:stretch/>
        </p:blipFill>
        <p:spPr bwMode="auto">
          <a:xfrm>
            <a:off x="-76200" y="3013427"/>
            <a:ext cx="12115800" cy="267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861719" y="113437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HP001 4 hàng" pitchFamily="34" charset="0"/>
              </a:rPr>
              <a:t>Thứ tư ngày 8 tháng 3 năm 2023</a:t>
            </a:r>
            <a:endParaRPr lang="en-US" sz="3600" b="1">
              <a:solidFill>
                <a:srgbClr val="0000CC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0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0" grpId="0"/>
      <p:bldP spid="51" grpId="0"/>
      <p:bldP spid="52" grpId="0"/>
      <p:bldP spid="55" grpId="0"/>
      <p:bldP spid="56" grpId="0"/>
      <p:bldP spid="57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33800" y="1164913"/>
            <a:ext cx="830580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29: PHÉP CỘNG SỐ CÓ HAI CHỮ SỐ VỚI SỐ CÓ MỘT CHỮ SỐ (T1)</a:t>
            </a: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24222" r="37902" b="61496"/>
          <a:stretch/>
        </p:blipFill>
        <p:spPr bwMode="auto">
          <a:xfrm>
            <a:off x="612774" y="2015001"/>
            <a:ext cx="2968625" cy="128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58407" r="13250" b="24223"/>
          <a:stretch/>
        </p:blipFill>
        <p:spPr bwMode="auto">
          <a:xfrm>
            <a:off x="1600200" y="3298466"/>
            <a:ext cx="10744200" cy="242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-457200" y="5715000"/>
            <a:ext cx="16230600" cy="89858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5pPr>
            <a:lvl6pPr marL="718444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6pPr>
            <a:lvl7pPr marL="1436888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7pPr>
            <a:lvl8pPr marL="2155332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8pPr>
            <a:lvl9pPr marL="2873776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60000"/>
              </a:lnSpc>
            </a:pP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55930" y="5688508"/>
            <a:ext cx="3767505" cy="3417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341632" y="5848111"/>
            <a:ext cx="969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11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42061" y="6302514"/>
            <a:ext cx="62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2632" y="6781800"/>
            <a:ext cx="61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8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22632" y="7772757"/>
            <a:ext cx="61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9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41632" y="7751954"/>
            <a:ext cx="61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1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98939" y="5812099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71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10400" y="630251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88744" y="68652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5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149302" y="7603750"/>
            <a:ext cx="1080298" cy="1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456714" y="7788122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b="1" smtClean="0">
                <a:solidFill>
                  <a:srgbClr val="FF0000"/>
                </a:solidFill>
              </a:rPr>
              <a:t>76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559249" y="5874603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94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058400" y="630251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902291" y="67890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4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0210800" y="7603750"/>
            <a:ext cx="1027584" cy="10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559249" y="7780919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98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114800" y="7593747"/>
            <a:ext cx="990600" cy="10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61719" y="113437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HP001 4 hàng" pitchFamily="34" charset="0"/>
              </a:rPr>
              <a:t>Thứ tư ngày 8 tháng 3 năm 2023</a:t>
            </a:r>
            <a:endParaRPr lang="en-US" sz="3600" b="1">
              <a:solidFill>
                <a:srgbClr val="0000CC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33800" y="1164913"/>
            <a:ext cx="830580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29: PHÉP CỘNG SỐ CÓ HAI CHỮ SỐ VỚI SỐ CÓ MỘT CHỮ SỐ (T1)</a:t>
            </a: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24222" r="37902" b="61496"/>
          <a:stretch/>
        </p:blipFill>
        <p:spPr bwMode="auto">
          <a:xfrm>
            <a:off x="612774" y="1371600"/>
            <a:ext cx="3273425" cy="15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5" t="17334" r="5875" b="10223"/>
          <a:stretch/>
        </p:blipFill>
        <p:spPr bwMode="auto">
          <a:xfrm>
            <a:off x="765175" y="2819536"/>
            <a:ext cx="13941425" cy="632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6771503" y="5375189"/>
            <a:ext cx="3515497" cy="3235411"/>
          </a:xfrm>
          <a:custGeom>
            <a:avLst/>
            <a:gdLst>
              <a:gd name="connsiteX0" fmla="*/ 0 w 864973"/>
              <a:gd name="connsiteY0" fmla="*/ 0 h 2730843"/>
              <a:gd name="connsiteX1" fmla="*/ 506627 w 864973"/>
              <a:gd name="connsiteY1" fmla="*/ 766119 h 2730843"/>
              <a:gd name="connsiteX2" fmla="*/ 506627 w 864973"/>
              <a:gd name="connsiteY2" fmla="*/ 2075935 h 2730843"/>
              <a:gd name="connsiteX3" fmla="*/ 864973 w 864973"/>
              <a:gd name="connsiteY3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973" h="2730843">
                <a:moveTo>
                  <a:pt x="0" y="0"/>
                </a:moveTo>
                <a:cubicBezTo>
                  <a:pt x="211094" y="210065"/>
                  <a:pt x="422189" y="420130"/>
                  <a:pt x="506627" y="766119"/>
                </a:cubicBezTo>
                <a:cubicBezTo>
                  <a:pt x="591065" y="1112108"/>
                  <a:pt x="446903" y="1748481"/>
                  <a:pt x="506627" y="2075935"/>
                </a:cubicBezTo>
                <a:cubicBezTo>
                  <a:pt x="566351" y="2403389"/>
                  <a:pt x="715662" y="2567116"/>
                  <a:pt x="864973" y="273084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V="1">
            <a:off x="6248400" y="4495800"/>
            <a:ext cx="3581400" cy="2268492"/>
          </a:xfrm>
          <a:custGeom>
            <a:avLst/>
            <a:gdLst>
              <a:gd name="connsiteX0" fmla="*/ 0 w 864973"/>
              <a:gd name="connsiteY0" fmla="*/ 0 h 2730843"/>
              <a:gd name="connsiteX1" fmla="*/ 506627 w 864973"/>
              <a:gd name="connsiteY1" fmla="*/ 766119 h 2730843"/>
              <a:gd name="connsiteX2" fmla="*/ 506627 w 864973"/>
              <a:gd name="connsiteY2" fmla="*/ 2075935 h 2730843"/>
              <a:gd name="connsiteX3" fmla="*/ 864973 w 864973"/>
              <a:gd name="connsiteY3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973" h="2730843">
                <a:moveTo>
                  <a:pt x="0" y="0"/>
                </a:moveTo>
                <a:cubicBezTo>
                  <a:pt x="211094" y="210065"/>
                  <a:pt x="422189" y="420130"/>
                  <a:pt x="506627" y="766119"/>
                </a:cubicBezTo>
                <a:cubicBezTo>
                  <a:pt x="591065" y="1112108"/>
                  <a:pt x="446903" y="1748481"/>
                  <a:pt x="506627" y="2075935"/>
                </a:cubicBezTo>
                <a:cubicBezTo>
                  <a:pt x="566351" y="2403389"/>
                  <a:pt x="715662" y="2567116"/>
                  <a:pt x="864973" y="273084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flipV="1">
            <a:off x="6740610" y="7315199"/>
            <a:ext cx="2936790" cy="838198"/>
          </a:xfrm>
          <a:custGeom>
            <a:avLst/>
            <a:gdLst>
              <a:gd name="connsiteX0" fmla="*/ 0 w 864973"/>
              <a:gd name="connsiteY0" fmla="*/ 0 h 2730843"/>
              <a:gd name="connsiteX1" fmla="*/ 506627 w 864973"/>
              <a:gd name="connsiteY1" fmla="*/ 766119 h 2730843"/>
              <a:gd name="connsiteX2" fmla="*/ 506627 w 864973"/>
              <a:gd name="connsiteY2" fmla="*/ 2075935 h 2730843"/>
              <a:gd name="connsiteX3" fmla="*/ 864973 w 864973"/>
              <a:gd name="connsiteY3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973" h="2730843">
                <a:moveTo>
                  <a:pt x="0" y="0"/>
                </a:moveTo>
                <a:cubicBezTo>
                  <a:pt x="211094" y="210065"/>
                  <a:pt x="422189" y="420130"/>
                  <a:pt x="506627" y="766119"/>
                </a:cubicBezTo>
                <a:cubicBezTo>
                  <a:pt x="591065" y="1112108"/>
                  <a:pt x="446903" y="1748481"/>
                  <a:pt x="506627" y="2075935"/>
                </a:cubicBezTo>
                <a:cubicBezTo>
                  <a:pt x="566351" y="2403389"/>
                  <a:pt x="715662" y="2567116"/>
                  <a:pt x="864973" y="2730843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1719" y="113437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HP001 4 hàng" pitchFamily="34" charset="0"/>
              </a:rPr>
              <a:t>Thứ tư ngày 8 tháng 3 năm 2023</a:t>
            </a:r>
            <a:endParaRPr lang="en-US" sz="3600" b="1">
              <a:solidFill>
                <a:srgbClr val="0000CC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9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79"/>
          <p:cNvSpPr>
            <a:spLocks noChangeShapeType="1"/>
          </p:cNvSpPr>
          <p:nvPr/>
        </p:nvSpPr>
        <p:spPr bwMode="auto">
          <a:xfrm>
            <a:off x="7210476" y="-29429"/>
            <a:ext cx="155854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-185064" y="0"/>
            <a:ext cx="16230600" cy="89858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5pPr>
            <a:lvl6pPr marL="718444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6pPr>
            <a:lvl7pPr marL="1436888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7pPr>
            <a:lvl8pPr marL="2155332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8pPr>
            <a:lvl9pPr marL="2873776" algn="ctr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6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30" y="5688508"/>
            <a:ext cx="3767505" cy="3417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42571" y="2057400"/>
            <a:ext cx="969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24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3000" y="2574430"/>
            <a:ext cx="62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47371" y="3048000"/>
            <a:ext cx="61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3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92339" y="2078299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60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84111" y="2596516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89683" y="30480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274041" y="3869950"/>
            <a:ext cx="1080298" cy="1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683988" y="206311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82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08311" y="257443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27030" y="30552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5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7475955" y="3847984"/>
            <a:ext cx="1027584" cy="10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98924" y="407783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9099" y="408467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2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62164" y="40386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92339" y="404544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6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03230" y="40386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40339" y="404544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8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315739" y="3886200"/>
            <a:ext cx="990600" cy="10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52119" y="282714"/>
            <a:ext cx="1037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HP001 5 hàng" pitchFamily="34" charset="0"/>
              </a:rPr>
              <a:t>Toán</a:t>
            </a:r>
            <a:endParaRPr lang="en-US" sz="4000" b="1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925" y="1273314"/>
            <a:ext cx="180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HP001 5 hàng" pitchFamily="34" charset="0"/>
              </a:rPr>
              <a:t>Bài 1: </a:t>
            </a:r>
            <a:endParaRPr lang="en-US" sz="4000" b="1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7975" y="5159514"/>
            <a:ext cx="1976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HP001 5 hàng" pitchFamily="34" charset="0"/>
              </a:rPr>
              <a:t>Bài 2: </a:t>
            </a:r>
            <a:endParaRPr lang="en-US" sz="4000" b="1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42571" y="5991992"/>
            <a:ext cx="969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11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43000" y="6446395"/>
            <a:ext cx="62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23571" y="6925681"/>
            <a:ext cx="61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8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23571" y="7916638"/>
            <a:ext cx="61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9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42571" y="7895835"/>
            <a:ext cx="61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1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99878" y="595598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71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11339" y="644639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89683" y="700908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5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4350241" y="7747631"/>
            <a:ext cx="1080298" cy="1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657653" y="7932003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b="1" smtClean="0">
                <a:solidFill>
                  <a:srgbClr val="FF0000"/>
                </a:solidFill>
              </a:rPr>
              <a:t>76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60188" y="6018484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94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59339" y="644639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+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03230" y="693288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4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7411739" y="7747631"/>
            <a:ext cx="1027584" cy="10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760188" y="79248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98</a:t>
            </a:r>
            <a:endParaRPr lang="en-US" sz="4800" b="1">
              <a:solidFill>
                <a:srgbClr val="FF0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1315739" y="7737628"/>
            <a:ext cx="990600" cy="10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8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0" grpId="0"/>
      <p:bldP spid="51" grpId="0"/>
      <p:bldP spid="52" grpId="0"/>
      <p:bldP spid="55" grpId="0"/>
      <p:bldP spid="56" grpId="0"/>
      <p:bldP spid="57" grpId="0"/>
      <p:bldP spid="34" grpId="0"/>
      <p:bldP spid="35" grpId="0"/>
      <p:bldP spid="36" grpId="0"/>
      <p:bldP spid="37" grpId="0"/>
      <p:bldP spid="39" grpId="0"/>
      <p:bldP spid="40" grpId="0"/>
      <p:bldP spid="48" grpId="0"/>
      <p:bldP spid="49" grpId="0"/>
      <p:bldP spid="54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4469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3"/>
          <p:cNvSpPr>
            <a:spLocks noChangeArrowheads="1" noChangeShapeType="1" noTextEdit="1"/>
          </p:cNvSpPr>
          <p:nvPr/>
        </p:nvSpPr>
        <p:spPr bwMode="auto">
          <a:xfrm>
            <a:off x="323850" y="3463131"/>
            <a:ext cx="15354300" cy="1582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800" y="1802449"/>
            <a:ext cx="7206053" cy="2839204"/>
            <a:chOff x="765174" y="3200400"/>
            <a:chExt cx="3273425" cy="150006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1" t="39705" r="65058" b="50744"/>
            <a:stretch/>
          </p:blipFill>
          <p:spPr bwMode="auto">
            <a:xfrm>
              <a:off x="765174" y="3200400"/>
              <a:ext cx="3273425" cy="1208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1179984" y="4424027"/>
              <a:ext cx="1666716" cy="276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Chiếc bút nào dài hơn?</a:t>
              </a:r>
              <a:endParaRPr lang="en-US" sz="2800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038600" y="1164913"/>
            <a:ext cx="8001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SẮC MÀU EM YÊU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69976" y="2057400"/>
            <a:ext cx="6440878" cy="25842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769019" y="4963029"/>
            <a:ext cx="6394781" cy="3803957"/>
            <a:chOff x="5369588" y="4963029"/>
            <a:chExt cx="5324174" cy="38039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6" t="67890" r="66651" b="9662"/>
            <a:stretch/>
          </p:blipFill>
          <p:spPr bwMode="auto">
            <a:xfrm>
              <a:off x="5369588" y="4963029"/>
              <a:ext cx="5324174" cy="3280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566853" y="8243766"/>
              <a:ext cx="3441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Xe cẩu dài mấy cm?</a:t>
              </a:r>
              <a:endParaRPr lang="en-US" sz="28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6967" y="4963029"/>
            <a:ext cx="6804386" cy="3525142"/>
            <a:chOff x="1088302" y="6030408"/>
            <a:chExt cx="2818436" cy="2246762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4" t="68648" r="68068" b="16534"/>
            <a:stretch/>
          </p:blipFill>
          <p:spPr bwMode="auto">
            <a:xfrm>
              <a:off x="1088302" y="6030408"/>
              <a:ext cx="2818436" cy="1875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1295400" y="7943694"/>
              <a:ext cx="1343625" cy="333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Con vật nào cao hơn?</a:t>
              </a:r>
              <a:endParaRPr lang="en-US" sz="28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29600" y="1936486"/>
            <a:ext cx="7239000" cy="3168914"/>
            <a:chOff x="4800600" y="2663887"/>
            <a:chExt cx="3773711" cy="2468026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16" t="53738" r="55888" b="31000"/>
            <a:stretch/>
          </p:blipFill>
          <p:spPr bwMode="auto">
            <a:xfrm>
              <a:off x="4800600" y="2663887"/>
              <a:ext cx="3530962" cy="1931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5369588" y="4608693"/>
              <a:ext cx="32047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Bạn nào cao nhất?</a:t>
              </a:r>
              <a:endParaRPr lang="en-US" sz="2800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8431188" y="5105400"/>
            <a:ext cx="6571754" cy="2799636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2500" b="1"/>
          </a:p>
        </p:txBody>
      </p:sp>
      <p:sp>
        <p:nvSpPr>
          <p:cNvPr id="39" name="Rounded Rectangle 38"/>
          <p:cNvSpPr/>
          <p:nvPr/>
        </p:nvSpPr>
        <p:spPr>
          <a:xfrm>
            <a:off x="8229601" y="1936486"/>
            <a:ext cx="6773342" cy="270516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/>
          </a:p>
        </p:txBody>
      </p:sp>
      <p:sp>
        <p:nvSpPr>
          <p:cNvPr id="40" name="Rounded Rectangle 39"/>
          <p:cNvSpPr/>
          <p:nvPr/>
        </p:nvSpPr>
        <p:spPr>
          <a:xfrm>
            <a:off x="1069975" y="5105400"/>
            <a:ext cx="6631378" cy="279963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2500" b="1"/>
          </a:p>
        </p:txBody>
      </p:sp>
      <p:sp>
        <p:nvSpPr>
          <p:cNvPr id="48" name="Rounded Rectangle 47"/>
          <p:cNvSpPr/>
          <p:nvPr/>
        </p:nvSpPr>
        <p:spPr>
          <a:xfrm>
            <a:off x="11582400" y="7239000"/>
            <a:ext cx="351666" cy="34548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5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" name="Multiply 1"/>
          <p:cNvSpPr/>
          <p:nvPr/>
        </p:nvSpPr>
        <p:spPr>
          <a:xfrm>
            <a:off x="2565911" y="2057400"/>
            <a:ext cx="1149526" cy="89299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431188" y="2729848"/>
            <a:ext cx="1149526" cy="89299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y 60"/>
          <p:cNvSpPr/>
          <p:nvPr/>
        </p:nvSpPr>
        <p:spPr>
          <a:xfrm>
            <a:off x="2477730" y="6325955"/>
            <a:ext cx="1149526" cy="89299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861719" y="113437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HP001 4 hàng" pitchFamily="34" charset="0"/>
              </a:rPr>
              <a:t>Thứ tư ngày 2 tháng 3 năm 2022</a:t>
            </a:r>
            <a:endParaRPr lang="en-US" sz="3600" b="1">
              <a:solidFill>
                <a:srgbClr val="0000CC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9" grpId="0" animBg="1"/>
      <p:bldP spid="40" grpId="0" animBg="1"/>
      <p:bldP spid="48" grpId="0" animBg="1"/>
      <p:bldP spid="2" grpId="0" animBg="1"/>
      <p:bldP spid="60" grpId="0" animBg="1"/>
      <p:bldP spid="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20584</TotalTime>
  <Words>356</Words>
  <Application>Microsoft Office PowerPoint</Application>
  <PresentationFormat>Custom</PresentationFormat>
  <Paragraphs>127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Admin</cp:lastModifiedBy>
  <cp:revision>2700</cp:revision>
  <dcterms:created xsi:type="dcterms:W3CDTF">2008-09-09T22:52:10Z</dcterms:created>
  <dcterms:modified xsi:type="dcterms:W3CDTF">2024-05-08T09:32:24Z</dcterms:modified>
</cp:coreProperties>
</file>