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41"/>
  </p:notesMasterIdLst>
  <p:sldIdLst>
    <p:sldId id="296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</p:sldIdLst>
  <p:sldSz cx="12192000" cy="6858000"/>
  <p:notesSz cx="6858000" cy="91440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Flamenco" panose="020B0604020202020204" charset="0"/>
      <p:regular r:id="rId46"/>
    </p:embeddedFont>
    <p:embeddedFont>
      <p:font typeface="Cookie" panose="020B0604020202020204" charset="-93"/>
      <p:regular r:id="rId47"/>
    </p:embeddedFont>
    <p:embeddedFont>
      <p:font typeface="Wingdings 3" panose="05040102010807070707" pitchFamily="18" charset="2"/>
      <p:regular r:id="rId48"/>
    </p:embeddedFont>
    <p:embeddedFont>
      <p:font typeface=".VnTime" panose="020B7200000000000000"/>
      <p:regular r:id="rId49"/>
      <p:bold r:id="rId50"/>
      <p:italic r:id="rId51"/>
      <p:boldItalic r:id="rId52"/>
    </p:embeddedFont>
    <p:embeddedFont>
      <p:font typeface="Century Gothic" panose="020B0502020202020204" pitchFamily="34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0" roundtripDataSignature="AMtx7mgtMhxAX2yndRRVWgJso31gv7MlC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0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5.fntdata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8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customschemas.google.com/relationships/presentationmetadata" Target="metadata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656647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0783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" name="Google Shape;23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Bấm vào con ong để quay về slide ô chữ</a:t>
            </a:r>
            <a:endParaRPr/>
          </a:p>
        </p:txBody>
      </p:sp>
      <p:sp>
        <p:nvSpPr>
          <p:cNvPr id="233" name="Google Shape;233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80286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3630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130718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24393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82821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76400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257916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09483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63865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5751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39688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2" name="Google Shape;32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Bấm vào con ong để quay về slide ô chữ</a:t>
            </a:r>
            <a:endParaRPr/>
          </a:p>
        </p:txBody>
      </p:sp>
      <p:sp>
        <p:nvSpPr>
          <p:cNvPr id="323" name="Google Shape;323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90121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31002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32886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90000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34793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53651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07609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75643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10991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16614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24336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88300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59137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63779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114819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646963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78437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654015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3537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Bấm vào con ong để quay về slide ô chữ</a:t>
            </a:r>
            <a:endParaRPr/>
          </a:p>
        </p:txBody>
      </p:sp>
      <p:sp>
        <p:nvSpPr>
          <p:cNvPr id="138" name="Google Shape;138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5076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34549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06702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749073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28613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451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5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5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5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48977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634545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129287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3880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706135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476599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876446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898860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8325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65057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978100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028979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109652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56345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779494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627813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90020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4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4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4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5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5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5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4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322"/>
            <a:ext cx="12192000" cy="685735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Bar dir="vert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175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ransition spd="slow">
    <p:randomBar dir="vert"/>
  </p:transition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://vi.wikipedia.org/wiki/H%C3%ACnh:N%C3%B4ng_d%C3%A2n_b%E1%BB%8B_t%C3%ACnh_nghi_l%C3%A0_c%E1%BB%99ng_s%E1%BA%A3n.jpg" TargetMode="External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3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gif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88292-D98C-D9AD-89E4-FE9743848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5527" y="500798"/>
            <a:ext cx="8636872" cy="1604270"/>
          </a:xfrm>
        </p:spPr>
        <p:txBody>
          <a:bodyPr/>
          <a:lstStyle/>
          <a:p>
            <a:pPr algn="ctr"/>
            <a:r>
              <a:rPr lang="vi-VN" sz="4800" b="1" dirty="0"/>
              <a:t>LỊCH SỬ </a:t>
            </a:r>
            <a:endParaRPr lang="en-US" sz="4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AB03D-2EF0-AA11-ED4C-22FB7623D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2871" y="2585376"/>
            <a:ext cx="8844365" cy="843624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sz="5400" b="1" dirty="0">
                <a:solidFill>
                  <a:srgbClr val="FF0000"/>
                </a:solidFill>
              </a:rPr>
              <a:t>BÀI 20: </a:t>
            </a:r>
            <a:r>
              <a:rPr lang="vi-VN" sz="5400" b="1" dirty="0">
                <a:solidFill>
                  <a:srgbClr val="FF0000"/>
                </a:solidFill>
              </a:rPr>
              <a:t>BẾN TRE ĐỒNG KHỞI 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4" name="Google Shape;152;p6" descr="Ngày 17-1-1960: Ngày Bến Tre đồng khởi">
            <a:extLst>
              <a:ext uri="{FF2B5EF4-FFF2-40B4-BE49-F238E27FC236}">
                <a16:creationId xmlns:a16="http://schemas.microsoft.com/office/drawing/2014/main" id="{44E00642-BE23-EC33-2092-9894323DB12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471962">
            <a:off x="344100" y="4139325"/>
            <a:ext cx="3117120" cy="227338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Google Shape;153;p6" descr="Nhân tố quyết định thắng lợi phong trào Đồng khởi Bến Tre 1960 | VOV.VN">
            <a:extLst>
              <a:ext uri="{FF2B5EF4-FFF2-40B4-BE49-F238E27FC236}">
                <a16:creationId xmlns:a16="http://schemas.microsoft.com/office/drawing/2014/main" id="{5DA39B51-8E32-E065-82C1-98DA447FA92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30465">
            <a:off x="3013582" y="4703015"/>
            <a:ext cx="3114647" cy="2076431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Google Shape;154;p6" descr="60 năm Phong trào Đồng Khởi: Huyền thoại Đội quân tóc dài Bến Tre | Xã hội  | Vietnam+ (VietnamPlus)">
            <a:extLst>
              <a:ext uri="{FF2B5EF4-FFF2-40B4-BE49-F238E27FC236}">
                <a16:creationId xmlns:a16="http://schemas.microsoft.com/office/drawing/2014/main" id="{BC1693D3-6433-9346-9C62-AACBB548378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96291">
            <a:off x="6376797" y="4059200"/>
            <a:ext cx="2933084" cy="2026188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Google Shape;155;p6" descr="Kỷ niệm 54 năm Đồng khởi Bến Tre (17/1/1960- 17/1/2014)">
            <a:extLst>
              <a:ext uri="{FF2B5EF4-FFF2-40B4-BE49-F238E27FC236}">
                <a16:creationId xmlns:a16="http://schemas.microsoft.com/office/drawing/2014/main" id="{D5BDC050-C4BD-83F6-E0F8-F7787FAA77F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77415">
            <a:off x="9475667" y="4549294"/>
            <a:ext cx="2821676" cy="2198556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846EF32-C35F-E7F4-7C42-622E4EF080FE}"/>
              </a:ext>
            </a:extLst>
          </p:cNvPr>
          <p:cNvSpPr txBox="1">
            <a:spLocks/>
          </p:cNvSpPr>
          <p:nvPr/>
        </p:nvSpPr>
        <p:spPr bwMode="gray">
          <a:xfrm>
            <a:off x="1433107" y="500798"/>
            <a:ext cx="9397919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buClrTx/>
              <a:buFontTx/>
            </a:pP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562726B-02E2-7617-D3EC-62946711B933}"/>
              </a:ext>
            </a:extLst>
          </p:cNvPr>
          <p:cNvSpPr txBox="1">
            <a:spLocks/>
          </p:cNvSpPr>
          <p:nvPr/>
        </p:nvSpPr>
        <p:spPr bwMode="gray">
          <a:xfrm>
            <a:off x="3496500" y="3329377"/>
            <a:ext cx="9397919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buClrTx/>
              <a:buFontTx/>
            </a:pPr>
            <a:endParaRPr lang="en-US" sz="4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7651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1"/>
          <p:cNvSpPr/>
          <p:nvPr/>
        </p:nvSpPr>
        <p:spPr>
          <a:xfrm>
            <a:off x="3888605" y="4001294"/>
            <a:ext cx="8087495" cy="2712244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Dưới sự tàn sát đẫm máu của Mĩ–Diệm đối với đồng bào miền Nam.</a:t>
            </a:r>
            <a:endParaRPr sz="44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7" name="Google Shape;227;p11"/>
          <p:cNvSpPr/>
          <p:nvPr/>
        </p:nvSpPr>
        <p:spPr>
          <a:xfrm>
            <a:off x="838200" y="144462"/>
            <a:ext cx="9767494" cy="3571082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8" name="Google Shape;228;p11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406623" y="2362200"/>
            <a:ext cx="4541236" cy="4718628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11"/>
          <p:cNvSpPr/>
          <p:nvPr/>
        </p:nvSpPr>
        <p:spPr>
          <a:xfrm>
            <a:off x="1863995" y="1206728"/>
            <a:ext cx="8134860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Phong trào “Đồng khởi ” ở Bến Tre nổ ra trong hoàn cảnh nào?</a:t>
            </a:r>
            <a:endParaRPr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2"/>
          <p:cNvSpPr/>
          <p:nvPr/>
        </p:nvSpPr>
        <p:spPr>
          <a:xfrm rot="548202">
            <a:off x="1320673" y="13814"/>
            <a:ext cx="10815163" cy="6561382"/>
          </a:xfrm>
          <a:prstGeom prst="cloud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12"/>
          <p:cNvSpPr/>
          <p:nvPr/>
        </p:nvSpPr>
        <p:spPr>
          <a:xfrm rot="548202">
            <a:off x="1803504" y="231547"/>
            <a:ext cx="9967691" cy="6096569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7" name="Google Shape;237;p12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406623" y="2362200"/>
            <a:ext cx="4541236" cy="4718628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12"/>
          <p:cNvSpPr/>
          <p:nvPr/>
        </p:nvSpPr>
        <p:spPr>
          <a:xfrm>
            <a:off x="3544671" y="1013897"/>
            <a:ext cx="7264631" cy="4662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Tháng 9 năm 1959, Mĩ – Diệm đã ra đạo luật 10/59, thiết lập 3 tòa án quân sự đặc biệt, có quyền “ đưa thẳng bị can ra xét xử, không cần mở cuộc thẩm cứu”. Luật 10/59 cho phép công khai tàn sát nhân dân theo kiểu cực hình man rợ thời trung cổ. Ước tính đến năm 1959, ở miền nam có 466.000 người bị bắt, 400.000 người bị tù đầy, 68.000 người bị giết hại. Chính tội ác đẫm máu của Mĩ – Diệm gây ra cho nhân dân và lòng khát khao tự do của nhân dân đã thúc đẩy nhân dân ta đứng lên là “ Đồng khởi”.</a:t>
            </a:r>
            <a:endParaRPr/>
          </a:p>
        </p:txBody>
      </p:sp>
    </p:spTree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13" descr="Nông dân bị tình nghi là cộng sản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2362" y="352147"/>
            <a:ext cx="3867077" cy="263825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44" name="Google Shape;24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82950" y="3269877"/>
            <a:ext cx="4437299" cy="2522708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45" name="Google Shape;245;p13"/>
          <p:cNvSpPr/>
          <p:nvPr/>
        </p:nvSpPr>
        <p:spPr>
          <a:xfrm>
            <a:off x="2142799" y="6072065"/>
            <a:ext cx="8289290" cy="57888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</a:pPr>
            <a:r>
              <a:rPr lang="en-US" sz="2800" b="1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Bắt bớ người già và trẻ em bị tình nghi là Việt Cộng</a:t>
            </a:r>
            <a:endParaRPr/>
          </a:p>
        </p:txBody>
      </p:sp>
      <p:pic>
        <p:nvPicPr>
          <p:cNvPr id="246" name="Google Shape;24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07993" y="352147"/>
            <a:ext cx="3413704" cy="263825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47" name="Google Shape;247;p13" descr="Nguyễn Ngọc Loan (tướng cảnh sát Việt Nam Cộng Hòa) bắn chết tù binh cộng sản ngay trên đường phố trong Sự kiện Tết Mậu Thâ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34747" y="3269877"/>
            <a:ext cx="3740898" cy="2522708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48" name="Google Shape;248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945295" y="0"/>
            <a:ext cx="3040798" cy="3159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4"/>
          <p:cNvSpPr/>
          <p:nvPr/>
        </p:nvSpPr>
        <p:spPr>
          <a:xfrm>
            <a:off x="2142799" y="6072065"/>
            <a:ext cx="8289290" cy="57888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</a:pPr>
            <a:r>
              <a:rPr lang="en-US" sz="2800" b="1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Thảm sát dân thường</a:t>
            </a:r>
            <a:endParaRPr/>
          </a:p>
        </p:txBody>
      </p:sp>
      <p:pic>
        <p:nvPicPr>
          <p:cNvPr id="254" name="Google Shape;254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45295" y="0"/>
            <a:ext cx="3040798" cy="315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5325" y="420636"/>
            <a:ext cx="4038600" cy="243840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6" name="Google Shape;256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48910" y="420636"/>
            <a:ext cx="3607542" cy="247650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7" name="Google Shape;257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57525" y="3159579"/>
            <a:ext cx="4038600" cy="241425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8" name="Google Shape;258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86653" y="3159579"/>
            <a:ext cx="3631999" cy="238108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5"/>
          <p:cNvSpPr/>
          <p:nvPr/>
        </p:nvSpPr>
        <p:spPr>
          <a:xfrm>
            <a:off x="777835" y="5321299"/>
            <a:ext cx="10636330" cy="129397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n-US" sz="2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Máy chém dưới thời Ngô Đình Diệm.                             </a:t>
            </a:r>
            <a:endParaRPr/>
          </a:p>
          <a:p>
            <a:pPr marL="0" marR="0" lvl="0" indent="0" algn="ctr" rtl="0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n-US" sz="2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Hiện máy đang được trưng bày tại Bảo tàng Thành phố Cần Thơ</a:t>
            </a:r>
            <a:endParaRPr/>
          </a:p>
        </p:txBody>
      </p:sp>
      <p:pic>
        <p:nvPicPr>
          <p:cNvPr id="264" name="Google Shape;26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45295" y="0"/>
            <a:ext cx="3040798" cy="315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63700" y="520700"/>
            <a:ext cx="6794499" cy="447304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3335" y="1557700"/>
            <a:ext cx="12823393" cy="45150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1" name="Google Shape;271;p16"/>
          <p:cNvGrpSpPr/>
          <p:nvPr/>
        </p:nvGrpSpPr>
        <p:grpSpPr>
          <a:xfrm>
            <a:off x="5226049" y="794748"/>
            <a:ext cx="3489156" cy="1739900"/>
            <a:chOff x="5226049" y="794748"/>
            <a:chExt cx="3489156" cy="1739900"/>
          </a:xfrm>
        </p:grpSpPr>
        <p:sp>
          <p:nvSpPr>
            <p:cNvPr id="272" name="Google Shape;272;p16"/>
            <p:cNvSpPr/>
            <p:nvPr/>
          </p:nvSpPr>
          <p:spPr>
            <a:xfrm>
              <a:off x="5226049" y="794748"/>
              <a:ext cx="1739900" cy="1739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16"/>
            <p:cNvSpPr txBox="1"/>
            <p:nvPr/>
          </p:nvSpPr>
          <p:spPr>
            <a:xfrm>
              <a:off x="5719688" y="1156866"/>
              <a:ext cx="2995517" cy="1015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0" b="1">
                  <a:solidFill>
                    <a:schemeClr val="dk1"/>
                  </a:solidFill>
                  <a:latin typeface="Cookie"/>
                  <a:ea typeface="Cookie"/>
                  <a:cs typeface="Cookie"/>
                  <a:sym typeface="Cookie"/>
                </a:rPr>
                <a:t>2</a:t>
              </a:r>
              <a:endParaRPr sz="6000" b="1">
                <a:solidFill>
                  <a:schemeClr val="dk1"/>
                </a:solidFill>
                <a:latin typeface="Cookie"/>
                <a:ea typeface="Cookie"/>
                <a:cs typeface="Cookie"/>
                <a:sym typeface="Cookie"/>
              </a:endParaRPr>
            </a:p>
          </p:txBody>
        </p:sp>
      </p:grpSp>
      <p:sp>
        <p:nvSpPr>
          <p:cNvPr id="274" name="Google Shape;274;p16"/>
          <p:cNvSpPr txBox="1"/>
          <p:nvPr/>
        </p:nvSpPr>
        <p:spPr>
          <a:xfrm>
            <a:off x="650628" y="2867700"/>
            <a:ext cx="10890741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solidFill>
                  <a:schemeClr val="accent1"/>
                </a:solidFill>
                <a:latin typeface="Cookie"/>
                <a:ea typeface="Cookie"/>
                <a:cs typeface="Cookie"/>
                <a:sym typeface="Cookie"/>
              </a:rPr>
              <a:t>DIỄN BIẾN VÀ Ý NGHĨA </a:t>
            </a:r>
            <a:endParaRPr dirty="0">
              <a:solidFill>
                <a:schemeClr val="accent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solidFill>
                  <a:schemeClr val="accent1"/>
                </a:solidFill>
                <a:latin typeface="Cookie"/>
                <a:ea typeface="Cookie"/>
                <a:cs typeface="Cookie"/>
                <a:sym typeface="Cookie"/>
              </a:rPr>
              <a:t>CỦA PHONG TRÀO. </a:t>
            </a:r>
            <a:endParaRPr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7"/>
          <p:cNvSpPr/>
          <p:nvPr/>
        </p:nvSpPr>
        <p:spPr>
          <a:xfrm>
            <a:off x="3888605" y="4001294"/>
            <a:ext cx="8087495" cy="2712244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Ngày 17- 1- 1960, nhân dân huyện Mỏ Cày đứng lên khởi nghĩa mở đầu cho phong trào “Đồng khởi”. </a:t>
            </a:r>
            <a:endParaRPr sz="32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0" name="Google Shape;280;p17"/>
          <p:cNvSpPr/>
          <p:nvPr/>
        </p:nvSpPr>
        <p:spPr>
          <a:xfrm>
            <a:off x="838200" y="144462"/>
            <a:ext cx="9767494" cy="3571082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1" name="Google Shape;281;p17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406623" y="2362200"/>
            <a:ext cx="4541236" cy="4718628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17"/>
          <p:cNvSpPr/>
          <p:nvPr/>
        </p:nvSpPr>
        <p:spPr>
          <a:xfrm>
            <a:off x="2028570" y="672932"/>
            <a:ext cx="8134860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Phong trào “Đồng khởi” của tỉnh Bến Tre diễn ra vào thời gian nào ? Bắt đầu từ đâu ?</a:t>
            </a:r>
            <a:endParaRPr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18" descr="Bent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58328" y="469900"/>
            <a:ext cx="8275344" cy="539908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88" name="Google Shape;288;p18"/>
          <p:cNvSpPr/>
          <p:nvPr/>
        </p:nvSpPr>
        <p:spPr>
          <a:xfrm>
            <a:off x="3505200" y="6064607"/>
            <a:ext cx="5181600" cy="64698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Times New Roman"/>
              <a:buNone/>
            </a:pPr>
            <a:r>
              <a:rPr lang="en-US" sz="32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BẢN ĐỒ TỈNH BẾN TRE</a:t>
            </a:r>
            <a:endParaRPr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0"/>
          <p:cNvSpPr/>
          <p:nvPr/>
        </p:nvSpPr>
        <p:spPr>
          <a:xfrm>
            <a:off x="3888605" y="5170714"/>
            <a:ext cx="8087495" cy="1542823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Khí thế sôi nổi, mạnh mẽ đồng loạt nhiều tầng lớp với khẩu hiệu, biểu ngữ, cờ, gậy gộc … xông lên.</a:t>
            </a:r>
            <a:endParaRPr/>
          </a:p>
        </p:txBody>
      </p:sp>
      <p:sp>
        <p:nvSpPr>
          <p:cNvPr id="300" name="Google Shape;300;p20"/>
          <p:cNvSpPr/>
          <p:nvPr/>
        </p:nvSpPr>
        <p:spPr>
          <a:xfrm>
            <a:off x="304800" y="114404"/>
            <a:ext cx="4981645" cy="3284538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1" name="Google Shape;301;p20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406623" y="2362200"/>
            <a:ext cx="4541236" cy="4718628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20"/>
          <p:cNvSpPr/>
          <p:nvPr/>
        </p:nvSpPr>
        <p:spPr>
          <a:xfrm>
            <a:off x="880051" y="527533"/>
            <a:ext cx="3830478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Quan sát hình trên, em có nhận xét gì về khí thế nổi dậy của đồng bào miền Nam?</a:t>
            </a:r>
            <a:endParaRPr/>
          </a:p>
        </p:txBody>
      </p:sp>
      <p:pic>
        <p:nvPicPr>
          <p:cNvPr id="303" name="Google Shape;303;p20" descr="Khong mau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46036" y="1904364"/>
            <a:ext cx="7234734" cy="303298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20"/>
          <p:cNvSpPr txBox="1"/>
          <p:nvPr/>
        </p:nvSpPr>
        <p:spPr>
          <a:xfrm>
            <a:off x="5286445" y="4590275"/>
            <a:ext cx="710418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lang="en-US" sz="2000" b="1" i="1" dirty="0">
                <a:solidFill>
                  <a:schemeClr val="dk1"/>
                </a:solidFill>
                <a:latin typeface=".VnTime" panose="020B7200000000000000" pitchFamily="34" charset="0"/>
                <a:ea typeface="Times New Roman"/>
                <a:cs typeface="Times New Roman"/>
                <a:sym typeface="Times New Roman"/>
              </a:rPr>
              <a:t>              </a:t>
            </a:r>
            <a:r>
              <a:rPr lang="en-US" sz="2000" b="1" i="1" dirty="0" err="1">
                <a:solidFill>
                  <a:schemeClr val="dk1"/>
                </a:solidFill>
                <a:latin typeface=".VnTime" panose="020B7200000000000000" pitchFamily="34" charset="0"/>
                <a:ea typeface="Times New Roman"/>
                <a:cs typeface="Times New Roman"/>
                <a:sym typeface="Times New Roman"/>
              </a:rPr>
              <a:t>Nh©n</a:t>
            </a:r>
            <a:r>
              <a:rPr lang="en-US" sz="2000" b="1" i="1" dirty="0">
                <a:solidFill>
                  <a:schemeClr val="dk1"/>
                </a:solidFill>
                <a:latin typeface=".VnTime" panose="020B7200000000000000" pitchFamily="34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1" dirty="0" err="1">
                <a:solidFill>
                  <a:schemeClr val="dk1"/>
                </a:solidFill>
                <a:latin typeface=".VnTime" panose="020B7200000000000000" pitchFamily="34" charset="0"/>
                <a:ea typeface="Times New Roman"/>
                <a:cs typeface="Times New Roman"/>
                <a:sym typeface="Times New Roman"/>
              </a:rPr>
              <a:t>d©n</a:t>
            </a:r>
            <a:r>
              <a:rPr lang="en-US" sz="2000" b="1" i="1" dirty="0">
                <a:solidFill>
                  <a:schemeClr val="dk1"/>
                </a:solidFill>
                <a:latin typeface=".VnTime" panose="020B7200000000000000" pitchFamily="34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1" dirty="0" err="1">
                <a:solidFill>
                  <a:schemeClr val="dk1"/>
                </a:solidFill>
                <a:latin typeface=".VnTime" panose="020B7200000000000000" pitchFamily="34" charset="0"/>
                <a:ea typeface="Times New Roman"/>
                <a:cs typeface="Times New Roman"/>
                <a:sym typeface="Times New Roman"/>
              </a:rPr>
              <a:t>miÒn</a:t>
            </a:r>
            <a:r>
              <a:rPr lang="en-US" sz="2000" b="1" i="1" dirty="0">
                <a:solidFill>
                  <a:schemeClr val="dk1"/>
                </a:solidFill>
                <a:latin typeface=".VnTime" panose="020B7200000000000000" pitchFamily="34" charset="0"/>
                <a:ea typeface="Times New Roman"/>
                <a:cs typeface="Times New Roman"/>
                <a:sym typeface="Times New Roman"/>
              </a:rPr>
              <a:t> Nam </a:t>
            </a:r>
            <a:r>
              <a:rPr lang="en-US" sz="2000" b="1" i="1" dirty="0" err="1">
                <a:solidFill>
                  <a:schemeClr val="dk1"/>
                </a:solidFill>
                <a:latin typeface=".VnTime" panose="020B7200000000000000" pitchFamily="34" charset="0"/>
                <a:ea typeface="Times New Roman"/>
                <a:cs typeface="Times New Roman"/>
                <a:sym typeface="Times New Roman"/>
              </a:rPr>
              <a:t>næi</a:t>
            </a:r>
            <a:r>
              <a:rPr lang="en-US" sz="2000" b="1" i="1" dirty="0">
                <a:solidFill>
                  <a:schemeClr val="dk1"/>
                </a:solidFill>
                <a:latin typeface=".VnTime" panose="020B7200000000000000" pitchFamily="34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1" dirty="0" err="1">
                <a:solidFill>
                  <a:schemeClr val="dk1"/>
                </a:solidFill>
                <a:latin typeface=".VnTime" panose="020B7200000000000000" pitchFamily="34" charset="0"/>
                <a:ea typeface="Times New Roman"/>
                <a:cs typeface="Times New Roman"/>
                <a:sym typeface="Times New Roman"/>
              </a:rPr>
              <a:t>dËy</a:t>
            </a:r>
            <a:r>
              <a:rPr lang="en-US" sz="2000" b="1" i="1" dirty="0">
                <a:solidFill>
                  <a:schemeClr val="dk1"/>
                </a:solidFill>
                <a:latin typeface=".VnTime" panose="020B7200000000000000" pitchFamily="34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1" dirty="0" err="1">
                <a:solidFill>
                  <a:schemeClr val="dk1"/>
                </a:solidFill>
                <a:latin typeface=".VnTime" panose="020B7200000000000000" pitchFamily="34" charset="0"/>
                <a:ea typeface="Times New Roman"/>
                <a:cs typeface="Times New Roman"/>
                <a:sym typeface="Times New Roman"/>
              </a:rPr>
              <a:t>ph</a:t>
            </a:r>
            <a:r>
              <a:rPr lang="en-US" sz="2000" b="1" i="1" dirty="0">
                <a:solidFill>
                  <a:schemeClr val="dk1"/>
                </a:solidFill>
                <a:latin typeface=".VnTime" panose="020B7200000000000000" pitchFamily="34" charset="0"/>
                <a:ea typeface="Times New Roman"/>
                <a:cs typeface="Times New Roman"/>
                <a:sym typeface="Times New Roman"/>
              </a:rPr>
              <a:t>¸ </a:t>
            </a:r>
            <a:r>
              <a:rPr lang="en-US" sz="2000" b="1" i="1" dirty="0" err="1">
                <a:solidFill>
                  <a:schemeClr val="dk1"/>
                </a:solidFill>
                <a:latin typeface=".VnTime" panose="020B7200000000000000" pitchFamily="34" charset="0"/>
                <a:ea typeface="Times New Roman"/>
                <a:cs typeface="Times New Roman"/>
                <a:sym typeface="Times New Roman"/>
              </a:rPr>
              <a:t>thÕ</a:t>
            </a:r>
            <a:r>
              <a:rPr lang="en-US" sz="2000" b="1" i="1" dirty="0">
                <a:solidFill>
                  <a:schemeClr val="dk1"/>
                </a:solidFill>
                <a:latin typeface=".VnTime" panose="020B7200000000000000" pitchFamily="34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1" dirty="0" err="1">
                <a:solidFill>
                  <a:schemeClr val="dk1"/>
                </a:solidFill>
                <a:latin typeface=".VnTime" panose="020B7200000000000000" pitchFamily="34" charset="0"/>
                <a:ea typeface="Times New Roman"/>
                <a:cs typeface="Times New Roman"/>
                <a:sym typeface="Times New Roman"/>
              </a:rPr>
              <a:t>kim</a:t>
            </a:r>
            <a:r>
              <a:rPr lang="en-US" sz="2000" b="1" i="1" dirty="0">
                <a:solidFill>
                  <a:schemeClr val="dk1"/>
                </a:solidFill>
                <a:latin typeface=".VnTime" panose="020B7200000000000000" pitchFamily="34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1" dirty="0" err="1">
                <a:solidFill>
                  <a:schemeClr val="dk1"/>
                </a:solidFill>
                <a:latin typeface=".VnTime" panose="020B7200000000000000" pitchFamily="34" charset="0"/>
                <a:ea typeface="Times New Roman"/>
                <a:cs typeface="Times New Roman"/>
                <a:sym typeface="Times New Roman"/>
              </a:rPr>
              <a:t>kÑp</a:t>
            </a:r>
            <a:r>
              <a:rPr lang="en-US" sz="2000" b="1" i="1" dirty="0">
                <a:solidFill>
                  <a:schemeClr val="dk1"/>
                </a:solidFill>
                <a:latin typeface=".VnTime" panose="020B7200000000000000" pitchFamily="34" charset="0"/>
                <a:ea typeface="Times New Roman"/>
                <a:cs typeface="Times New Roman"/>
                <a:sym typeface="Times New Roman"/>
              </a:rPr>
              <a:t> </a:t>
            </a:r>
            <a:endParaRPr dirty="0">
              <a:latin typeface=".VnTime" panose="020B7200000000000000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7850" y="736599"/>
            <a:ext cx="3885236" cy="5384801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10" name="Google Shape;310;p21"/>
          <p:cNvSpPr txBox="1"/>
          <p:nvPr/>
        </p:nvSpPr>
        <p:spPr>
          <a:xfrm>
            <a:off x="4801494" y="3592255"/>
            <a:ext cx="6984106" cy="2554545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Nữ tướng Nguyễn Thị Định, một trong những tướng lĩnh tiêu biểu lãnh đạo đội quân Tóc dài và phong trào đấu tranh của phụ nữ miền Nam – Việt Nam</a:t>
            </a:r>
            <a:endParaRPr/>
          </a:p>
        </p:txBody>
      </p:sp>
      <p:pic>
        <p:nvPicPr>
          <p:cNvPr id="311" name="Google Shape;311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44802" y="432676"/>
            <a:ext cx="3040798" cy="315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1" descr="Nhân tố quyết định thắng lợi phong trào Đồng khởi Bến Tre 1960 | VOV.V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71416" y="736599"/>
            <a:ext cx="3831818" cy="255454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/>
          <p:cNvSpPr/>
          <p:nvPr/>
        </p:nvSpPr>
        <p:spPr>
          <a:xfrm rot="5400000">
            <a:off x="516554" y="17967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2"/>
          <p:cNvSpPr/>
          <p:nvPr/>
        </p:nvSpPr>
        <p:spPr>
          <a:xfrm rot="5400000">
            <a:off x="1749721" y="17924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2"/>
          <p:cNvSpPr/>
          <p:nvPr/>
        </p:nvSpPr>
        <p:spPr>
          <a:xfrm rot="5400000">
            <a:off x="2982886" y="17924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2"/>
          <p:cNvSpPr/>
          <p:nvPr/>
        </p:nvSpPr>
        <p:spPr>
          <a:xfrm rot="5400000">
            <a:off x="4216053" y="17924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/>
          <p:nvPr/>
        </p:nvSpPr>
        <p:spPr>
          <a:xfrm rot="5400000">
            <a:off x="2982885" y="3738185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/>
          <p:cNvSpPr/>
          <p:nvPr/>
        </p:nvSpPr>
        <p:spPr>
          <a:xfrm rot="5400000">
            <a:off x="4216052" y="3734049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/>
          <p:nvPr/>
        </p:nvSpPr>
        <p:spPr>
          <a:xfrm rot="5400000">
            <a:off x="5449220" y="3745084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2"/>
          <p:cNvSpPr/>
          <p:nvPr/>
        </p:nvSpPr>
        <p:spPr>
          <a:xfrm rot="5400000">
            <a:off x="6682387" y="3745083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891978" y="1996188"/>
            <a:ext cx="764953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endParaRPr sz="6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2"/>
          <p:cNvSpPr/>
          <p:nvPr/>
        </p:nvSpPr>
        <p:spPr>
          <a:xfrm>
            <a:off x="2072358" y="2008008"/>
            <a:ext cx="814646" cy="1107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endParaRPr sz="6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2"/>
          <p:cNvSpPr/>
          <p:nvPr/>
        </p:nvSpPr>
        <p:spPr>
          <a:xfrm>
            <a:off x="3314960" y="2033272"/>
            <a:ext cx="872355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Ở</a:t>
            </a:r>
            <a:endParaRPr sz="6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2"/>
          <p:cNvSpPr/>
          <p:nvPr/>
        </p:nvSpPr>
        <p:spPr>
          <a:xfrm>
            <a:off x="4694020" y="1988742"/>
            <a:ext cx="49084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endParaRPr sz="6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2"/>
          <p:cNvSpPr/>
          <p:nvPr/>
        </p:nvSpPr>
        <p:spPr>
          <a:xfrm>
            <a:off x="3330114" y="3851145"/>
            <a:ext cx="764953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</a:t>
            </a:r>
            <a:endParaRPr sz="6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2"/>
          <p:cNvSpPr/>
          <p:nvPr/>
        </p:nvSpPr>
        <p:spPr>
          <a:xfrm>
            <a:off x="4482325" y="3855143"/>
            <a:ext cx="872355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Ộ</a:t>
            </a:r>
            <a:endParaRPr sz="6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2"/>
          <p:cNvSpPr/>
          <p:nvPr/>
        </p:nvSpPr>
        <p:spPr>
          <a:xfrm>
            <a:off x="5764214" y="3893654"/>
            <a:ext cx="827471" cy="1107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endParaRPr sz="6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2"/>
          <p:cNvSpPr/>
          <p:nvPr/>
        </p:nvSpPr>
        <p:spPr>
          <a:xfrm>
            <a:off x="6984633" y="3840572"/>
            <a:ext cx="867545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endParaRPr sz="6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" name="Google Shape;11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45664" y="3091890"/>
            <a:ext cx="3819517" cy="38195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22" descr="181doi_6339942866378262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7400" y="432676"/>
            <a:ext cx="7683500" cy="499427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18" name="Google Shape;318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44802" y="432676"/>
            <a:ext cx="3040798" cy="3159579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22"/>
          <p:cNvSpPr/>
          <p:nvPr/>
        </p:nvSpPr>
        <p:spPr>
          <a:xfrm>
            <a:off x="1951355" y="5589465"/>
            <a:ext cx="8289290" cy="105560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</a:pPr>
            <a:r>
              <a:rPr lang="en-US" sz="2800" b="1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Những nữ chiến sĩ năm xưa trong Đội quân tóc dài của Đồng khởi Bến Tre. </a:t>
            </a:r>
            <a:endParaRPr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3"/>
          <p:cNvSpPr/>
          <p:nvPr/>
        </p:nvSpPr>
        <p:spPr>
          <a:xfrm rot="548202">
            <a:off x="1320673" y="13814"/>
            <a:ext cx="10815163" cy="6561382"/>
          </a:xfrm>
          <a:prstGeom prst="cloud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23"/>
          <p:cNvSpPr/>
          <p:nvPr/>
        </p:nvSpPr>
        <p:spPr>
          <a:xfrm rot="548202">
            <a:off x="1803504" y="231547"/>
            <a:ext cx="9967691" cy="6096569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7" name="Google Shape;327;p23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406623" y="2362200"/>
            <a:ext cx="4541236" cy="4718628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23"/>
          <p:cNvSpPr/>
          <p:nvPr/>
        </p:nvSpPr>
        <p:spPr>
          <a:xfrm>
            <a:off x="3743853" y="793806"/>
            <a:ext cx="7154349" cy="4647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Times New Roman"/>
              <a:buNone/>
            </a:pPr>
            <a:r>
              <a:rPr lang="en-US" sz="4000" b="1" i="1" u="sng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Kết quả</a:t>
            </a:r>
            <a:r>
              <a:rPr lang="en-US" sz="4000" b="1" i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Times New Roman"/>
              <a:buNone/>
            </a:pPr>
            <a:r>
              <a:rPr lang="en-US" sz="32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Sau một tuần : 22 xã được giải phóng, 29 xã khác được tiêu diệt ác ôn, vây đồn, giải phóng nhiều ấp.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Times New Roman"/>
              <a:buNone/>
            </a:pPr>
            <a:r>
              <a:rPr lang="en-US" sz="32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Chính quyền địch bị tê liệt, tan rã 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Times New Roman"/>
              <a:buNone/>
            </a:pPr>
            <a:r>
              <a:rPr lang="en-US" sz="32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Chính quyền cách mạng được thành lập ở các thôn, xã.</a:t>
            </a:r>
            <a:endParaRPr sz="3200" b="1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Times New Roman"/>
              <a:buNone/>
            </a:pPr>
            <a:r>
              <a:rPr lang="en-US" sz="32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Nhân dân được chia ruộng đất, được làm chủ quê hương.</a:t>
            </a:r>
            <a:endParaRPr sz="3200" b="1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334" name="Google Shape;334;p2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335" name="Google Shape;335;p24"/>
          <p:cNvSpPr/>
          <p:nvPr/>
        </p:nvSpPr>
        <p:spPr>
          <a:xfrm>
            <a:off x="205906" y="4408766"/>
            <a:ext cx="5511800" cy="57888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</a:pPr>
            <a:r>
              <a:rPr lang="en-US" sz="2800" b="1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Trừng trị ác ôn</a:t>
            </a:r>
            <a:endParaRPr/>
          </a:p>
        </p:txBody>
      </p:sp>
      <p:pic>
        <p:nvPicPr>
          <p:cNvPr id="336" name="Google Shape;336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6723" y="0"/>
            <a:ext cx="2939370" cy="3054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2999" y="454479"/>
            <a:ext cx="4857615" cy="379000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38" name="Google Shape;338;p24" descr="Hình ảnh: Bến tre đồng khởi – Kho tư liệu lịch sử lớp 4 – lớp 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09967" y="3023394"/>
            <a:ext cx="4524983" cy="300026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24"/>
          <p:cNvSpPr/>
          <p:nvPr/>
        </p:nvSpPr>
        <p:spPr>
          <a:xfrm>
            <a:off x="6016558" y="6158235"/>
            <a:ext cx="5511800" cy="57888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</a:pPr>
            <a:r>
              <a:rPr lang="en-US" sz="2800" b="1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Nổi dậy phá vỡ chính quyền cơ sở</a:t>
            </a:r>
            <a:endParaRPr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345" name="Google Shape;345;p2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346" name="Google Shape;346;p25"/>
          <p:cNvSpPr/>
          <p:nvPr/>
        </p:nvSpPr>
        <p:spPr>
          <a:xfrm>
            <a:off x="205906" y="4408766"/>
            <a:ext cx="5511800" cy="105560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</a:pPr>
            <a:r>
              <a:rPr lang="en-US" sz="2800" b="1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Đập tan hàng loạt ấp chiến lược của địch</a:t>
            </a:r>
            <a:endParaRPr/>
          </a:p>
        </p:txBody>
      </p:sp>
      <p:pic>
        <p:nvPicPr>
          <p:cNvPr id="347" name="Google Shape;347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6723" y="0"/>
            <a:ext cx="2939370" cy="3054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25" descr="Mỹ và cuộc đảo chính Diệm Nhu: Nhu và &amp;quot;ấp chiến lược&amp;quot; - Tuổi Trẻ Onl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9676" y="681037"/>
            <a:ext cx="5432358" cy="354461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49" name="Google Shape;349;p25"/>
          <p:cNvSpPr/>
          <p:nvPr/>
        </p:nvSpPr>
        <p:spPr>
          <a:xfrm>
            <a:off x="6016558" y="6158235"/>
            <a:ext cx="5511800" cy="57888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</a:pPr>
            <a:r>
              <a:rPr lang="en-US" sz="2800" b="1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Chiếm đồn địch</a:t>
            </a:r>
            <a:endParaRPr/>
          </a:p>
        </p:txBody>
      </p:sp>
      <p:pic>
        <p:nvPicPr>
          <p:cNvPr id="350" name="Google Shape;350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09968" y="3027250"/>
            <a:ext cx="4562478" cy="2965611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15697" y="1171471"/>
            <a:ext cx="12823394" cy="45150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6" name="Google Shape;356;p26"/>
          <p:cNvGrpSpPr/>
          <p:nvPr/>
        </p:nvGrpSpPr>
        <p:grpSpPr>
          <a:xfrm>
            <a:off x="5226049" y="794748"/>
            <a:ext cx="3489156" cy="1739900"/>
            <a:chOff x="5226049" y="794748"/>
            <a:chExt cx="3489156" cy="1739900"/>
          </a:xfrm>
        </p:grpSpPr>
        <p:sp>
          <p:nvSpPr>
            <p:cNvPr id="357" name="Google Shape;357;p26"/>
            <p:cNvSpPr/>
            <p:nvPr/>
          </p:nvSpPr>
          <p:spPr>
            <a:xfrm>
              <a:off x="5226049" y="794748"/>
              <a:ext cx="1739900" cy="1739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26"/>
            <p:cNvSpPr txBox="1"/>
            <p:nvPr/>
          </p:nvSpPr>
          <p:spPr>
            <a:xfrm>
              <a:off x="5719688" y="1156866"/>
              <a:ext cx="2995517" cy="1015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0" b="1">
                  <a:solidFill>
                    <a:schemeClr val="dk1"/>
                  </a:solidFill>
                  <a:latin typeface="Cookie"/>
                  <a:ea typeface="Cookie"/>
                  <a:cs typeface="Cookie"/>
                  <a:sym typeface="Cookie"/>
                </a:rPr>
                <a:t>3</a:t>
              </a:r>
              <a:endParaRPr sz="6000" b="1">
                <a:solidFill>
                  <a:schemeClr val="dk1"/>
                </a:solidFill>
                <a:latin typeface="Cookie"/>
                <a:ea typeface="Cookie"/>
                <a:cs typeface="Cookie"/>
                <a:sym typeface="Cookie"/>
              </a:endParaRPr>
            </a:p>
          </p:txBody>
        </p:sp>
      </p:grpSp>
      <p:sp>
        <p:nvSpPr>
          <p:cNvPr id="359" name="Google Shape;359;p26"/>
          <p:cNvSpPr txBox="1"/>
          <p:nvPr/>
        </p:nvSpPr>
        <p:spPr>
          <a:xfrm>
            <a:off x="650628" y="2867700"/>
            <a:ext cx="10890741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>
                <a:solidFill>
                  <a:schemeClr val="lt1"/>
                </a:solidFill>
                <a:latin typeface="Cookie"/>
                <a:ea typeface="Cookie"/>
                <a:cs typeface="Cookie"/>
                <a:sym typeface="Cookie"/>
              </a:rPr>
              <a:t>Ý NGHĨA CỦA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>
                <a:solidFill>
                  <a:schemeClr val="lt1"/>
                </a:solidFill>
                <a:latin typeface="Cookie"/>
                <a:ea typeface="Cookie"/>
                <a:cs typeface="Cookie"/>
                <a:sym typeface="Cookie"/>
              </a:rPr>
              <a:t>PHONG TRÀO “ĐỒNG KHỞI”</a:t>
            </a:r>
            <a:endParaRPr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7"/>
          <p:cNvSpPr/>
          <p:nvPr/>
        </p:nvSpPr>
        <p:spPr>
          <a:xfrm>
            <a:off x="3888605" y="4001294"/>
            <a:ext cx="8087495" cy="2712244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Phong trào “ Đồng khởi” ở Bến Tre đã trở thành ngọn cờ tiên phong , đẩy mạnh cuộc đấu tranh của đồng bào miền Nam ở cả nông thôn và thành thị .</a:t>
            </a:r>
            <a:endParaRPr/>
          </a:p>
        </p:txBody>
      </p:sp>
      <p:sp>
        <p:nvSpPr>
          <p:cNvPr id="365" name="Google Shape;365;p27"/>
          <p:cNvSpPr/>
          <p:nvPr/>
        </p:nvSpPr>
        <p:spPr>
          <a:xfrm>
            <a:off x="838200" y="144462"/>
            <a:ext cx="9767494" cy="3571082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6" name="Google Shape;366;p27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406623" y="2362200"/>
            <a:ext cx="4541236" cy="4718628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27"/>
          <p:cNvSpPr/>
          <p:nvPr/>
        </p:nvSpPr>
        <p:spPr>
          <a:xfrm>
            <a:off x="2028570" y="672932"/>
            <a:ext cx="7815821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Phong trào “ Đồng khởi” Bến Tre, có ảnh hưởng đến phong trào đấu tranh của nhân dân miền Nam như thế nào ? </a:t>
            </a:r>
            <a:endParaRPr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8"/>
          <p:cNvSpPr/>
          <p:nvPr/>
        </p:nvSpPr>
        <p:spPr>
          <a:xfrm>
            <a:off x="3888605" y="4001294"/>
            <a:ext cx="8087495" cy="2712244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Mở ra thời kì mới cho đấu tranh nhân dân ở miền Nam, đẩy quân Mĩ và quân đội Sài Gòn vào thế bị động, lúng túng.</a:t>
            </a:r>
            <a:endParaRPr/>
          </a:p>
        </p:txBody>
      </p:sp>
      <p:sp>
        <p:nvSpPr>
          <p:cNvPr id="373" name="Google Shape;373;p28"/>
          <p:cNvSpPr/>
          <p:nvPr/>
        </p:nvSpPr>
        <p:spPr>
          <a:xfrm>
            <a:off x="838200" y="144462"/>
            <a:ext cx="9767494" cy="3571082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4" name="Google Shape;374;p28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406623" y="2362200"/>
            <a:ext cx="4541236" cy="4718628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28"/>
          <p:cNvSpPr/>
          <p:nvPr/>
        </p:nvSpPr>
        <p:spPr>
          <a:xfrm>
            <a:off x="2028570" y="672932"/>
            <a:ext cx="7815821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Cuộc đấu tranh cách mạng của đồng bào miền Nam đẩy Mĩ – Diệm vào tình thế gì ?</a:t>
            </a:r>
            <a:endParaRPr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0" name="Google Shape;380;p29"/>
          <p:cNvCxnSpPr/>
          <p:nvPr/>
        </p:nvCxnSpPr>
        <p:spPr>
          <a:xfrm rot="10800000" flipH="1">
            <a:off x="2057400" y="5334000"/>
            <a:ext cx="1066800" cy="685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1" name="Google Shape;381;p29"/>
          <p:cNvSpPr txBox="1"/>
          <p:nvPr/>
        </p:nvSpPr>
        <p:spPr>
          <a:xfrm>
            <a:off x="2209800" y="6019800"/>
            <a:ext cx="7239000" cy="457200"/>
          </a:xfrm>
          <a:prstGeom prst="rect">
            <a:avLst/>
          </a:prstGeom>
          <a:solidFill>
            <a:srgbClr val="FAF9F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17-1-1960, nhân dân huyện Mỏ Cày đồng khởi.</a:t>
            </a:r>
            <a:endParaRPr/>
          </a:p>
        </p:txBody>
      </p:sp>
      <p:sp>
        <p:nvSpPr>
          <p:cNvPr id="382" name="Google Shape;382;p29"/>
          <p:cNvSpPr txBox="1"/>
          <p:nvPr/>
        </p:nvSpPr>
        <p:spPr>
          <a:xfrm>
            <a:off x="3276600" y="5280025"/>
            <a:ext cx="7315200" cy="457200"/>
          </a:xfrm>
          <a:prstGeom prst="rect">
            <a:avLst/>
          </a:prstGeom>
          <a:solidFill>
            <a:srgbClr val="CC99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None/>
            </a:pPr>
            <a:r>
              <a:rPr lang="en-US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Phong trào lan rộng khắp các huyện của Bến Tre.</a:t>
            </a:r>
            <a:endParaRPr/>
          </a:p>
        </p:txBody>
      </p:sp>
      <p:sp>
        <p:nvSpPr>
          <p:cNvPr id="383" name="Google Shape;383;p29"/>
          <p:cNvSpPr txBox="1"/>
          <p:nvPr/>
        </p:nvSpPr>
        <p:spPr>
          <a:xfrm>
            <a:off x="4800600" y="3886201"/>
            <a:ext cx="5867400" cy="1196975"/>
          </a:xfrm>
          <a:prstGeom prst="rect">
            <a:avLst/>
          </a:prstGeom>
          <a:solidFill>
            <a:srgbClr val="E1EFD8"/>
          </a:solidFill>
          <a:ln w="9525" cap="flat" cmpd="sng">
            <a:solidFill>
              <a:srgbClr val="FFCC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Sau 1 tuần: 22 xã được giải phóng, 29 xã khác tiêu diệt được ác ôn, giải phóng được nhiều ấp.</a:t>
            </a:r>
            <a:endParaRPr/>
          </a:p>
        </p:txBody>
      </p:sp>
      <p:sp>
        <p:nvSpPr>
          <p:cNvPr id="384" name="Google Shape;384;p29"/>
          <p:cNvSpPr txBox="1"/>
          <p:nvPr/>
        </p:nvSpPr>
        <p:spPr>
          <a:xfrm>
            <a:off x="6248400" y="1981200"/>
            <a:ext cx="4419600" cy="1562100"/>
          </a:xfrm>
          <a:prstGeom prst="rect">
            <a:avLst/>
          </a:prstGeom>
          <a:solidFill>
            <a:srgbClr val="CCFFCC"/>
          </a:solidFill>
          <a:ln w="9525" cap="flat" cmpd="sng">
            <a:solidFill>
              <a:srgbClr val="FFCC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rPr lang="en-US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Ở nhiều nơi, ủy ban nhân dân tự quản được thành lập, bọn phản cách mạng bị trừng trị, dân nghèo được chia ruộng.</a:t>
            </a:r>
            <a:endParaRPr sz="2400" b="1">
              <a:solidFill>
                <a:srgbClr val="00006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5" name="Google Shape;385;p29"/>
          <p:cNvSpPr txBox="1"/>
          <p:nvPr/>
        </p:nvSpPr>
        <p:spPr>
          <a:xfrm>
            <a:off x="3810000" y="304801"/>
            <a:ext cx="6019800" cy="1196975"/>
          </a:xfrm>
          <a:prstGeom prst="rect">
            <a:avLst/>
          </a:prstGeom>
          <a:solidFill>
            <a:srgbClr val="FFFF66"/>
          </a:solidFill>
          <a:ln w="9525" cap="flat" cmpd="sng">
            <a:solidFill>
              <a:srgbClr val="7AE82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Pts val="2400"/>
              <a:buFont typeface="Times New Roman"/>
              <a:buNone/>
            </a:pPr>
            <a:r>
              <a:rPr lang="en-US" sz="2400" b="1">
                <a:solidFill>
                  <a:srgbClr val="3333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Mở ra thời kì mới: Nhân dân miền Nam cầm vũ khí chống quân thù, đẩy Mĩ –Diệm rơi vào thế bị động.</a:t>
            </a:r>
            <a:endParaRPr/>
          </a:p>
        </p:txBody>
      </p:sp>
      <p:cxnSp>
        <p:nvCxnSpPr>
          <p:cNvPr id="386" name="Google Shape;386;p29"/>
          <p:cNvCxnSpPr/>
          <p:nvPr/>
        </p:nvCxnSpPr>
        <p:spPr>
          <a:xfrm rot="10800000" flipH="1">
            <a:off x="3200400" y="4114800"/>
            <a:ext cx="1219200" cy="1143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7" name="Google Shape;387;p29"/>
          <p:cNvCxnSpPr/>
          <p:nvPr/>
        </p:nvCxnSpPr>
        <p:spPr>
          <a:xfrm rot="10800000" flipH="1">
            <a:off x="4648200" y="2362200"/>
            <a:ext cx="1371600" cy="1524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8" name="Google Shape;388;p29"/>
          <p:cNvCxnSpPr/>
          <p:nvPr/>
        </p:nvCxnSpPr>
        <p:spPr>
          <a:xfrm rot="10800000" flipH="1">
            <a:off x="6172200" y="1447800"/>
            <a:ext cx="304800" cy="609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89" name="Google Shape;389;p29"/>
          <p:cNvSpPr/>
          <p:nvPr/>
        </p:nvSpPr>
        <p:spPr>
          <a:xfrm>
            <a:off x="2971800" y="5105400"/>
            <a:ext cx="304800" cy="3810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9933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0" name="Google Shape;390;p29"/>
          <p:cNvSpPr/>
          <p:nvPr/>
        </p:nvSpPr>
        <p:spPr>
          <a:xfrm>
            <a:off x="5943600" y="1981200"/>
            <a:ext cx="304800" cy="3810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9933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1" name="Google Shape;391;p29"/>
          <p:cNvSpPr/>
          <p:nvPr/>
        </p:nvSpPr>
        <p:spPr>
          <a:xfrm>
            <a:off x="4343400" y="3810000"/>
            <a:ext cx="381000" cy="3048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9933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2" name="Google Shape;392;p29"/>
          <p:cNvSpPr/>
          <p:nvPr/>
        </p:nvSpPr>
        <p:spPr>
          <a:xfrm>
            <a:off x="1752600" y="5867400"/>
            <a:ext cx="381000" cy="3810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9933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99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3" name="Google Shape;393;p29"/>
          <p:cNvSpPr/>
          <p:nvPr/>
        </p:nvSpPr>
        <p:spPr>
          <a:xfrm rot="564073">
            <a:off x="1524000" y="1447800"/>
            <a:ext cx="4700588" cy="2895600"/>
          </a:xfrm>
          <a:prstGeom prst="irregularSeal2">
            <a:avLst/>
          </a:prstGeom>
          <a:solidFill>
            <a:srgbClr val="FFCCFF"/>
          </a:solidFill>
          <a:ln w="9525" cap="flat" cmpd="sng">
            <a:solidFill>
              <a:schemeClr val="hlink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1" i="1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4" name="Google Shape;394;p29"/>
          <p:cNvSpPr txBox="1"/>
          <p:nvPr/>
        </p:nvSpPr>
        <p:spPr>
          <a:xfrm>
            <a:off x="2157413" y="2187576"/>
            <a:ext cx="2895600" cy="2308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3200"/>
              <a:buFont typeface="Times New Roman"/>
              <a:buNone/>
            </a:pPr>
            <a:r>
              <a:rPr lang="en-US" sz="3200" b="1">
                <a:solidFill>
                  <a:srgbClr val="99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Phong trào </a:t>
            </a:r>
            <a:endParaRPr sz="3200" b="1">
              <a:solidFill>
                <a:srgbClr val="99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3200"/>
              <a:buFont typeface="Times New Roman"/>
              <a:buNone/>
            </a:pPr>
            <a:r>
              <a:rPr lang="en-US" sz="3200" b="1">
                <a:solidFill>
                  <a:srgbClr val="99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 Đồng khởi ”</a:t>
            </a:r>
            <a:endParaRPr sz="3200" b="1">
              <a:solidFill>
                <a:srgbClr val="99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3200"/>
              <a:buFont typeface="Times New Roman"/>
              <a:buNone/>
            </a:pPr>
            <a:r>
              <a:rPr lang="en-US" sz="3200" b="1">
                <a:solidFill>
                  <a:srgbClr val="99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ở Bến Tre.</a:t>
            </a:r>
            <a:endParaRPr/>
          </a:p>
          <a:p>
            <a:pPr marL="0" marR="0" lvl="0" indent="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i="1">
              <a:solidFill>
                <a:srgbClr val="99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95" name="Google Shape;395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41710" y="17286"/>
            <a:ext cx="2213913" cy="3203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0"/>
          <p:cNvSpPr/>
          <p:nvPr/>
        </p:nvSpPr>
        <p:spPr>
          <a:xfrm>
            <a:off x="1022622" y="237446"/>
            <a:ext cx="10521677" cy="6272564"/>
          </a:xfrm>
          <a:prstGeom prst="cloud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30"/>
          <p:cNvSpPr/>
          <p:nvPr/>
        </p:nvSpPr>
        <p:spPr>
          <a:xfrm>
            <a:off x="1399713" y="602671"/>
            <a:ext cx="9767494" cy="5542114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30"/>
          <p:cNvSpPr/>
          <p:nvPr/>
        </p:nvSpPr>
        <p:spPr>
          <a:xfrm>
            <a:off x="3986196" y="1288322"/>
            <a:ext cx="459452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GHI NHỚ</a:t>
            </a:r>
            <a:endParaRPr sz="7200" b="1" cap="none" dirty="0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3" name="Google Shape;403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231745" y="3973184"/>
            <a:ext cx="2900819" cy="2900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64051" y="3951580"/>
            <a:ext cx="3052132" cy="3052132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30"/>
          <p:cNvSpPr txBox="1"/>
          <p:nvPr/>
        </p:nvSpPr>
        <p:spPr>
          <a:xfrm>
            <a:off x="2518653" y="2439281"/>
            <a:ext cx="7154694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Noto Sans Symbols"/>
              <a:buNone/>
            </a:pPr>
            <a:r>
              <a:rPr lang="en-US" sz="32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Cuối năm 1959 – đầu năm 1960, phong trào “Đồng khởi” nổ ra và thắng lợi ở nhiều vùng nông thôn miền Nam. Bến Tre là nơi tiêu biểu của phong trào “Đồng khởi”</a:t>
            </a:r>
            <a:endParaRPr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1"/>
          <p:cNvSpPr/>
          <p:nvPr/>
        </p:nvSpPr>
        <p:spPr>
          <a:xfrm rot="5400000">
            <a:off x="516554" y="17967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31"/>
          <p:cNvSpPr/>
          <p:nvPr/>
        </p:nvSpPr>
        <p:spPr>
          <a:xfrm rot="5400000">
            <a:off x="1749721" y="17924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31"/>
          <p:cNvSpPr/>
          <p:nvPr/>
        </p:nvSpPr>
        <p:spPr>
          <a:xfrm rot="5400000">
            <a:off x="2982886" y="17924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31"/>
          <p:cNvSpPr/>
          <p:nvPr/>
        </p:nvSpPr>
        <p:spPr>
          <a:xfrm rot="5400000">
            <a:off x="2982885" y="3738185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31"/>
          <p:cNvSpPr/>
          <p:nvPr/>
        </p:nvSpPr>
        <p:spPr>
          <a:xfrm rot="5400000">
            <a:off x="4216052" y="3734049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31"/>
          <p:cNvSpPr/>
          <p:nvPr/>
        </p:nvSpPr>
        <p:spPr>
          <a:xfrm rot="5400000">
            <a:off x="5449220" y="3745084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31"/>
          <p:cNvSpPr/>
          <p:nvPr/>
        </p:nvSpPr>
        <p:spPr>
          <a:xfrm rot="5400000">
            <a:off x="6682387" y="3745083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31"/>
          <p:cNvSpPr/>
          <p:nvPr/>
        </p:nvSpPr>
        <p:spPr>
          <a:xfrm>
            <a:off x="792009" y="1960956"/>
            <a:ext cx="805029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endParaRPr sz="6600" b="0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31"/>
          <p:cNvSpPr/>
          <p:nvPr/>
        </p:nvSpPr>
        <p:spPr>
          <a:xfrm>
            <a:off x="2034801" y="1855075"/>
            <a:ext cx="824265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Â</a:t>
            </a:r>
            <a:endParaRPr sz="6600" b="0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31"/>
          <p:cNvSpPr/>
          <p:nvPr/>
        </p:nvSpPr>
        <p:spPr>
          <a:xfrm>
            <a:off x="3289959" y="1849070"/>
            <a:ext cx="827471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endParaRPr sz="6600" b="0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31"/>
          <p:cNvSpPr/>
          <p:nvPr/>
        </p:nvSpPr>
        <p:spPr>
          <a:xfrm>
            <a:off x="3330114" y="3851145"/>
            <a:ext cx="764953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 sz="6600" b="0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31"/>
          <p:cNvSpPr/>
          <p:nvPr/>
        </p:nvSpPr>
        <p:spPr>
          <a:xfrm>
            <a:off x="4517591" y="3855143"/>
            <a:ext cx="801823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Ụ</a:t>
            </a:r>
            <a:endParaRPr sz="6600" b="0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31"/>
          <p:cNvSpPr/>
          <p:nvPr/>
        </p:nvSpPr>
        <p:spPr>
          <a:xfrm>
            <a:off x="5764214" y="3893654"/>
            <a:ext cx="827471" cy="1107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endParaRPr sz="6600" b="0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31"/>
          <p:cNvSpPr/>
          <p:nvPr/>
        </p:nvSpPr>
        <p:spPr>
          <a:xfrm>
            <a:off x="6984633" y="3840572"/>
            <a:ext cx="867545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endParaRPr sz="6600" b="0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4" name="Google Shape;424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45664" y="3091890"/>
            <a:ext cx="3819517" cy="3819517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31"/>
          <p:cNvSpPr/>
          <p:nvPr/>
        </p:nvSpPr>
        <p:spPr>
          <a:xfrm>
            <a:off x="2025176" y="1849070"/>
            <a:ext cx="824265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Ạ</a:t>
            </a:r>
            <a:endParaRPr sz="6600" b="0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>
            <a:off x="3888605" y="4001294"/>
            <a:ext cx="8087495" cy="2712244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Miền Bắc được giải phóng, tiến hành xây dựng chủ nghĩa xã hội.</a:t>
            </a:r>
            <a:endParaRPr/>
          </a:p>
          <a:p>
            <a:pPr marL="0" marR="0" lvl="0" indent="0" algn="just" rtl="0"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Chính quyền Mĩ-Diệm âm mưu chia cắt lâu dài đất nước ta, tàn sát nhân dân miền Nam, nhân dân ta phải cầm súng đứng lên chống Mĩ-Diệm.</a:t>
            </a:r>
            <a:endParaRPr/>
          </a:p>
        </p:txBody>
      </p:sp>
      <p:sp>
        <p:nvSpPr>
          <p:cNvPr id="122" name="Google Shape;122;p3"/>
          <p:cNvSpPr/>
          <p:nvPr/>
        </p:nvSpPr>
        <p:spPr>
          <a:xfrm>
            <a:off x="838200" y="144462"/>
            <a:ext cx="9767494" cy="3571082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" name="Google Shape;123;p3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406623" y="2362200"/>
            <a:ext cx="4541236" cy="4718628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3"/>
          <p:cNvSpPr/>
          <p:nvPr/>
        </p:nvSpPr>
        <p:spPr>
          <a:xfrm>
            <a:off x="1940998" y="628859"/>
            <a:ext cx="8134860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 1: Em hãy nêu đôi nét về tình hình nước ta sau Hiệp định Giơ-ne-vơ năm 1954.</a:t>
            </a:r>
            <a:endParaRPr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2"/>
          <p:cNvSpPr/>
          <p:nvPr/>
        </p:nvSpPr>
        <p:spPr>
          <a:xfrm>
            <a:off x="1422010" y="2524800"/>
            <a:ext cx="3180550" cy="2741852"/>
          </a:xfrm>
          <a:prstGeom prst="hexagon">
            <a:avLst>
              <a:gd name="adj" fmla="val 25000"/>
              <a:gd name="vf" fmla="val 115470"/>
            </a:avLst>
          </a:prstGeom>
          <a:gradFill>
            <a:gsLst>
              <a:gs pos="0">
                <a:srgbClr val="FFC805"/>
              </a:gs>
              <a:gs pos="50000">
                <a:srgbClr val="FFFF00"/>
              </a:gs>
              <a:gs pos="100000">
                <a:srgbClr val="FFC805"/>
              </a:gs>
            </a:gsLst>
            <a:lin ang="5400000" scaled="0"/>
          </a:gradFill>
          <a:ln w="38100" cap="flat" cmpd="sng">
            <a:solidFill>
              <a:srgbClr val="4A4B4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CHÚ</a:t>
            </a:r>
            <a:endParaRPr sz="5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32"/>
          <p:cNvSpPr/>
          <p:nvPr/>
        </p:nvSpPr>
        <p:spPr>
          <a:xfrm>
            <a:off x="3910434" y="1153874"/>
            <a:ext cx="3180550" cy="2741852"/>
          </a:xfrm>
          <a:prstGeom prst="hexagon">
            <a:avLst>
              <a:gd name="adj" fmla="val 25000"/>
              <a:gd name="vf" fmla="val 115470"/>
            </a:avLst>
          </a:prstGeom>
          <a:gradFill>
            <a:gsLst>
              <a:gs pos="0">
                <a:srgbClr val="FFC805"/>
              </a:gs>
              <a:gs pos="50000">
                <a:srgbClr val="FFFF00"/>
              </a:gs>
              <a:gs pos="100000">
                <a:srgbClr val="FFC805"/>
              </a:gs>
            </a:gsLst>
            <a:lin ang="5400000" scaled="0"/>
          </a:gradFill>
          <a:ln w="38100" cap="flat" cmpd="sng">
            <a:solidFill>
              <a:srgbClr val="4A4B4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ONG</a:t>
            </a:r>
            <a:endParaRPr sz="5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32"/>
          <p:cNvSpPr/>
          <p:nvPr/>
        </p:nvSpPr>
        <p:spPr>
          <a:xfrm>
            <a:off x="8887282" y="3895726"/>
            <a:ext cx="3180550" cy="2741852"/>
          </a:xfrm>
          <a:prstGeom prst="hexagon">
            <a:avLst>
              <a:gd name="adj" fmla="val 25000"/>
              <a:gd name="vf" fmla="val 115470"/>
            </a:avLst>
          </a:prstGeom>
          <a:gradFill>
            <a:gsLst>
              <a:gs pos="0">
                <a:srgbClr val="FFC805"/>
              </a:gs>
              <a:gs pos="50000">
                <a:srgbClr val="FFFF00"/>
              </a:gs>
              <a:gs pos="100000">
                <a:srgbClr val="FFC805"/>
              </a:gs>
            </a:gsLst>
            <a:lin ang="5400000" scaled="0"/>
          </a:gradFill>
          <a:ln w="38100" cap="flat" cmpd="sng">
            <a:solidFill>
              <a:srgbClr val="4A4B4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CHỈ</a:t>
            </a:r>
            <a:endParaRPr/>
          </a:p>
        </p:txBody>
      </p:sp>
      <p:sp>
        <p:nvSpPr>
          <p:cNvPr id="433" name="Google Shape;433;p32"/>
          <p:cNvSpPr/>
          <p:nvPr/>
        </p:nvSpPr>
        <p:spPr>
          <a:xfrm>
            <a:off x="6398858" y="2524800"/>
            <a:ext cx="3180550" cy="2741852"/>
          </a:xfrm>
          <a:prstGeom prst="hexagon">
            <a:avLst>
              <a:gd name="adj" fmla="val 25000"/>
              <a:gd name="vf" fmla="val 115470"/>
            </a:avLst>
          </a:prstGeom>
          <a:gradFill>
            <a:gsLst>
              <a:gs pos="0">
                <a:srgbClr val="FFC805"/>
              </a:gs>
              <a:gs pos="50000">
                <a:srgbClr val="FFFF00"/>
              </a:gs>
              <a:gs pos="100000">
                <a:srgbClr val="FFC805"/>
              </a:gs>
            </a:gsLst>
            <a:lin ang="5400000" scaled="0"/>
          </a:gradFill>
          <a:ln w="38100" cap="flat" cmpd="sng">
            <a:solidFill>
              <a:srgbClr val="4A4B4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CHĂM</a:t>
            </a:r>
            <a:endParaRPr sz="4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4" name="Google Shape;434;p32" descr="Beehive Clipart Beehive Clipart At Getdrawings Free - Beehive Clipart ,  Transparent Cartoon, Free Cliparts &amp;amp; Silhouettes - NetClipar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256049" y="-186146"/>
            <a:ext cx="4042315" cy="4218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7645727" y="169464"/>
            <a:ext cx="4731187" cy="491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10762" y="3247187"/>
            <a:ext cx="2800625" cy="2800625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33"/>
          <p:cNvSpPr/>
          <p:nvPr/>
        </p:nvSpPr>
        <p:spPr>
          <a:xfrm>
            <a:off x="8935921" y="5858462"/>
            <a:ext cx="2647765" cy="803469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D. Bến Tre</a:t>
            </a:r>
            <a:endParaRPr sz="2100" b="1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42" name="Google Shape;442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1466" y="3247187"/>
            <a:ext cx="2800625" cy="2800625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33"/>
          <p:cNvSpPr/>
          <p:nvPr/>
        </p:nvSpPr>
        <p:spPr>
          <a:xfrm>
            <a:off x="546625" y="5858462"/>
            <a:ext cx="2647765" cy="803469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A. Long An</a:t>
            </a:r>
            <a:endParaRPr sz="8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44" name="Google Shape;444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96932" y="3247187"/>
            <a:ext cx="2800625" cy="2800625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33"/>
          <p:cNvSpPr/>
          <p:nvPr/>
        </p:nvSpPr>
        <p:spPr>
          <a:xfrm>
            <a:off x="3322091" y="5858462"/>
            <a:ext cx="2647765" cy="803469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B. Cà Mau</a:t>
            </a:r>
            <a:endParaRPr sz="21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46" name="Google Shape;446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84978" y="3247187"/>
            <a:ext cx="2800625" cy="2800625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33"/>
          <p:cNvSpPr/>
          <p:nvPr/>
        </p:nvSpPr>
        <p:spPr>
          <a:xfrm>
            <a:off x="6110137" y="5858462"/>
            <a:ext cx="2647765" cy="803469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C. Mĩ Tho</a:t>
            </a:r>
            <a:endParaRPr sz="21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8" name="Google Shape;448;p33"/>
          <p:cNvSpPr/>
          <p:nvPr/>
        </p:nvSpPr>
        <p:spPr>
          <a:xfrm>
            <a:off x="330200" y="445063"/>
            <a:ext cx="6761623" cy="1695880"/>
          </a:xfrm>
          <a:prstGeom prst="wedgeRoundRectCallout">
            <a:avLst>
              <a:gd name="adj1" fmla="val 50733"/>
              <a:gd name="adj2" fmla="val 72506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rgbClr val="0C0C0C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Nơi diễn ra phong trào “Đồng khởi”   mạnh mẽ nhất là ?</a:t>
            </a:r>
            <a:endParaRPr sz="32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49" name="Google Shape;449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30804" y="92238"/>
            <a:ext cx="3977389" cy="41327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4702" y="3183687"/>
            <a:ext cx="2800625" cy="2800625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34"/>
          <p:cNvSpPr/>
          <p:nvPr/>
        </p:nvSpPr>
        <p:spPr>
          <a:xfrm>
            <a:off x="599861" y="5794962"/>
            <a:ext cx="2647765" cy="803469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A. 17/01/1960</a:t>
            </a:r>
            <a:endParaRPr sz="2400" b="1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56" name="Google Shape;456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40866" y="3183687"/>
            <a:ext cx="2800625" cy="2800625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34"/>
          <p:cNvSpPr/>
          <p:nvPr/>
        </p:nvSpPr>
        <p:spPr>
          <a:xfrm>
            <a:off x="3366025" y="5794962"/>
            <a:ext cx="2647765" cy="803469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B. 27/01/1960</a:t>
            </a:r>
            <a:endParaRPr sz="2400" b="1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58" name="Google Shape;458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16332" y="3183687"/>
            <a:ext cx="2800625" cy="2800625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34"/>
          <p:cNvSpPr/>
          <p:nvPr/>
        </p:nvSpPr>
        <p:spPr>
          <a:xfrm>
            <a:off x="6141491" y="5794962"/>
            <a:ext cx="2647765" cy="803469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C. 27/01/1690</a:t>
            </a:r>
            <a:endParaRPr sz="24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60" name="Google Shape;460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04378" y="3183687"/>
            <a:ext cx="2800625" cy="2800625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34"/>
          <p:cNvSpPr/>
          <p:nvPr/>
        </p:nvSpPr>
        <p:spPr>
          <a:xfrm>
            <a:off x="8929537" y="5794962"/>
            <a:ext cx="2647765" cy="803469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D. 17/01/1690</a:t>
            </a:r>
            <a:endParaRPr sz="24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2" name="Google Shape;462;p34"/>
          <p:cNvSpPr/>
          <p:nvPr/>
        </p:nvSpPr>
        <p:spPr>
          <a:xfrm>
            <a:off x="750772" y="445063"/>
            <a:ext cx="6341052" cy="1695880"/>
          </a:xfrm>
          <a:prstGeom prst="wedgeRoundRectCallout">
            <a:avLst>
              <a:gd name="adj1" fmla="val 50733"/>
              <a:gd name="adj2" fmla="val 72506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rgbClr val="0C0C0C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Nhân dân huyện Mỏ Cày đứng lên khởi nghĩa vào thời gian: </a:t>
            </a:r>
            <a:endParaRPr/>
          </a:p>
        </p:txBody>
      </p:sp>
      <p:pic>
        <p:nvPicPr>
          <p:cNvPr id="463" name="Google Shape;463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30804" y="92238"/>
            <a:ext cx="3977389" cy="41327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5"/>
          <p:cNvSpPr/>
          <p:nvPr/>
        </p:nvSpPr>
        <p:spPr>
          <a:xfrm rot="5400000">
            <a:off x="516554" y="17967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35"/>
          <p:cNvSpPr/>
          <p:nvPr/>
        </p:nvSpPr>
        <p:spPr>
          <a:xfrm rot="5400000">
            <a:off x="1749721" y="17924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35"/>
          <p:cNvSpPr/>
          <p:nvPr/>
        </p:nvSpPr>
        <p:spPr>
          <a:xfrm rot="5400000">
            <a:off x="2982886" y="17924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35"/>
          <p:cNvSpPr/>
          <p:nvPr/>
        </p:nvSpPr>
        <p:spPr>
          <a:xfrm rot="5400000">
            <a:off x="4561294" y="3828043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35"/>
          <p:cNvSpPr/>
          <p:nvPr/>
        </p:nvSpPr>
        <p:spPr>
          <a:xfrm rot="5400000">
            <a:off x="5794461" y="3823907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35"/>
          <p:cNvSpPr/>
          <p:nvPr/>
        </p:nvSpPr>
        <p:spPr>
          <a:xfrm>
            <a:off x="907425" y="1960956"/>
            <a:ext cx="574196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endParaRPr sz="6600" b="0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35"/>
          <p:cNvSpPr/>
          <p:nvPr/>
        </p:nvSpPr>
        <p:spPr>
          <a:xfrm>
            <a:off x="3359690" y="1849070"/>
            <a:ext cx="688009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Ê</a:t>
            </a:r>
            <a:endParaRPr sz="6600" b="0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35"/>
          <p:cNvSpPr/>
          <p:nvPr/>
        </p:nvSpPr>
        <p:spPr>
          <a:xfrm>
            <a:off x="4883676" y="3941003"/>
            <a:ext cx="814647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endParaRPr sz="6600" b="0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35"/>
          <p:cNvSpPr/>
          <p:nvPr/>
        </p:nvSpPr>
        <p:spPr>
          <a:xfrm>
            <a:off x="6152907" y="3945001"/>
            <a:ext cx="688009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Ệ</a:t>
            </a:r>
            <a:endParaRPr sz="6600" b="0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7" name="Google Shape;477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45664" y="3091890"/>
            <a:ext cx="3819517" cy="3819517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35"/>
          <p:cNvSpPr/>
          <p:nvPr/>
        </p:nvSpPr>
        <p:spPr>
          <a:xfrm>
            <a:off x="2191889" y="1849070"/>
            <a:ext cx="49084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endParaRPr sz="6600" b="0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35"/>
          <p:cNvSpPr/>
          <p:nvPr/>
        </p:nvSpPr>
        <p:spPr>
          <a:xfrm rot="5400000">
            <a:off x="4227193" y="17967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Google Shape;480;p35"/>
          <p:cNvSpPr/>
          <p:nvPr/>
        </p:nvSpPr>
        <p:spPr>
          <a:xfrm>
            <a:off x="4534266" y="1853370"/>
            <a:ext cx="827471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endParaRPr sz="6600" b="0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36"/>
          <p:cNvSpPr/>
          <p:nvPr/>
        </p:nvSpPr>
        <p:spPr>
          <a:xfrm>
            <a:off x="2306617" y="5956299"/>
            <a:ext cx="7578765" cy="57888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n-US" sz="2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Bến Tre ngày nay</a:t>
            </a:r>
            <a:endParaRPr sz="28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86" name="Google Shape;486;p36" descr="Đâu là &amp;quot;bảo bối&amp;quot; để Bến Tre thực sự giàu mạnh?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9228" y="2819399"/>
            <a:ext cx="4338372" cy="2718713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87" name="Google Shape;487;p36" descr="10 khách sạn tốt nhất tại Bến Tre năm 20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09690" y="917378"/>
            <a:ext cx="4065604" cy="2287498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88" name="Google Shape;488;p36" descr="Cầu Rạch Miễu - Bến Tre [ flycam 4k ] - YouTub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49753" y="2819399"/>
            <a:ext cx="4835847" cy="272016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89" name="Google Shape;489;p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945295" y="0"/>
            <a:ext cx="3040798" cy="3159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Bar dir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37"/>
          <p:cNvSpPr/>
          <p:nvPr/>
        </p:nvSpPr>
        <p:spPr>
          <a:xfrm>
            <a:off x="2306617" y="5956299"/>
            <a:ext cx="8069283" cy="57888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n-US" sz="2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Bến Tre ngày nay</a:t>
            </a:r>
            <a:endParaRPr sz="28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95" name="Google Shape;495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45295" y="0"/>
            <a:ext cx="3040798" cy="315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37" descr="Đâu là &amp;quot;bảo bối&amp;quot; để Bến Tre thực sự giàu mạnh?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5907" y="322819"/>
            <a:ext cx="5039193" cy="315789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97" name="Google Shape;497;p37" descr="10 khách sạn tốt nhất tại Bến Tre năm 20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83046" y="2794000"/>
            <a:ext cx="5372112" cy="302260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randomBar dir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503" name="Google Shape;503;p3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504" name="Google Shape;504;p38"/>
          <p:cNvSpPr/>
          <p:nvPr/>
        </p:nvSpPr>
        <p:spPr>
          <a:xfrm>
            <a:off x="2306617" y="5956299"/>
            <a:ext cx="8069283" cy="57888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n-US" sz="2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 tích Đồng Khởi</a:t>
            </a:r>
            <a:endParaRPr/>
          </a:p>
        </p:txBody>
      </p:sp>
      <p:pic>
        <p:nvPicPr>
          <p:cNvPr id="505" name="Google Shape;505;p38" descr="Khu di tích Quốc gia đặc biệt Đồng Khởi Bến T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907" y="322819"/>
            <a:ext cx="5411575" cy="4058681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06" name="Google Shape;506;p38" descr="Khu di tích Quốc gia đặc biệt Đồng Khởi Bến Tr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81811" y="2477521"/>
            <a:ext cx="5252802" cy="315958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07" name="Google Shape;507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45295" y="0"/>
            <a:ext cx="3040798" cy="3159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Bar dir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39"/>
          <p:cNvSpPr/>
          <p:nvPr/>
        </p:nvSpPr>
        <p:spPr>
          <a:xfrm>
            <a:off x="2306617" y="5956299"/>
            <a:ext cx="8069283" cy="57888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n-US" sz="2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Tượng đài Đồng Khởi</a:t>
            </a:r>
            <a:endParaRPr/>
          </a:p>
        </p:txBody>
      </p:sp>
      <p:pic>
        <p:nvPicPr>
          <p:cNvPr id="515" name="Google Shape;515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45295" y="0"/>
            <a:ext cx="3040798" cy="315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39" descr="Tập trung thực hiện các công trình văn hóa - Báo Đồng Khởi Onl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01570" y="365125"/>
            <a:ext cx="6943725" cy="520779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randomBar dir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Google Shape;524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95327" y="3397037"/>
            <a:ext cx="3396673" cy="35293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60CDD68-23AB-590D-C0B1-5A02A5357088}"/>
              </a:ext>
            </a:extLst>
          </p:cNvPr>
          <p:cNvSpPr txBox="1"/>
          <p:nvPr/>
        </p:nvSpPr>
        <p:spPr>
          <a:xfrm>
            <a:off x="2428567" y="1091381"/>
            <a:ext cx="7334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highlight>
                  <a:srgbClr val="FFFF00"/>
                </a:highlight>
              </a:rPr>
              <a:t>Chúc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các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bạn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chăm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ngoan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học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giỏi</a:t>
            </a:r>
            <a:r>
              <a:rPr lang="en-US" sz="3200" dirty="0">
                <a:highlight>
                  <a:srgbClr val="FFFF00"/>
                </a:highlight>
              </a:rPr>
              <a:t>!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31" name="Google Shape;131;p4"/>
          <p:cNvSpPr/>
          <p:nvPr/>
        </p:nvSpPr>
        <p:spPr>
          <a:xfrm>
            <a:off x="3888605" y="4001294"/>
            <a:ext cx="8087495" cy="2712244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Sau Hiệp định Giơ-ne-vơ, nhân dân ta chờ mong ngày gia đình đoàn tụ, đất nước thống nhất.</a:t>
            </a:r>
            <a:endParaRPr/>
          </a:p>
        </p:txBody>
      </p:sp>
      <p:sp>
        <p:nvSpPr>
          <p:cNvPr id="132" name="Google Shape;132;p4"/>
          <p:cNvSpPr/>
          <p:nvPr/>
        </p:nvSpPr>
        <p:spPr>
          <a:xfrm>
            <a:off x="838200" y="144462"/>
            <a:ext cx="9767494" cy="3571082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" name="Google Shape;133;p4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406623" y="2362200"/>
            <a:ext cx="4541236" cy="4718628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4"/>
          <p:cNvSpPr/>
          <p:nvPr/>
        </p:nvSpPr>
        <p:spPr>
          <a:xfrm>
            <a:off x="1940998" y="628859"/>
            <a:ext cx="8134860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 2: Em hãy nêu nguyện vọng thiết tha của nhân dân ta sau khi Hiệp định Giơ-ne-vơ được kí kết.</a:t>
            </a:r>
            <a:endParaRPr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"/>
          <p:cNvSpPr/>
          <p:nvPr/>
        </p:nvSpPr>
        <p:spPr>
          <a:xfrm rot="548202">
            <a:off x="1320673" y="13814"/>
            <a:ext cx="10815163" cy="6561382"/>
          </a:xfrm>
          <a:prstGeom prst="cloud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5"/>
          <p:cNvSpPr/>
          <p:nvPr/>
        </p:nvSpPr>
        <p:spPr>
          <a:xfrm rot="548202">
            <a:off x="1803504" y="231547"/>
            <a:ext cx="9967691" cy="6096569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" name="Google Shape;142;p5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406623" y="2362200"/>
            <a:ext cx="4541236" cy="4718628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5"/>
          <p:cNvSpPr/>
          <p:nvPr/>
        </p:nvSpPr>
        <p:spPr>
          <a:xfrm>
            <a:off x="3423016" y="1006469"/>
            <a:ext cx="7264631" cy="55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-"/>
            </a:pPr>
            <a:r>
              <a:rPr lang="en-US" sz="3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Sau hiệp định Giơ-ne-vơ, đế quốc Mĩ và bè lũ tay sai đã khủng bố và tàn sát đồng bào miền Nam, âm mưu chia cắt lâu dài đất nước ta.</a:t>
            </a:r>
            <a:endParaRPr/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-"/>
            </a:pPr>
            <a:r>
              <a:rPr lang="en-US" sz="3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Trước tình hình đó, nhân dân miền Nam đã đồng loạt vùng lên “Đồng khởi”.</a:t>
            </a:r>
            <a:endParaRPr/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-"/>
            </a:pPr>
            <a:r>
              <a:rPr lang="en-US" sz="3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Bến tre là nơi diễn ra “Đồng khởi” mạnh mẽ nhất.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en-US" sz="3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32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pic>
        <p:nvPicPr>
          <p:cNvPr id="149" name="Google Shape;14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100" y="307493"/>
            <a:ext cx="11557000" cy="4112108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6"/>
          <p:cNvSpPr/>
          <p:nvPr/>
        </p:nvSpPr>
        <p:spPr>
          <a:xfrm>
            <a:off x="1524001" y="1219201"/>
            <a:ext cx="9132222" cy="180109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 dirty="0">
                <a:ln w="7620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00000"/>
                </a:solidFill>
                <a:latin typeface="Arial"/>
              </a:rPr>
              <a:t>BẾN TRE ĐỒNG KHỞI</a:t>
            </a:r>
          </a:p>
        </p:txBody>
      </p:sp>
      <p:pic>
        <p:nvPicPr>
          <p:cNvPr id="152" name="Google Shape;152;p6" descr="Ngày 17-1-1960: Ngày Bến Tre đồng khở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471962">
            <a:off x="344100" y="4139325"/>
            <a:ext cx="3117120" cy="227338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3" name="Google Shape;153;p6" descr="Nhân tố quyết định thắng lợi phong trào Đồng khởi Bến Tre 1960 | VOV.V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430465">
            <a:off x="3218139" y="4196255"/>
            <a:ext cx="3114647" cy="2076431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4" name="Google Shape;154;p6" descr="60 năm Phong trào Đồng Khởi: Huyền thoại Đội quân tóc dài Bến Tre | Xã hội  | Vietnam+ (VietnamPlus)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296291">
            <a:off x="6116976" y="4059202"/>
            <a:ext cx="2933084" cy="2026188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5" name="Google Shape;155;p6" descr="Kỷ niệm 54 năm Đồng khởi Bến Tre (17/1/1960- 17/1/2014)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77415">
            <a:off x="9070402" y="4046870"/>
            <a:ext cx="2821676" cy="2198556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8"/>
          <p:cNvSpPr/>
          <p:nvPr/>
        </p:nvSpPr>
        <p:spPr>
          <a:xfrm rot="5400000">
            <a:off x="516554" y="17967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8"/>
          <p:cNvSpPr/>
          <p:nvPr/>
        </p:nvSpPr>
        <p:spPr>
          <a:xfrm rot="5400000">
            <a:off x="1749721" y="17924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8"/>
          <p:cNvSpPr/>
          <p:nvPr/>
        </p:nvSpPr>
        <p:spPr>
          <a:xfrm rot="5400000">
            <a:off x="2982886" y="17924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8"/>
          <p:cNvSpPr/>
          <p:nvPr/>
        </p:nvSpPr>
        <p:spPr>
          <a:xfrm rot="5400000">
            <a:off x="4216053" y="17924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8"/>
          <p:cNvSpPr/>
          <p:nvPr/>
        </p:nvSpPr>
        <p:spPr>
          <a:xfrm rot="5400000">
            <a:off x="3871885" y="3725485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8"/>
          <p:cNvSpPr/>
          <p:nvPr/>
        </p:nvSpPr>
        <p:spPr>
          <a:xfrm rot="5400000">
            <a:off x="5105052" y="3721349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8"/>
          <p:cNvSpPr/>
          <p:nvPr/>
        </p:nvSpPr>
        <p:spPr>
          <a:xfrm rot="5400000">
            <a:off x="6338220" y="3732384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8"/>
          <p:cNvSpPr/>
          <p:nvPr/>
        </p:nvSpPr>
        <p:spPr>
          <a:xfrm>
            <a:off x="891978" y="1996188"/>
            <a:ext cx="764953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endParaRPr sz="6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8"/>
          <p:cNvSpPr/>
          <p:nvPr/>
        </p:nvSpPr>
        <p:spPr>
          <a:xfrm>
            <a:off x="2072358" y="2008008"/>
            <a:ext cx="814646" cy="1107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endParaRPr sz="6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8"/>
          <p:cNvSpPr/>
          <p:nvPr/>
        </p:nvSpPr>
        <p:spPr>
          <a:xfrm>
            <a:off x="3339005" y="2033272"/>
            <a:ext cx="824264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</a:t>
            </a:r>
            <a:endParaRPr sz="6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8"/>
          <p:cNvSpPr/>
          <p:nvPr/>
        </p:nvSpPr>
        <p:spPr>
          <a:xfrm>
            <a:off x="4487233" y="1988742"/>
            <a:ext cx="904415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endParaRPr sz="6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8"/>
          <p:cNvSpPr/>
          <p:nvPr/>
        </p:nvSpPr>
        <p:spPr>
          <a:xfrm>
            <a:off x="4219114" y="3838445"/>
            <a:ext cx="764953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endParaRPr sz="6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8"/>
          <p:cNvSpPr/>
          <p:nvPr/>
        </p:nvSpPr>
        <p:spPr>
          <a:xfrm>
            <a:off x="5400179" y="3842443"/>
            <a:ext cx="814647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endParaRPr sz="6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8"/>
          <p:cNvSpPr/>
          <p:nvPr/>
        </p:nvSpPr>
        <p:spPr>
          <a:xfrm>
            <a:off x="6654817" y="3880954"/>
            <a:ext cx="824265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</a:t>
            </a:r>
            <a:endParaRPr sz="6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9" name="Google Shape;17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45664" y="3091890"/>
            <a:ext cx="3819517" cy="38195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9"/>
          <p:cNvGrpSpPr/>
          <p:nvPr/>
        </p:nvGrpSpPr>
        <p:grpSpPr>
          <a:xfrm>
            <a:off x="2358546" y="289003"/>
            <a:ext cx="6461979" cy="1715719"/>
            <a:chOff x="2308785" y="591024"/>
            <a:chExt cx="6461979" cy="2006610"/>
          </a:xfrm>
        </p:grpSpPr>
        <p:pic>
          <p:nvPicPr>
            <p:cNvPr id="185" name="Google Shape;185;p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57178" y="591024"/>
              <a:ext cx="6113586" cy="20066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6" name="Google Shape;186;p9"/>
            <p:cNvSpPr txBox="1"/>
            <p:nvPr/>
          </p:nvSpPr>
          <p:spPr>
            <a:xfrm>
              <a:off x="2308785" y="879906"/>
              <a:ext cx="6207369" cy="12958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NỘI DUNG</a:t>
              </a:r>
              <a:endParaRPr sz="6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87" name="Google Shape;187;p9"/>
          <p:cNvCxnSpPr/>
          <p:nvPr/>
        </p:nvCxnSpPr>
        <p:spPr>
          <a:xfrm rot="10800000">
            <a:off x="546104" y="1202067"/>
            <a:ext cx="2501896" cy="0"/>
          </a:xfrm>
          <a:prstGeom prst="straightConnector1">
            <a:avLst/>
          </a:prstGeom>
          <a:noFill/>
          <a:ln w="762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8" name="Google Shape;188;p9"/>
          <p:cNvCxnSpPr/>
          <p:nvPr/>
        </p:nvCxnSpPr>
        <p:spPr>
          <a:xfrm>
            <a:off x="546101" y="1184480"/>
            <a:ext cx="0" cy="1617148"/>
          </a:xfrm>
          <a:prstGeom prst="straightConnector1">
            <a:avLst/>
          </a:prstGeom>
          <a:noFill/>
          <a:ln w="762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9" name="Google Shape;189;p9"/>
          <p:cNvCxnSpPr/>
          <p:nvPr/>
        </p:nvCxnSpPr>
        <p:spPr>
          <a:xfrm>
            <a:off x="546101" y="2732908"/>
            <a:ext cx="0" cy="1617148"/>
          </a:xfrm>
          <a:prstGeom prst="straightConnector1">
            <a:avLst/>
          </a:prstGeom>
          <a:noFill/>
          <a:ln w="762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0" name="Google Shape;190;p9"/>
          <p:cNvCxnSpPr/>
          <p:nvPr/>
        </p:nvCxnSpPr>
        <p:spPr>
          <a:xfrm rot="10800000">
            <a:off x="546105" y="2717276"/>
            <a:ext cx="837467" cy="1"/>
          </a:xfrm>
          <a:prstGeom prst="straightConnector1">
            <a:avLst/>
          </a:prstGeom>
          <a:noFill/>
          <a:ln w="762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1" name="Google Shape;191;p9"/>
          <p:cNvCxnSpPr/>
          <p:nvPr/>
        </p:nvCxnSpPr>
        <p:spPr>
          <a:xfrm rot="10800000">
            <a:off x="527201" y="4347621"/>
            <a:ext cx="837467" cy="1"/>
          </a:xfrm>
          <a:prstGeom prst="straightConnector1">
            <a:avLst/>
          </a:prstGeom>
          <a:noFill/>
          <a:ln w="762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92" name="Google Shape;192;p9"/>
          <p:cNvGrpSpPr/>
          <p:nvPr/>
        </p:nvGrpSpPr>
        <p:grpSpPr>
          <a:xfrm>
            <a:off x="1333221" y="2432098"/>
            <a:ext cx="648432" cy="685082"/>
            <a:chOff x="2868490" y="2990983"/>
            <a:chExt cx="648432" cy="624855"/>
          </a:xfrm>
        </p:grpSpPr>
        <p:sp>
          <p:nvSpPr>
            <p:cNvPr id="193" name="Google Shape;193;p9"/>
            <p:cNvSpPr/>
            <p:nvPr/>
          </p:nvSpPr>
          <p:spPr>
            <a:xfrm>
              <a:off x="2938827" y="3037743"/>
              <a:ext cx="578095" cy="578095"/>
            </a:xfrm>
            <a:prstGeom prst="ellipse">
              <a:avLst/>
            </a:pr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Flamenco"/>
                <a:ea typeface="Flamenco"/>
                <a:cs typeface="Flamenco"/>
                <a:sym typeface="Flamenco"/>
              </a:endParaRPr>
            </a:p>
          </p:txBody>
        </p:sp>
        <p:sp>
          <p:nvSpPr>
            <p:cNvPr id="194" name="Google Shape;194;p9"/>
            <p:cNvSpPr/>
            <p:nvPr/>
          </p:nvSpPr>
          <p:spPr>
            <a:xfrm>
              <a:off x="2868490" y="2990983"/>
              <a:ext cx="578095" cy="578095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0" i="0" u="none" strike="noStrike" cap="none">
                  <a:solidFill>
                    <a:schemeClr val="dk1"/>
                  </a:solidFill>
                  <a:latin typeface="Flamenco"/>
                  <a:ea typeface="Flamenco"/>
                  <a:cs typeface="Flamenco"/>
                  <a:sym typeface="Flamenco"/>
                </a:rPr>
                <a:t>1</a:t>
              </a:r>
              <a:endParaRPr/>
            </a:p>
          </p:txBody>
        </p:sp>
      </p:grpSp>
      <p:grpSp>
        <p:nvGrpSpPr>
          <p:cNvPr id="195" name="Google Shape;195;p9"/>
          <p:cNvGrpSpPr/>
          <p:nvPr/>
        </p:nvGrpSpPr>
        <p:grpSpPr>
          <a:xfrm>
            <a:off x="2051989" y="2171997"/>
            <a:ext cx="7147797" cy="1274628"/>
            <a:chOff x="3563814" y="2836018"/>
            <a:chExt cx="5427786" cy="1031631"/>
          </a:xfrm>
        </p:grpSpPr>
        <p:sp>
          <p:nvSpPr>
            <p:cNvPr id="196" name="Google Shape;196;p9"/>
            <p:cNvSpPr/>
            <p:nvPr/>
          </p:nvSpPr>
          <p:spPr>
            <a:xfrm>
              <a:off x="3707423" y="2979626"/>
              <a:ext cx="5284177" cy="888023"/>
            </a:xfrm>
            <a:prstGeom prst="roundRect">
              <a:avLst>
                <a:gd name="adj" fmla="val 16667"/>
              </a:avLst>
            </a:pr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Flamenco"/>
                <a:ea typeface="Flamenco"/>
                <a:cs typeface="Flamenco"/>
                <a:sym typeface="Flamenco"/>
              </a:endParaRPr>
            </a:p>
          </p:txBody>
        </p:sp>
        <p:sp>
          <p:nvSpPr>
            <p:cNvPr id="197" name="Google Shape;197;p9"/>
            <p:cNvSpPr/>
            <p:nvPr/>
          </p:nvSpPr>
          <p:spPr>
            <a:xfrm>
              <a:off x="3563814" y="2836018"/>
              <a:ext cx="5284177" cy="888023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0" i="0" u="none" strike="noStrike" cap="none">
                  <a:solidFill>
                    <a:schemeClr val="dk1"/>
                  </a:solidFill>
                  <a:latin typeface="Flamenco"/>
                  <a:ea typeface="Flamenco"/>
                  <a:cs typeface="Flamenco"/>
                  <a:sym typeface="Flamenco"/>
                </a:rPr>
                <a:t>NGUYÊN NHÂN BÙNG NỔ 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0" i="0" u="none" strike="noStrike" cap="none">
                  <a:solidFill>
                    <a:schemeClr val="dk1"/>
                  </a:solidFill>
                  <a:latin typeface="Flamenco"/>
                  <a:ea typeface="Flamenco"/>
                  <a:cs typeface="Flamenco"/>
                  <a:sym typeface="Flamenco"/>
                </a:rPr>
                <a:t>PHONG TRÀO “ ĐỒNG KHỞI”.</a:t>
              </a:r>
              <a:endParaRPr/>
            </a:p>
          </p:txBody>
        </p:sp>
      </p:grpSp>
      <p:cxnSp>
        <p:nvCxnSpPr>
          <p:cNvPr id="198" name="Google Shape;198;p9"/>
          <p:cNvCxnSpPr/>
          <p:nvPr/>
        </p:nvCxnSpPr>
        <p:spPr>
          <a:xfrm>
            <a:off x="546101" y="4363252"/>
            <a:ext cx="0" cy="1617148"/>
          </a:xfrm>
          <a:prstGeom prst="straightConnector1">
            <a:avLst/>
          </a:prstGeom>
          <a:noFill/>
          <a:ln w="762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9" name="Google Shape;199;p9"/>
          <p:cNvCxnSpPr/>
          <p:nvPr/>
        </p:nvCxnSpPr>
        <p:spPr>
          <a:xfrm rot="10800000">
            <a:off x="527201" y="5961207"/>
            <a:ext cx="837467" cy="1"/>
          </a:xfrm>
          <a:prstGeom prst="straightConnector1">
            <a:avLst/>
          </a:prstGeom>
          <a:noFill/>
          <a:ln w="762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00" name="Google Shape;200;p9"/>
          <p:cNvGrpSpPr/>
          <p:nvPr/>
        </p:nvGrpSpPr>
        <p:grpSpPr>
          <a:xfrm>
            <a:off x="2031999" y="3806118"/>
            <a:ext cx="7147795" cy="1285492"/>
            <a:chOff x="3563815" y="4769841"/>
            <a:chExt cx="5427785" cy="1040423"/>
          </a:xfrm>
        </p:grpSpPr>
        <p:sp>
          <p:nvSpPr>
            <p:cNvPr id="201" name="Google Shape;201;p9"/>
            <p:cNvSpPr/>
            <p:nvPr/>
          </p:nvSpPr>
          <p:spPr>
            <a:xfrm>
              <a:off x="3707423" y="4922241"/>
              <a:ext cx="5284177" cy="888023"/>
            </a:xfrm>
            <a:prstGeom prst="roundRect">
              <a:avLst>
                <a:gd name="adj" fmla="val 16667"/>
              </a:avLst>
            </a:pr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Flamenco"/>
                <a:ea typeface="Flamenco"/>
                <a:cs typeface="Flamenco"/>
                <a:sym typeface="Flamenco"/>
              </a:endParaRPr>
            </a:p>
          </p:txBody>
        </p:sp>
        <p:sp>
          <p:nvSpPr>
            <p:cNvPr id="202" name="Google Shape;202;p9"/>
            <p:cNvSpPr/>
            <p:nvPr/>
          </p:nvSpPr>
          <p:spPr>
            <a:xfrm>
              <a:off x="3563815" y="4769841"/>
              <a:ext cx="5284177" cy="888023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0" i="0" u="none" strike="noStrike" cap="none">
                  <a:solidFill>
                    <a:schemeClr val="dk1"/>
                  </a:solidFill>
                  <a:latin typeface="Flamenco"/>
                  <a:ea typeface="Flamenco"/>
                  <a:cs typeface="Flamenco"/>
                  <a:sym typeface="Flamenco"/>
                </a:rPr>
                <a:t>DIỄN BIẾN VÀ Ý NGHĨA 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0" i="0" u="none" strike="noStrike" cap="none">
                  <a:solidFill>
                    <a:schemeClr val="dk1"/>
                  </a:solidFill>
                  <a:latin typeface="Flamenco"/>
                  <a:ea typeface="Flamenco"/>
                  <a:cs typeface="Flamenco"/>
                  <a:sym typeface="Flamenco"/>
                </a:rPr>
                <a:t>CỦA PHONG TRÀO. </a:t>
              </a:r>
              <a:endParaRPr sz="3200" b="0" i="0" u="none" strike="noStrike" cap="none">
                <a:solidFill>
                  <a:schemeClr val="dk1"/>
                </a:solidFill>
                <a:latin typeface="Flamenco"/>
                <a:ea typeface="Flamenco"/>
                <a:cs typeface="Flamenco"/>
                <a:sym typeface="Flamenco"/>
              </a:endParaRPr>
            </a:p>
          </p:txBody>
        </p:sp>
      </p:grpSp>
      <p:grpSp>
        <p:nvGrpSpPr>
          <p:cNvPr id="203" name="Google Shape;203;p9"/>
          <p:cNvGrpSpPr/>
          <p:nvPr/>
        </p:nvGrpSpPr>
        <p:grpSpPr>
          <a:xfrm>
            <a:off x="1313227" y="3994416"/>
            <a:ext cx="648432" cy="685082"/>
            <a:chOff x="2868490" y="2990983"/>
            <a:chExt cx="648432" cy="624855"/>
          </a:xfrm>
        </p:grpSpPr>
        <p:sp>
          <p:nvSpPr>
            <p:cNvPr id="204" name="Google Shape;204;p9"/>
            <p:cNvSpPr/>
            <p:nvPr/>
          </p:nvSpPr>
          <p:spPr>
            <a:xfrm>
              <a:off x="2938827" y="3037743"/>
              <a:ext cx="578095" cy="578095"/>
            </a:xfrm>
            <a:prstGeom prst="ellipse">
              <a:avLst/>
            </a:pr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Flamenco"/>
                <a:ea typeface="Flamenco"/>
                <a:cs typeface="Flamenco"/>
                <a:sym typeface="Flamenco"/>
              </a:endParaRPr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2868490" y="2990983"/>
              <a:ext cx="578095" cy="578095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0" i="0" u="none" strike="noStrike" cap="none">
                  <a:solidFill>
                    <a:schemeClr val="dk1"/>
                  </a:solidFill>
                  <a:latin typeface="Flamenco"/>
                  <a:ea typeface="Flamenco"/>
                  <a:cs typeface="Flamenco"/>
                  <a:sym typeface="Flamenco"/>
                </a:rPr>
                <a:t>2</a:t>
              </a:r>
              <a:endParaRPr/>
            </a:p>
          </p:txBody>
        </p:sp>
      </p:grpSp>
      <p:grpSp>
        <p:nvGrpSpPr>
          <p:cNvPr id="206" name="Google Shape;206;p9"/>
          <p:cNvGrpSpPr/>
          <p:nvPr/>
        </p:nvGrpSpPr>
        <p:grpSpPr>
          <a:xfrm>
            <a:off x="2032001" y="5308600"/>
            <a:ext cx="7147795" cy="1285492"/>
            <a:chOff x="3563815" y="4769841"/>
            <a:chExt cx="5427785" cy="1040423"/>
          </a:xfrm>
        </p:grpSpPr>
        <p:sp>
          <p:nvSpPr>
            <p:cNvPr id="207" name="Google Shape;207;p9"/>
            <p:cNvSpPr/>
            <p:nvPr/>
          </p:nvSpPr>
          <p:spPr>
            <a:xfrm>
              <a:off x="3707423" y="4922241"/>
              <a:ext cx="5284177" cy="888023"/>
            </a:xfrm>
            <a:prstGeom prst="roundRect">
              <a:avLst>
                <a:gd name="adj" fmla="val 16667"/>
              </a:avLst>
            </a:pr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Flamenco"/>
                <a:ea typeface="Flamenco"/>
                <a:cs typeface="Flamenco"/>
                <a:sym typeface="Flamenco"/>
              </a:endParaRPr>
            </a:p>
          </p:txBody>
        </p:sp>
        <p:sp>
          <p:nvSpPr>
            <p:cNvPr id="208" name="Google Shape;208;p9"/>
            <p:cNvSpPr/>
            <p:nvPr/>
          </p:nvSpPr>
          <p:spPr>
            <a:xfrm>
              <a:off x="3563815" y="4769841"/>
              <a:ext cx="5284177" cy="888023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0" i="0" u="none" strike="noStrike" cap="none">
                  <a:solidFill>
                    <a:schemeClr val="dk1"/>
                  </a:solidFill>
                  <a:latin typeface="Flamenco"/>
                  <a:ea typeface="Flamenco"/>
                  <a:cs typeface="Flamenco"/>
                  <a:sym typeface="Flamenco"/>
                </a:rPr>
                <a:t>Ý NGHĨA CỦA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0" i="0" u="none" strike="noStrike" cap="none">
                  <a:solidFill>
                    <a:schemeClr val="dk1"/>
                  </a:solidFill>
                  <a:latin typeface="Flamenco"/>
                  <a:ea typeface="Flamenco"/>
                  <a:cs typeface="Flamenco"/>
                  <a:sym typeface="Flamenco"/>
                </a:rPr>
                <a:t>PHONG TRÀO “ĐỒNG KHỞI”</a:t>
              </a:r>
              <a:endParaRPr sz="3200" b="0" i="0" u="none" strike="noStrike" cap="none">
                <a:solidFill>
                  <a:schemeClr val="dk1"/>
                </a:solidFill>
                <a:latin typeface="Flamenco"/>
                <a:ea typeface="Flamenco"/>
                <a:cs typeface="Flamenco"/>
                <a:sym typeface="Flamenco"/>
              </a:endParaRPr>
            </a:p>
          </p:txBody>
        </p:sp>
      </p:grpSp>
      <p:grpSp>
        <p:nvGrpSpPr>
          <p:cNvPr id="209" name="Google Shape;209;p9"/>
          <p:cNvGrpSpPr/>
          <p:nvPr/>
        </p:nvGrpSpPr>
        <p:grpSpPr>
          <a:xfrm>
            <a:off x="1333221" y="5625192"/>
            <a:ext cx="648432" cy="685082"/>
            <a:chOff x="2868490" y="2990983"/>
            <a:chExt cx="648432" cy="624855"/>
          </a:xfrm>
        </p:grpSpPr>
        <p:sp>
          <p:nvSpPr>
            <p:cNvPr id="210" name="Google Shape;210;p9"/>
            <p:cNvSpPr/>
            <p:nvPr/>
          </p:nvSpPr>
          <p:spPr>
            <a:xfrm>
              <a:off x="2938827" y="3037743"/>
              <a:ext cx="578095" cy="578095"/>
            </a:xfrm>
            <a:prstGeom prst="ellipse">
              <a:avLst/>
            </a:pr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Flamenco"/>
                <a:ea typeface="Flamenco"/>
                <a:cs typeface="Flamenco"/>
                <a:sym typeface="Flamenco"/>
              </a:endParaRPr>
            </a:p>
          </p:txBody>
        </p:sp>
        <p:sp>
          <p:nvSpPr>
            <p:cNvPr id="211" name="Google Shape;211;p9"/>
            <p:cNvSpPr/>
            <p:nvPr/>
          </p:nvSpPr>
          <p:spPr>
            <a:xfrm>
              <a:off x="2868490" y="2990983"/>
              <a:ext cx="578095" cy="578095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0" i="0" u="none" strike="noStrike" cap="none">
                  <a:solidFill>
                    <a:schemeClr val="dk1"/>
                  </a:solidFill>
                  <a:latin typeface="Flamenco"/>
                  <a:ea typeface="Flamenco"/>
                  <a:cs typeface="Flamenco"/>
                  <a:sym typeface="Flamenco"/>
                </a:rPr>
                <a:t>3</a:t>
              </a:r>
              <a:endParaRPr sz="4000" b="0" i="0" u="none" strike="noStrike" cap="none">
                <a:solidFill>
                  <a:schemeClr val="dk1"/>
                </a:solidFill>
                <a:latin typeface="Flamenco"/>
                <a:ea typeface="Flamenco"/>
                <a:cs typeface="Flamenco"/>
                <a:sym typeface="Flamenco"/>
              </a:endParaRPr>
            </a:p>
          </p:txBody>
        </p:sp>
      </p:grpSp>
      <p:pic>
        <p:nvPicPr>
          <p:cNvPr id="212" name="Google Shape;212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53031">
            <a:off x="9118780" y="3604997"/>
            <a:ext cx="3166953" cy="32611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15697" y="1171471"/>
            <a:ext cx="12823394" cy="45150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8" name="Google Shape;218;p10"/>
          <p:cNvGrpSpPr/>
          <p:nvPr/>
        </p:nvGrpSpPr>
        <p:grpSpPr>
          <a:xfrm>
            <a:off x="5226049" y="794748"/>
            <a:ext cx="3489156" cy="1739900"/>
            <a:chOff x="5226049" y="794748"/>
            <a:chExt cx="3489156" cy="1739900"/>
          </a:xfrm>
        </p:grpSpPr>
        <p:sp>
          <p:nvSpPr>
            <p:cNvPr id="219" name="Google Shape;219;p10"/>
            <p:cNvSpPr/>
            <p:nvPr/>
          </p:nvSpPr>
          <p:spPr>
            <a:xfrm>
              <a:off x="5226049" y="794748"/>
              <a:ext cx="1739900" cy="1739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10"/>
            <p:cNvSpPr txBox="1"/>
            <p:nvPr/>
          </p:nvSpPr>
          <p:spPr>
            <a:xfrm>
              <a:off x="5719688" y="1156866"/>
              <a:ext cx="2995517" cy="1015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0" b="1" i="0" u="none" strike="noStrike" cap="none">
                  <a:solidFill>
                    <a:schemeClr val="dk1"/>
                  </a:solidFill>
                  <a:latin typeface="Cookie"/>
                  <a:ea typeface="Cookie"/>
                  <a:cs typeface="Cookie"/>
                  <a:sym typeface="Cookie"/>
                </a:rPr>
                <a:t>1</a:t>
              </a:r>
              <a:endParaRPr sz="6000" b="1">
                <a:solidFill>
                  <a:schemeClr val="dk1"/>
                </a:solidFill>
                <a:latin typeface="Cookie"/>
                <a:ea typeface="Cookie"/>
                <a:cs typeface="Cookie"/>
                <a:sym typeface="Cookie"/>
              </a:endParaRPr>
            </a:p>
          </p:txBody>
        </p:sp>
      </p:grpSp>
      <p:sp>
        <p:nvSpPr>
          <p:cNvPr id="221" name="Google Shape;221;p10"/>
          <p:cNvSpPr txBox="1"/>
          <p:nvPr/>
        </p:nvSpPr>
        <p:spPr>
          <a:xfrm>
            <a:off x="650629" y="3044032"/>
            <a:ext cx="10890741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chemeClr val="accent1"/>
                </a:solidFill>
                <a:latin typeface="Cookie"/>
                <a:ea typeface="Cookie"/>
                <a:cs typeface="Cookie"/>
                <a:sym typeface="Cookie"/>
              </a:rPr>
              <a:t>NGUYÊN NHÂN BÙNG NỔ </a:t>
            </a:r>
            <a:endParaRPr dirty="0">
              <a:solidFill>
                <a:schemeClr val="accent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chemeClr val="accent1"/>
                </a:solidFill>
                <a:latin typeface="Cookie"/>
                <a:ea typeface="Cookie"/>
                <a:cs typeface="Cookie"/>
                <a:sym typeface="Cookie"/>
              </a:rPr>
              <a:t>PHONG TRÀO “ </a:t>
            </a:r>
            <a:r>
              <a:rPr lang="en-US" sz="5400" b="1" dirty="0">
                <a:solidFill>
                  <a:schemeClr val="accent1"/>
                </a:solidFill>
                <a:latin typeface="Cookie" panose="020B0604020202020204" charset="-93"/>
                <a:ea typeface="Cookie"/>
                <a:cs typeface="Cookie"/>
                <a:sym typeface="Cookie"/>
              </a:rPr>
              <a:t>ĐỒNG KHỞI</a:t>
            </a:r>
            <a:r>
              <a:rPr lang="en-US" sz="5400" b="1" dirty="0">
                <a:solidFill>
                  <a:schemeClr val="accent1"/>
                </a:solidFill>
                <a:latin typeface="Cookie"/>
                <a:ea typeface="Cookie"/>
                <a:cs typeface="Cookie"/>
                <a:sym typeface="Cookie"/>
              </a:rPr>
              <a:t>”.</a:t>
            </a:r>
            <a:endParaRPr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1128</Words>
  <Application>Microsoft Office PowerPoint</Application>
  <PresentationFormat>Widescreen</PresentationFormat>
  <Paragraphs>138</Paragraphs>
  <Slides>38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9" baseType="lpstr">
      <vt:lpstr>Calibri</vt:lpstr>
      <vt:lpstr>Flamenco</vt:lpstr>
      <vt:lpstr>Cookie</vt:lpstr>
      <vt:lpstr>Wingdings 3</vt:lpstr>
      <vt:lpstr>.VnTime</vt:lpstr>
      <vt:lpstr>Times New Roman</vt:lpstr>
      <vt:lpstr>Noto Sans Symbols</vt:lpstr>
      <vt:lpstr>Arial</vt:lpstr>
      <vt:lpstr>Century Gothic</vt:lpstr>
      <vt:lpstr>Office Theme</vt:lpstr>
      <vt:lpstr>Ion Boardroom</vt:lpstr>
      <vt:lpstr>LỊCH SỬ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LỊCH SỬ</dc:title>
  <dc:creator>Admin</dc:creator>
  <cp:lastModifiedBy>PC</cp:lastModifiedBy>
  <cp:revision>8</cp:revision>
  <dcterms:created xsi:type="dcterms:W3CDTF">2022-02-09T16:10:54Z</dcterms:created>
  <dcterms:modified xsi:type="dcterms:W3CDTF">2024-02-05T06:55:29Z</dcterms:modified>
</cp:coreProperties>
</file>