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5" r:id="rId3"/>
    <p:sldId id="302" r:id="rId4"/>
    <p:sldId id="298" r:id="rId5"/>
    <p:sldId id="312" r:id="rId6"/>
    <p:sldId id="276" r:id="rId7"/>
    <p:sldId id="277" r:id="rId8"/>
    <p:sldId id="278" r:id="rId9"/>
    <p:sldId id="279" r:id="rId10"/>
    <p:sldId id="280" r:id="rId11"/>
    <p:sldId id="281" r:id="rId12"/>
    <p:sldId id="268" r:id="rId13"/>
  </p:sldIdLst>
  <p:sldSz cx="16276320" cy="9144000"/>
  <p:notesSz cx="6858000" cy="9144000"/>
  <p:defaultTex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1" d="100"/>
          <a:sy n="61" d="100"/>
        </p:scale>
        <p:origin x="-77" y="-1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1452245" rtl="0" eaLnBrk="1" latinLnBrk="0" hangingPunct="1">
      <a:defRPr sz="1900" kern="1200">
        <a:solidFill>
          <a:schemeClr val="tx1"/>
        </a:solidFill>
        <a:latin typeface="+mn-lt"/>
        <a:ea typeface="+mn-ea"/>
        <a:cs typeface="+mn-cs"/>
      </a:defRPr>
    </a:lvl1pPr>
    <a:lvl2pPr marL="726440" algn="l" defTabSz="1452245" rtl="0" eaLnBrk="1" latinLnBrk="0" hangingPunct="1">
      <a:defRPr sz="1900" kern="1200">
        <a:solidFill>
          <a:schemeClr val="tx1"/>
        </a:solidFill>
        <a:latin typeface="+mn-lt"/>
        <a:ea typeface="+mn-ea"/>
        <a:cs typeface="+mn-cs"/>
      </a:defRPr>
    </a:lvl2pPr>
    <a:lvl3pPr marL="1452245" algn="l" defTabSz="1452245" rtl="0" eaLnBrk="1" latinLnBrk="0" hangingPunct="1">
      <a:defRPr sz="1900" kern="1200">
        <a:solidFill>
          <a:schemeClr val="tx1"/>
        </a:solidFill>
        <a:latin typeface="+mn-lt"/>
        <a:ea typeface="+mn-ea"/>
        <a:cs typeface="+mn-cs"/>
      </a:defRPr>
    </a:lvl3pPr>
    <a:lvl4pPr marL="2178685" algn="l" defTabSz="1452245" rtl="0" eaLnBrk="1" latinLnBrk="0" hangingPunct="1">
      <a:defRPr sz="1900" kern="1200">
        <a:solidFill>
          <a:schemeClr val="tx1"/>
        </a:solidFill>
        <a:latin typeface="+mn-lt"/>
        <a:ea typeface="+mn-ea"/>
        <a:cs typeface="+mn-cs"/>
      </a:defRPr>
    </a:lvl4pPr>
    <a:lvl5pPr marL="2905125" algn="l" defTabSz="1452245" rtl="0" eaLnBrk="1" latinLnBrk="0" hangingPunct="1">
      <a:defRPr sz="1900" kern="1200">
        <a:solidFill>
          <a:schemeClr val="tx1"/>
        </a:solidFill>
        <a:latin typeface="+mn-lt"/>
        <a:ea typeface="+mn-ea"/>
        <a:cs typeface="+mn-cs"/>
      </a:defRPr>
    </a:lvl5pPr>
    <a:lvl6pPr marL="3631565" algn="l" defTabSz="1452245" rtl="0" eaLnBrk="1" latinLnBrk="0" hangingPunct="1">
      <a:defRPr sz="1900" kern="1200">
        <a:solidFill>
          <a:schemeClr val="tx1"/>
        </a:solidFill>
        <a:latin typeface="+mn-lt"/>
        <a:ea typeface="+mn-ea"/>
        <a:cs typeface="+mn-cs"/>
      </a:defRPr>
    </a:lvl6pPr>
    <a:lvl7pPr marL="4357370" algn="l" defTabSz="1452245" rtl="0" eaLnBrk="1" latinLnBrk="0" hangingPunct="1">
      <a:defRPr sz="1900" kern="1200">
        <a:solidFill>
          <a:schemeClr val="tx1"/>
        </a:solidFill>
        <a:latin typeface="+mn-lt"/>
        <a:ea typeface="+mn-ea"/>
        <a:cs typeface="+mn-cs"/>
      </a:defRPr>
    </a:lvl7pPr>
    <a:lvl8pPr marL="5083810" algn="l" defTabSz="1452245" rtl="0" eaLnBrk="1" latinLnBrk="0" hangingPunct="1">
      <a:defRPr sz="1900" kern="1200">
        <a:solidFill>
          <a:schemeClr val="tx1"/>
        </a:solidFill>
        <a:latin typeface="+mn-lt"/>
        <a:ea typeface="+mn-ea"/>
        <a:cs typeface="+mn-cs"/>
      </a:defRPr>
    </a:lvl8pPr>
    <a:lvl9pPr marL="5810250" algn="l" defTabSz="145224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440" indent="0" algn="ctr">
              <a:buNone/>
              <a:defRPr>
                <a:solidFill>
                  <a:schemeClr val="tx1">
                    <a:tint val="75000"/>
                  </a:schemeClr>
                </a:solidFill>
              </a:defRPr>
            </a:lvl2pPr>
            <a:lvl3pPr marL="1452245" indent="0" algn="ctr">
              <a:buNone/>
              <a:defRPr>
                <a:solidFill>
                  <a:schemeClr val="tx1">
                    <a:tint val="75000"/>
                  </a:schemeClr>
                </a:solidFill>
              </a:defRPr>
            </a:lvl3pPr>
            <a:lvl4pPr marL="2178685" indent="0" algn="ctr">
              <a:buNone/>
              <a:defRPr>
                <a:solidFill>
                  <a:schemeClr val="tx1">
                    <a:tint val="75000"/>
                  </a:schemeClr>
                </a:solidFill>
              </a:defRPr>
            </a:lvl4pPr>
            <a:lvl5pPr marL="2905125" indent="0" algn="ctr">
              <a:buNone/>
              <a:defRPr>
                <a:solidFill>
                  <a:schemeClr val="tx1">
                    <a:tint val="75000"/>
                  </a:schemeClr>
                </a:solidFill>
              </a:defRPr>
            </a:lvl5pPr>
            <a:lvl6pPr marL="3631565" indent="0" algn="ctr">
              <a:buNone/>
              <a:defRPr>
                <a:solidFill>
                  <a:schemeClr val="tx1">
                    <a:tint val="75000"/>
                  </a:schemeClr>
                </a:solidFill>
              </a:defRPr>
            </a:lvl6pPr>
            <a:lvl7pPr marL="4357370" indent="0" algn="ctr">
              <a:buNone/>
              <a:defRPr>
                <a:solidFill>
                  <a:schemeClr val="tx1">
                    <a:tint val="75000"/>
                  </a:schemeClr>
                </a:solidFill>
              </a:defRPr>
            </a:lvl7pPr>
            <a:lvl8pPr marL="5083810" indent="0" algn="ctr">
              <a:buNone/>
              <a:defRPr>
                <a:solidFill>
                  <a:schemeClr val="tx1">
                    <a:tint val="75000"/>
                  </a:schemeClr>
                </a:solidFill>
              </a:defRPr>
            </a:lvl8pPr>
            <a:lvl9pPr marL="58102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440" indent="0">
              <a:buNone/>
              <a:defRPr sz="2900">
                <a:solidFill>
                  <a:schemeClr val="tx1">
                    <a:tint val="75000"/>
                  </a:schemeClr>
                </a:solidFill>
              </a:defRPr>
            </a:lvl2pPr>
            <a:lvl3pPr marL="1452245" indent="0">
              <a:buNone/>
              <a:defRPr sz="2500">
                <a:solidFill>
                  <a:schemeClr val="tx1">
                    <a:tint val="75000"/>
                  </a:schemeClr>
                </a:solidFill>
              </a:defRPr>
            </a:lvl3pPr>
            <a:lvl4pPr marL="2178685" indent="0">
              <a:buNone/>
              <a:defRPr sz="2200">
                <a:solidFill>
                  <a:schemeClr val="tx1">
                    <a:tint val="75000"/>
                  </a:schemeClr>
                </a:solidFill>
              </a:defRPr>
            </a:lvl4pPr>
            <a:lvl5pPr marL="2905125" indent="0">
              <a:buNone/>
              <a:defRPr sz="2200">
                <a:solidFill>
                  <a:schemeClr val="tx1">
                    <a:tint val="75000"/>
                  </a:schemeClr>
                </a:solidFill>
              </a:defRPr>
            </a:lvl5pPr>
            <a:lvl6pPr marL="3631565" indent="0">
              <a:buNone/>
              <a:defRPr sz="2200">
                <a:solidFill>
                  <a:schemeClr val="tx1">
                    <a:tint val="75000"/>
                  </a:schemeClr>
                </a:solidFill>
              </a:defRPr>
            </a:lvl6pPr>
            <a:lvl7pPr marL="4357370" indent="0">
              <a:buNone/>
              <a:defRPr sz="2200">
                <a:solidFill>
                  <a:schemeClr val="tx1">
                    <a:tint val="75000"/>
                  </a:schemeClr>
                </a:solidFill>
              </a:defRPr>
            </a:lvl7pPr>
            <a:lvl8pPr marL="5083810" indent="0">
              <a:buNone/>
              <a:defRPr sz="2200">
                <a:solidFill>
                  <a:schemeClr val="tx1">
                    <a:tint val="75000"/>
                  </a:schemeClr>
                </a:solidFill>
              </a:defRPr>
            </a:lvl8pPr>
            <a:lvl9pPr marL="5810250" indent="0">
              <a:buNone/>
              <a:defRPr sz="2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74B3276-3901-471F-8285-C92A8E75787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440" indent="0">
              <a:buNone/>
              <a:defRPr sz="3200" b="1"/>
            </a:lvl2pPr>
            <a:lvl3pPr marL="1452245" indent="0">
              <a:buNone/>
              <a:defRPr sz="2900" b="1"/>
            </a:lvl3pPr>
            <a:lvl4pPr marL="2178685" indent="0">
              <a:buNone/>
              <a:defRPr sz="2500" b="1"/>
            </a:lvl4pPr>
            <a:lvl5pPr marL="2905125" indent="0">
              <a:buNone/>
              <a:defRPr sz="2500" b="1"/>
            </a:lvl5pPr>
            <a:lvl6pPr marL="3631565" indent="0">
              <a:buNone/>
              <a:defRPr sz="2500" b="1"/>
            </a:lvl6pPr>
            <a:lvl7pPr marL="4357370" indent="0">
              <a:buNone/>
              <a:defRPr sz="2500" b="1"/>
            </a:lvl7pPr>
            <a:lvl8pPr marL="5083810" indent="0">
              <a:buNone/>
              <a:defRPr sz="2500" b="1"/>
            </a:lvl8pPr>
            <a:lvl9pPr marL="5810250"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440" indent="0">
              <a:buNone/>
              <a:defRPr sz="4400"/>
            </a:lvl2pPr>
            <a:lvl3pPr marL="1452245" indent="0">
              <a:buNone/>
              <a:defRPr sz="3800"/>
            </a:lvl3pPr>
            <a:lvl4pPr marL="2178685" indent="0">
              <a:buNone/>
              <a:defRPr sz="3200"/>
            </a:lvl4pPr>
            <a:lvl5pPr marL="2905125" indent="0">
              <a:buNone/>
              <a:defRPr sz="3200"/>
            </a:lvl5pPr>
            <a:lvl6pPr marL="3631565" indent="0">
              <a:buNone/>
              <a:defRPr sz="3200"/>
            </a:lvl6pPr>
            <a:lvl7pPr marL="4357370" indent="0">
              <a:buNone/>
              <a:defRPr sz="3200"/>
            </a:lvl7pPr>
            <a:lvl8pPr marL="5083810" indent="0">
              <a:buNone/>
              <a:defRPr sz="3200"/>
            </a:lvl8pPr>
            <a:lvl9pPr marL="5810250"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440" indent="0">
              <a:buNone/>
              <a:defRPr sz="1900"/>
            </a:lvl2pPr>
            <a:lvl3pPr marL="1452245" indent="0">
              <a:buNone/>
              <a:defRPr sz="1600"/>
            </a:lvl3pPr>
            <a:lvl4pPr marL="2178685" indent="0">
              <a:buNone/>
              <a:defRPr sz="1400"/>
            </a:lvl4pPr>
            <a:lvl5pPr marL="2905125" indent="0">
              <a:buNone/>
              <a:defRPr sz="1400"/>
            </a:lvl5pPr>
            <a:lvl6pPr marL="3631565" indent="0">
              <a:buNone/>
              <a:defRPr sz="1400"/>
            </a:lvl6pPr>
            <a:lvl7pPr marL="4357370" indent="0">
              <a:buNone/>
              <a:defRPr sz="1400"/>
            </a:lvl7pPr>
            <a:lvl8pPr marL="5083810" indent="0">
              <a:buNone/>
              <a:defRPr sz="1400"/>
            </a:lvl8pPr>
            <a:lvl9pPr marL="5810250" indent="0">
              <a:buNone/>
              <a:defRPr sz="14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4B3276-3901-471F-8285-C92A8E75787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245" rtl="0" eaLnBrk="1" latinLnBrk="0" hangingPunct="1">
        <a:spcBef>
          <a:spcPct val="0"/>
        </a:spcBef>
        <a:buNone/>
        <a:defRPr sz="7000" kern="1200">
          <a:solidFill>
            <a:schemeClr val="tx1"/>
          </a:solidFill>
          <a:latin typeface="+mj-lt"/>
          <a:ea typeface="+mj-ea"/>
          <a:cs typeface="+mj-cs"/>
        </a:defRPr>
      </a:lvl1pPr>
    </p:titleStyle>
    <p:bodyStyle>
      <a:lvl1pPr marL="544830" indent="-544830" algn="l" defTabSz="1452245"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0465" indent="-454025" algn="l" defTabSz="1452245"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2pPr>
      <a:lvl3pPr marL="1815465" indent="-363220" algn="l" defTabSz="145224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4190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68345"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399415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2059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4703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73470" indent="-363220" algn="l" defTabSz="14522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70655" y="1143000"/>
            <a:ext cx="10037260" cy="63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002060"/>
                </a:solidFill>
                <a:latin typeface="Times New Roman" panose="02020603050405020304" pitchFamily="18" charset="0"/>
              </a:rPr>
              <a:t>TRƯỜNG TIỂU HỌC </a:t>
            </a:r>
            <a:r>
              <a:rPr lang="vi-VN" altLang="en-US" sz="3200" b="1">
                <a:solidFill>
                  <a:srgbClr val="002060"/>
                </a:solidFill>
                <a:latin typeface="Times New Roman" panose="02020603050405020304" pitchFamily="18" charset="0"/>
              </a:rPr>
              <a:t>ĐOÀN LẬP</a:t>
            </a:r>
            <a:endParaRPr lang="vi-VN" altLang="en-US" sz="3200" b="1" smtClean="0">
              <a:solidFill>
                <a:srgbClr val="002060"/>
              </a:solidFill>
              <a:latin typeface="Times New Roman" panose="02020603050405020304" pitchFamily="18" charset="0"/>
            </a:endParaRPr>
          </a:p>
        </p:txBody>
      </p:sp>
      <p:sp>
        <p:nvSpPr>
          <p:cNvPr id="14" name="Text Box 14"/>
          <p:cNvSpPr txBox="1">
            <a:spLocks noChangeArrowheads="1"/>
          </p:cNvSpPr>
          <p:nvPr/>
        </p:nvSpPr>
        <p:spPr bwMode="auto">
          <a:xfrm>
            <a:off x="1496219" y="4963047"/>
            <a:ext cx="13500099" cy="143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vi-VN" altLang="en-US" sz="4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Công nghệ</a:t>
            </a:r>
            <a:r>
              <a:rPr lang="en-US" sz="4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lớp 3</a:t>
            </a:r>
            <a:endParaRPr lang="en-US" sz="40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defRPr/>
            </a:pPr>
            <a:r>
              <a:rPr lang="en-US" sz="4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 </a:t>
            </a:r>
            <a:r>
              <a:rPr lang="en-US" sz="4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 NHIÊN VÀ CÔNG NGHỆ (T1</a:t>
            </a:r>
            <a:r>
              <a:rPr lang="en-US" sz="4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a:t>
            </a:r>
            <a:r>
              <a:rPr lang="en-US" sz="5400" b="1" smtClean="0">
                <a:solidFill>
                  <a:srgbClr val="0000CC"/>
                </a:solidFill>
                <a:effectLst>
                  <a:outerShdw blurRad="38100" dist="38100" dir="2700000" algn="tl">
                    <a:srgbClr val="000000">
                      <a:alpha val="43137"/>
                    </a:srgbClr>
                  </a:outerShdw>
                </a:effectLst>
                <a:latin typeface="Times New Roman" panose="02020603050405020304" pitchFamily="18" charset="0"/>
              </a:rPr>
              <a:t>CÔ</a:t>
            </a:r>
            <a:endParaRPr lang="en-US" sz="5400" b="1" smtClean="0">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5400" b="1" smtClean="0">
                <a:solidFill>
                  <a:srgbClr val="0000CC"/>
                </a:solidFill>
                <a:effectLst>
                  <a:outerShdw blurRad="38100" dist="38100" dir="2700000" algn="tl">
                    <a:srgbClr val="000000">
                      <a:alpha val="43137"/>
                    </a:srgbClr>
                  </a:outerShdw>
                </a:effectLst>
                <a:latin typeface="Times New Roman" panose="02020603050405020304" pitchFamily="18" charset="0"/>
              </a:rPr>
              <a:t>VỀ </a:t>
            </a:r>
            <a:r>
              <a:rPr lang="en-US" sz="5400" b="1">
                <a:solidFill>
                  <a:srgbClr val="0000CC"/>
                </a:solidFill>
                <a:effectLst>
                  <a:outerShdw blurRad="38100" dist="38100" dir="2700000" algn="tl">
                    <a:srgbClr val="000000">
                      <a:alpha val="43137"/>
                    </a:srgbClr>
                  </a:outerShdw>
                </a:effectLst>
                <a:latin typeface="Times New Roman" panose="02020603050405020304" pitchFamily="18" charset="0"/>
              </a:rPr>
              <a:t>DỰ GIỜ THĂM LỚP</a:t>
            </a:r>
            <a:endParaRPr lang="en-US" sz="54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pic>
        <p:nvPicPr>
          <p:cNvPr id="16"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03420" y="7051675"/>
            <a:ext cx="8330565" cy="1242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defRPr/>
            </a:pPr>
            <a:r>
              <a:rPr lang="en-US" sz="3600" b="1" i="1" smtClean="0">
                <a:solidFill>
                  <a:srgbClr val="0000FF"/>
                </a:solidFill>
                <a:latin typeface="Times New Roman" panose="02020603050405020304" pitchFamily="18" charset="0"/>
                <a:cs typeface="Times New Roman" panose="02020603050405020304" pitchFamily="18" charset="0"/>
              </a:rPr>
              <a:t>Giáo viên</a:t>
            </a:r>
            <a:r>
              <a:rPr lang="en-US" sz="3600" i="1" smtClean="0">
                <a:solidFill>
                  <a:srgbClr val="0000FF"/>
                </a:solidFill>
                <a:latin typeface="Times New Roman" panose="02020603050405020304" pitchFamily="18" charset="0"/>
                <a:cs typeface="Times New Roman" panose="02020603050405020304" pitchFamily="18" charset="0"/>
              </a:rPr>
              <a:t>:</a:t>
            </a:r>
            <a:r>
              <a:rPr lang="vi-VN" altLang="en-US" sz="3600" b="1" i="1" smtClean="0">
                <a:solidFill>
                  <a:srgbClr val="0000FF"/>
                </a:solidFill>
                <a:latin typeface="Times New Roman" panose="02020603050405020304" pitchFamily="18" charset="0"/>
                <a:cs typeface="Times New Roman" panose="02020603050405020304" pitchFamily="18" charset="0"/>
              </a:rPr>
              <a:t>Nguyễn Thị Kim Phượng</a:t>
            </a:r>
            <a:endParaRPr lang="vi-VN" altLang="en-US" sz="3600" b="1" i="1" smtClean="0">
              <a:solidFill>
                <a:srgbClr val="0000FF"/>
              </a:solidFill>
              <a:latin typeface="Times New Roman" panose="02020603050405020304" pitchFamily="18" charset="0"/>
              <a:cs typeface="Times New Roman" panose="02020603050405020304" pitchFamily="18" charset="0"/>
            </a:endParaRPr>
          </a:p>
          <a:p>
            <a:pPr algn="ctr" eaLnBrk="1" hangingPunct="1">
              <a:spcBef>
                <a:spcPts val="600"/>
              </a:spcBef>
              <a:defRPr/>
            </a:pPr>
            <a:r>
              <a:rPr lang="en-US" sz="3600" b="1" i="1" smtClean="0">
                <a:solidFill>
                  <a:srgbClr val="0000FF"/>
                </a:solidFill>
                <a:latin typeface="Times New Roman" panose="02020603050405020304" pitchFamily="18" charset="0"/>
                <a:cs typeface="Times New Roman" panose="02020603050405020304" pitchFamily="18" charset="0"/>
              </a:rPr>
              <a:t>Lớp: </a:t>
            </a:r>
            <a:r>
              <a:rPr lang="vi-VN" altLang="en-US" sz="3600" b="1" i="1" smtClean="0">
                <a:solidFill>
                  <a:srgbClr val="0000FF"/>
                </a:solidFill>
                <a:latin typeface="Times New Roman" panose="02020603050405020304" pitchFamily="18" charset="0"/>
                <a:cs typeface="Times New Roman" panose="02020603050405020304" pitchFamily="18" charset="0"/>
              </a:rPr>
              <a:t>3</a:t>
            </a:r>
            <a:r>
              <a:rPr lang="vi-VN" altLang="en-US" sz="3600" b="1" i="1" smtClean="0">
                <a:solidFill>
                  <a:srgbClr val="0000FF"/>
                </a:solidFill>
                <a:latin typeface="Times New Roman" panose="02020603050405020304" pitchFamily="18" charset="0"/>
                <a:cs typeface="Times New Roman" panose="02020603050405020304" pitchFamily="18" charset="0"/>
              </a:rPr>
              <a:t>C</a:t>
            </a:r>
            <a:endParaRPr lang="vi-VN" altLang="en-US" sz="3600" b="1" i="1"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23119" y="3886200"/>
          <a:ext cx="14782800" cy="2438400"/>
        </p:xfrm>
        <a:graphic>
          <a:graphicData uri="http://schemas.openxmlformats.org/drawingml/2006/table">
            <a:tbl>
              <a:tblPr firstRow="1" bandRow="1">
                <a:tableStyleId>{5C22544A-7EE6-4342-B048-85BDC9FD1C3A}</a:tableStyleId>
              </a:tblPr>
              <a:tblGrid>
                <a:gridCol w="2956560"/>
                <a:gridCol w="2956560"/>
                <a:gridCol w="2956560"/>
                <a:gridCol w="2956560"/>
                <a:gridCol w="2956560"/>
              </a:tblGrid>
              <a:tr h="1065508">
                <a:tc>
                  <a:txBody>
                    <a:bodyPr/>
                    <a:lstStyle/>
                    <a:p>
                      <a:pPr algn="ctr"/>
                      <a:r>
                        <a:rPr lang="en-US" smtClean="0">
                          <a:latin typeface="Times New Roman" panose="02020603050405020304" pitchFamily="18" charset="0"/>
                          <a:cs typeface="Times New Roman" panose="02020603050405020304" pitchFamily="18" charset="0"/>
                        </a:rPr>
                        <a:t>Làm</a:t>
                      </a:r>
                      <a:r>
                        <a:rPr lang="en-US" baseline="0" smtClean="0">
                          <a:latin typeface="Times New Roman" panose="02020603050405020304" pitchFamily="18" charset="0"/>
                          <a:cs typeface="Times New Roman" panose="02020603050405020304" pitchFamily="18" charset="0"/>
                        </a:rPr>
                        <a:t> mát căn phòng</a:t>
                      </a:r>
                      <a:endParaRPr lang="en-US">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gn="ctr"/>
                      <a:r>
                        <a:rPr lang="en-US" smtClean="0">
                          <a:latin typeface="Times New Roman" panose="02020603050405020304" pitchFamily="18" charset="0"/>
                          <a:cs typeface="Times New Roman" panose="02020603050405020304" pitchFamily="18" charset="0"/>
                        </a:rPr>
                        <a:t>Chiếu sáng</a:t>
                      </a:r>
                      <a:r>
                        <a:rPr lang="en-US" baseline="0"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căn</a:t>
                      </a:r>
                      <a:r>
                        <a:rPr lang="en-US" baseline="0" smtClean="0">
                          <a:latin typeface="Times New Roman" panose="02020603050405020304" pitchFamily="18" charset="0"/>
                          <a:cs typeface="Times New Roman" panose="02020603050405020304" pitchFamily="18" charset="0"/>
                        </a:rPr>
                        <a:t> phòng</a:t>
                      </a:r>
                      <a:endParaRPr lang="en-US">
                        <a:latin typeface="Times New Roman" panose="02020603050405020304" pitchFamily="18" charset="0"/>
                        <a:cs typeface="Times New Roman" panose="02020603050405020304" pitchFamily="18" charset="0"/>
                      </a:endParaRPr>
                    </a:p>
                  </a:txBody>
                  <a:tcPr>
                    <a:solidFill>
                      <a:srgbClr val="00B050"/>
                    </a:solidFill>
                  </a:tcPr>
                </a:tc>
                <a:tc>
                  <a:txBody>
                    <a:bodyPr/>
                    <a:lstStyle/>
                    <a:p>
                      <a:pPr algn="ctr"/>
                      <a:r>
                        <a:rPr lang="en-US" smtClean="0">
                          <a:latin typeface="Times New Roman" panose="02020603050405020304" pitchFamily="18" charset="0"/>
                          <a:cs typeface="Times New Roman" panose="02020603050405020304" pitchFamily="18" charset="0"/>
                        </a:rPr>
                        <a:t>Cất</a:t>
                      </a:r>
                      <a:r>
                        <a:rPr lang="en-US" baseline="0" smtClean="0">
                          <a:latin typeface="Times New Roman" panose="02020603050405020304" pitchFamily="18" charset="0"/>
                          <a:cs typeface="Times New Roman" panose="02020603050405020304" pitchFamily="18" charset="0"/>
                        </a:rPr>
                        <a:t> giữ và giảo quan thức ăn</a:t>
                      </a:r>
                      <a:endParaRPr lang="en-US">
                        <a:latin typeface="Times New Roman" panose="02020603050405020304" pitchFamily="18" charset="0"/>
                        <a:cs typeface="Times New Roman" panose="02020603050405020304" pitchFamily="18" charset="0"/>
                      </a:endParaRPr>
                    </a:p>
                  </a:txBody>
                  <a:tcPr>
                    <a:solidFill>
                      <a:srgbClr val="FF3399"/>
                    </a:solidFill>
                  </a:tcPr>
                </a:tc>
                <a:tc>
                  <a:txBody>
                    <a:bodyPr/>
                    <a:lstStyle/>
                    <a:p>
                      <a:pPr algn="ctr"/>
                      <a:r>
                        <a:rPr lang="en-US" smtClean="0">
                          <a:latin typeface="Times New Roman" panose="02020603050405020304" pitchFamily="18" charset="0"/>
                          <a:cs typeface="Times New Roman" panose="02020603050405020304" pitchFamily="18" charset="0"/>
                        </a:rPr>
                        <a:t>Chiếu</a:t>
                      </a:r>
                      <a:r>
                        <a:rPr lang="en-US" baseline="0" smtClean="0">
                          <a:latin typeface="Times New Roman" panose="02020603050405020304" pitchFamily="18" charset="0"/>
                          <a:cs typeface="Times New Roman" panose="02020603050405020304" pitchFamily="18" charset="0"/>
                        </a:rPr>
                        <a:t> những bộ phim hay</a:t>
                      </a:r>
                      <a:endParaRPr lang="en-US">
                        <a:latin typeface="Times New Roman" panose="02020603050405020304" pitchFamily="18" charset="0"/>
                        <a:cs typeface="Times New Roman" panose="02020603050405020304" pitchFamily="18" charset="0"/>
                      </a:endParaRPr>
                    </a:p>
                  </a:txBody>
                  <a:tcPr>
                    <a:solidFill>
                      <a:srgbClr val="FFDB69"/>
                    </a:solidFill>
                  </a:tcPr>
                </a:tc>
                <a:tc>
                  <a:txBody>
                    <a:bodyPr/>
                    <a:lstStyle/>
                    <a:p>
                      <a:pPr algn="ctr"/>
                      <a:r>
                        <a:rPr lang="en-US" smtClean="0">
                          <a:latin typeface="Times New Roman" panose="02020603050405020304" pitchFamily="18" charset="0"/>
                          <a:cs typeface="Times New Roman" panose="02020603050405020304" pitchFamily="18" charset="0"/>
                        </a:rPr>
                        <a:t>Làm</a:t>
                      </a:r>
                      <a:r>
                        <a:rPr lang="en-US" baseline="0" smtClean="0">
                          <a:latin typeface="Times New Roman" panose="02020603050405020304" pitchFamily="18" charset="0"/>
                          <a:cs typeface="Times New Roman" panose="02020603050405020304" pitchFamily="18" charset="0"/>
                        </a:rPr>
                        <a:t> nóng thức ăn</a:t>
                      </a:r>
                      <a:endParaRPr lang="en-US">
                        <a:latin typeface="Times New Roman" panose="02020603050405020304" pitchFamily="18" charset="0"/>
                        <a:cs typeface="Times New Roman" panose="02020603050405020304" pitchFamily="18" charset="0"/>
                      </a:endParaRPr>
                    </a:p>
                  </a:txBody>
                  <a:tcPr>
                    <a:solidFill>
                      <a:schemeClr val="accent6">
                        <a:lumMod val="75000"/>
                      </a:schemeClr>
                    </a:solidFill>
                  </a:tcPr>
                </a:tc>
              </a:tr>
              <a:tr h="13728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
        <p:nvSpPr>
          <p:cNvPr id="46" name="Text Box 14"/>
          <p:cNvSpPr txBox="1">
            <a:spLocks noChangeArrowheads="1"/>
          </p:cNvSpPr>
          <p:nvPr/>
        </p:nvSpPr>
        <p:spPr bwMode="auto">
          <a:xfrm>
            <a:off x="928973" y="762000"/>
            <a:ext cx="14571536"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600" b="1" smtClean="0">
                <a:solidFill>
                  <a:srgbClr val="FF0000"/>
                </a:solidFill>
                <a:latin typeface="Times New Roman" panose="02020603050405020304" pitchFamily="18" charset="0"/>
                <a:cs typeface="Times New Roman" panose="02020603050405020304" pitchFamily="18" charset="0"/>
              </a:rPr>
              <a:t> </a:t>
            </a:r>
            <a:r>
              <a:rPr lang="nl-NL" sz="3600" b="1">
                <a:solidFill>
                  <a:srgbClr val="FF0000"/>
                </a:solidFill>
                <a:latin typeface="Times New Roman" panose="02020603050405020304" pitchFamily="18" charset="0"/>
                <a:cs typeface="Times New Roman" panose="02020603050405020304" pitchFamily="18" charset="0"/>
              </a:rPr>
              <a:t>Thực hành quan sát và nêu một số sản phẩm công nghệ và đối tượng tự nhiên</a:t>
            </a:r>
            <a:r>
              <a:rPr lang="nl-NL" sz="3600" b="1" smtClean="0">
                <a:solidFill>
                  <a:srgbClr val="FF0000"/>
                </a:solidFill>
                <a:latin typeface="Times New Roman" panose="02020603050405020304" pitchFamily="18" charset="0"/>
                <a:cs typeface="Times New Roman" panose="02020603050405020304" pitchFamily="18" charset="0"/>
              </a:rPr>
              <a:t>.</a:t>
            </a:r>
            <a:endParaRPr lang="en-US" sz="3600" b="1" smtClean="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594519" y="2667000"/>
            <a:ext cx="15011400" cy="1200329"/>
          </a:xfrm>
          <a:prstGeom prst="rect">
            <a:avLst/>
          </a:prstGeom>
          <a:noFill/>
        </p:spPr>
        <p:txBody>
          <a:bodyPr wrap="square" rtlCol="0">
            <a:spAutoFit/>
          </a:bodyPr>
          <a:lstStyle/>
          <a:p>
            <a:pPr indent="457200" algn="just"/>
            <a:r>
              <a:rPr lang="nl-NL" sz="3600" b="1" smtClean="0">
                <a:solidFill>
                  <a:srgbClr val="0000FF"/>
                </a:solidFill>
                <a:latin typeface="Times New Roman" panose="02020603050405020304" pitchFamily="18" charset="0"/>
                <a:cs typeface="Times New Roman" panose="02020603050405020304" pitchFamily="18" charset="0"/>
              </a:rPr>
              <a:t>Hãy kể tên các sản phẩm công nghệ mà em biết có tác dụng như mô tả dưới đây:</a:t>
            </a:r>
            <a:endParaRPr lang="vi-VN" sz="36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7550" y="4953000"/>
            <a:ext cx="2664970" cy="1138773"/>
          </a:xfrm>
          <a:prstGeom prst="rect">
            <a:avLst/>
          </a:prstGeom>
        </p:spPr>
        <p:txBody>
          <a:bodyPr wrap="square">
            <a:spAutoFit/>
          </a:bodyPr>
          <a:lstStyle/>
          <a:p>
            <a:pPr algn="just"/>
            <a:r>
              <a:rPr lang="nl-NL" sz="3400" b="1">
                <a:solidFill>
                  <a:srgbClr val="0000FF"/>
                </a:solidFill>
                <a:latin typeface="Times New Roman" panose="02020603050405020304" pitchFamily="18" charset="0"/>
                <a:cs typeface="Times New Roman" panose="02020603050405020304" pitchFamily="18" charset="0"/>
              </a:rPr>
              <a:t>quạt, máy điều hoà,...</a:t>
            </a:r>
            <a:endParaRPr lang="en-US" sz="3400" b="1">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3861374" y="5029200"/>
            <a:ext cx="2752946" cy="1138773"/>
          </a:xfrm>
          <a:prstGeom prst="rect">
            <a:avLst/>
          </a:prstGeom>
        </p:spPr>
        <p:txBody>
          <a:bodyPr wrap="square">
            <a:spAutoFit/>
          </a:bodyPr>
          <a:lstStyle/>
          <a:p>
            <a:pPr algn="just"/>
            <a:r>
              <a:rPr lang="nl-NL" sz="3400" b="1">
                <a:solidFill>
                  <a:srgbClr val="0000FF"/>
                </a:solidFill>
                <a:latin typeface="Times New Roman" panose="02020603050405020304" pitchFamily="18" charset="0"/>
                <a:cs typeface="Times New Roman" panose="02020603050405020304" pitchFamily="18" charset="0"/>
              </a:rPr>
              <a:t>Bóng đèn điện,...</a:t>
            </a:r>
            <a:endParaRPr lang="en-US" sz="3400" b="1">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263562" y="5029200"/>
            <a:ext cx="1941557" cy="615553"/>
          </a:xfrm>
          <a:prstGeom prst="rect">
            <a:avLst/>
          </a:prstGeom>
        </p:spPr>
        <p:txBody>
          <a:bodyPr wrap="none">
            <a:spAutoFit/>
          </a:bodyPr>
          <a:lstStyle/>
          <a:p>
            <a:r>
              <a:rPr lang="nl-NL" sz="3400" b="1">
                <a:solidFill>
                  <a:srgbClr val="0000FF"/>
                </a:solidFill>
                <a:latin typeface="Times New Roman" panose="02020603050405020304" pitchFamily="18" charset="0"/>
                <a:cs typeface="Times New Roman" panose="02020603050405020304" pitchFamily="18" charset="0"/>
              </a:rPr>
              <a:t>tủ lạnh,...</a:t>
            </a:r>
            <a:endParaRPr lang="en-US" sz="3400" b="1">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0278915" y="5029200"/>
            <a:ext cx="1364604" cy="615553"/>
          </a:xfrm>
          <a:prstGeom prst="rect">
            <a:avLst/>
          </a:prstGeom>
        </p:spPr>
        <p:txBody>
          <a:bodyPr wrap="none">
            <a:spAutoFit/>
          </a:bodyPr>
          <a:lstStyle/>
          <a:p>
            <a:r>
              <a:rPr lang="nl-NL" sz="3400" b="1">
                <a:solidFill>
                  <a:srgbClr val="0000FF"/>
                </a:solidFill>
                <a:latin typeface="Times New Roman" panose="02020603050405020304" pitchFamily="18" charset="0"/>
                <a:cs typeface="Times New Roman" panose="02020603050405020304" pitchFamily="18" charset="0"/>
              </a:rPr>
              <a:t>Tivi,...</a:t>
            </a:r>
            <a:endParaRPr lang="en-US" sz="3400" b="1">
              <a:solidFill>
                <a:srgbClr val="0000FF"/>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710319" y="5029200"/>
            <a:ext cx="2819400" cy="1138773"/>
          </a:xfrm>
          <a:prstGeom prst="rect">
            <a:avLst/>
          </a:prstGeom>
        </p:spPr>
        <p:txBody>
          <a:bodyPr wrap="square">
            <a:spAutoFit/>
          </a:bodyPr>
          <a:lstStyle/>
          <a:p>
            <a:pPr algn="just"/>
            <a:r>
              <a:rPr lang="nl-NL" sz="3400" b="1">
                <a:solidFill>
                  <a:srgbClr val="0000FF"/>
                </a:solidFill>
                <a:latin typeface="Times New Roman" panose="02020603050405020304" pitchFamily="18" charset="0"/>
                <a:cs typeface="Times New Roman" panose="02020603050405020304" pitchFamily="18" charset="0"/>
              </a:rPr>
              <a:t>bếp điện, bếp ga,...</a:t>
            </a:r>
            <a:endParaRPr lang="en-US" sz="3400" b="1">
              <a:solidFill>
                <a:srgbClr val="0000FF"/>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762631" y="6599536"/>
            <a:ext cx="14675176" cy="1753235"/>
            <a:chOff x="1204119" y="4876800"/>
            <a:chExt cx="13563600" cy="2517522"/>
          </a:xfrm>
        </p:grpSpPr>
        <p:sp>
          <p:nvSpPr>
            <p:cNvPr id="23" name="Plaque 22"/>
            <p:cNvSpPr/>
            <p:nvPr/>
          </p:nvSpPr>
          <p:spPr>
            <a:xfrm>
              <a:off x="1204119" y="4888476"/>
              <a:ext cx="13563600" cy="2438399"/>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32719" y="4876800"/>
              <a:ext cx="12997381" cy="2517522"/>
            </a:xfrm>
            <a:prstGeom prst="rect">
              <a:avLst/>
            </a:prstGeom>
            <a:noFill/>
          </p:spPr>
          <p:txBody>
            <a:bodyPr wrap="square" rtlCol="0">
              <a:spAutoFit/>
            </a:bodyPr>
            <a:lstStyle/>
            <a:p>
              <a:pPr indent="457200" algn="just"/>
              <a:r>
                <a:rPr lang="nl-NL" sz="3600" b="1" smtClean="0">
                  <a:solidFill>
                    <a:srgbClr val="FF0000"/>
                  </a:solidFill>
                  <a:latin typeface="Times New Roman" panose="02020603050405020304" pitchFamily="18" charset="0"/>
                  <a:cs typeface="Times New Roman" panose="02020603050405020304" pitchFamily="18" charset="0"/>
                </a:rPr>
                <a:t>Những sản phẩm công nghệ trong gia đình thường được dùng để phục vụ các nhu cầu ăn, mặc, nghỉ ngơi, học tập và giải trí của con người.</a:t>
              </a:r>
              <a:endParaRPr lang="vi-VN" sz="3600" b="1" i="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b="1"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rotWithShape="1">
          <a:blip r:embed="rId3"/>
          <a:srcRect t="1941" b="1985"/>
          <a:stretch>
            <a:fillRect/>
          </a:stretch>
        </p:blipFill>
        <p:spPr>
          <a:xfrm>
            <a:off x="975519" y="800100"/>
            <a:ext cx="14325600" cy="7543800"/>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127728" y="381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1. </a:t>
            </a:r>
            <a:r>
              <a:rPr lang="nl-NL" sz="3600" b="1" u="sng" smtClean="0">
                <a:solidFill>
                  <a:srgbClr val="FF0000"/>
                </a:solidFill>
                <a:latin typeface="Times New Roman" panose="02020603050405020304" pitchFamily="18" charset="0"/>
                <a:cs typeface="Times New Roman" panose="02020603050405020304" pitchFamily="18" charset="0"/>
              </a:rPr>
              <a:t>Đối tượng tự </a:t>
            </a:r>
            <a:r>
              <a:rPr lang="nl-NL" sz="3600" b="1" u="sng" smtClean="0">
                <a:solidFill>
                  <a:srgbClr val="FF0000"/>
                </a:solidFill>
                <a:latin typeface="Times New Roman" panose="02020603050405020304" pitchFamily="18" charset="0"/>
                <a:cs typeface="Times New Roman" panose="02020603050405020304" pitchFamily="18" charset="0"/>
              </a:rPr>
              <a:t>nhiên </a:t>
            </a:r>
            <a:r>
              <a:rPr lang="nl-NL" sz="3600" b="1" u="sng">
                <a:solidFill>
                  <a:srgbClr val="FF0000"/>
                </a:solidFill>
                <a:latin typeface="Times New Roman" panose="02020603050405020304" pitchFamily="18" charset="0"/>
                <a:cs typeface="Times New Roman" panose="02020603050405020304" pitchFamily="18" charset="0"/>
              </a:rPr>
              <a:t>và sản phẩm công nghệ.</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1354614" y="990380"/>
            <a:ext cx="14190536" cy="1753235"/>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hãy quan sát và gọi tên n</a:t>
            </a:r>
            <a:r>
              <a:rPr lang="en-US" sz="3600" i="1" smtClean="0">
                <a:solidFill>
                  <a:srgbClr val="0000FF"/>
                </a:solidFill>
                <a:latin typeface="Times New Roman" panose="02020603050405020304" pitchFamily="18" charset="0"/>
                <a:cs typeface="Times New Roman" panose="02020603050405020304" pitchFamily="18" charset="0"/>
                <a:sym typeface="+mn-ea"/>
              </a:rPr>
              <a:t>hững đối tượng trong hình</a:t>
            </a:r>
            <a:endParaRPr lang="en-US" sz="3600" i="1" smtClean="0">
              <a:solidFill>
                <a:srgbClr val="0000FF"/>
              </a:solidFill>
              <a:latin typeface="Times New Roman" panose="02020603050405020304" pitchFamily="18" charset="0"/>
              <a:cs typeface="Times New Roman" panose="02020603050405020304" pitchFamily="18" charset="0"/>
            </a:endParaRPr>
          </a:p>
          <a:p>
            <a:pPr indent="457200" algn="just"/>
            <a:r>
              <a:rPr lang="en-US" sz="3600" i="1" smtClean="0">
                <a:solidFill>
                  <a:srgbClr val="0000FF"/>
                </a:solidFill>
                <a:latin typeface="Times New Roman" panose="02020603050405020304" pitchFamily="18" charset="0"/>
                <a:cs typeface="Times New Roman" panose="02020603050405020304" pitchFamily="18" charset="0"/>
                <a:sym typeface="+mn-ea"/>
              </a:rPr>
              <a:t>-Trong những đối tượng đó, đối tượng nào do con người làm ra, đối tượng nào không phải do con người làm ra?</a:t>
            </a:r>
            <a:endParaRPr lang="en-US" sz="3600" i="1" smtClean="0">
              <a:solidFill>
                <a:srgbClr val="00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802" t="41976" r="37993" b="42705"/>
          <a:stretch>
            <a:fillRect/>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3136" t="44025" r="29187" b="43445"/>
          <a:stretch>
            <a:fillRect/>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0768" t="43668" r="16204" b="43064"/>
          <a:stretch>
            <a:fillRect/>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935" t="57822" r="38445" b="25793"/>
          <a:stretch>
            <a:fillRect/>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226" t="56620" r="29159" b="25793"/>
          <a:stretch>
            <a:fillRect/>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2074" t="57822" r="15949" b="25793"/>
          <a:stretch>
            <a:fillRect/>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99128" y="762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1. </a:t>
            </a:r>
            <a:r>
              <a:rPr lang="nl-NL" sz="3600" b="1" u="sng" smtClean="0">
                <a:solidFill>
                  <a:srgbClr val="FF0000"/>
                </a:solidFill>
                <a:latin typeface="Times New Roman" panose="02020603050405020304" pitchFamily="18" charset="0"/>
                <a:cs typeface="Times New Roman" panose="02020603050405020304" pitchFamily="18" charset="0"/>
              </a:rPr>
              <a:t>Đối tượng tự </a:t>
            </a:r>
            <a:r>
              <a:rPr lang="nl-NL" sz="3600" b="1" u="sng" smtClean="0">
                <a:solidFill>
                  <a:srgbClr val="FF0000"/>
                </a:solidFill>
                <a:latin typeface="Times New Roman" panose="02020603050405020304" pitchFamily="18" charset="0"/>
                <a:cs typeface="Times New Roman" panose="02020603050405020304" pitchFamily="18" charset="0"/>
              </a:rPr>
              <a:t>nhiên </a:t>
            </a:r>
            <a:r>
              <a:rPr lang="nl-NL" sz="3600" b="1" u="sng">
                <a:solidFill>
                  <a:srgbClr val="FF0000"/>
                </a:solidFill>
                <a:latin typeface="Times New Roman" panose="02020603050405020304" pitchFamily="18" charset="0"/>
                <a:cs typeface="Times New Roman" panose="02020603050405020304" pitchFamily="18" charset="0"/>
              </a:rPr>
              <a:t>và sản phẩm công nghệ.</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1127919" y="2165765"/>
            <a:ext cx="14190536" cy="646331"/>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Em hãy quan sát và gọi tên những đối tượng trong hình</a:t>
            </a:r>
            <a:endParaRPr lang="en-US" sz="3600" i="1" smtClean="0">
              <a:solidFill>
                <a:srgbClr val="00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802" t="41976" r="37993" b="42705"/>
          <a:stretch>
            <a:fillRect/>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3136" t="44025" r="29187" b="43445"/>
          <a:stretch>
            <a:fillRect/>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0768" t="43668" r="16204" b="43064"/>
          <a:stretch>
            <a:fillRect/>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935" t="57822" r="38445" b="25793"/>
          <a:stretch>
            <a:fillRect/>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226" t="56620" r="29159" b="25793"/>
          <a:stretch>
            <a:fillRect/>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2074" t="57822" r="15949" b="25793"/>
          <a:stretch>
            <a:fillRect/>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4119" y="5261378"/>
            <a:ext cx="1935536" cy="538609"/>
          </a:xfrm>
          <a:prstGeom prst="rect">
            <a:avLst/>
          </a:prstGeom>
          <a:noFill/>
        </p:spPr>
        <p:txBody>
          <a:bodyPr wrap="square" rtlCol="0">
            <a:spAutoFit/>
          </a:bodyPr>
          <a:lstStyle/>
          <a:p>
            <a:r>
              <a:rPr lang="en-US" b="1" smtClean="0">
                <a:solidFill>
                  <a:srgbClr val="0000FF"/>
                </a:solidFill>
                <a:latin typeface="Times New Roman" panose="02020603050405020304" pitchFamily="18" charset="0"/>
                <a:cs typeface="Times New Roman" panose="02020603050405020304" pitchFamily="18" charset="0"/>
              </a:rPr>
              <a:t>Cây xanh</a:t>
            </a:r>
            <a:endParaRPr lang="en-US" b="1">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998134" y="5305403"/>
            <a:ext cx="1528035" cy="538609"/>
          </a:xfrm>
          <a:prstGeom prst="rect">
            <a:avLst/>
          </a:prstGeom>
          <a:noFill/>
        </p:spPr>
        <p:txBody>
          <a:bodyPr wrap="square" rtlCol="0">
            <a:spAutoFit/>
          </a:bodyPr>
          <a:lstStyle/>
          <a:p>
            <a:r>
              <a:rPr lang="en-US" b="1" smtClean="0">
                <a:solidFill>
                  <a:srgbClr val="0000FF"/>
                </a:solidFill>
                <a:latin typeface="Times New Roman" panose="02020603050405020304" pitchFamily="18" charset="0"/>
                <a:cs typeface="Times New Roman" panose="02020603050405020304" pitchFamily="18" charset="0"/>
              </a:rPr>
              <a:t>Nón lá</a:t>
            </a:r>
            <a:endParaRPr lang="en-US" b="1">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290719" y="5100191"/>
            <a:ext cx="1982996" cy="538609"/>
          </a:xfrm>
          <a:prstGeom prst="rect">
            <a:avLst/>
          </a:prstGeom>
          <a:noFill/>
        </p:spPr>
        <p:txBody>
          <a:bodyPr wrap="square" rtlCol="0">
            <a:spAutoFit/>
          </a:bodyPr>
          <a:lstStyle/>
          <a:p>
            <a:pPr algn="ctr"/>
            <a:r>
              <a:rPr lang="en-US" b="1" smtClean="0">
                <a:solidFill>
                  <a:srgbClr val="0000FF"/>
                </a:solidFill>
                <a:latin typeface="Times New Roman" panose="02020603050405020304" pitchFamily="18" charset="0"/>
                <a:cs typeface="Times New Roman" panose="02020603050405020304" pitchFamily="18" charset="0"/>
              </a:rPr>
              <a:t>Hòn đảo</a:t>
            </a:r>
            <a:endParaRPr lang="en-US" b="1">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3892648" y="5305402"/>
            <a:ext cx="1651969" cy="538609"/>
          </a:xfrm>
          <a:prstGeom prst="rect">
            <a:avLst/>
          </a:prstGeom>
          <a:noFill/>
        </p:spPr>
        <p:txBody>
          <a:bodyPr wrap="square" rtlCol="0">
            <a:spAutoFit/>
          </a:bodyPr>
          <a:lstStyle/>
          <a:p>
            <a:pPr algn="ctr"/>
            <a:r>
              <a:rPr lang="en-US" b="1" smtClean="0">
                <a:solidFill>
                  <a:srgbClr val="0000FF"/>
                </a:solidFill>
                <a:latin typeface="Times New Roman" panose="02020603050405020304" pitchFamily="18" charset="0"/>
                <a:cs typeface="Times New Roman" panose="02020603050405020304" pitchFamily="18" charset="0"/>
              </a:rPr>
              <a:t>Đèn học</a:t>
            </a:r>
            <a:endParaRPr lang="en-US" b="1">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956719" y="8300591"/>
            <a:ext cx="2145614" cy="538609"/>
          </a:xfrm>
          <a:prstGeom prst="rect">
            <a:avLst/>
          </a:prstGeom>
          <a:noFill/>
        </p:spPr>
        <p:txBody>
          <a:bodyPr wrap="square" rtlCol="0">
            <a:spAutoFit/>
          </a:bodyPr>
          <a:lstStyle/>
          <a:p>
            <a:pPr algn="ctr"/>
            <a:r>
              <a:rPr lang="en-US" b="1" smtClean="0">
                <a:solidFill>
                  <a:srgbClr val="0000FF"/>
                </a:solidFill>
                <a:latin typeface="Times New Roman" panose="02020603050405020304" pitchFamily="18" charset="0"/>
                <a:cs typeface="Times New Roman" panose="02020603050405020304" pitchFamily="18" charset="0"/>
              </a:rPr>
              <a:t>Quạt điện</a:t>
            </a:r>
            <a:endParaRPr lang="en-US" b="1">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223187" y="8224391"/>
            <a:ext cx="2643039" cy="538609"/>
          </a:xfrm>
          <a:prstGeom prst="rect">
            <a:avLst/>
          </a:prstGeom>
          <a:noFill/>
        </p:spPr>
        <p:txBody>
          <a:bodyPr wrap="square" rtlCol="0">
            <a:spAutoFit/>
          </a:bodyPr>
          <a:lstStyle/>
          <a:p>
            <a:r>
              <a:rPr lang="en-US" b="1" smtClean="0">
                <a:solidFill>
                  <a:srgbClr val="0000FF"/>
                </a:solidFill>
                <a:latin typeface="Times New Roman" panose="02020603050405020304" pitchFamily="18" charset="0"/>
                <a:cs typeface="Times New Roman" panose="02020603050405020304" pitchFamily="18" charset="0"/>
              </a:rPr>
              <a:t>Máy thu hình</a:t>
            </a:r>
            <a:endParaRPr lang="en-US"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p:bldP spid="8"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467818" y="3506022"/>
          <a:ext cx="9175094" cy="5180778"/>
        </p:xfrm>
        <a:graphic>
          <a:graphicData uri="http://schemas.openxmlformats.org/drawingml/2006/table">
            <a:tbl>
              <a:tblPr firstRow="1" bandRow="1">
                <a:tableStyleId>{5C22544A-7EE6-4342-B048-85BDC9FD1C3A}</a:tableStyleId>
              </a:tblPr>
              <a:tblGrid>
                <a:gridCol w="4587240"/>
                <a:gridCol w="4587854"/>
              </a:tblGrid>
              <a:tr h="669507">
                <a:tc>
                  <a:txBody>
                    <a:bodyPr/>
                    <a:lstStyle/>
                    <a:p>
                      <a:pPr algn="ctr"/>
                      <a:r>
                        <a:rPr lang="en-US" b="0" smtClean="0">
                          <a:latin typeface="Times New Roman" panose="02020603050405020304" pitchFamily="18" charset="0"/>
                          <a:cs typeface="Times New Roman" panose="02020603050405020304" pitchFamily="18" charset="0"/>
                        </a:rPr>
                        <a:t>Đối</a:t>
                      </a:r>
                      <a:r>
                        <a:rPr lang="en-US" b="0" baseline="0" smtClean="0">
                          <a:latin typeface="Times New Roman" panose="02020603050405020304" pitchFamily="18" charset="0"/>
                          <a:cs typeface="Times New Roman" panose="02020603050405020304" pitchFamily="18" charset="0"/>
                        </a:rPr>
                        <a:t> tượng do con người </a:t>
                      </a:r>
                      <a:endParaRPr lang="en-US" b="0" baseline="0" smtClean="0">
                        <a:latin typeface="Times New Roman" panose="02020603050405020304" pitchFamily="18" charset="0"/>
                        <a:cs typeface="Times New Roman" panose="02020603050405020304" pitchFamily="18" charset="0"/>
                      </a:endParaRPr>
                    </a:p>
                    <a:p>
                      <a:pPr algn="ctr"/>
                      <a:r>
                        <a:rPr lang="en-US" b="0" baseline="0" smtClean="0">
                          <a:latin typeface="Times New Roman" panose="02020603050405020304" pitchFamily="18" charset="0"/>
                          <a:cs typeface="Times New Roman" panose="02020603050405020304" pitchFamily="18" charset="0"/>
                        </a:rPr>
                        <a:t>làm ra</a:t>
                      </a:r>
                      <a:endParaRPr lang="en-US" b="0">
                        <a:latin typeface="Times New Roman" panose="02020603050405020304" pitchFamily="18" charset="0"/>
                        <a:cs typeface="Times New Roman" panose="02020603050405020304" pitchFamily="18" charset="0"/>
                      </a:endParaRPr>
                    </a:p>
                  </a:txBody>
                  <a:tcPr/>
                </a:tc>
                <a:tc>
                  <a:txBody>
                    <a:bodyPr/>
                    <a:lstStyle/>
                    <a:p>
                      <a:pPr algn="ctr"/>
                      <a:r>
                        <a:rPr lang="en-US" b="0" smtClean="0">
                          <a:latin typeface="Times New Roman" panose="02020603050405020304" pitchFamily="18" charset="0"/>
                          <a:cs typeface="Times New Roman" panose="02020603050405020304" pitchFamily="18" charset="0"/>
                        </a:rPr>
                        <a:t>Đối</a:t>
                      </a:r>
                      <a:r>
                        <a:rPr lang="en-US" b="0" baseline="0" smtClean="0">
                          <a:latin typeface="Times New Roman" panose="02020603050405020304" pitchFamily="18" charset="0"/>
                          <a:cs typeface="Times New Roman" panose="02020603050405020304" pitchFamily="18" charset="0"/>
                        </a:rPr>
                        <a:t> tượng không phải con người làm ra</a:t>
                      </a:r>
                      <a:endParaRPr lang="en-US" b="0">
                        <a:latin typeface="Times New Roman" panose="02020603050405020304" pitchFamily="18" charset="0"/>
                        <a:cs typeface="Times New Roman" panose="02020603050405020304" pitchFamily="18" charset="0"/>
                      </a:endParaRPr>
                    </a:p>
                  </a:txBody>
                  <a:tcPr/>
                </a:tc>
              </a:tr>
              <a:tr h="4205418">
                <a:tc>
                  <a:txBody>
                    <a:bodyPr/>
                    <a:lstStyle/>
                    <a:p>
                      <a:endParaRPr lang="en-US"/>
                    </a:p>
                  </a:txBody>
                  <a:tcPr/>
                </a:tc>
                <a:tc>
                  <a:txBody>
                    <a:bodyPr/>
                    <a:lstStyle/>
                    <a:p>
                      <a:endParaRPr lang="en-US"/>
                    </a:p>
                  </a:txBody>
                  <a:tcPr/>
                </a:tc>
              </a:tr>
            </a:tbl>
          </a:graphicData>
        </a:graphic>
      </p:graphicFrame>
      <p:sp>
        <p:nvSpPr>
          <p:cNvPr id="46" name="Text Box 14"/>
          <p:cNvSpPr txBox="1">
            <a:spLocks noChangeArrowheads="1"/>
          </p:cNvSpPr>
          <p:nvPr/>
        </p:nvSpPr>
        <p:spPr bwMode="auto">
          <a:xfrm>
            <a:off x="1127728" y="762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1. </a:t>
            </a:r>
            <a:r>
              <a:rPr lang="nl-NL" sz="3600" b="1" u="sng" smtClean="0">
                <a:solidFill>
                  <a:srgbClr val="FF0000"/>
                </a:solidFill>
                <a:latin typeface="Times New Roman" panose="02020603050405020304" pitchFamily="18" charset="0"/>
                <a:cs typeface="Times New Roman" panose="02020603050405020304" pitchFamily="18" charset="0"/>
              </a:rPr>
              <a:t>Đối tượng tự </a:t>
            </a:r>
            <a:r>
              <a:rPr lang="nl-NL" sz="3600" b="1" u="sng" smtClean="0">
                <a:solidFill>
                  <a:srgbClr val="FF0000"/>
                </a:solidFill>
                <a:latin typeface="Times New Roman" panose="02020603050405020304" pitchFamily="18" charset="0"/>
                <a:cs typeface="Times New Roman" panose="02020603050405020304" pitchFamily="18" charset="0"/>
              </a:rPr>
              <a:t>nhiên </a:t>
            </a:r>
            <a:r>
              <a:rPr lang="nl-NL" sz="3600" b="1" u="sng">
                <a:solidFill>
                  <a:srgbClr val="FF0000"/>
                </a:solidFill>
                <a:latin typeface="Times New Roman" panose="02020603050405020304" pitchFamily="18" charset="0"/>
                <a:cs typeface="Times New Roman" panose="02020603050405020304" pitchFamily="18" charset="0"/>
              </a:rPr>
              <a:t>và sản phẩm công nghệ.</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684054" y="1752380"/>
            <a:ext cx="15011400" cy="1200329"/>
          </a:xfrm>
          <a:prstGeom prst="rect">
            <a:avLst/>
          </a:prstGeom>
          <a:noFill/>
        </p:spPr>
        <p:txBody>
          <a:bodyPr wrap="square" rtlCol="0">
            <a:spAutoFit/>
          </a:bodyPr>
          <a:lstStyle/>
          <a:p>
            <a:pPr indent="457200" algn="just"/>
            <a:r>
              <a:rPr lang="en-US" sz="3600" i="1" smtClean="0">
                <a:solidFill>
                  <a:srgbClr val="0000FF"/>
                </a:solidFill>
                <a:latin typeface="Times New Roman" panose="02020603050405020304" pitchFamily="18" charset="0"/>
                <a:cs typeface="Times New Roman" panose="02020603050405020304" pitchFamily="18" charset="0"/>
              </a:rPr>
              <a:t>- Trong những đối tượng đó, đối tượng nào do con người làm ra, đối tượng nào không phải do con người làm ra?</a:t>
            </a:r>
            <a:endParaRPr lang="vi-VN" sz="3600" i="1" dirty="0">
              <a:solidFill>
                <a:srgbClr val="0000FF"/>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9776619" y="5738944"/>
            <a:ext cx="1866900" cy="2481975"/>
            <a:chOff x="1127920" y="3810001"/>
            <a:chExt cx="1866900" cy="2481975"/>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802" t="41976" r="37993" b="42705"/>
            <a:stretch>
              <a:fillRect/>
            </a:stretch>
          </p:blipFill>
          <p:spPr bwMode="auto">
            <a:xfrm>
              <a:off x="1127920" y="3810001"/>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6020" y="5768756"/>
              <a:ext cx="1828800" cy="523220"/>
            </a:xfrm>
            <a:prstGeom prst="rect">
              <a:avLst/>
            </a:prstGeom>
            <a:noFill/>
          </p:spPr>
          <p:txBody>
            <a:bodyPr wrap="square" rtlCol="0">
              <a:spAutoFit/>
            </a:bodyPr>
            <a:lstStyle/>
            <a:p>
              <a:pPr algn="ctr"/>
              <a:r>
                <a:rPr lang="en-US" sz="2800" b="1" smtClean="0">
                  <a:solidFill>
                    <a:srgbClr val="0000FF"/>
                  </a:solidFill>
                  <a:latin typeface="Times New Roman" panose="02020603050405020304" pitchFamily="18" charset="0"/>
                  <a:cs typeface="Times New Roman" panose="02020603050405020304" pitchFamily="18" charset="0"/>
                </a:rPr>
                <a:t>Cây xanh</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0037512" y="3657600"/>
            <a:ext cx="1377407" cy="1605409"/>
            <a:chOff x="8541650" y="4471896"/>
            <a:chExt cx="1377407" cy="1605409"/>
          </a:xfrm>
        </p:grpSpPr>
        <p:pic>
          <p:nvPicPr>
            <p:cNvPr id="1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3136" t="44025" r="29187" b="43445"/>
            <a:stretch>
              <a:fillRect/>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653949" y="5538696"/>
              <a:ext cx="1265108" cy="538609"/>
            </a:xfrm>
            <a:prstGeom prst="rect">
              <a:avLst/>
            </a:prstGeom>
            <a:noFill/>
          </p:spPr>
          <p:txBody>
            <a:bodyPr wrap="square" rtlCol="0">
              <a:spAutoFit/>
            </a:bodyPr>
            <a:lstStyle/>
            <a:p>
              <a:r>
                <a:rPr lang="en-US" sz="2800" b="1" smtClean="0">
                  <a:solidFill>
                    <a:srgbClr val="0000FF"/>
                  </a:solidFill>
                  <a:latin typeface="Times New Roman" panose="02020603050405020304" pitchFamily="18" charset="0"/>
                  <a:cs typeface="Times New Roman" panose="02020603050405020304" pitchFamily="18" charset="0"/>
                </a:rPr>
                <a:t>Nón lá</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1321959" y="3329040"/>
            <a:ext cx="2302760" cy="1700160"/>
            <a:chOff x="8004220" y="3954271"/>
            <a:chExt cx="2302760" cy="1700160"/>
          </a:xfrm>
        </p:grpSpPr>
        <p:pic>
          <p:nvPicPr>
            <p:cNvPr id="1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0768" t="43668" r="16204" b="43064"/>
            <a:stretch>
              <a:fillRect/>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437557" y="5115822"/>
              <a:ext cx="1641784" cy="538609"/>
            </a:xfrm>
            <a:prstGeom prst="rect">
              <a:avLst/>
            </a:prstGeom>
            <a:noFill/>
          </p:spPr>
          <p:txBody>
            <a:bodyPr wrap="square" rtlCol="0">
              <a:spAutoFit/>
            </a:bodyPr>
            <a:lstStyle/>
            <a:p>
              <a:pPr algn="ctr"/>
              <a:r>
                <a:rPr lang="en-US" sz="2800" b="1" smtClean="0">
                  <a:solidFill>
                    <a:srgbClr val="0000FF"/>
                  </a:solidFill>
                  <a:latin typeface="Times New Roman" panose="02020603050405020304" pitchFamily="18" charset="0"/>
                  <a:cs typeface="Times New Roman" panose="02020603050405020304" pitchFamily="18" charset="0"/>
                </a:rPr>
                <a:t>Hòn đảo</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13785645" y="3329040"/>
            <a:ext cx="1789470" cy="1933969"/>
            <a:chOff x="13718427" y="3980844"/>
            <a:chExt cx="1789470" cy="1933969"/>
          </a:xfrm>
        </p:grpSpPr>
        <p:pic>
          <p:nvPicPr>
            <p:cNvPr id="14"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4935" t="57822" r="38445" b="25793"/>
            <a:stretch>
              <a:fillRect/>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718427" y="5376204"/>
              <a:ext cx="1789470" cy="538609"/>
            </a:xfrm>
            <a:prstGeom prst="rect">
              <a:avLst/>
            </a:prstGeom>
            <a:noFill/>
          </p:spPr>
          <p:txBody>
            <a:bodyPr wrap="square" rtlCol="0">
              <a:spAutoFit/>
            </a:bodyPr>
            <a:lstStyle/>
            <a:p>
              <a:pPr algn="ctr"/>
              <a:r>
                <a:rPr lang="en-US" sz="2800" b="1" smtClean="0">
                  <a:solidFill>
                    <a:srgbClr val="0000FF"/>
                  </a:solidFill>
                  <a:latin typeface="Times New Roman" panose="02020603050405020304" pitchFamily="18" charset="0"/>
                  <a:cs typeface="Times New Roman" panose="02020603050405020304" pitchFamily="18" charset="0"/>
                </a:rPr>
                <a:t>Đèn học</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11619699" y="5867400"/>
            <a:ext cx="1776420" cy="2368908"/>
            <a:chOff x="11333073" y="6746305"/>
            <a:chExt cx="1776420" cy="2368908"/>
          </a:xfrm>
        </p:grpSpPr>
        <p:pic>
          <p:nvPicPr>
            <p:cNvPr id="15"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226" t="56620" r="29159" b="25793"/>
            <a:stretch>
              <a:fillRect/>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333073" y="8576604"/>
              <a:ext cx="1776420" cy="538609"/>
            </a:xfrm>
            <a:prstGeom prst="rect">
              <a:avLst/>
            </a:prstGeom>
            <a:noFill/>
          </p:spPr>
          <p:txBody>
            <a:bodyPr wrap="square" rtlCol="0">
              <a:spAutoFit/>
            </a:bodyPr>
            <a:lstStyle/>
            <a:p>
              <a:r>
                <a:rPr lang="en-US" sz="2800" b="1" smtClean="0">
                  <a:solidFill>
                    <a:srgbClr val="0000FF"/>
                  </a:solidFill>
                  <a:latin typeface="Times New Roman" panose="02020603050405020304" pitchFamily="18" charset="0"/>
                  <a:cs typeface="Times New Roman" panose="02020603050405020304" pitchFamily="18" charset="0"/>
                </a:rPr>
                <a:t>Quạt điện</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13328587" y="6091881"/>
            <a:ext cx="2505932" cy="2137719"/>
            <a:chOff x="13261369" y="6743685"/>
            <a:chExt cx="2505932" cy="2137719"/>
          </a:xfrm>
        </p:grpSpPr>
        <p:pic>
          <p:nvPicPr>
            <p:cNvPr id="1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2074" t="57822" r="15949" b="25793"/>
            <a:stretch>
              <a:fillRect/>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261369" y="8342795"/>
              <a:ext cx="2505932" cy="538609"/>
            </a:xfrm>
            <a:prstGeom prst="rect">
              <a:avLst/>
            </a:prstGeom>
            <a:noFill/>
          </p:spPr>
          <p:txBody>
            <a:bodyPr wrap="square" rtlCol="0">
              <a:spAutoFit/>
            </a:bodyPr>
            <a:lstStyle/>
            <a:p>
              <a:pPr algn="ctr"/>
              <a:r>
                <a:rPr lang="en-US" sz="2800" b="1" smtClean="0">
                  <a:solidFill>
                    <a:srgbClr val="0000FF"/>
                  </a:solidFill>
                  <a:latin typeface="Times New Roman" panose="02020603050405020304" pitchFamily="18" charset="0"/>
                  <a:cs typeface="Times New Roman" panose="02020603050405020304" pitchFamily="18" charset="0"/>
                </a:rPr>
                <a:t>Máy thu hình</a:t>
              </a:r>
              <a:endParaRPr lang="en-US" sz="2800" b="1">
                <a:solidFill>
                  <a:srgbClr val="0000FF"/>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35615E-6 -3.61111E-6 L -0.55685 0.09566 " pathEditMode="relative" rAng="0" ptsTypes="AA">
                                      <p:cBhvr>
                                        <p:cTn id="6" dur="2000" fill="hold"/>
                                        <p:tgtEl>
                                          <p:spTgt spid="10"/>
                                        </p:tgtEl>
                                        <p:attrNameLst>
                                          <p:attrName>ppt_x</p:attrName>
                                          <p:attrName>ppt_y</p:attrName>
                                        </p:attrNameLst>
                                      </p:cBhvr>
                                      <p:rCtr x="-27843" y="47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43417E-6 -1.66667E-6 L -0.32241 0.12188 " pathEditMode="relative" rAng="0" ptsTypes="AA">
                                      <p:cBhvr>
                                        <p:cTn id="10" dur="2000" fill="hold"/>
                                        <p:tgtEl>
                                          <p:spTgt spid="9"/>
                                        </p:tgtEl>
                                        <p:attrNameLst>
                                          <p:attrName>ppt_x</p:attrName>
                                          <p:attrName>ppt_y</p:attrName>
                                        </p:attrNameLst>
                                      </p:cBhvr>
                                      <p:rCtr x="-16121" y="60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42169E-6 -1.66667E-6 L -0.68734 0.13021 " pathEditMode="relative" rAng="0" ptsTypes="AA">
                                      <p:cBhvr>
                                        <p:cTn id="14" dur="2000" fill="hold"/>
                                        <p:tgtEl>
                                          <p:spTgt spid="7"/>
                                        </p:tgtEl>
                                        <p:attrNameLst>
                                          <p:attrName>ppt_x</p:attrName>
                                          <p:attrName>ppt_y</p:attrName>
                                        </p:attrNameLst>
                                      </p:cBhvr>
                                      <p:rCtr x="-34367" y="651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87303E-6 1.94444E-6 L -0.21416 0.04496 " pathEditMode="relative" rAng="0" ptsTypes="AA">
                                      <p:cBhvr>
                                        <p:cTn id="18" dur="2000" fill="hold"/>
                                        <p:tgtEl>
                                          <p:spTgt spid="23"/>
                                        </p:tgtEl>
                                        <p:attrNameLst>
                                          <p:attrName>ppt_x</p:attrName>
                                          <p:attrName>ppt_y</p:attrName>
                                        </p:attrNameLst>
                                      </p:cBhvr>
                                      <p:rCtr x="-10708" y="224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07002E-6 -5.55556E-7 L -0.67095 0.03715 " pathEditMode="relative" rAng="0" ptsTypes="AA">
                                      <p:cBhvr>
                                        <p:cTn id="22" dur="2000" fill="hold"/>
                                        <p:tgtEl>
                                          <p:spTgt spid="17"/>
                                        </p:tgtEl>
                                        <p:attrNameLst>
                                          <p:attrName>ppt_x</p:attrName>
                                          <p:attrName>ppt_y</p:attrName>
                                        </p:attrNameLst>
                                      </p:cBhvr>
                                      <p:rCtr x="-33548" y="18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99922E-6 3.88889E-6 L -0.67662 0.03368 " pathEditMode="relative" rAng="0" ptsTypes="AA">
                                      <p:cBhvr>
                                        <p:cTn id="26" dur="2000" fill="hold"/>
                                        <p:tgtEl>
                                          <p:spTgt spid="11"/>
                                        </p:tgtEl>
                                        <p:attrNameLst>
                                          <p:attrName>ppt_x</p:attrName>
                                          <p:attrName>ppt_y</p:attrName>
                                        </p:attrNameLst>
                                      </p:cBhvr>
                                      <p:rCtr x="-33831" y="16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51528" y="762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1. </a:t>
            </a:r>
            <a:r>
              <a:rPr lang="nl-NL" sz="3600" b="1" u="sng" smtClean="0">
                <a:solidFill>
                  <a:srgbClr val="FF0000"/>
                </a:solidFill>
                <a:latin typeface="Times New Roman" panose="02020603050405020304" pitchFamily="18" charset="0"/>
                <a:cs typeface="Times New Roman" panose="02020603050405020304" pitchFamily="18" charset="0"/>
              </a:rPr>
              <a:t>Đối tượng tự </a:t>
            </a:r>
            <a:r>
              <a:rPr lang="nl-NL" sz="3600" b="1" u="sng" smtClean="0">
                <a:solidFill>
                  <a:srgbClr val="FF0000"/>
                </a:solidFill>
                <a:latin typeface="Times New Roman" panose="02020603050405020304" pitchFamily="18" charset="0"/>
                <a:cs typeface="Times New Roman" panose="02020603050405020304" pitchFamily="18" charset="0"/>
              </a:rPr>
              <a:t>nhiên </a:t>
            </a:r>
            <a:r>
              <a:rPr lang="nl-NL" sz="3600" b="1" u="sng">
                <a:solidFill>
                  <a:srgbClr val="FF0000"/>
                </a:solidFill>
                <a:latin typeface="Times New Roman" panose="02020603050405020304" pitchFamily="18" charset="0"/>
                <a:cs typeface="Times New Roman" panose="02020603050405020304" pitchFamily="18" charset="0"/>
              </a:rPr>
              <a:t>và sản phẩm công nghệ.</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1356360" y="1981200"/>
            <a:ext cx="11370310" cy="2553335"/>
          </a:xfrm>
          <a:prstGeom prst="rect">
            <a:avLst/>
          </a:prstGeom>
          <a:noFill/>
        </p:spPr>
        <p:txBody>
          <a:bodyPr wrap="square" rtlCol="0">
            <a:spAutoFit/>
          </a:bodyPr>
          <a:lstStyle/>
          <a:p>
            <a:pPr indent="457200" algn="just"/>
            <a:r>
              <a:rPr lang="nl-NL" sz="4000" b="1" i="1">
                <a:solidFill>
                  <a:srgbClr val="FF3399"/>
                </a:solidFill>
                <a:latin typeface="Times New Roman" panose="02020603050405020304" pitchFamily="18" charset="0"/>
                <a:cs typeface="Times New Roman" panose="02020603050405020304"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4000" b="1" i="1" dirty="0">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51528" y="6858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2. </a:t>
            </a:r>
            <a:r>
              <a:rPr lang="nl-NL" sz="3600" b="1" u="sng">
                <a:solidFill>
                  <a:srgbClr val="FF0000"/>
                </a:solidFill>
                <a:latin typeface="Times New Roman" panose="02020603050405020304" pitchFamily="18" charset="0"/>
                <a:cs typeface="Times New Roman" panose="02020603050405020304" pitchFamily="18" charset="0"/>
              </a:rPr>
              <a:t>Tác dụng của một số sản phẩm công nghệ trong gia đình</a:t>
            </a:r>
            <a:r>
              <a:rPr lang="nl-NL" sz="3600" b="1" u="sng" smtClean="0">
                <a:solidFill>
                  <a:srgbClr val="FF0000"/>
                </a:solidFill>
                <a:latin typeface="Times New Roman" panose="02020603050405020304" pitchFamily="18" charset="0"/>
                <a:cs typeface="Times New Roman" panose="02020603050405020304" pitchFamily="18" charset="0"/>
              </a:rPr>
              <a:t>.</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anose="02020603050405020304" pitchFamily="18" charset="0"/>
                <a:cs typeface="Times New Roman" panose="02020603050405020304" pitchFamily="18" charset="0"/>
              </a:rPr>
              <a:t>Quan sát tranh, dựa vào các từ gợi ý: </a:t>
            </a:r>
            <a:r>
              <a:rPr lang="nl-NL" sz="3600" b="1" i="1">
                <a:solidFill>
                  <a:srgbClr val="FF0000"/>
                </a:solidFill>
                <a:latin typeface="Times New Roman" panose="02020603050405020304" pitchFamily="18" charset="0"/>
                <a:cs typeface="Times New Roman" panose="02020603050405020304" pitchFamily="18" charset="0"/>
              </a:rPr>
              <a:t>giải trí, làm mát, chiếu sáng, bảo quản thực phẩm</a:t>
            </a:r>
            <a:r>
              <a:rPr lang="nl-NL" sz="3600" b="1">
                <a:solidFill>
                  <a:srgbClr val="0000FF"/>
                </a:solidFill>
                <a:latin typeface="Times New Roman" panose="02020603050405020304" pitchFamily="18" charset="0"/>
                <a:cs typeface="Times New Roman" panose="02020603050405020304"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1"/>
          <a:srcRect l="30447" t="28511" r="30207" b="17535"/>
          <a:stretch>
            <a:fillRect/>
          </a:stretch>
        </p:blipFill>
        <p:spPr bwMode="auto">
          <a:xfrm>
            <a:off x="823119" y="3962400"/>
            <a:ext cx="7639565" cy="4724400"/>
          </a:xfrm>
          <a:prstGeom prst="rect">
            <a:avLst/>
          </a:prstGeom>
          <a:ln>
            <a:noFill/>
          </a:ln>
        </p:spPr>
      </p:pic>
      <p:pic>
        <p:nvPicPr>
          <p:cNvPr id="52" name="Picture 51"/>
          <p:cNvPicPr/>
          <p:nvPr/>
        </p:nvPicPr>
        <p:blipFill rotWithShape="1">
          <a:blip r:embed="rId2"/>
          <a:srcRect l="30336" t="35633" r="29772" b="29176"/>
          <a:stretch>
            <a:fillRect/>
          </a:stretch>
        </p:blipFill>
        <p:spPr bwMode="auto">
          <a:xfrm>
            <a:off x="8987181" y="4279232"/>
            <a:ext cx="6781800" cy="4090736"/>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22928" y="6858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2. </a:t>
            </a:r>
            <a:r>
              <a:rPr lang="nl-NL" sz="3600" b="1" u="sng">
                <a:solidFill>
                  <a:srgbClr val="FF0000"/>
                </a:solidFill>
                <a:latin typeface="Times New Roman" panose="02020603050405020304" pitchFamily="18" charset="0"/>
                <a:cs typeface="Times New Roman" panose="02020603050405020304" pitchFamily="18" charset="0"/>
              </a:rPr>
              <a:t>Tác dụng của một số sản phẩm công nghệ trong gia đình</a:t>
            </a:r>
            <a:r>
              <a:rPr lang="nl-NL" sz="3600" b="1" u="sng" smtClean="0">
                <a:solidFill>
                  <a:srgbClr val="FF0000"/>
                </a:solidFill>
                <a:latin typeface="Times New Roman" panose="02020603050405020304" pitchFamily="18" charset="0"/>
                <a:cs typeface="Times New Roman" panose="02020603050405020304" pitchFamily="18" charset="0"/>
              </a:rPr>
              <a:t>.</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anose="02020603050405020304" pitchFamily="18" charset="0"/>
                <a:cs typeface="Times New Roman" panose="02020603050405020304" pitchFamily="18" charset="0"/>
              </a:rPr>
              <a:t>Quan sát tranh, dựa vào các từ gợi ý: </a:t>
            </a:r>
            <a:r>
              <a:rPr lang="nl-NL" sz="3600" b="1" i="1">
                <a:solidFill>
                  <a:srgbClr val="FF0000"/>
                </a:solidFill>
                <a:latin typeface="Times New Roman" panose="02020603050405020304" pitchFamily="18" charset="0"/>
                <a:cs typeface="Times New Roman" panose="02020603050405020304" pitchFamily="18" charset="0"/>
              </a:rPr>
              <a:t>giải trí, làm mát, chiếu sáng, bảo quản thực phẩm</a:t>
            </a:r>
            <a:r>
              <a:rPr lang="nl-NL" sz="3600" b="1">
                <a:solidFill>
                  <a:srgbClr val="0000FF"/>
                </a:solidFill>
                <a:latin typeface="Times New Roman" panose="02020603050405020304" pitchFamily="18" charset="0"/>
                <a:cs typeface="Times New Roman" panose="02020603050405020304"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1"/>
          <a:srcRect l="30447" t="28511" r="50679" b="44512"/>
          <a:stretch>
            <a:fillRect/>
          </a:stretch>
        </p:blipFill>
        <p:spPr bwMode="auto">
          <a:xfrm>
            <a:off x="575427" y="3903968"/>
            <a:ext cx="4972092" cy="3411232"/>
          </a:xfrm>
          <a:prstGeom prst="rect">
            <a:avLst/>
          </a:prstGeom>
          <a:ln>
            <a:noFill/>
          </a:ln>
        </p:spPr>
      </p:pic>
      <p:pic>
        <p:nvPicPr>
          <p:cNvPr id="13" name="Picture 12"/>
          <p:cNvPicPr/>
          <p:nvPr/>
        </p:nvPicPr>
        <p:blipFill rotWithShape="1">
          <a:blip r:embed="rId1"/>
          <a:srcRect l="51283" t="28511" r="30207" b="45565"/>
          <a:stretch>
            <a:fillRect/>
          </a:stretch>
        </p:blipFill>
        <p:spPr bwMode="auto">
          <a:xfrm>
            <a:off x="6186061" y="3904184"/>
            <a:ext cx="4543058" cy="3411015"/>
          </a:xfrm>
          <a:prstGeom prst="rect">
            <a:avLst/>
          </a:prstGeom>
          <a:ln>
            <a:noFill/>
          </a:ln>
        </p:spPr>
      </p:pic>
      <p:pic>
        <p:nvPicPr>
          <p:cNvPr id="14" name="Picture 13"/>
          <p:cNvPicPr/>
          <p:nvPr/>
        </p:nvPicPr>
        <p:blipFill rotWithShape="1">
          <a:blip r:embed="rId1"/>
          <a:srcRect l="30447" t="55488" r="50741" b="17535"/>
          <a:stretch>
            <a:fillRect/>
          </a:stretch>
        </p:blipFill>
        <p:spPr bwMode="auto">
          <a:xfrm>
            <a:off x="10805319" y="3904184"/>
            <a:ext cx="4800600" cy="3563416"/>
          </a:xfrm>
          <a:prstGeom prst="rect">
            <a:avLst/>
          </a:prstGeom>
          <a:ln>
            <a:noFill/>
          </a:ln>
        </p:spPr>
      </p:pic>
      <p:sp>
        <p:nvSpPr>
          <p:cNvPr id="15" name="TextBox 14"/>
          <p:cNvSpPr txBox="1"/>
          <p:nvPr/>
        </p:nvSpPr>
        <p:spPr>
          <a:xfrm>
            <a:off x="1966119" y="7439656"/>
            <a:ext cx="2667000" cy="646331"/>
          </a:xfrm>
          <a:prstGeom prst="rect">
            <a:avLst/>
          </a:prstGeom>
          <a:noFill/>
        </p:spPr>
        <p:txBody>
          <a:bodyPr wrap="square" rtlCol="0">
            <a:spAutoFit/>
          </a:bodyPr>
          <a:lstStyle/>
          <a:p>
            <a:pPr indent="457200" algn="just"/>
            <a:r>
              <a:rPr lang="nl-NL" sz="3600" b="1" smtClean="0">
                <a:solidFill>
                  <a:srgbClr val="FF0000"/>
                </a:solidFill>
                <a:latin typeface="Times New Roman" panose="02020603050405020304" pitchFamily="18" charset="0"/>
                <a:cs typeface="Times New Roman" panose="02020603050405020304"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928519" y="7507069"/>
            <a:ext cx="4953000" cy="646331"/>
          </a:xfrm>
          <a:prstGeom prst="rect">
            <a:avLst/>
          </a:prstGeom>
          <a:noFill/>
        </p:spPr>
        <p:txBody>
          <a:bodyPr wrap="square" rtlCol="0">
            <a:spAutoFit/>
          </a:bodyPr>
          <a:lstStyle/>
          <a:p>
            <a:pPr indent="457200" algn="just"/>
            <a:r>
              <a:rPr lang="nl-NL" sz="3600" b="1" smtClean="0">
                <a:solidFill>
                  <a:srgbClr val="FF0000"/>
                </a:solidFill>
                <a:latin typeface="Times New Roman" panose="02020603050405020304" pitchFamily="18" charset="0"/>
                <a:cs typeface="Times New Roman" panose="02020603050405020304" pitchFamily="18" charset="0"/>
              </a:rPr>
              <a:t>Bảo quản thực phẩm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76919" y="7462162"/>
            <a:ext cx="2667000" cy="646331"/>
          </a:xfrm>
          <a:prstGeom prst="rect">
            <a:avLst/>
          </a:prstGeom>
          <a:noFill/>
        </p:spPr>
        <p:txBody>
          <a:bodyPr wrap="square" rtlCol="0">
            <a:spAutoFit/>
          </a:bodyPr>
          <a:lstStyle/>
          <a:p>
            <a:pPr indent="457200" algn="just"/>
            <a:r>
              <a:rPr lang="nl-NL" sz="3600" b="1" smtClean="0">
                <a:solidFill>
                  <a:srgbClr val="FF0000"/>
                </a:solidFill>
                <a:latin typeface="Times New Roman" panose="02020603050405020304" pitchFamily="18" charset="0"/>
                <a:cs typeface="Times New Roman" panose="02020603050405020304"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46728" y="762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0"/>
              </a:spcBef>
              <a:defRPr/>
            </a:pPr>
            <a:r>
              <a:rPr lang="en-US" sz="3200" b="1" u="sng" smtClean="0">
                <a:solidFill>
                  <a:srgbClr val="FF0000"/>
                </a:solidFill>
                <a:latin typeface="Times New Roman" panose="02020603050405020304" pitchFamily="18" charset="0"/>
              </a:rPr>
              <a:t>2. </a:t>
            </a:r>
            <a:r>
              <a:rPr lang="nl-NL" sz="3600" b="1" u="sng">
                <a:solidFill>
                  <a:srgbClr val="FF0000"/>
                </a:solidFill>
                <a:latin typeface="Times New Roman" panose="02020603050405020304" pitchFamily="18" charset="0"/>
                <a:cs typeface="Times New Roman" panose="02020603050405020304" pitchFamily="18" charset="0"/>
              </a:rPr>
              <a:t>Tác dụng của một số sản phẩm công nghệ trong gia đình</a:t>
            </a:r>
            <a:r>
              <a:rPr lang="nl-NL" sz="3600" b="1" u="sng" smtClean="0">
                <a:solidFill>
                  <a:srgbClr val="FF0000"/>
                </a:solidFill>
                <a:latin typeface="Times New Roman" panose="02020603050405020304" pitchFamily="18" charset="0"/>
                <a:cs typeface="Times New Roman" panose="02020603050405020304" pitchFamily="18" charset="0"/>
              </a:rPr>
              <a:t>.</a:t>
            </a:r>
            <a:endParaRPr lang="en-US" sz="3600" b="1" u="sng" smtClean="0">
              <a:solidFill>
                <a:srgbClr val="FF000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anose="02020603050405020304" pitchFamily="18" charset="0"/>
                <a:cs typeface="Times New Roman" panose="02020603050405020304" pitchFamily="18" charset="0"/>
              </a:rPr>
              <a:t>Quan sát tranh, dựa vào các từ gợi ý: </a:t>
            </a:r>
            <a:r>
              <a:rPr lang="nl-NL" sz="3600" b="1" i="1">
                <a:solidFill>
                  <a:srgbClr val="FF0000"/>
                </a:solidFill>
                <a:latin typeface="Times New Roman" panose="02020603050405020304" pitchFamily="18" charset="0"/>
                <a:cs typeface="Times New Roman" panose="02020603050405020304" pitchFamily="18" charset="0"/>
              </a:rPr>
              <a:t>giải trí, làm mát, chiếu sáng, bảo quản thực phẩm</a:t>
            </a:r>
            <a:r>
              <a:rPr lang="nl-NL" sz="3600" b="1">
                <a:solidFill>
                  <a:srgbClr val="0000FF"/>
                </a:solidFill>
                <a:latin typeface="Times New Roman" panose="02020603050405020304" pitchFamily="18" charset="0"/>
                <a:cs typeface="Times New Roman" panose="02020603050405020304"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1"/>
          <a:srcRect l="51368" t="55488" r="30207" b="17535"/>
          <a:stretch>
            <a:fillRect/>
          </a:stretch>
        </p:blipFill>
        <p:spPr bwMode="auto">
          <a:xfrm>
            <a:off x="1279521" y="4049037"/>
            <a:ext cx="6174028" cy="3863236"/>
          </a:xfrm>
          <a:prstGeom prst="rect">
            <a:avLst/>
          </a:prstGeom>
          <a:ln>
            <a:noFill/>
          </a:ln>
        </p:spPr>
      </p:pic>
      <p:pic>
        <p:nvPicPr>
          <p:cNvPr id="52" name="Picture 51"/>
          <p:cNvPicPr/>
          <p:nvPr/>
        </p:nvPicPr>
        <p:blipFill rotWithShape="1">
          <a:blip r:embed="rId2"/>
          <a:srcRect l="30336" t="35633" r="29772" b="29176"/>
          <a:stretch>
            <a:fillRect/>
          </a:stretch>
        </p:blipFill>
        <p:spPr bwMode="auto">
          <a:xfrm>
            <a:off x="8537997" y="4014590"/>
            <a:ext cx="5848721" cy="3605409"/>
          </a:xfrm>
          <a:prstGeom prst="rect">
            <a:avLst/>
          </a:prstGeom>
          <a:ln>
            <a:noFill/>
          </a:ln>
        </p:spPr>
      </p:pic>
      <p:sp>
        <p:nvSpPr>
          <p:cNvPr id="12" name="TextBox 11"/>
          <p:cNvSpPr txBox="1"/>
          <p:nvPr/>
        </p:nvSpPr>
        <p:spPr>
          <a:xfrm>
            <a:off x="2575719" y="7912273"/>
            <a:ext cx="2667000" cy="646331"/>
          </a:xfrm>
          <a:prstGeom prst="rect">
            <a:avLst/>
          </a:prstGeom>
          <a:noFill/>
        </p:spPr>
        <p:txBody>
          <a:bodyPr wrap="square" rtlCol="0">
            <a:spAutoFit/>
          </a:bodyPr>
          <a:lstStyle/>
          <a:p>
            <a:pPr algn="ctr"/>
            <a:r>
              <a:rPr lang="nl-NL" sz="3600" b="1" smtClean="0">
                <a:solidFill>
                  <a:srgbClr val="FF0000"/>
                </a:solidFill>
                <a:latin typeface="Times New Roman" panose="02020603050405020304" pitchFamily="18" charset="0"/>
                <a:cs typeface="Times New Roman" panose="02020603050405020304" pitchFamily="18" charset="0"/>
              </a:rPr>
              <a:t>Làm mát</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48119" y="7696200"/>
            <a:ext cx="2971800" cy="646331"/>
          </a:xfrm>
          <a:prstGeom prst="rect">
            <a:avLst/>
          </a:prstGeom>
          <a:noFill/>
        </p:spPr>
        <p:txBody>
          <a:bodyPr wrap="square" rtlCol="0">
            <a:spAutoFit/>
          </a:bodyPr>
          <a:lstStyle/>
          <a:p>
            <a:pPr algn="ctr"/>
            <a:r>
              <a:rPr lang="nl-NL" sz="3600" b="1" smtClean="0">
                <a:solidFill>
                  <a:srgbClr val="FF0000"/>
                </a:solidFill>
                <a:latin typeface="Times New Roman" panose="02020603050405020304" pitchFamily="18" charset="0"/>
                <a:cs typeface="Times New Roman" panose="02020603050405020304" pitchFamily="18" charset="0"/>
              </a:rPr>
              <a:t>Chiếu sáng</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2200</Words>
  <Application>WPS Presentation</Application>
  <PresentationFormat>Custom</PresentationFormat>
  <Paragraphs>108</Paragraphs>
  <Slides>11</Slides>
  <Notes>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Times New Roman</vt:lpstr>
      <vt:lpstr>Arial</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261</cp:revision>
  <dcterms:created xsi:type="dcterms:W3CDTF">2022-07-10T01:37:00Z</dcterms:created>
  <dcterms:modified xsi:type="dcterms:W3CDTF">2024-05-03T16:30:48Z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B4A4A08F60A240849E5A5A10768844BF</vt:lpwstr>
  </property>
  <property fmtid="{D5CDD505-2E9C-101B-9397-08002B2CF9AE}" pid="3" name="KSOProductBuildVer">
    <vt:lpwstr>1033-12.2.0.16909</vt:lpwstr>
  </property>
</Properties>
</file>