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27" r:id="rId3"/>
    <p:sldId id="408" r:id="rId4"/>
    <p:sldId id="437" r:id="rId5"/>
    <p:sldId id="438" r:id="rId6"/>
    <p:sldId id="439" r:id="rId7"/>
    <p:sldId id="443" r:id="rId8"/>
    <p:sldId id="448" r:id="rId9"/>
    <p:sldId id="340" r:id="rId10"/>
  </p:sldIdLst>
  <p:sldSz cx="16276320" cy="9144000"/>
  <p:notesSz cx="6858000" cy="9144000"/>
  <p:custDataLst>
    <p:tags r:id="rId1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437005" indent="-52260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154555" indent="-78295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04" userDrawn="1">
          <p15:clr>
            <a:srgbClr val="A4A3A4"/>
          </p15:clr>
        </p15:guide>
        <p15:guide id="2" pos="512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0000CC"/>
    <a:srgbClr val="FF0066"/>
    <a:srgbClr val="FF7C80"/>
    <a:srgbClr val="EDF6F7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 showGuides="1">
      <p:cViewPr varScale="1">
        <p:scale>
          <a:sx n="60" d="100"/>
          <a:sy n="60" d="100"/>
        </p:scale>
        <p:origin x="-67" y="-178"/>
      </p:cViewPr>
      <p:guideLst>
        <p:guide orient="horz" pos="2904"/>
        <p:guide pos="5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2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43700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15455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592195" algn="l" defTabSz="14370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380" algn="l" defTabSz="14370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200" algn="l" defTabSz="14370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385" algn="l" defTabSz="14370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panose="020B0604020202020204" pitchFamily="34" charset="0"/>
              </a:rPr>
            </a:fld>
            <a:endParaRPr lang="en-US" altLang="en-US" sz="1200">
              <a:cs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185" indent="0" algn="ctr">
              <a:buNone/>
              <a:defRPr/>
            </a:lvl2pPr>
            <a:lvl3pPr marL="1437005" indent="0" algn="ctr">
              <a:buNone/>
              <a:defRPr/>
            </a:lvl3pPr>
            <a:lvl4pPr marL="2155190" indent="0" algn="ctr">
              <a:buNone/>
              <a:defRPr/>
            </a:lvl4pPr>
            <a:lvl5pPr marL="2874010" indent="0" algn="ctr">
              <a:buNone/>
              <a:defRPr/>
            </a:lvl5pPr>
            <a:lvl6pPr marL="3592195" indent="0" algn="ctr">
              <a:buNone/>
              <a:defRPr/>
            </a:lvl6pPr>
            <a:lvl7pPr marL="4310380" indent="0" algn="ctr">
              <a:buNone/>
              <a:defRPr/>
            </a:lvl7pPr>
            <a:lvl8pPr marL="5029200" indent="0" algn="ctr">
              <a:buNone/>
              <a:defRPr/>
            </a:lvl8pPr>
            <a:lvl9pPr marL="574738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185" indent="0">
              <a:buNone/>
              <a:defRPr sz="2800"/>
            </a:lvl2pPr>
            <a:lvl3pPr marL="1437005" indent="0">
              <a:buNone/>
              <a:defRPr sz="2500"/>
            </a:lvl3pPr>
            <a:lvl4pPr marL="2155190" indent="0">
              <a:buNone/>
              <a:defRPr sz="2200"/>
            </a:lvl4pPr>
            <a:lvl5pPr marL="2874010" indent="0">
              <a:buNone/>
              <a:defRPr sz="2200"/>
            </a:lvl5pPr>
            <a:lvl6pPr marL="3592195" indent="0">
              <a:buNone/>
              <a:defRPr sz="2200"/>
            </a:lvl6pPr>
            <a:lvl7pPr marL="4310380" indent="0">
              <a:buNone/>
              <a:defRPr sz="2200"/>
            </a:lvl7pPr>
            <a:lvl8pPr marL="5029200" indent="0">
              <a:buNone/>
              <a:defRPr sz="2200"/>
            </a:lvl8pPr>
            <a:lvl9pPr marL="5747385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185" indent="0">
              <a:buNone/>
              <a:defRPr sz="3100" b="1"/>
            </a:lvl2pPr>
            <a:lvl3pPr marL="1437005" indent="0">
              <a:buNone/>
              <a:defRPr sz="2800" b="1"/>
            </a:lvl3pPr>
            <a:lvl4pPr marL="2155190" indent="0">
              <a:buNone/>
              <a:defRPr sz="2500" b="1"/>
            </a:lvl4pPr>
            <a:lvl5pPr marL="2874010" indent="0">
              <a:buNone/>
              <a:defRPr sz="2500" b="1"/>
            </a:lvl5pPr>
            <a:lvl6pPr marL="3592195" indent="0">
              <a:buNone/>
              <a:defRPr sz="2500" b="1"/>
            </a:lvl6pPr>
            <a:lvl7pPr marL="4310380" indent="0">
              <a:buNone/>
              <a:defRPr sz="2500" b="1"/>
            </a:lvl7pPr>
            <a:lvl8pPr marL="5029200" indent="0">
              <a:buNone/>
              <a:defRPr sz="2500" b="1"/>
            </a:lvl8pPr>
            <a:lvl9pPr marL="5747385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185" indent="0">
              <a:buNone/>
              <a:defRPr sz="3100" b="1"/>
            </a:lvl2pPr>
            <a:lvl3pPr marL="1437005" indent="0">
              <a:buNone/>
              <a:defRPr sz="2800" b="1"/>
            </a:lvl3pPr>
            <a:lvl4pPr marL="2155190" indent="0">
              <a:buNone/>
              <a:defRPr sz="2500" b="1"/>
            </a:lvl4pPr>
            <a:lvl5pPr marL="2874010" indent="0">
              <a:buNone/>
              <a:defRPr sz="2500" b="1"/>
            </a:lvl5pPr>
            <a:lvl6pPr marL="3592195" indent="0">
              <a:buNone/>
              <a:defRPr sz="2500" b="1"/>
            </a:lvl6pPr>
            <a:lvl7pPr marL="4310380" indent="0">
              <a:buNone/>
              <a:defRPr sz="2500" b="1"/>
            </a:lvl7pPr>
            <a:lvl8pPr marL="5029200" indent="0">
              <a:buNone/>
              <a:defRPr sz="2500" b="1"/>
            </a:lvl8pPr>
            <a:lvl9pPr marL="5747385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185" indent="0">
              <a:buNone/>
              <a:defRPr sz="1900"/>
            </a:lvl2pPr>
            <a:lvl3pPr marL="1437005" indent="0">
              <a:buNone/>
              <a:defRPr sz="1600"/>
            </a:lvl3pPr>
            <a:lvl4pPr marL="2155190" indent="0">
              <a:buNone/>
              <a:defRPr sz="1400"/>
            </a:lvl4pPr>
            <a:lvl5pPr marL="2874010" indent="0">
              <a:buNone/>
              <a:defRPr sz="1400"/>
            </a:lvl5pPr>
            <a:lvl6pPr marL="3592195" indent="0">
              <a:buNone/>
              <a:defRPr sz="1400"/>
            </a:lvl6pPr>
            <a:lvl7pPr marL="4310380" indent="0">
              <a:buNone/>
              <a:defRPr sz="1400"/>
            </a:lvl7pPr>
            <a:lvl8pPr marL="5029200" indent="0">
              <a:buNone/>
              <a:defRPr sz="1400"/>
            </a:lvl8pPr>
            <a:lvl9pPr marL="574738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185" indent="0">
              <a:buNone/>
              <a:defRPr sz="4400"/>
            </a:lvl2pPr>
            <a:lvl3pPr marL="1437005" indent="0">
              <a:buNone/>
              <a:defRPr sz="3800"/>
            </a:lvl3pPr>
            <a:lvl4pPr marL="2155190" indent="0">
              <a:buNone/>
              <a:defRPr sz="3100"/>
            </a:lvl4pPr>
            <a:lvl5pPr marL="2874010" indent="0">
              <a:buNone/>
              <a:defRPr sz="3100"/>
            </a:lvl5pPr>
            <a:lvl6pPr marL="3592195" indent="0">
              <a:buNone/>
              <a:defRPr sz="3100"/>
            </a:lvl6pPr>
            <a:lvl7pPr marL="4310380" indent="0">
              <a:buNone/>
              <a:defRPr sz="3100"/>
            </a:lvl7pPr>
            <a:lvl8pPr marL="5029200" indent="0">
              <a:buNone/>
              <a:defRPr sz="3100"/>
            </a:lvl8pPr>
            <a:lvl9pPr marL="5747385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185" indent="0">
              <a:buNone/>
              <a:defRPr sz="1900"/>
            </a:lvl2pPr>
            <a:lvl3pPr marL="1437005" indent="0">
              <a:buNone/>
              <a:defRPr sz="1600"/>
            </a:lvl3pPr>
            <a:lvl4pPr marL="2155190" indent="0">
              <a:buNone/>
              <a:defRPr sz="1400"/>
            </a:lvl4pPr>
            <a:lvl5pPr marL="2874010" indent="0">
              <a:buNone/>
              <a:defRPr sz="1400"/>
            </a:lvl5pPr>
            <a:lvl6pPr marL="3592195" indent="0">
              <a:buNone/>
              <a:defRPr sz="1400"/>
            </a:lvl6pPr>
            <a:lvl7pPr marL="4310380" indent="0">
              <a:buNone/>
              <a:defRPr sz="1400"/>
            </a:lvl7pPr>
            <a:lvl8pPr marL="5029200" indent="0">
              <a:buNone/>
              <a:defRPr sz="1400"/>
            </a:lvl8pPr>
            <a:lvl9pPr marL="574738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/>
          <a:lstStyle>
            <a:lvl1pPr eaLnBrk="1" hangingPunct="1">
              <a:defRPr sz="2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/>
          <a:lstStyle>
            <a:lvl1pPr algn="ctr" eaLnBrk="1" hangingPunct="1">
              <a:defRPr sz="2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/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5pPr>
      <a:lvl6pPr marL="718185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6pPr>
      <a:lvl7pPr marL="1437005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7pPr>
      <a:lvl8pPr marL="215519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8pPr>
      <a:lvl9pPr marL="2874010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538480" indent="-538480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7130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780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330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605" indent="-35941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790" indent="-35941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610" indent="-35941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95" indent="-359410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185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7005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190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4010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95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380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200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385" algn="l" defTabSz="1437005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image" Target="../media/image8.GIF"/><Relationship Id="rId6" Type="http://schemas.openxmlformats.org/officeDocument/2006/relationships/image" Target="../media/image7.GIF"/><Relationship Id="rId5" Type="http://schemas.openxmlformats.org/officeDocument/2006/relationships/image" Target="../media/image6.wmf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tags" Target="../tags/tag1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1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anose="02020603050405020304" pitchFamily="18" charset="0"/>
              </a:rPr>
              <a:t>TRƯỜNG TIỂU HỌC ĐOÀN LẬP</a:t>
            </a:r>
            <a:endParaRPr lang="en-US" altLang="en-US" sz="3500" b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508919" y="4343401"/>
            <a:ext cx="12953999" cy="2220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6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 Tiếng Việt lớp 3</a:t>
            </a:r>
            <a:endParaRPr lang="en-US" sz="6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ts val="1800"/>
              </a:spcBef>
              <a:defRPr/>
            </a:pPr>
            <a:endParaRPr lang="en-US" sz="60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CHÀO MỪNG QUÝ THẦY CÔ</a:t>
            </a:r>
            <a:endParaRPr lang="en-US" sz="60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VỀ DỰ GIỜ THĂM LỚP</a:t>
            </a:r>
            <a:endParaRPr lang="en-US" sz="60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651760" y="6857365"/>
            <a:ext cx="5974715" cy="88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no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FF0066"/>
                </a:solidFill>
                <a:latin typeface="Times New Roman" panose="02020603050405020304" pitchFamily="18" charset="0"/>
              </a:rPr>
              <a:t>Giáo viên:</a:t>
            </a:r>
            <a:r>
              <a:rPr lang="vi-VN" altLang="en-US" sz="2800" b="1" i="1">
                <a:solidFill>
                  <a:srgbClr val="FF0066"/>
                </a:solidFill>
                <a:latin typeface="Times New Roman" panose="02020603050405020304" pitchFamily="18" charset="0"/>
              </a:rPr>
              <a:t>Nguyễn Thị Kim Phượng</a:t>
            </a:r>
            <a:endParaRPr lang="en-US" altLang="en-US" sz="2800" b="1" i="1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>
                <a:solidFill>
                  <a:srgbClr val="FF0066"/>
                </a:solidFill>
                <a:latin typeface="Times New Roman" panose="02020603050405020304" pitchFamily="18" charset="0"/>
              </a:rPr>
              <a:t>Lớp:  3</a:t>
            </a:r>
            <a:r>
              <a:rPr lang="vi-VN" altLang="en-US" sz="2800" b="1" i="1">
                <a:solidFill>
                  <a:srgbClr val="FF0066"/>
                </a:solidFill>
                <a:latin typeface="Times New Roman" panose="02020603050405020304" pitchFamily="18" charset="0"/>
              </a:rPr>
              <a:t>C</a:t>
            </a:r>
            <a:endParaRPr lang="vi-VN" altLang="en-US" sz="2800" b="1" i="1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09600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647822"/>
            <a:ext cx="4191000" cy="675640"/>
            <a:chOff x="1508919" y="1718224"/>
            <a:chExt cx="3733800" cy="675640"/>
          </a:xfrm>
        </p:grpSpPr>
        <p:sp>
          <p:nvSpPr>
            <p:cNvPr id="10" name="Rectangle 9"/>
            <p:cNvSpPr/>
            <p:nvPr/>
          </p:nvSpPr>
          <p:spPr>
            <a:xfrm>
              <a:off x="1508919" y="1718224"/>
              <a:ext cx="3733800" cy="675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Luyện tập.</a:t>
              </a:r>
              <a:endParaRPr lang="en-US" sz="3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356402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23119" y="2324930"/>
            <a:ext cx="146145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Bài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Các câu trong đoạn văn dưới đây được gọi là câu kể. Hãy sắp xếp các câu đó vào nhóm thích hợp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b="1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923962" y="6248400"/>
          <a:ext cx="14605757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1157"/>
                <a:gridCol w="4648200"/>
                <a:gridCol w="5486400"/>
              </a:tblGrid>
              <a:tr h="61599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giới thiệu</a:t>
                      </a:r>
                      <a:endParaRPr lang="en-US" sz="32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nêu đặc điểm</a:t>
                      </a:r>
                      <a:endParaRPr lang="en-US" sz="32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nêu hoạt động</a:t>
                      </a:r>
                      <a:endParaRPr lang="en-US" sz="32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8610">
                <a:tc>
                  <a:txBody>
                    <a:bodyPr/>
                    <a:lstStyle/>
                    <a:p>
                      <a:pPr algn="just"/>
                      <a:endParaRPr lang="en-US" sz="32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32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en-US" sz="320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823119" y="3711476"/>
            <a:ext cx="14859000" cy="3107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là bút nâu. </a:t>
            </a:r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40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cao nhất hộp bút vì hiếm khi được gọt.</a:t>
            </a:r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0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Đây là bút đỏ, bạn của tớ.</a:t>
            </a:r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0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Bút đỏ thì thấp một mẩu vì đươc gọt quá nhiều. </a:t>
            </a:r>
            <a:r>
              <a:rPr lang="en-US" sz="4000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en-US" sz="40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dùng keo gắn bút đỏ vào bên cạnh tớ để khi bạn nhìn được ra ngoài hộp bút.</a:t>
            </a:r>
            <a:endParaRPr lang="en-US" sz="4000" b="1" i="1" smtClean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sz="3600" b="1" i="1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737169" y="1905249"/>
            <a:ext cx="13966284" cy="675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Chọn thông tin đúng về câu kể. </a:t>
            </a:r>
            <a:endParaRPr lang="en-US" sz="3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94719" y="3523978"/>
            <a:ext cx="11582400" cy="3952316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508919" y="7702301"/>
            <a:ext cx="137922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kể dùng để kể, tả, giới thiệu... Kết thúc bằng dấu chấm.</a:t>
            </a:r>
            <a:endParaRPr lang="en-US" sz="44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56519" y="1219200"/>
            <a:ext cx="14478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Xếp các câu dưới đây vào nhóm thích hợp</a:t>
            </a:r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nêu lý </a:t>
            </a:r>
            <a:r>
              <a:rPr lang="vi-VN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38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800" b="1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8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Bút nâu trông như thế nào?</a:t>
            </a:r>
            <a:endParaRPr lang="en-US" sz="3800" b="1" i="1" smtClean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8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Bút nâu là một người bạn tốt.</a:t>
            </a:r>
            <a:endParaRPr lang="en-US" sz="3800" b="1" i="1" smtClean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800" b="1" i="1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Bút nâu nhảy với bút vàng, lắng nghe ước mơ của bút tím.</a:t>
            </a:r>
            <a:endParaRPr lang="en-US" sz="3800" b="1" i="1" smtClean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nl-NL" sz="4000" b="1" i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Bút nâu gắn bút đỏ vào bên cạnh mình để làm gì?</a:t>
            </a:r>
            <a:endParaRPr lang="en-US" sz="3800" b="1" i="1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1508919" y="4800599"/>
          <a:ext cx="13703148" cy="304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2300"/>
                <a:gridCol w="6019648"/>
                <a:gridCol w="5791200"/>
              </a:tblGrid>
              <a:tr h="1387649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 câu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kể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hỏi</a:t>
                      </a:r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830176"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 do</a:t>
                      </a:r>
                      <a:endParaRPr lang="en-US" sz="28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30176">
                <a:tc vMerge="1"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85119" y="22860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Tìm dấu câu phù hợp thay cho ô vuông:</a:t>
            </a:r>
            <a:endParaRPr lang="en-US" sz="38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08663" y="3683507"/>
            <a:ext cx="14630400" cy="3969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là thành viên mới của lớp 3A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vừa chuyển từ trường khác đến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Bạn ấy vui vẻ giới thiệu: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là Tuệ Minh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Tớ thích chơi cờ vua và múa ba lê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 xôn xao đáp lại: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cậu đẹp quá 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 thích chơi cờ vua lắm 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muốn tham gia vào câu lạc bộ cờ vua cùng chúng tớ không 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14519" y="3835569"/>
            <a:ext cx="306251" cy="40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693354" y="4407069"/>
            <a:ext cx="306251" cy="40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852319" y="4902031"/>
            <a:ext cx="306251" cy="40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flipH="1">
            <a:off x="13244830" y="4902200"/>
            <a:ext cx="313055" cy="4057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062119" y="6579276"/>
            <a:ext cx="306251" cy="40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5066205" y="7188369"/>
            <a:ext cx="306251" cy="40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309296" y="6019800"/>
            <a:ext cx="306251" cy="40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08919" y="2514600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Tìm dấu câu phù hợp thay cho ô vuông:</a:t>
            </a:r>
            <a:endParaRPr lang="en-US" sz="38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40721" y="3431909"/>
            <a:ext cx="14465198" cy="3969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là thành viên mới của lớp 3A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vừa chuyển từ trường khác đến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Bạn ấy vui vẻ giới thiệu: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tên là Tuệ Minh. Tớ thích chơi cờ vua và múa ba lê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bạn xôn xao đáp lại:</a:t>
            </a:r>
            <a:endParaRPr lang="vi-VN" sz="36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 của cậu đẹp quá 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 cũng thích chơi cờ vua lắm 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vi-VN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 có muốn tham gia vào câu lạc bộ cờ vua cùng chúng tớ không </a:t>
            </a:r>
            <a:r>
              <a:rPr 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</a:t>
            </a:r>
            <a:r>
              <a:rPr lang="vi-VN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dặn dò</a:t>
            </a:r>
            <a:endParaRPr 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alt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GV cùng HS củng cố nội dung tiết học</a:t>
            </a:r>
            <a:endParaRPr 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GV nhận xét tiết học</a:t>
            </a:r>
            <a:endParaRPr 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GV nhắc nhở, dặn dò HS </a:t>
            </a:r>
            <a:endParaRPr 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GV giao bài về nhà</a:t>
            </a:r>
            <a:endParaRPr lang="en-US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/>
                <a:cs typeface="Arial" panose="020B0604020202020204"/>
              </a:rPr>
              <a:t>XIN CHÂN THÀNH CẢM ƠN </a:t>
            </a:r>
            <a:endParaRPr lang="vi-VN" sz="5700" kern="10">
              <a:ln w="19050">
                <a:solidFill>
                  <a:srgbClr val="FFFF00"/>
                </a:solidFill>
                <a:rou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anose="020B0604020202020204"/>
              <a:cs typeface="Arial" panose="020B0604020202020204"/>
            </a:endParaRP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 panose="020B0604020202020204"/>
                <a:cs typeface="Arial" panose="020B0604020202020204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 panose="020B0604020202020204"/>
              <a:cs typeface="Arial" panose="020B0604020202020204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p="http://schemas.openxmlformats.org/presentationml/2006/main">
  <p:tag name="PPSNARRATION" val="23,1047787239,C:\Users\Tailieu\Documents\Bai giang duong truong son_pptx\Media.ppcx"/>
</p:tagLst>
</file>

<file path=ppt/tags/tag2.xml><?xml version="1.0" encoding="utf-8"?>
<p:tagLst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0</TotalTime>
  <Words>1772</Words>
  <Application>WPS Presentation</Application>
  <PresentationFormat>Custom</PresentationFormat>
  <Paragraphs>71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SimSun</vt:lpstr>
      <vt:lpstr>Wingdings</vt:lpstr>
      <vt:lpstr>Times New Roman</vt:lpstr>
      <vt:lpstr>Arial</vt:lpstr>
      <vt:lpstr>Microsoft YaHei</vt:lpstr>
      <vt:lpstr>Arial Unicode MS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1086</cp:revision>
  <dcterms:created xsi:type="dcterms:W3CDTF">2008-09-09T22:52:00Z</dcterms:created>
  <dcterms:modified xsi:type="dcterms:W3CDTF">2023-10-18T22:30:24Z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916974F5382746D492161D4284EC29CA_12</vt:lpwstr>
  </property>
  <property fmtid="{D5CDD505-2E9C-101B-9397-08002B2CF9AE}" pid="3" name="KSOProductBuildVer">
    <vt:lpwstr>1033-12.2.0.13266</vt:lpwstr>
  </property>
</Properties>
</file>