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27" r:id="rId3"/>
    <p:sldId id="445" r:id="rId4"/>
    <p:sldId id="446" r:id="rId5"/>
    <p:sldId id="444" r:id="rId6"/>
    <p:sldId id="438" r:id="rId7"/>
    <p:sldId id="439" r:id="rId8"/>
    <p:sldId id="441" r:id="rId9"/>
    <p:sldId id="442" r:id="rId10"/>
    <p:sldId id="340" r:id="rId11"/>
  </p:sldIdLst>
  <p:sldSz cx="16276320" cy="9144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DF6F7"/>
    <a:srgbClr val="0000FF"/>
    <a:srgbClr val="FF3399"/>
    <a:srgbClr val="FF0066"/>
    <a:srgbClr val="FF7C80"/>
    <a:srgbClr val="0000CC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71" d="100"/>
          <a:sy n="71" d="100"/>
        </p:scale>
        <p:origin x="62" y="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2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</a:t>
            </a:r>
            <a:r>
              <a:rPr lang="vi-VN" alt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ĐOÀN LẬP</a:t>
            </a:r>
            <a:endParaRPr lang="en-US" altLang="en-US" sz="36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9766" y="4015046"/>
            <a:ext cx="11221897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6494962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Nguyễn Thị Kim Phượng</a:t>
            </a:r>
            <a:endParaRPr lang="en-US" altLang="en-US" sz="32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:  3</a:t>
            </a:r>
            <a:r>
              <a:rPr lang="vi-VN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B</a:t>
            </a:r>
            <a:endParaRPr lang="en-US" altLang="en-US" sz="32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9" y="331496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553200"/>
            <a:ext cx="4334745" cy="165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3119" y="5334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853257" y="2266429"/>
            <a:ext cx="11221897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TẬP: TỪ CHỈ ĐẶC ĐIỂM; CÂU KHIẾN.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010400"/>
            <a:ext cx="6875962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Nguyễn Thị Kim Phượng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1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9" y="331496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553200"/>
            <a:ext cx="4334745" cy="165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89919" y="838200"/>
            <a:ext cx="13966284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3333FF"/>
                </a:solidFill>
                <a:latin typeface="Times New Roman" panose="02020603050405020304"/>
                <a:ea typeface="Times New Roman" panose="02020603050405020304"/>
              </a:rPr>
              <a:t>Tìm từ chỉ đặc điểm có trong đoạn thơ dưới đây:</a:t>
            </a:r>
            <a:endParaRPr lang="en-US" sz="3600" dirty="0">
              <a:solidFill>
                <a:srgbClr val="3333FF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0319" y="2197150"/>
            <a:ext cx="7013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một giờ Văn như thế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em im phắc lặng nghe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vắng nhà ngày bão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giảng miệt mài say mê.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6919" y="6457674"/>
            <a:ext cx="14697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từ (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đang,tần tảo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chỉ đặc điểm thường nói về người phụ nữ làm lụng vất vả, chăm lo cho gia đình. )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Vụng về : vụng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(nghĩa trong bài: không thạo, không quen làm, không quen chăm con của người bố trong bài thơ ....).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6519" y="4749514"/>
            <a:ext cx="8915400" cy="13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20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Từ chỉ đặc điểm là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dịu dàng, đảm đang, tần tảo, vụng về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01082" y="2197150"/>
            <a:ext cx="75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cũng nghĩ đến mẹ mình </a:t>
            </a:r>
            <a:endParaRPr lang="en-US" sz="36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dàng, đảm đang, tần tảo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thương thương bố mình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Vụng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chăm con ngày bão.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(Nguyễn 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Mai)</a:t>
            </a:r>
            <a:endParaRPr lang="vi-VN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58209" y="1273433"/>
            <a:ext cx="11156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>
                <a:solidFill>
                  <a:srgbClr val="3333FF"/>
                </a:solidFill>
                <a:latin typeface="Times New Roman" panose="02020603050405020304"/>
                <a:ea typeface="Times New Roman" panose="02020603050405020304"/>
              </a:rPr>
              <a:t>Ghép mỗi câu sau với kiểu câu thích hợp</a:t>
            </a:r>
            <a:endParaRPr lang="vi-VN" sz="4000" b="1" dirty="0">
              <a:solidFill>
                <a:srgbClr val="3333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923780" y="2059851"/>
            <a:ext cx="13835142" cy="1673949"/>
          </a:xfrm>
        </p:spPr>
        <p:txBody>
          <a:bodyPr>
            <a:noAutofit/>
          </a:bodyPr>
          <a:lstStyle/>
          <a:p>
            <a:pPr algn="l"/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Chị xóa dòng 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ăn không ngon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chị!</a:t>
            </a:r>
            <a:b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A, bố rất đẹp trai nữa ạ!</a:t>
            </a:r>
            <a:b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</a:t>
            </a:r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 cúi viết thêm vào tấm thiệp.</a:t>
            </a:r>
            <a:endParaRPr lang="en-US" sz="4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ubtitle 32"/>
          <p:cNvSpPr>
            <a:spLocks noGrp="1"/>
          </p:cNvSpPr>
          <p:nvPr>
            <p:ph type="subTitle" idx="1"/>
          </p:nvPr>
        </p:nvSpPr>
        <p:spPr>
          <a:xfrm>
            <a:off x="2255064" y="3886200"/>
            <a:ext cx="10363199" cy="685800"/>
          </a:xfrm>
        </p:spPr>
        <p:txBody>
          <a:bodyPr>
            <a:normAutofit/>
          </a:bodyPr>
          <a:lstStyle/>
          <a:p>
            <a:pPr algn="l"/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kể                 Câu cảm                Câu 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61319" y="4800600"/>
          <a:ext cx="13944600" cy="3312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2200"/>
                <a:gridCol w="3962400"/>
              </a:tblGrid>
              <a:tr h="5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Câu văn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Kiểu câu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700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j-lt"/>
                          <a:ea typeface="+mj-ea"/>
                          <a:cs typeface="Times New Roman" panose="02020603050405020304" pitchFamily="18" charset="0"/>
                        </a:rPr>
                        <a:t>1. Chị xóa dòng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j-lt"/>
                          <a:ea typeface="+mj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j-lt"/>
                          <a:ea typeface="+mj-ea"/>
                          <a:cs typeface="Times New Roman" panose="02020603050405020304" pitchFamily="18" charset="0"/>
                        </a:rPr>
                        <a:t>Nấu ăn không ngon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j-lt"/>
                          <a:ea typeface="+mj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j-lt"/>
                          <a:ea typeface="+mj-ea"/>
                          <a:cs typeface="Times New Roman" panose="02020603050405020304" pitchFamily="18" charset="0"/>
                        </a:rPr>
                        <a:t> đi chị!</a:t>
                      </a:r>
                      <a:endParaRPr lang="en-US" sz="4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Câu khiến</a:t>
                      </a:r>
                      <a:endParaRPr lang="en-US" sz="4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805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j-lt"/>
                          <a:ea typeface="+mj-ea"/>
                          <a:cs typeface="Times New Roman" panose="02020603050405020304" pitchFamily="18" charset="0"/>
                        </a:rPr>
                        <a:t>2. A, bố rất đẹp trai nữa ạ!</a:t>
                      </a:r>
                      <a:endParaRPr lang="en-US" sz="4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Câu cảm </a:t>
                      </a:r>
                      <a:endParaRPr lang="en-US" sz="4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+mj-lt"/>
                          <a:ea typeface="+mj-ea"/>
                          <a:cs typeface="Times New Roman" panose="02020603050405020304" pitchFamily="18" charset="0"/>
                        </a:rPr>
                        <a:t>3.Chị cắm cúi viết thêm vào tấm thiệp.</a:t>
                      </a:r>
                      <a:endParaRPr lang="en-US" sz="4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Câu kể </a:t>
                      </a:r>
                      <a:endParaRPr lang="en-US" sz="4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8919" y="22946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800" b="1" dirty="0">
                <a:solidFill>
                  <a:srgbClr val="3333FF"/>
                </a:solidFill>
                <a:latin typeface="Times New Roman" panose="02020603050405020304"/>
                <a:ea typeface="Times New Roman" panose="02020603050405020304"/>
              </a:rPr>
              <a:t>Nêu dấu hiệu nhận biết câu khiến</a:t>
            </a:r>
            <a:r>
              <a:rPr lang="vi-VN" sz="3800" b="1" dirty="0">
                <a:solidFill>
                  <a:srgbClr val="3333FF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vi-VN" sz="3800" b="1" dirty="0">
              <a:solidFill>
                <a:srgbClr val="3333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63435" y="32766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vi-VN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câu khiến: Chị xóa </a:t>
            </a:r>
            <a:r>
              <a:rPr lang="vi-VN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</a:t>
            </a:r>
            <a:r>
              <a:rPr lang="en-US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</a:t>
            </a:r>
            <a:r>
              <a:rPr lang="vi-VN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ngon</a:t>
            </a:r>
            <a:r>
              <a:rPr lang="en-US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vi-VN" sz="3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chị!</a:t>
            </a:r>
            <a:endParaRPr lang="en-US" sz="3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87235" y="4909028"/>
            <a:ext cx="139662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nhận biết của câu khiến là:trong câu có từ “đi”, cuối câu có dấu chấm than ( ! ), câu dùng để nêu yêu cầu, đề nghị, mong muốn</a:t>
            </a:r>
            <a:r>
              <a:rPr lang="en-US" sz="3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23118" y="2666999"/>
          <a:ext cx="14935201" cy="4929406"/>
        </p:xfrm>
        <a:graphic>
          <a:graphicData uri="http://schemas.openxmlformats.org/drawingml/2006/table">
            <a:tbl>
              <a:tblPr firstRow="1" firstCol="1" lastCol="1" bandRow="1" bandCol="1">
                <a:tableStyleId>{7DF18680-E054-41AD-8BC1-D1AEF772440D}</a:tableStyleId>
              </a:tblPr>
              <a:tblGrid>
                <a:gridCol w="8101538"/>
                <a:gridCol w="6833663"/>
              </a:tblGrid>
              <a:tr h="604279">
                <a:tc>
                  <a:txBody>
                    <a:bodyPr/>
                    <a:lstStyle/>
                    <a:p>
                      <a:pPr marL="0" marR="0" lvl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hỏi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trả lời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2183">
                <a:tc>
                  <a:txBody>
                    <a:bodyPr/>
                    <a:lstStyle/>
                    <a:p>
                      <a:pPr marL="514350" marR="0" lvl="0" indent="-514350" algn="l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Nhờ người thân hướng dẫn làm bưu thiếp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M:Chị hướng dẫn em làm bưu thiếp đi!</a:t>
                      </a:r>
                      <a:endParaRPr kumimoji="0" lang="en-US" sz="3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80337">
                <a:tc>
                  <a:txBody>
                    <a:bodyPr/>
                    <a:lstStyle/>
                    <a:p>
                      <a:pPr marL="0" marR="0" lvl="0" indent="0" algn="l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b) Muốn các em nhỏ trật tự khi xem phim trong rạp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4318">
                <a:tc>
                  <a:txBody>
                    <a:bodyPr/>
                    <a:lstStyle/>
                    <a:p>
                      <a:pPr marL="0" marR="0" lvl="0" indent="0" algn="l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c) Muốn bố mẹ cho về thăm quê 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6046">
                <a:tc>
                  <a:txBody>
                    <a:bodyPr/>
                    <a:lstStyle/>
                    <a:p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d) Muốn bố mua cho cuốn truyện mình thích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66119" y="298704"/>
          <a:ext cx="11811000" cy="177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1000"/>
              </a:tblGrid>
              <a:tr h="153009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nl-NL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+mn-cs"/>
                        </a:rPr>
                        <a:t>Sử dụng các từ </a:t>
                      </a:r>
                      <a:r>
                        <a:rPr kumimoji="0" lang="nl-NL" sz="3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+mn-cs"/>
                        </a:rPr>
                        <a:t>hãy, </a:t>
                      </a:r>
                      <a:r>
                        <a:rPr kumimoji="0" lang="vi-VN" sz="3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+mn-cs"/>
                        </a:rPr>
                        <a:t>đừ</a:t>
                      </a:r>
                      <a:r>
                        <a:rPr kumimoji="0" lang="nl-NL" sz="3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+mn-cs"/>
                        </a:rPr>
                        <a:t>ng, chớ, đi, thôi, nào, nhé </a:t>
                      </a:r>
                      <a:r>
                        <a:rPr kumimoji="0" lang="nl-NL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+mn-cs"/>
                        </a:rPr>
                        <a:t> để đặt câu khiến trong mỗi tình huống dưới đây: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1772</Words>
  <Application>WPS Presentation</Application>
  <PresentationFormat>Custom</PresentationFormat>
  <Paragraphs>85</Paragraphs>
  <Slides>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Times New Roman</vt:lpstr>
      <vt:lpstr>Arial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Chị xóa dòng “Nấu ăn không ngon” đi chị! 2. A, bố rất đẹp trai nữa ạ! 3. Chị cắm cúi viết thêm vào tấm thiệp.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1102</cp:revision>
  <dcterms:created xsi:type="dcterms:W3CDTF">2008-09-09T22:52:00Z</dcterms:created>
  <dcterms:modified xsi:type="dcterms:W3CDTF">2023-08-22T03:32:46Z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75D9F19B8D814D99887EC28E6D687607</vt:lpwstr>
  </property>
  <property fmtid="{D5CDD505-2E9C-101B-9397-08002B2CF9AE}" pid="3" name="KSOProductBuildVer">
    <vt:lpwstr>1033-11.2.0.11537</vt:lpwstr>
  </property>
</Properties>
</file>