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9"/>
  </p:notesMasterIdLst>
  <p:sldIdLst>
    <p:sldId id="491" r:id="rId2"/>
    <p:sldId id="485" r:id="rId3"/>
    <p:sldId id="492" r:id="rId4"/>
    <p:sldId id="308" r:id="rId5"/>
    <p:sldId id="300" r:id="rId6"/>
    <p:sldId id="301" r:id="rId7"/>
    <p:sldId id="303" r:id="rId8"/>
    <p:sldId id="302" r:id="rId9"/>
    <p:sldId id="304" r:id="rId10"/>
    <p:sldId id="493" r:id="rId11"/>
    <p:sldId id="312" r:id="rId12"/>
    <p:sldId id="483" r:id="rId13"/>
    <p:sldId id="484" r:id="rId14"/>
    <p:sldId id="489" r:id="rId15"/>
    <p:sldId id="358" r:id="rId16"/>
    <p:sldId id="365" r:id="rId17"/>
    <p:sldId id="366" r:id="rId18"/>
    <p:sldId id="367" r:id="rId19"/>
    <p:sldId id="481" r:id="rId20"/>
    <p:sldId id="482" r:id="rId21"/>
    <p:sldId id="354" r:id="rId22"/>
    <p:sldId id="495" r:id="rId23"/>
    <p:sldId id="497" r:id="rId24"/>
    <p:sldId id="488" r:id="rId25"/>
    <p:sldId id="494" r:id="rId26"/>
    <p:sldId id="359" r:id="rId27"/>
    <p:sldId id="314" r:id="rId28"/>
  </p:sldIdLst>
  <p:sldSz cx="12161838" cy="6858000"/>
  <p:notesSz cx="6858000" cy="9144000"/>
  <p:embeddedFontLst>
    <p:embeddedFont>
      <p:font typeface="Chewy" panose="020B0604020202020204" charset="0"/>
      <p:regular r:id="rId30"/>
    </p:embeddedFont>
    <p:embeddedFont>
      <p:font typeface="Manrope" panose="020B0604020202020204" charset="0"/>
      <p:regular r:id="rId31"/>
      <p:bold r:id="rId32"/>
    </p:embeddedFont>
    <p:embeddedFont>
      <p:font typeface="Montserrat" panose="020B0604020202020204" charset="0"/>
      <p:regular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Passion One" panose="020B0604020202020204" charset="0"/>
      <p:regular r:id="rId38"/>
      <p:bold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Kim Phượng" initials="NTKP" lastIdx="2" clrIdx="0">
    <p:extLst>
      <p:ext uri="{19B8F6BF-5375-455C-9EA6-DF929625EA0E}">
        <p15:presenceInfo xmlns:p15="http://schemas.microsoft.com/office/powerpoint/2012/main" userId="Nguyễn Thị Kim Phượ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0EA"/>
    <a:srgbClr val="F55168"/>
    <a:srgbClr val="ABCF51"/>
    <a:srgbClr val="FFCCCC"/>
    <a:srgbClr val="232323"/>
    <a:srgbClr val="DAF3C3"/>
    <a:srgbClr val="000000"/>
    <a:srgbClr val="FCE7AF"/>
    <a:srgbClr val="EED4F8"/>
    <a:srgbClr val="E2F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2" autoAdjust="0"/>
    <p:restoredTop sz="87477" autoAdjust="0"/>
  </p:normalViewPr>
  <p:slideViewPr>
    <p:cSldViewPr snapToGrid="0">
      <p:cViewPr varScale="1">
        <p:scale>
          <a:sx n="72" d="100"/>
          <a:sy n="72" d="100"/>
        </p:scale>
        <p:origin x="662" y="125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0890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8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64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50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95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6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7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hoa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351385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hoa để quay về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hoa để quay về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6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4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9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2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7625" y="475731"/>
            <a:ext cx="10246588" cy="99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7625" y="1300756"/>
            <a:ext cx="10246588" cy="4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11481793" y="5685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" name="Google Shape;33;p4"/>
          <p:cNvSpPr/>
          <p:nvPr/>
        </p:nvSpPr>
        <p:spPr>
          <a:xfrm>
            <a:off x="10848069" y="322567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" name="Google Shape;34;p4"/>
          <p:cNvSpPr/>
          <p:nvPr/>
        </p:nvSpPr>
        <p:spPr>
          <a:xfrm>
            <a:off x="11481780" y="968434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4"/>
          <p:cNvSpPr/>
          <p:nvPr/>
        </p:nvSpPr>
        <p:spPr>
          <a:xfrm>
            <a:off x="-241999" y="6138667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4"/>
          <p:cNvSpPr/>
          <p:nvPr/>
        </p:nvSpPr>
        <p:spPr>
          <a:xfrm>
            <a:off x="0" y="5979318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176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0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7" r:id="rId3"/>
    <p:sldLayoutId id="2147483679" r:id="rId4"/>
    <p:sldLayoutId id="2147483680" r:id="rId5"/>
    <p:sldLayoutId id="2147483685" r:id="rId6"/>
    <p:sldLayoutId id="2147483687" r:id="rId7"/>
    <p:sldLayoutId id="2147483688" r:id="rId8"/>
    <p:sldLayoutId id="214748368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4.wav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9.xml"/><Relationship Id="rId1" Type="http://schemas.openxmlformats.org/officeDocument/2006/relationships/audio" Target="file:///E:\GIAO%20AN%20DIEN%20TU\Gia%20Dinh%20Nho%20Hanh%20Phuc%20To%20.mp3.mp3" TargetMode="External"/><Relationship Id="rId6" Type="http://schemas.openxmlformats.org/officeDocument/2006/relationships/image" Target="../media/image35.wmf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" Target="slide6.xml"/><Relationship Id="rId7" Type="http://schemas.openxmlformats.org/officeDocument/2006/relationships/image" Target="../media/image7.png"/><Relationship Id="rId12" Type="http://schemas.openxmlformats.org/officeDocument/2006/relationships/slide" Target="slide9.xml"/><Relationship Id="rId2" Type="http://schemas.openxmlformats.org/officeDocument/2006/relationships/image" Target="../media/image5.jp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0.gif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8.xml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4.jp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B5ABBD4-1935-4390-BE3D-1B3DAC2E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795"/>
            <a:ext cx="12161838" cy="702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Imagenes de rosas con gif - Imagui">
            <a:extLst>
              <a:ext uri="{FF2B5EF4-FFF2-40B4-BE49-F238E27FC236}">
                <a16:creationId xmlns:a16="http://schemas.microsoft.com/office/drawing/2014/main" id="{A3999548-8515-416C-9566-EE7BAF7B0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19" y="-24772"/>
            <a:ext cx="6375463" cy="123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>
            <a:extLst>
              <a:ext uri="{FF2B5EF4-FFF2-40B4-BE49-F238E27FC236}">
                <a16:creationId xmlns:a16="http://schemas.microsoft.com/office/drawing/2014/main" id="{A846E007-6ED6-4AC8-9EEB-2A1E5852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27" y="1440033"/>
            <a:ext cx="1048958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Nhiệt liệt chào mừng các thầy cô về dự giờ thăm lớp 3B</a:t>
            </a:r>
            <a:endParaRPr kumimoji="0" lang="en-US" altLang="en-US" sz="6000" b="1" i="1" u="none" strike="noStrike" kern="0" cap="none" spc="0" normalizeH="0" baseline="0" noProof="0" dirty="0">
              <a:ln>
                <a:noFill/>
              </a:ln>
              <a:solidFill>
                <a:srgbClr val="FF3466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 Tiếng Việt 3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2BB4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 viên: Nguyễn Thị Kim Phượng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50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 dirty="0">
                <a:solidFill>
                  <a:schemeClr val="accent3"/>
                </a:solidFill>
                <a:latin typeface="+mj-lt"/>
              </a:rPr>
              <a:t>1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.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Xếp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các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từ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in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đậm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dưới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đây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vào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nhóm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thích</a:t>
            </a:r>
            <a:r>
              <a:rPr lang="en-US" sz="32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BE1759AA-C9F3-8AE6-78B1-B07CD8FE064E}"/>
              </a:ext>
            </a:extLst>
          </p:cNvPr>
          <p:cNvSpPr txBox="1">
            <a:spLocks/>
          </p:cNvSpPr>
          <p:nvPr/>
        </p:nvSpPr>
        <p:spPr>
          <a:xfrm>
            <a:off x="571836" y="883921"/>
            <a:ext cx="11391564" cy="2103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a. Ở bờ ao nhà tôi có một bụi kim ngân. Cứ vào dịp tháng Năm, từ các kẽ lá nảy ra từng chùm hoa hai bông,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trắng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 xíu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thơm ngát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(Theo Trần Hoài Dung)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1D5CD513-0B3A-D539-6676-151FC1673A89}"/>
              </a:ext>
            </a:extLst>
          </p:cNvPr>
          <p:cNvSpPr txBox="1">
            <a:spLocks/>
          </p:cNvSpPr>
          <p:nvPr/>
        </p:nvSpPr>
        <p:spPr>
          <a:xfrm>
            <a:off x="571836" y="2987041"/>
            <a:ext cx="11391564" cy="22555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Nai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lông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</a:rPr>
              <a:t>nâu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</a:rPr>
              <a:t>nhạt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mịn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màng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bốn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cẳng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+mj-lt"/>
              </a:rPr>
              <a:t>ng</a:t>
            </a:r>
            <a:r>
              <a:rPr lang="en-US" sz="3200" b="1" dirty="0" err="1">
                <a:solidFill>
                  <a:srgbClr val="000000"/>
                </a:solidFill>
                <a:latin typeface="+mj-lt"/>
              </a:rPr>
              <a:t>hều</a:t>
            </a:r>
            <a:r>
              <a:rPr lang="en-US" sz="3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đôi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cà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kheo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</a:rPr>
              <a:t>nhỏ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tai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vểnh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r"/>
            <a:r>
              <a:rPr lang="en-US" sz="32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Nguyệt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)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B3695-1C8D-1076-F49B-5663CF1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196839"/>
            <a:ext cx="11391564" cy="1526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86181-B8E3-482E-A42D-5363B601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210726"/>
            <a:ext cx="11391564" cy="15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6824551-9590-469F-B714-E7DDF21D0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617" y="2568767"/>
            <a:ext cx="9768781" cy="1082800"/>
          </a:xfrm>
        </p:spPr>
        <p:txBody>
          <a:bodyPr/>
          <a:lstStyle/>
          <a:p>
            <a:pPr marL="100965" marR="12700" algn="just">
              <a:lnSpc>
                <a:spcPct val="110000"/>
              </a:lnSpc>
            </a:pPr>
            <a:r>
              <a:rPr lang="vi-VN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ngữ </a:t>
            </a:r>
            <a:r>
              <a:rPr lang="vi-VN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hương vị: là từ ngữ chỉ mùi, vị của sự vật ( nhận biết được bằng giác quan khứu giác- mũi ngửi; vị giác- lưỡi nếm 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1809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46296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F4FF"/>
              </a:buClr>
              <a:buSzPts val="4200"/>
              <a:buFont typeface="Chewy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1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Xếp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in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đậm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dưới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đây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nhóm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thích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3466"/>
                </a:solidFill>
                <a:effectLst/>
                <a:uLnTx/>
                <a:uFillTx/>
                <a:latin typeface="Arial"/>
                <a:sym typeface="Chewy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.</a:t>
            </a:r>
          </a:p>
        </p:txBody>
      </p:sp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BE1759AA-C9F3-8AE6-78B1-B07CD8FE064E}"/>
              </a:ext>
            </a:extLst>
          </p:cNvPr>
          <p:cNvSpPr txBox="1">
            <a:spLocks/>
          </p:cNvSpPr>
          <p:nvPr/>
        </p:nvSpPr>
        <p:spPr>
          <a:xfrm>
            <a:off x="571836" y="883921"/>
            <a:ext cx="11391564" cy="2103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F4FF"/>
              </a:buClr>
              <a:buSzPts val="4200"/>
              <a:buFont typeface="Chew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a. Ở bờ ao nhà tôi có một bụi kim ngân. Cứ vào dịp tháng Năm, từ các kẽ lá nảy ra từng chùm hoa hai bông, một bông màu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vàng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, một bông màu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trắng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,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nhỏ xíu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,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thơm ngát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F4FF"/>
              </a:buClr>
              <a:buSzPts val="4200"/>
              <a:buFont typeface="Chew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(Theo Trần Hoài Dung)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Chewy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1D5CD513-0B3A-D539-6676-151FC1673A89}"/>
              </a:ext>
            </a:extLst>
          </p:cNvPr>
          <p:cNvSpPr txBox="1">
            <a:spLocks/>
          </p:cNvSpPr>
          <p:nvPr/>
        </p:nvSpPr>
        <p:spPr>
          <a:xfrm>
            <a:off x="571836" y="2987041"/>
            <a:ext cx="11391564" cy="22555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F4FF"/>
              </a:buClr>
              <a:buSzPts val="4200"/>
              <a:buFont typeface="Chew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lông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màu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nhạt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,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mịn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màng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bốn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cẳng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Arial"/>
              </a:rPr>
              <a:t>ngh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trên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cà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kheo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đầu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hai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vểnh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lên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F4FF"/>
              </a:buClr>
              <a:buSzPts val="4200"/>
              <a:buFont typeface="Chewy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Nguyệt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Ánh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Chew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B3695-1C8D-1076-F49B-5663CF1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196839"/>
            <a:ext cx="11391564" cy="1526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86181-B8E3-482E-A42D-5363B601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210726"/>
            <a:ext cx="11391564" cy="15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C673F3E-D1BD-4222-A351-6A5649724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8" y="2568767"/>
            <a:ext cx="11089757" cy="1082800"/>
          </a:xfrm>
        </p:spPr>
        <p:txBody>
          <a:bodyPr/>
          <a:lstStyle/>
          <a:p>
            <a:r>
              <a:rPr lang="vi-VN" sz="4800" dirty="0">
                <a:solidFill>
                  <a:srgbClr val="FF0000"/>
                </a:solidFill>
                <a:latin typeface="+mn-lt"/>
              </a:rPr>
              <a:t>Từ chỉ đặc điểm là những từ ngữ chỉ màu sắc, hình dáng, kích thước, hương vị... của sự vật, hiện tượng.</a:t>
            </a:r>
            <a:endParaRPr 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39CA4E-0AA1-4CFC-9292-399774688F8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4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859127" y="3429000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5400" b="1" dirty="0">
                <a:solidFill>
                  <a:schemeClr val="accent3"/>
                </a:solidFill>
                <a:latin typeface="+mj-lt"/>
              </a:rPr>
              <a:t>2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.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Tìm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thêm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từ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ngữ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chỉ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đặc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điểm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theo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ba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nhóm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nêu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trên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và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đặt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câu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với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2 – 3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từ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ngữ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tìm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accent3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chemeClr val="accent3"/>
                </a:solidFill>
                <a:latin typeface="+mj-lt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4400" dirty="0">
                <a:solidFill>
                  <a:srgbClr val="FF0000"/>
                </a:solidFill>
                <a:latin typeface="+mj-lt"/>
              </a:rPr>
              <a:t>M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Hoa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mướp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màu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+mj-lt"/>
              </a:rPr>
              <a:t>vàng</a:t>
            </a:r>
            <a:r>
              <a:rPr lang="en-US" sz="4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+mj-lt"/>
              </a:rPr>
              <a:t>rực</a:t>
            </a:r>
            <a:r>
              <a:rPr lang="en-US" sz="4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+mj-lt"/>
              </a:rPr>
              <a:t>rỡ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670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 phượng luyến lưu tuổi học trò - Báo Long An Online">
            <a:extLst>
              <a:ext uri="{FF2B5EF4-FFF2-40B4-BE49-F238E27FC236}">
                <a16:creationId xmlns:a16="http://schemas.microsoft.com/office/drawing/2014/main" id="{1BEB8D1B-07C7-D5AB-BF7E-A37E771C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2250830"/>
            <a:ext cx="4184573" cy="36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3DF168-6D08-039F-3150-625FCF54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44" y="2250830"/>
            <a:ext cx="3368675" cy="36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the Difference Between a Tree and a Shrub?">
            <a:extLst>
              <a:ext uri="{FF2B5EF4-FFF2-40B4-BE49-F238E27FC236}">
                <a16:creationId xmlns:a16="http://schemas.microsoft.com/office/drawing/2014/main" id="{2D745810-6C3F-0C38-D0A3-C3EA6A94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98" y="2250829"/>
            <a:ext cx="3963520" cy="36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073D4E-9862-2A77-FFF9-9DEB8414E1A7}"/>
              </a:ext>
            </a:extLst>
          </p:cNvPr>
          <p:cNvSpPr txBox="1"/>
          <p:nvPr/>
        </p:nvSpPr>
        <p:spPr>
          <a:xfrm>
            <a:off x="3448865" y="143138"/>
            <a:ext cx="5268416" cy="1446550"/>
          </a:xfrm>
          <a:prstGeom prst="rect">
            <a:avLst/>
          </a:prstGeom>
          <a:solidFill>
            <a:srgbClr val="FCE1E5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Từ ngữ </a:t>
            </a:r>
          </a:p>
          <a:p>
            <a:pPr algn="ctr"/>
            <a:r>
              <a:rPr lang="en-US" sz="4400"/>
              <a:t>chỉ màu sắc</a:t>
            </a:r>
          </a:p>
        </p:txBody>
      </p:sp>
    </p:spTree>
    <p:extLst>
      <p:ext uri="{BB962C8B-B14F-4D97-AF65-F5344CB8AC3E}">
        <p14:creationId xmlns:p14="http://schemas.microsoft.com/office/powerpoint/2010/main" val="1600079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52F346-33AE-588B-E8DF-0FD136554DDA}"/>
              </a:ext>
            </a:extLst>
          </p:cNvPr>
          <p:cNvSpPr txBox="1"/>
          <p:nvPr/>
        </p:nvSpPr>
        <p:spPr>
          <a:xfrm>
            <a:off x="3800951" y="155823"/>
            <a:ext cx="4559935" cy="144655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Từ ngữ chỉ hình dáng, kích thước</a:t>
            </a:r>
          </a:p>
        </p:txBody>
      </p:sp>
      <p:pic>
        <p:nvPicPr>
          <p:cNvPr id="2050" name="Picture 2" descr="Free Elephant Clipart and Animations">
            <a:extLst>
              <a:ext uri="{FF2B5EF4-FFF2-40B4-BE49-F238E27FC236}">
                <a16:creationId xmlns:a16="http://schemas.microsoft.com/office/drawing/2014/main" id="{514DA46B-6F67-9D2C-B9A9-FD2374056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798" y="4113499"/>
            <a:ext cx="4283894" cy="30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ECABF-BDC1-B7E8-E9F2-1D9D2747B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795" y="-1"/>
            <a:ext cx="3569049" cy="4774293"/>
          </a:xfrm>
          <a:prstGeom prst="rect">
            <a:avLst/>
          </a:prstGeom>
        </p:spPr>
      </p:pic>
      <p:pic>
        <p:nvPicPr>
          <p:cNvPr id="2054" name="Picture 6" descr="Horizontal Road Clipart ">
            <a:extLst>
              <a:ext uri="{FF2B5EF4-FFF2-40B4-BE49-F238E27FC236}">
                <a16:creationId xmlns:a16="http://schemas.microsoft.com/office/drawing/2014/main" id="{C7BEC056-85CD-9E1E-3279-B43A0887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013"/>
            <a:ext cx="2546985" cy="20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inted Hand Highway Curved Cartoon Road Clipart">
            <a:extLst>
              <a:ext uri="{FF2B5EF4-FFF2-40B4-BE49-F238E27FC236}">
                <a16:creationId xmlns:a16="http://schemas.microsoft.com/office/drawing/2014/main" id="{CC7F0871-081B-C7E9-0EC2-2E6B4DD3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38" y="3860387"/>
            <a:ext cx="3992722" cy="29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ownload Fat Woman Png - Fat Cartoon People PNG Image with No Background -  PNGkey.com">
            <a:extLst>
              <a:ext uri="{FF2B5EF4-FFF2-40B4-BE49-F238E27FC236}">
                <a16:creationId xmlns:a16="http://schemas.microsoft.com/office/drawing/2014/main" id="{2459F409-A3FE-4291-5917-FC3932A2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57" y="2590522"/>
            <a:ext cx="3484442" cy="425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749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1B94CE-F2D8-6AF6-2C77-1DD58DACD816}"/>
              </a:ext>
            </a:extLst>
          </p:cNvPr>
          <p:cNvSpPr txBox="1"/>
          <p:nvPr/>
        </p:nvSpPr>
        <p:spPr>
          <a:xfrm>
            <a:off x="4008221" y="201543"/>
            <a:ext cx="4145395" cy="1446550"/>
          </a:xfrm>
          <a:prstGeom prst="rect">
            <a:avLst/>
          </a:prstGeom>
          <a:solidFill>
            <a:srgbClr val="E2F4B7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Từ ngữ </a:t>
            </a:r>
          </a:p>
          <a:p>
            <a:pPr algn="ctr"/>
            <a:r>
              <a:rPr lang="en-US" sz="4400"/>
              <a:t>chỉ hương vị</a:t>
            </a:r>
          </a:p>
        </p:txBody>
      </p:sp>
      <p:pic>
        <p:nvPicPr>
          <p:cNvPr id="1026" name="Picture 2" descr="Ớt, Quả Ớt Nhỏ, Tải PNG Free - KhoThietKe.Net">
            <a:extLst>
              <a:ext uri="{FF2B5EF4-FFF2-40B4-BE49-F238E27FC236}">
                <a16:creationId xmlns:a16="http://schemas.microsoft.com/office/drawing/2014/main" id="{678CE0FA-EDF5-8E95-9FCE-557A9E33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4" y="2277738"/>
            <a:ext cx="2137298" cy="149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 Chanh Xanh, Hình Tách Nền PNG - KhoThietKe.Net">
            <a:extLst>
              <a:ext uri="{FF2B5EF4-FFF2-40B4-BE49-F238E27FC236}">
                <a16:creationId xmlns:a16="http://schemas.microsoft.com/office/drawing/2014/main" id="{E79483DF-FDDB-91DE-C469-F4153CAF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8" y="4312428"/>
            <a:ext cx="2458204" cy="12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ty TNHH Khổ Qua Rừng Hiệp Vân - Đặc sản Long Khánh Đồng Nai">
            <a:extLst>
              <a:ext uri="{FF2B5EF4-FFF2-40B4-BE49-F238E27FC236}">
                <a16:creationId xmlns:a16="http://schemas.microsoft.com/office/drawing/2014/main" id="{9C5643A9-CF26-29BB-F4EE-6E7A2BD1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616" y="544243"/>
            <a:ext cx="3721358" cy="37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bo 1.5kg kẹo dẻo chip chip trái cây [loại đặc biệt] hàng ngon nhà làm |  Kẹo | Vinmarti.Com">
            <a:extLst>
              <a:ext uri="{FF2B5EF4-FFF2-40B4-BE49-F238E27FC236}">
                <a16:creationId xmlns:a16="http://schemas.microsoft.com/office/drawing/2014/main" id="{B7D7A9AB-2995-968B-05C6-3BD7E6610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418" y="2347164"/>
            <a:ext cx="63436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F86AF-9760-11A7-4F23-DA4B37566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3133" y="3451014"/>
            <a:ext cx="4548705" cy="34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64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5755-D01C-4B89-A40E-CFD4A566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Trò chơi tiếp sức</a:t>
            </a:r>
            <a:br>
              <a:rPr lang="vi-VN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</a:b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thêm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đặc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điểm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theo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nhóm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60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nêu</a:t>
            </a:r>
            <a:r>
              <a:rPr lang="en-US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60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trên.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839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F6DD0-8D9B-4497-8B4C-EA2CD10E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2</a:t>
            </a:fld>
            <a:endParaRPr lang="en-US"/>
          </a:p>
        </p:txBody>
      </p:sp>
      <p:pic>
        <p:nvPicPr>
          <p:cNvPr id="3" name="Chú Ếch con - Nhạc thiếu nhi có lời - âm thanh hay">
            <a:hlinkClick r:id="" action="ppaction://media"/>
            <a:extLst>
              <a:ext uri="{FF2B5EF4-FFF2-40B4-BE49-F238E27FC236}">
                <a16:creationId xmlns:a16="http://schemas.microsoft.com/office/drawing/2014/main" id="{867C7966-CF60-47CA-8CF4-3B3C1B93F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A6C4B-61CA-4EC9-B5CF-6874A680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18" y="475817"/>
            <a:ext cx="10324215" cy="1863346"/>
          </a:xfrm>
        </p:spPr>
        <p:txBody>
          <a:bodyPr/>
          <a:lstStyle/>
          <a:p>
            <a:r>
              <a:rPr lang="vi-VN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Đ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ặt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2 – 3 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ngữ</a:t>
            </a:r>
            <a:r>
              <a:rPr lang="vi-VN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chỉ đặc điểm vừa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tìm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5400" dirty="0" err="1">
                <a:solidFill>
                  <a:srgbClr val="FF3466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5400" dirty="0">
                <a:solidFill>
                  <a:srgbClr val="FF3466"/>
                </a:solidFill>
                <a:latin typeface="Arial"/>
                <a:cs typeface="Arial"/>
                <a:sym typeface="Arial"/>
              </a:rPr>
              <a:t>.</a:t>
            </a:r>
            <a:endParaRPr lang="en-US" sz="5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B1DD8B-1728-4743-A662-A28350705661}"/>
              </a:ext>
            </a:extLst>
          </p:cNvPr>
          <p:cNvSpPr/>
          <p:nvPr/>
        </p:nvSpPr>
        <p:spPr>
          <a:xfrm>
            <a:off x="1945757" y="3214856"/>
            <a:ext cx="8898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</a:pPr>
            <a:r>
              <a:rPr lang="en-US" sz="4400" dirty="0">
                <a:solidFill>
                  <a:srgbClr val="FF0000"/>
                </a:solidFill>
              </a:rPr>
              <a:t>M</a:t>
            </a:r>
            <a:r>
              <a:rPr lang="en-US" sz="4400" dirty="0"/>
              <a:t>: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mướp</a:t>
            </a:r>
            <a:r>
              <a:rPr lang="en-US" sz="4400" dirty="0"/>
              <a:t> </a:t>
            </a:r>
            <a:r>
              <a:rPr lang="en-US" sz="4400" dirty="0" err="1"/>
              <a:t>màu</a:t>
            </a:r>
            <a:r>
              <a:rPr lang="en-US" sz="4400" dirty="0"/>
              <a:t> </a:t>
            </a:r>
            <a:r>
              <a:rPr lang="en-US" sz="4400" b="1" dirty="0" err="1"/>
              <a:t>vàng</a:t>
            </a:r>
            <a:r>
              <a:rPr lang="en-US" sz="4400" b="1" dirty="0"/>
              <a:t> </a:t>
            </a:r>
            <a:r>
              <a:rPr lang="en-US" sz="4400" b="1" dirty="0" err="1"/>
              <a:t>rực</a:t>
            </a:r>
            <a:r>
              <a:rPr lang="en-US" sz="4400" b="1" dirty="0"/>
              <a:t> </a:t>
            </a:r>
            <a:r>
              <a:rPr lang="en-US" sz="4400" b="1" dirty="0" err="1"/>
              <a:t>rỡ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996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0744" y="-30899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3. Dựa vào tranh, chọn từ thích hợp thay cho ô vuông.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363BC-FDA4-7B2F-0605-1F5A5C430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422" y="2044031"/>
            <a:ext cx="3295416" cy="38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85606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0" i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>
                <a:effectLst/>
                <a:latin typeface="Roboto" panose="02000000000000000000" pitchFamily="2" charset="0"/>
              </a:rPr>
              <a:t>Trong họ hàng nhà chổi thì có bé chổi rơm vào loại 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xinh xắn </a:t>
            </a:r>
            <a:r>
              <a:rPr lang="vi-VN" sz="3000" b="0" i="0">
                <a:effectLst/>
                <a:latin typeface="Roboto" panose="02000000000000000000" pitchFamily="2" charset="0"/>
              </a:rPr>
              <a:t>nhất. Cô có chiếc váy 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vàng óng</a:t>
            </a:r>
            <a:r>
              <a:rPr lang="vi-VN" sz="3000" b="0" i="0">
                <a:effectLst/>
                <a:latin typeface="Roboto" panose="02000000000000000000" pitchFamily="2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3000" b="0" i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>
                <a:effectLst/>
                <a:latin typeface="Roboto" panose="02000000000000000000" pitchFamily="2" charset="0"/>
              </a:rPr>
              <a:t>Tuy </a:t>
            </a:r>
            <a:r>
              <a:rPr lang="en-US" sz="3000" b="0" i="0">
                <a:effectLst/>
                <a:latin typeface="Roboto" panose="02000000000000000000" pitchFamily="2" charset="0"/>
              </a:rPr>
              <a:t>   </a:t>
            </a:r>
            <a:r>
              <a:rPr lang="vi-VN" sz="3000" b="0" i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bé</a:t>
            </a:r>
            <a:r>
              <a:rPr lang="vi-VN" sz="3000" b="0" i="0">
                <a:effectLst/>
                <a:latin typeface="Roboto" panose="02000000000000000000" pitchFamily="2" charset="0"/>
              </a:rPr>
              <a:t> </a:t>
            </a:r>
            <a:r>
              <a:rPr lang="en-US" sz="3000" b="0" i="0">
                <a:effectLst/>
                <a:latin typeface="Roboto" panose="02000000000000000000" pitchFamily="2" charset="0"/>
              </a:rPr>
              <a:t>    </a:t>
            </a:r>
            <a:r>
              <a:rPr lang="vi-VN" sz="3000" b="0" i="0">
                <a:effectLst/>
                <a:latin typeface="Roboto" panose="02000000000000000000" pitchFamily="2" charset="0"/>
              </a:rPr>
              <a:t>nhưng chổi rơm rất được việc. Ngày hai lần, chị Thùy Linh mang chổi ra quét nhà. Chỉ quét nhà thôi, còn sân, vườn đã có chổi khác cứng hơn.</a:t>
            </a:r>
            <a:endParaRPr lang="en-US" sz="3000" b="0" i="0">
              <a:effectLst/>
              <a:latin typeface="Roboto" panose="02000000000000000000" pitchFamily="2" charset="0"/>
            </a:endParaRPr>
          </a:p>
          <a:p>
            <a:pPr algn="r"/>
            <a:r>
              <a:rPr lang="en-US" sz="3000">
                <a:latin typeface="Roboto" panose="02000000000000000000" pitchFamily="2" charset="0"/>
              </a:rPr>
              <a:t>(Theo Vũ Duy Thông)</a:t>
            </a:r>
            <a:endParaRPr lang="vi-VN" sz="3000" b="0" i="0">
              <a:effectLst/>
              <a:latin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E202DD-B87A-5428-9EC0-6F1187DE56C3}"/>
              </a:ext>
            </a:extLst>
          </p:cNvPr>
          <p:cNvSpPr/>
          <p:nvPr/>
        </p:nvSpPr>
        <p:spPr>
          <a:xfrm>
            <a:off x="1216069" y="858069"/>
            <a:ext cx="7015656" cy="6826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bé 	     xinh xắn		vàng óng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F4FE70-BDA1-DD5B-3BEF-4B66AF2B5E00}"/>
              </a:ext>
            </a:extLst>
          </p:cNvPr>
          <p:cNvSpPr/>
          <p:nvPr/>
        </p:nvSpPr>
        <p:spPr>
          <a:xfrm>
            <a:off x="1749972" y="2412123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7015654" y="2439809"/>
            <a:ext cx="162384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B4D4F-0B54-B68B-5D2B-2863B71D233A}"/>
              </a:ext>
            </a:extLst>
          </p:cNvPr>
          <p:cNvSpPr/>
          <p:nvPr/>
        </p:nvSpPr>
        <p:spPr>
          <a:xfrm>
            <a:off x="1933401" y="4240341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C6977-0ACB-3751-CBFF-66E14144C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538" y="-264920"/>
            <a:ext cx="2444594" cy="2444594"/>
          </a:xfrm>
          <a:prstGeom prst="rect">
            <a:avLst/>
          </a:prstGeom>
        </p:spPr>
      </p:pic>
      <p:pic>
        <p:nvPicPr>
          <p:cNvPr id="6" name="Picture 2" descr="Pencil Clip Art at Clipart library - vector clip art online, royalty ">
            <a:extLst>
              <a:ext uri="{FF2B5EF4-FFF2-40B4-BE49-F238E27FC236}">
                <a16:creationId xmlns:a16="http://schemas.microsoft.com/office/drawing/2014/main" id="{2CF8C82F-3500-3CCD-BAC6-7455245C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35" y="305371"/>
            <a:ext cx="833453" cy="8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0EF2AF5-A52C-415E-9152-363252FF22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58296"/>
              </p:ext>
            </p:extLst>
          </p:nvPr>
        </p:nvGraphicFramePr>
        <p:xfrm>
          <a:off x="1275908" y="449300"/>
          <a:ext cx="9282222" cy="551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6452012" imgH="5520056" progId="Word.Document.12">
                  <p:embed/>
                </p:oleObj>
              </mc:Choice>
              <mc:Fallback>
                <p:oleObj name="Document" r:id="rId3" imgW="6452012" imgH="55200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5908" y="449300"/>
                        <a:ext cx="9282222" cy="551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8748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0744" y="-30899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F4FF"/>
              </a:buClr>
              <a:buSzPts val="4200"/>
              <a:buFont typeface="Chewy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Chewy"/>
              </a:rPr>
              <a:t>3. Dựa vào tranh, chọn từ thích hợp thay cho ô vuông.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363BC-FDA4-7B2F-0605-1F5A5C430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422" y="2044031"/>
            <a:ext cx="3295416" cy="38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85606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	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Trong họ hàng nhà chổi thì có bé chổi rơm vào loại 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xinh xắn 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nhất. Cô có chiếc váy 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vàng óng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	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Tuy 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  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bé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 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   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nhưng chổi rơm rất được việc. Ngày hai lần, chị Thùy Linh mang chổi ra quét nhà. Chỉ quét nhà thôi, còn sân, vườn đã có chổi khác cứng hơn.</a:t>
            </a: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  <a:sym typeface="Arial"/>
              </a:rPr>
              <a:t>(Theo Vũ Duy Thông)</a:t>
            </a:r>
            <a:endParaRPr kumimoji="0" lang="vi-VN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E202DD-B87A-5428-9EC0-6F1187DE56C3}"/>
              </a:ext>
            </a:extLst>
          </p:cNvPr>
          <p:cNvSpPr/>
          <p:nvPr/>
        </p:nvSpPr>
        <p:spPr>
          <a:xfrm>
            <a:off x="1216069" y="858069"/>
            <a:ext cx="7015656" cy="6826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BB4CC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bé 	     xinh xắn		vàng óng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F4FE70-BDA1-DD5B-3BEF-4B66AF2B5E00}"/>
              </a:ext>
            </a:extLst>
          </p:cNvPr>
          <p:cNvSpPr/>
          <p:nvPr/>
        </p:nvSpPr>
        <p:spPr>
          <a:xfrm>
            <a:off x="1749972" y="2412123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2BB4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7015654" y="2439809"/>
            <a:ext cx="162384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2BB4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B4D4F-0B54-B68B-5D2B-2863B71D233A}"/>
              </a:ext>
            </a:extLst>
          </p:cNvPr>
          <p:cNvSpPr/>
          <p:nvPr/>
        </p:nvSpPr>
        <p:spPr>
          <a:xfrm>
            <a:off x="1933401" y="4240341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2BB4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C6977-0ACB-3751-CBFF-66E14144C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5538" y="-264920"/>
            <a:ext cx="2444594" cy="2444594"/>
          </a:xfrm>
          <a:prstGeom prst="rect">
            <a:avLst/>
          </a:prstGeom>
        </p:spPr>
      </p:pic>
      <p:pic>
        <p:nvPicPr>
          <p:cNvPr id="6" name="Picture 2" descr="Pencil Clip Art at Clipart library - vector clip art online, royalty ">
            <a:extLst>
              <a:ext uri="{FF2B5EF4-FFF2-40B4-BE49-F238E27FC236}">
                <a16:creationId xmlns:a16="http://schemas.microsoft.com/office/drawing/2014/main" id="{2CF8C82F-3500-3CCD-BAC6-7455245C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35" y="305371"/>
            <a:ext cx="833453" cy="8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9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E285-61F1-469E-947B-BCB00842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826690"/>
            <a:ext cx="11770242" cy="1459309"/>
          </a:xfrm>
        </p:spPr>
        <p:txBody>
          <a:bodyPr/>
          <a:lstStyle/>
          <a:p>
            <a:r>
              <a:rPr lang="vi-VN" sz="3600" b="1" dirty="0">
                <a:solidFill>
                  <a:srgbClr val="FF0000"/>
                </a:solidFill>
                <a:latin typeface="+mn-lt"/>
              </a:rPr>
              <a:t>Em hãy xác định từ chỉ đặc điểm trong câu văn sau và cho biết từ này thuộc nhóm từ nào đã học?</a:t>
            </a:r>
            <a:br>
              <a:rPr lang="vi-VN" sz="3600" b="1" dirty="0">
                <a:solidFill>
                  <a:srgbClr val="FF0000"/>
                </a:solidFill>
                <a:latin typeface="+mn-lt"/>
              </a:rPr>
            </a:br>
            <a:br>
              <a:rPr lang="vi-VN" b="1" dirty="0">
                <a:solidFill>
                  <a:srgbClr val="FF0000"/>
                </a:solidFill>
                <a:latin typeface="+mn-lt"/>
              </a:rPr>
            </a:br>
            <a:r>
              <a:rPr lang="vi-VN" sz="4000" b="1" dirty="0">
                <a:solidFill>
                  <a:schemeClr val="bg2"/>
                </a:solidFill>
                <a:latin typeface="+mn-lt"/>
              </a:rPr>
              <a:t>Con đường rất dài.</a:t>
            </a:r>
            <a:endParaRPr lang="en-US" sz="400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14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5A9B-A20D-47BE-B49D-CBDC6C6D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379" y="1496543"/>
            <a:ext cx="10246588" cy="1005600"/>
          </a:xfrm>
        </p:spPr>
        <p:txBody>
          <a:bodyPr/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</a:rPr>
              <a:t>Con đường rất </a:t>
            </a:r>
            <a:r>
              <a:rPr lang="vi-VN" sz="5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dài.</a:t>
            </a:r>
            <a:endParaRPr lang="en-US" sz="54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A6DCC-54AD-4EF7-9CBC-17BB9BCF9537}"/>
              </a:ext>
            </a:extLst>
          </p:cNvPr>
          <p:cNvSpPr txBox="1"/>
          <p:nvPr/>
        </p:nvSpPr>
        <p:spPr>
          <a:xfrm>
            <a:off x="956931" y="3976652"/>
            <a:ext cx="1053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Từ “dài” </a:t>
            </a:r>
            <a:r>
              <a:rPr lang="vi-VN" sz="4000" dirty="0"/>
              <a:t>thuộc nhóm </a:t>
            </a:r>
            <a:r>
              <a:rPr lang="vi-VN" sz="4000"/>
              <a:t>từ chỉ </a:t>
            </a:r>
            <a:r>
              <a:rPr lang="vi-VN" sz="4000" dirty="0"/>
              <a:t>hình dáng, kích thước.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8030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3244029" y="621237"/>
            <a:ext cx="539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chỉ đặc điểm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F8FCD5-3B38-938F-C91E-4CEC146B7DFF}"/>
              </a:ext>
            </a:extLst>
          </p:cNvPr>
          <p:cNvSpPr/>
          <p:nvPr/>
        </p:nvSpPr>
        <p:spPr>
          <a:xfrm>
            <a:off x="939539" y="2396358"/>
            <a:ext cx="3070964" cy="30709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màu sắc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62520-76BD-360F-AEE6-60F9DB52F529}"/>
              </a:ext>
            </a:extLst>
          </p:cNvPr>
          <p:cNvSpPr/>
          <p:nvPr/>
        </p:nvSpPr>
        <p:spPr>
          <a:xfrm>
            <a:off x="4408487" y="2396358"/>
            <a:ext cx="3070964" cy="3070964"/>
          </a:xfrm>
          <a:prstGeom prst="ellipse">
            <a:avLst/>
          </a:prstGeom>
          <a:solidFill>
            <a:srgbClr val="EED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hình dáng, kích thước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89349-548D-60F1-6B0B-34337314E5B6}"/>
              </a:ext>
            </a:extLst>
          </p:cNvPr>
          <p:cNvSpPr/>
          <p:nvPr/>
        </p:nvSpPr>
        <p:spPr>
          <a:xfrm>
            <a:off x="7877435" y="2396358"/>
            <a:ext cx="3070964" cy="3070964"/>
          </a:xfrm>
          <a:prstGeom prst="ellipse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hương vị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8DBDCA-9AEE-73DF-10BE-09B8F83EBF1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475021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4CD6B6-1636-EA92-CC57-697654ACB56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943969" y="1390678"/>
            <a:ext cx="0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F77FA9-8EB3-2B64-6710-6E6729C541A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5943969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NE-03">
            <a:extLst>
              <a:ext uri="{FF2B5EF4-FFF2-40B4-BE49-F238E27FC236}">
                <a16:creationId xmlns:a16="http://schemas.microsoft.com/office/drawing/2014/main" id="{6A34C4F0-2F39-48CB-99EA-E51DCC39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5" y="122501"/>
            <a:ext cx="11933803" cy="630895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két thúc">
            <a:extLst>
              <a:ext uri="{FF2B5EF4-FFF2-40B4-BE49-F238E27FC236}">
                <a16:creationId xmlns:a16="http://schemas.microsoft.com/office/drawing/2014/main" id="{EE707B2C-DF29-468F-A275-E646F490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" y="-734613"/>
            <a:ext cx="12009815" cy="676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WordArt 4">
            <a:extLst>
              <a:ext uri="{FF2B5EF4-FFF2-40B4-BE49-F238E27FC236}">
                <a16:creationId xmlns:a16="http://schemas.microsoft.com/office/drawing/2014/main" id="{4CFDD03D-AC07-4111-A22B-B5B1E27A30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68494" y="3885069"/>
            <a:ext cx="6308953" cy="2356356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kern="10" dirty="0" err="1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591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749" name="Picture 12" descr="POINSET2">
            <a:extLst>
              <a:ext uri="{FF2B5EF4-FFF2-40B4-BE49-F238E27FC236}">
                <a16:creationId xmlns:a16="http://schemas.microsoft.com/office/drawing/2014/main" id="{50FE1099-694C-4598-A7CC-BF899D6B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43953" y="-262734"/>
            <a:ext cx="1976299" cy="19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POINSET3">
            <a:extLst>
              <a:ext uri="{FF2B5EF4-FFF2-40B4-BE49-F238E27FC236}">
                <a16:creationId xmlns:a16="http://schemas.microsoft.com/office/drawing/2014/main" id="{3E53BAEA-7345-42F1-8D32-E9AF5BDA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47" y="4075097"/>
            <a:ext cx="1995301" cy="19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 descr="POINSET3">
            <a:extLst>
              <a:ext uri="{FF2B5EF4-FFF2-40B4-BE49-F238E27FC236}">
                <a16:creationId xmlns:a16="http://schemas.microsoft.com/office/drawing/2014/main" id="{916A78E4-0606-484C-8D9F-DA5A8DB8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968232"/>
            <a:ext cx="1995301" cy="19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:a16="http://schemas.microsoft.com/office/drawing/2014/main" id="{48A7A48D-E5EF-49CF-8036-69DF9036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2550" y="-262735"/>
            <a:ext cx="1976299" cy="19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0" descr="bird">
            <a:extLst>
              <a:ext uri="{FF2B5EF4-FFF2-40B4-BE49-F238E27FC236}">
                <a16:creationId xmlns:a16="http://schemas.microsoft.com/office/drawing/2014/main" id="{1AF5F595-F661-442C-8F37-90AC5232D7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21" y="3809058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1" descr="bird">
            <a:extLst>
              <a:ext uri="{FF2B5EF4-FFF2-40B4-BE49-F238E27FC236}">
                <a16:creationId xmlns:a16="http://schemas.microsoft.com/office/drawing/2014/main" id="{12075F60-1C7D-4B71-85B1-0692D397B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47" y="1984782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2" descr="bird">
            <a:extLst>
              <a:ext uri="{FF2B5EF4-FFF2-40B4-BE49-F238E27FC236}">
                <a16:creationId xmlns:a16="http://schemas.microsoft.com/office/drawing/2014/main" id="{57EBE76A-B4B4-43EA-92E2-27F779CFC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06" y="160506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3" descr="bird">
            <a:extLst>
              <a:ext uri="{FF2B5EF4-FFF2-40B4-BE49-F238E27FC236}">
                <a16:creationId xmlns:a16="http://schemas.microsoft.com/office/drawing/2014/main" id="{C0FD58F0-0C9C-4266-9ED4-AC3E740D0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41" y="1224667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4" descr="bird">
            <a:extLst>
              <a:ext uri="{FF2B5EF4-FFF2-40B4-BE49-F238E27FC236}">
                <a16:creationId xmlns:a16="http://schemas.microsoft.com/office/drawing/2014/main" id="{A2CA0305-C826-4F54-B564-C05A6F9BB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34" y="3581023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5" descr="3d butterfly">
            <a:extLst>
              <a:ext uri="{FF2B5EF4-FFF2-40B4-BE49-F238E27FC236}">
                <a16:creationId xmlns:a16="http://schemas.microsoft.com/office/drawing/2014/main" id="{2FA870A9-23DA-4D7D-B392-DDF014E90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332" y="5329287"/>
            <a:ext cx="456069" cy="26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6" descr="3d butterfly">
            <a:extLst>
              <a:ext uri="{FF2B5EF4-FFF2-40B4-BE49-F238E27FC236}">
                <a16:creationId xmlns:a16="http://schemas.microsoft.com/office/drawing/2014/main" id="{7C6E7460-F6BB-4F56-849E-E0369D676B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55" y="5481310"/>
            <a:ext cx="456069" cy="26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7" descr="3d butterfly">
            <a:extLst>
              <a:ext uri="{FF2B5EF4-FFF2-40B4-BE49-F238E27FC236}">
                <a16:creationId xmlns:a16="http://schemas.microsoft.com/office/drawing/2014/main" id="{B825B240-7AE2-4056-A934-985FFB4A7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09" y="1528713"/>
            <a:ext cx="456069" cy="26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8" descr="3d butterfly">
            <a:extLst>
              <a:ext uri="{FF2B5EF4-FFF2-40B4-BE49-F238E27FC236}">
                <a16:creationId xmlns:a16="http://schemas.microsoft.com/office/drawing/2014/main" id="{07CCF13C-35F5-4936-B226-AAB4C91267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71" y="1452702"/>
            <a:ext cx="456069" cy="26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9" descr="bird">
            <a:extLst>
              <a:ext uri="{FF2B5EF4-FFF2-40B4-BE49-F238E27FC236}">
                <a16:creationId xmlns:a16="http://schemas.microsoft.com/office/drawing/2014/main" id="{BDB2ADAE-7982-4517-B3FE-A8FB0E3BA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33" y="1984782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20" descr="bird">
            <a:extLst>
              <a:ext uri="{FF2B5EF4-FFF2-40B4-BE49-F238E27FC236}">
                <a16:creationId xmlns:a16="http://schemas.microsoft.com/office/drawing/2014/main" id="{90C0BBBD-C0EE-4C1C-9D74-258A162DD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56" y="3505012"/>
            <a:ext cx="532080" cy="53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Gia Dinh Nho Hanh Phuc To .mp3.mp3">
            <a:hlinkClick r:id="" action="ppaction://media"/>
            <a:extLst>
              <a:ext uri="{FF2B5EF4-FFF2-40B4-BE49-F238E27FC236}">
                <a16:creationId xmlns:a16="http://schemas.microsoft.com/office/drawing/2014/main" id="{AC669AB4-32B2-4EBA-9350-ED4117014375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96" y="3276977"/>
            <a:ext cx="304046" cy="30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169A7C-2D09-4FCB-A392-45EA843ECC35}"/>
              </a:ext>
            </a:extLst>
          </p:cNvPr>
          <p:cNvSpPr txBox="1"/>
          <p:nvPr/>
        </p:nvSpPr>
        <p:spPr>
          <a:xfrm>
            <a:off x="1247796" y="360300"/>
            <a:ext cx="9894278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4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Kính chúc các thầy cô giáo mạnh khỏe</a:t>
            </a:r>
            <a:endParaRPr lang="en-US" sz="44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736" fill="hold"/>
                                        <p:tgtEl>
                                          <p:spTgt spid="80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1BBF05-4FD9-49DC-B9A4-A292A83D6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55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59488" y="1715125"/>
            <a:ext cx="120023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Trò chơi</a:t>
            </a:r>
            <a:r>
              <a:rPr lang="en-US" sz="8800" b="1" dirty="0">
                <a:solidFill>
                  <a:srgbClr val="FF0000"/>
                </a:solidFill>
              </a:rPr>
              <a:t>: </a:t>
            </a:r>
            <a:r>
              <a:rPr lang="en-US" sz="8800" b="1" i="1" dirty="0" err="1">
                <a:solidFill>
                  <a:srgbClr val="FF0000"/>
                </a:solidFill>
              </a:rPr>
              <a:t>Dọn</a:t>
            </a:r>
            <a:r>
              <a:rPr lang="vi-VN" sz="8800" b="1" i="1" dirty="0">
                <a:solidFill>
                  <a:srgbClr val="FF0000"/>
                </a:solidFill>
              </a:rPr>
              <a:t> rác</a:t>
            </a:r>
            <a:r>
              <a:rPr lang="en-US" sz="8800" b="1" i="1" dirty="0">
                <a:solidFill>
                  <a:srgbClr val="FF0000"/>
                </a:solidFill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</a:rPr>
              <a:t>lớp</a:t>
            </a:r>
            <a:r>
              <a:rPr lang="en-US" sz="8800" b="1" i="1" dirty="0">
                <a:solidFill>
                  <a:srgbClr val="FF0000"/>
                </a:solidFill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</a:rPr>
              <a:t>học</a:t>
            </a:r>
            <a:endParaRPr lang="en-US" sz="8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081713" y="4700960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842919" y="4700960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13919" y="5273040"/>
            <a:ext cx="1024686" cy="1537491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23365" l="0" r="242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8747919" y="3657600"/>
            <a:ext cx="914400" cy="902866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22" y="4630155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807" y="2935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D203A-F4EB-93FC-8371-570CC7BDB439}"/>
              </a:ext>
            </a:extLst>
          </p:cNvPr>
          <p:cNvSpPr txBox="1"/>
          <p:nvPr/>
        </p:nvSpPr>
        <p:spPr>
          <a:xfrm>
            <a:off x="5638959" y="6565612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/>
              <a:t>Click vào các loại rác để tới thử thách</a:t>
            </a:r>
          </a:p>
          <a:p>
            <a:pPr algn="just"/>
            <a:r>
              <a:rPr lang="en-US" sz="1600"/>
              <a:t>Sau khi chơi xong, click vào bông hoa để tới nội dung khác</a:t>
            </a:r>
          </a:p>
        </p:txBody>
      </p:sp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4228" y="3810000"/>
            <a:ext cx="91440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vi-VN" sz="4400" dirty="0">
                <a:latin typeface="+mj-lt"/>
                <a:ea typeface="Arial-Rounded" pitchFamily="34" charset="0"/>
                <a:cs typeface="Arial-Rounded" pitchFamily="34" charset="0"/>
              </a:rPr>
              <a:t>Con trâu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4228" y="5414100"/>
            <a:ext cx="9314252" cy="1443900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C. </a:t>
            </a:r>
            <a:r>
              <a:rPr lang="vi-VN" sz="4400" dirty="0">
                <a:latin typeface="+mj-lt"/>
                <a:ea typeface="Arial-Rounded" pitchFamily="34" charset="0"/>
                <a:cs typeface="Arial-Rounded" pitchFamily="34" charset="0"/>
              </a:rPr>
              <a:t>Xinh xắn</a:t>
            </a:r>
            <a:endParaRPr lang="en-US" sz="5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8" y="4075799"/>
            <a:ext cx="798097" cy="78274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5742481"/>
            <a:ext cx="807556" cy="7783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84228" y="2219961"/>
            <a:ext cx="91440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vi-VN" sz="4400" dirty="0">
                <a:latin typeface="+mj-lt"/>
                <a:ea typeface="Arial-Rounded" pitchFamily="34" charset="0"/>
                <a:cs typeface="Arial-Rounded" pitchFamily="34" charset="0"/>
              </a:rPr>
              <a:t>Nhảy dây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2482666"/>
            <a:ext cx="807556" cy="7783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833838" y="472440"/>
            <a:ext cx="10494161" cy="9539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5400" dirty="0">
                <a:latin typeface="+mj-lt"/>
                <a:ea typeface="Arial-Rounded" pitchFamily="34" charset="0"/>
                <a:cs typeface="Arial-Rounded" pitchFamily="34" charset="0"/>
              </a:rPr>
              <a:t>Từ nào </a:t>
            </a:r>
            <a:r>
              <a:rPr lang="en-US" sz="4800" dirty="0" err="1">
                <a:latin typeface="+mj-lt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8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5400" dirty="0">
                <a:latin typeface="+mj-lt"/>
                <a:ea typeface="Arial-Rounded" pitchFamily="34" charset="0"/>
                <a:cs typeface="Arial-Rounded" pitchFamily="34" charset="0"/>
              </a:rPr>
              <a:t>từ chỉ sự vật</a:t>
            </a:r>
            <a:r>
              <a:rPr lang="en-US" sz="5400" dirty="0">
                <a:latin typeface="+mj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2050" name="Picture 2" descr="Cute Cartoon Flower – LINE stickers | LINE STORE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05937" y="2287253"/>
            <a:ext cx="100584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gặm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cỏ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4960" y="3792747"/>
            <a:ext cx="10062163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con trâu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876" y="2355521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59" y="3945527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05937" y="5377530"/>
            <a:ext cx="1024542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b="1" dirty="0"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sừng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dài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1" y="5562987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51719" y="506221"/>
            <a:ext cx="10058400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="1" dirty="0">
                <a:latin typeface="+mj-lt"/>
                <a:ea typeface="Arial-Rounded" pitchFamily="34" charset="0"/>
                <a:cs typeface="Arial-Rounded" pitchFamily="34" charset="0"/>
              </a:rPr>
              <a:t>Từ nào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0723" y="5250415"/>
            <a:ext cx="10058400" cy="1226585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latin typeface="+mn-lt"/>
                <a:ea typeface="Arial-Rounded" pitchFamily="34" charset="0"/>
                <a:cs typeface="Arial-Rounded" pitchFamily="34" charset="0"/>
              </a:rPr>
              <a:t>C.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Lan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Toán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44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0723" y="3718810"/>
            <a:ext cx="100584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latin typeface="+mn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ea typeface="Arial-Rounded" pitchFamily="34" charset="0"/>
                <a:cs typeface="Arial-Rounded" pitchFamily="34" charset="0"/>
              </a:rPr>
              <a:t>Lan là bạn thân của tớ.</a:t>
            </a:r>
            <a:endParaRPr lang="en-US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222" y="5472336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59" y="3945527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80723" y="2209801"/>
            <a:ext cx="100584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+mn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Lan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tóc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400" dirty="0">
                <a:ea typeface="Arial-Rounded" pitchFamily="34" charset="0"/>
                <a:cs typeface="Arial-Rounded" pitchFamily="34" charset="0"/>
              </a:rPr>
              <a:t>.</a:t>
            </a:r>
            <a:endParaRPr lang="en-US" sz="4400" dirty="0"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806" y="2438788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51719" y="387160"/>
            <a:ext cx="10058400" cy="15386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+mj-lt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="1" dirty="0">
                <a:latin typeface="+mj-lt"/>
                <a:ea typeface="Arial-Rounded" pitchFamily="34" charset="0"/>
                <a:cs typeface="Arial-Rounded" pitchFamily="34" charset="0"/>
              </a:rPr>
              <a:t>hoạt động</a:t>
            </a:r>
            <a:r>
              <a:rPr lang="en-US" sz="4400" b="1" dirty="0">
                <a:latin typeface="+mj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2" y="5742481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4228" y="3751386"/>
            <a:ext cx="9144000" cy="1285200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latin typeface="+mj-lt"/>
                <a:ea typeface="Arial-Rounded" pitchFamily="34" charset="0"/>
                <a:cs typeface="Arial-Rounded" pitchFamily="34" charset="0"/>
              </a:rPr>
              <a:t>B. bay đi tìm hoa</a:t>
            </a:r>
            <a:endParaRPr lang="vi-VN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4228" y="5471886"/>
            <a:ext cx="9144000" cy="1257957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tung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400" dirty="0">
                <a:latin typeface="+mj-lt"/>
                <a:ea typeface="Arial-Rounded" pitchFamily="34" charset="0"/>
                <a:cs typeface="Arial-Rounded" pitchFamily="34" charset="0"/>
              </a:rPr>
              <a:t>t</a:t>
            </a:r>
            <a:r>
              <a:rPr lang="vi-VN" sz="5400" dirty="0">
                <a:latin typeface="+mj-lt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8" y="4075799"/>
            <a:ext cx="798097" cy="78274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5742481"/>
            <a:ext cx="807556" cy="7783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84228" y="2209801"/>
            <a:ext cx="9144000" cy="1222684"/>
          </a:xfrm>
          <a:prstGeom prst="rect">
            <a:avLst/>
          </a:prstGeom>
          <a:solidFill>
            <a:srgbClr val="DAF3C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hò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reo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suốt</a:t>
            </a:r>
            <a:r>
              <a:rPr lang="en-US" sz="4400" dirty="0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+mj-lt"/>
                <a:ea typeface="Arial-Rounded" pitchFamily="34" charset="0"/>
                <a:cs typeface="Arial-Rounded" pitchFamily="34" charset="0"/>
              </a:rPr>
              <a:t>ngày</a:t>
            </a:r>
            <a:endParaRPr lang="en-US" sz="44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19" y="2482666"/>
            <a:ext cx="807556" cy="778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33838" y="337167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Bầy ong (…).</a:t>
            </a:r>
          </a:p>
        </p:txBody>
      </p:sp>
    </p:spTree>
    <p:extLst>
      <p:ext uri="{BB962C8B-B14F-4D97-AF65-F5344CB8AC3E}">
        <p14:creationId xmlns:p14="http://schemas.microsoft.com/office/powerpoint/2010/main" val="1581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1755</TotalTime>
  <Words>651</Words>
  <Application>Microsoft Office PowerPoint</Application>
  <PresentationFormat>Custom</PresentationFormat>
  <Paragraphs>70</Paragraphs>
  <Slides>27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Times New Roman</vt:lpstr>
      <vt:lpstr>Nunito</vt:lpstr>
      <vt:lpstr>Montserrat</vt:lpstr>
      <vt:lpstr>Arial-Rounded</vt:lpstr>
      <vt:lpstr>Manrope</vt:lpstr>
      <vt:lpstr>Darker Grotesque SemiBold</vt:lpstr>
      <vt:lpstr>Roboto</vt:lpstr>
      <vt:lpstr>Passion One</vt:lpstr>
      <vt:lpstr>Arial</vt:lpstr>
      <vt:lpstr>Chewy</vt:lpstr>
      <vt:lpstr>Europe Brothers and Sisters Day by Slidesgo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tiếp sức Tìm thêm từ ngữ chỉ đặc điểm theo ba nhóm nêu trên.</vt:lpstr>
      <vt:lpstr>Đặt câu với 2 – 3 từ ngữ chỉ đặc điểm vừa tìm được.</vt:lpstr>
      <vt:lpstr>PowerPoint Presentation</vt:lpstr>
      <vt:lpstr>PowerPoint Presentation</vt:lpstr>
      <vt:lpstr>PowerPoint Presentation</vt:lpstr>
      <vt:lpstr>Em hãy xác định từ chỉ đặc điểm trong câu văn sau và cho biết từ này thuộc nhóm từ nào đã học?  Con đường rất dài.</vt:lpstr>
      <vt:lpstr>Con đường rất dài.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Nguyễn Thị Kim Phượng</cp:lastModifiedBy>
  <cp:revision>157</cp:revision>
  <dcterms:modified xsi:type="dcterms:W3CDTF">2022-08-24T08:09:54Z</dcterms:modified>
</cp:coreProperties>
</file>