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8" r:id="rId3"/>
    <p:sldMasterId id="2147483726" r:id="rId4"/>
    <p:sldMasterId id="2147483758" r:id="rId5"/>
    <p:sldMasterId id="2147483770" r:id="rId6"/>
    <p:sldMasterId id="2147483791" r:id="rId7"/>
    <p:sldMasterId id="2147483806" r:id="rId8"/>
  </p:sldMasterIdLst>
  <p:notesMasterIdLst>
    <p:notesMasterId r:id="rId40"/>
  </p:notesMasterIdLst>
  <p:sldIdLst>
    <p:sldId id="281" r:id="rId9"/>
    <p:sldId id="498" r:id="rId10"/>
    <p:sldId id="259" r:id="rId11"/>
    <p:sldId id="494" r:id="rId12"/>
    <p:sldId id="496" r:id="rId13"/>
    <p:sldId id="301" r:id="rId14"/>
    <p:sldId id="302" r:id="rId15"/>
    <p:sldId id="291" r:id="rId16"/>
    <p:sldId id="295" r:id="rId17"/>
    <p:sldId id="303" r:id="rId18"/>
    <p:sldId id="305" r:id="rId19"/>
    <p:sldId id="306" r:id="rId20"/>
    <p:sldId id="484" r:id="rId21"/>
    <p:sldId id="491" r:id="rId22"/>
    <p:sldId id="503" r:id="rId23"/>
    <p:sldId id="310" r:id="rId24"/>
    <p:sldId id="287" r:id="rId25"/>
    <p:sldId id="492" r:id="rId26"/>
    <p:sldId id="261" r:id="rId27"/>
    <p:sldId id="311" r:id="rId28"/>
    <p:sldId id="289" r:id="rId29"/>
    <p:sldId id="313" r:id="rId30"/>
    <p:sldId id="314" r:id="rId31"/>
    <p:sldId id="504" r:id="rId32"/>
    <p:sldId id="354" r:id="rId33"/>
    <p:sldId id="479" r:id="rId34"/>
    <p:sldId id="480" r:id="rId35"/>
    <p:sldId id="481" r:id="rId36"/>
    <p:sldId id="482" r:id="rId37"/>
    <p:sldId id="483" r:id="rId38"/>
    <p:sldId id="3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1D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57" autoAdjust="0"/>
  </p:normalViewPr>
  <p:slideViewPr>
    <p:cSldViewPr snapToGrid="0">
      <p:cViewPr>
        <p:scale>
          <a:sx n="78" d="100"/>
          <a:sy n="78" d="100"/>
        </p:scale>
        <p:origin x="216" y="-3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1" d="100"/>
        <a:sy n="71" d="100"/>
      </p:scale>
      <p:origin x="0" y="0"/>
    </p:cViewPr>
  </p:sorterViewPr>
  <p:notesViewPr>
    <p:cSldViewPr snapToGrid="0">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14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a:defRPr/>
            </a:pPr>
            <a:fld id="{5943BCEF-4473-48F1-9201-1E1C1865F08C}"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780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a:defRPr/>
            </a:pPr>
            <a:fld id="{5943BCEF-4473-48F1-9201-1E1C1865F08C}" type="slidenum">
              <a:rPr lang="zh-CN" altLang="en-US" smtClean="0">
                <a:solidFill>
                  <a:prstClr val="black"/>
                </a:solidFill>
                <a:latin typeface="等线" panose="020F0502020204030204"/>
                <a:ea typeface="宋体"/>
              </a:rPr>
              <a:pPr>
                <a:defRPr/>
              </a:pPr>
              <a:t>15</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78014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a:defRPr/>
            </a:pPr>
            <a:fld id="{5943BCEF-4473-48F1-9201-1E1C1865F08C}" type="slidenum">
              <a:rPr lang="zh-CN" altLang="en-US" smtClean="0">
                <a:solidFill>
                  <a:prstClr val="black"/>
                </a:solidFill>
                <a:latin typeface="等线" panose="020F0502020204030204"/>
                <a:ea typeface="宋体"/>
              </a:rPr>
              <a:pPr>
                <a:defRPr/>
              </a:pPr>
              <a:t>18</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780149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E7A7BAB-9744-46F1-AD4E-CB73985C7D89}" type="slidenum">
              <a:rPr lang="en-US" smtClean="0"/>
              <a:t>2</a:t>
            </a:fld>
            <a:endParaRPr lang="en-US"/>
          </a:p>
        </p:txBody>
      </p:sp>
    </p:spTree>
    <p:extLst>
      <p:ext uri="{BB962C8B-B14F-4D97-AF65-F5344CB8AC3E}">
        <p14:creationId xmlns:p14="http://schemas.microsoft.com/office/powerpoint/2010/main" val="169409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943BCEF-4473-48F1-9201-1E1C1865F08C}" type="slidenum">
              <a:rPr lang="zh-CN" altLang="en-US" smtClean="0">
                <a:solidFill>
                  <a:prstClr val="black"/>
                </a:solidFill>
                <a:latin typeface="等线" panose="020F0502020204030204"/>
              </a:rPr>
              <a:pPr>
                <a:def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73225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EE7A7BAB-9744-46F1-AD4E-CB73985C7D89}" type="slidenum">
              <a:rPr lang="en-US" smtClean="0"/>
              <a:t>4</a:t>
            </a:fld>
            <a:endParaRPr lang="en-US"/>
          </a:p>
        </p:txBody>
      </p:sp>
    </p:spTree>
    <p:extLst>
      <p:ext uri="{BB962C8B-B14F-4D97-AF65-F5344CB8AC3E}">
        <p14:creationId xmlns:p14="http://schemas.microsoft.com/office/powerpoint/2010/main" val="206848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EE7A7BAB-9744-46F1-AD4E-CB73985C7D89}" type="slidenum">
              <a:rPr lang="en-US" smtClean="0"/>
              <a:t>5</a:t>
            </a:fld>
            <a:endParaRPr lang="en-US"/>
          </a:p>
        </p:txBody>
      </p:sp>
    </p:spTree>
    <p:extLst>
      <p:ext uri="{BB962C8B-B14F-4D97-AF65-F5344CB8AC3E}">
        <p14:creationId xmlns:p14="http://schemas.microsoft.com/office/powerpoint/2010/main" val="2629134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8627831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2024/11/29</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8509060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95182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44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80510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55860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245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6997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solidFill>
                  <a:prstClr val="black"/>
                </a:solidFill>
              </a:rPr>
              <a:pPr/>
              <a:t>2024/11/29</a:t>
            </a:fld>
            <a:endParaRPr lang="zh-CN" altLang="en-US">
              <a:solidFill>
                <a:prstClr val="black"/>
              </a:solidFill>
            </a:endParaRPr>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189539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solidFill>
                  <a:prstClr val="black"/>
                </a:solidFill>
              </a:rPr>
              <a:pPr/>
              <a:t>2024/11/29</a:t>
            </a:fld>
            <a:endParaRPr lang="zh-CN" altLang="en-US">
              <a:solidFill>
                <a:prstClr val="black"/>
              </a:solidFill>
            </a:endParaRPr>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264911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803526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7959776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0859256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94033474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1605555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273439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4280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4745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318008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77421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75894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529929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863678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563173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715259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dirty="0">
                <a:solidFill>
                  <a:srgbClr val="FF0000">
                    <a:alpha val="0"/>
                  </a:srgbClr>
                </a:solidFill>
                <a:latin typeface="微软雅黑" panose="020B0503020204020204" pitchFamily="34" charset="-122"/>
                <a:sym typeface="+mn-ea"/>
              </a:rPr>
              <a:t>感谢您下载包图网平台上提供的</a:t>
            </a:r>
            <a:r>
              <a:rPr lang="en-US" altLang="zh-CN" sz="1200" dirty="0">
                <a:solidFill>
                  <a:srgbClr val="FF0000">
                    <a:alpha val="0"/>
                  </a:srgbClr>
                </a:solidFill>
                <a:latin typeface="微软雅黑" panose="020B0503020204020204" pitchFamily="34" charset="-122"/>
                <a:sym typeface="+mn-ea"/>
              </a:rPr>
              <a:t>PPT</a:t>
            </a:r>
            <a:r>
              <a:rPr lang="zh-CN" altLang="en-US" sz="12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endParaRPr lang="zh-CN" altLang="en-US" sz="12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237545887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solidFill>
                  <a:prstClr val="black"/>
                </a:solidFill>
              </a:rPr>
              <a:pPr/>
              <a:t>2024/11/29</a:t>
            </a:fld>
            <a:endParaRPr lang="zh-CN" altLang="en-US">
              <a:solidFill>
                <a:prstClr val="black"/>
              </a:solidFill>
            </a:endParaRPr>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797251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solidFill>
                  <a:prstClr val="black"/>
                </a:solidFill>
              </a:rPr>
              <a:pPr/>
              <a:t>2024/11/29</a:t>
            </a:fld>
            <a:endParaRPr lang="zh-CN" altLang="en-US">
              <a:solidFill>
                <a:prstClr val="black"/>
              </a:solidFill>
            </a:endParaRPr>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364501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87063926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597367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01155168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92607749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67809074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9348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9573860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0160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96584223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34901536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5193326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1573941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8150746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3661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spTree>
    <p:extLst>
      <p:ext uri="{BB962C8B-B14F-4D97-AF65-F5344CB8AC3E}">
        <p14:creationId xmlns:p14="http://schemas.microsoft.com/office/powerpoint/2010/main" val="2895036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62825-F999-48A1-A8CC-DBC54813CE2D}" type="datetimeFigureOut">
              <a:rPr lang="en-US" smtClean="0">
                <a:solidFill>
                  <a:prstClr val="black">
                    <a:lumMod val="95000"/>
                    <a:lumOff val="5000"/>
                  </a:prstClr>
                </a:solidFill>
              </a:rPr>
              <a:pPr/>
              <a:t>11/29/2024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D6FF1ABF-F1A9-490F-94B1-9CBA863E7824}" type="slidenum">
              <a:rPr lang="en-US" smtClean="0">
                <a:solidFill>
                  <a:prstClr val="black">
                    <a:lumMod val="95000"/>
                    <a:lumOff val="5000"/>
                  </a:prstClr>
                </a:solidFill>
              </a:rPr>
              <a:pPr/>
              <a:t>‹#›</a:t>
            </a:fld>
            <a:endParaRPr lang="en-US" dirty="0">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556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lumMod val="95000"/>
                    <a:lumOff val="5000"/>
                  </a:prstClr>
                </a:solidFill>
              </a:rPr>
              <a:pPr/>
              <a:t>11/29/2024</a:t>
            </a:fld>
            <a:endParaRPr lang="en-US">
              <a:solidFill>
                <a:prstClr val="black">
                  <a:lumMod val="95000"/>
                  <a:lumOff val="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lumMod val="95000"/>
                  <a:lumOff val="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8857799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lumMod val="95000"/>
                    <a:lumOff val="5000"/>
                  </a:prstClr>
                </a:solidFill>
              </a:rPr>
              <a:pPr/>
              <a:t>11/29/2024</a:t>
            </a:fld>
            <a:endParaRPr lang="en-US">
              <a:solidFill>
                <a:prstClr val="black">
                  <a:lumMod val="95000"/>
                  <a:lumOff val="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lumMod val="95000"/>
                  <a:lumOff val="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7499626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lumMod val="95000"/>
                    <a:lumOff val="5000"/>
                  </a:prstClr>
                </a:solidFill>
              </a:rPr>
              <a:pPr/>
              <a:t>11/29/2024</a:t>
            </a:fld>
            <a:endParaRPr lang="en-US">
              <a:solidFill>
                <a:prstClr val="black">
                  <a:lumMod val="95000"/>
                  <a:lumOff val="5000"/>
                </a:prstClr>
              </a:solidFill>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lumMod val="95000"/>
                  <a:lumOff val="5000"/>
                </a:prstClr>
              </a:solidFill>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9175011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64652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757515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37762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20960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33217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50323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617329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314610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109008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091163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dirty="0">
                <a:solidFill>
                  <a:srgbClr val="FF0000">
                    <a:alpha val="0"/>
                  </a:srgbClr>
                </a:solidFill>
                <a:latin typeface="微软雅黑" panose="020B0503020204020204" pitchFamily="34" charset="-122"/>
                <a:sym typeface="+mn-ea"/>
              </a:rPr>
              <a:t>感谢您下载包图网平台上提供的</a:t>
            </a:r>
            <a:r>
              <a:rPr lang="en-US" altLang="zh-CN" sz="1200" dirty="0">
                <a:solidFill>
                  <a:srgbClr val="FF0000">
                    <a:alpha val="0"/>
                  </a:srgbClr>
                </a:solidFill>
                <a:latin typeface="微软雅黑" panose="020B0503020204020204" pitchFamily="34" charset="-122"/>
                <a:sym typeface="+mn-ea"/>
              </a:rPr>
              <a:t>PPT</a:t>
            </a:r>
            <a:r>
              <a:rPr lang="zh-CN" altLang="en-US" sz="12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endParaRPr lang="zh-CN" altLang="en-US" sz="12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4770675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2024/11/29</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9.xml"/><Relationship Id="rId5" Type="http://schemas.openxmlformats.org/officeDocument/2006/relationships/image" Target="../media/image3.png"/><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5.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7.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3075D3C8-753A-49E9-B584-29D667D0B5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2024/11/29</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10" name="Picture 9">
            <a:extLst>
              <a:ext uri="{FF2B5EF4-FFF2-40B4-BE49-F238E27FC236}">
                <a16:creationId xmlns:a16="http://schemas.microsoft.com/office/drawing/2014/main" id="{3B0D41E0-695F-420E-A6DC-1D325ECCD7C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61B84C0-3F67-4D69-AE74-FFD2F2E81E3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7916200-F5E2-411D-9708-FBA8BBF4F11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967252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3670235560"/>
      </p:ext>
    </p:extLst>
  </p:cSld>
  <p:clrMap bg1="lt1" tx1="dk1" bg2="lt2" tx2="dk2" accent1="accent1" accent2="accent2" accent3="accent3" accent4="accent4" accent5="accent5" accent6="accent6" hlink="hlink" folHlink="folHlink"/>
  <p:sldLayoutIdLst>
    <p:sldLayoutId id="214748368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1641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738246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8263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34862825-F999-48A1-A8CC-DBC54813CE2D}" type="datetimeFigureOut">
              <a:rPr lang="en-US" smtClean="0">
                <a:solidFill>
                  <a:prstClr val="black">
                    <a:lumMod val="95000"/>
                    <a:lumOff val="5000"/>
                  </a:prstClr>
                </a:solidFill>
              </a:rPr>
              <a:pPr defTabSz="457200"/>
              <a:t>11/29/2024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dirty="0">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D6FF1ABF-F1A9-490F-94B1-9CBA863E7824}" type="slidenum">
              <a:rPr lang="en-US" smtClean="0">
                <a:solidFill>
                  <a:prstClr val="black">
                    <a:lumMod val="95000"/>
                    <a:lumOff val="5000"/>
                  </a:prstClr>
                </a:solidFill>
              </a:rPr>
              <a:pPr defTabSz="457200"/>
              <a:t>‹#›</a:t>
            </a:fld>
            <a:endParaRPr lang="en-US" dirty="0">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medium confidence">
            <a:extLst>
              <a:ext uri="{FF2B5EF4-FFF2-40B4-BE49-F238E27FC236}">
                <a16:creationId xmlns:a16="http://schemas.microsoft.com/office/drawing/2014/main" id="{FF53F033-C8A0-416D-82C7-832DA9716A2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2575" y="361950"/>
            <a:ext cx="1247477" cy="1247477"/>
          </a:xfrm>
          <a:prstGeom prst="rect">
            <a:avLst/>
          </a:prstGeom>
        </p:spPr>
      </p:pic>
    </p:spTree>
    <p:extLst>
      <p:ext uri="{BB962C8B-B14F-4D97-AF65-F5344CB8AC3E}">
        <p14:creationId xmlns:p14="http://schemas.microsoft.com/office/powerpoint/2010/main" val="267536050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solidFill>
                  <a:prstClr val="black">
                    <a:tint val="75000"/>
                  </a:prstClr>
                </a:solidFill>
              </a:rPr>
              <a:pPr/>
              <a:t>2024/11/29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733692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1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0.png"/><Relationship Id="rId2" Type="http://schemas.openxmlformats.org/officeDocument/2006/relationships/audio" Target="../media/media2.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2.mp3"/><Relationship Id="rId6" Type="http://schemas.openxmlformats.org/officeDocument/2006/relationships/notesSlide" Target="../notesSlides/notesSlide26.xml"/><Relationship Id="rId11" Type="http://schemas.openxmlformats.org/officeDocument/2006/relationships/image" Target="../media/image55.png"/><Relationship Id="rId5" Type="http://schemas.openxmlformats.org/officeDocument/2006/relationships/slideLayout" Target="../slideLayouts/slideLayout13.xml"/><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image" Target="../media/image53.jpeg"/><Relationship Id="rId1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6.jpeg"/><Relationship Id="rId18" Type="http://schemas.openxmlformats.org/officeDocument/2006/relationships/image" Target="../media/image61.png"/><Relationship Id="rId3" Type="http://schemas.microsoft.com/office/2007/relationships/media" Target="../media/media3.mp3"/><Relationship Id="rId7" Type="http://schemas.openxmlformats.org/officeDocument/2006/relationships/image" Target="../media/image62.jpeg"/><Relationship Id="rId12" Type="http://schemas.openxmlformats.org/officeDocument/2006/relationships/image" Target="../media/image53.jpeg"/><Relationship Id="rId17"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60.png"/><Relationship Id="rId1" Type="http://schemas.microsoft.com/office/2007/relationships/media" Target="../media/media2.mp3"/><Relationship Id="rId6" Type="http://schemas.openxmlformats.org/officeDocument/2006/relationships/notesSlide" Target="../notesSlides/notesSlide27.xml"/><Relationship Id="rId11" Type="http://schemas.openxmlformats.org/officeDocument/2006/relationships/image" Target="../media/image55.png"/><Relationship Id="rId5" Type="http://schemas.openxmlformats.org/officeDocument/2006/relationships/slideLayout" Target="../slideLayouts/slideLayout13.xml"/><Relationship Id="rId15" Type="http://schemas.openxmlformats.org/officeDocument/2006/relationships/image" Target="../media/image58.jpeg"/><Relationship Id="rId10" Type="http://schemas.openxmlformats.org/officeDocument/2006/relationships/image" Target="../media/image54.png"/><Relationship Id="rId19" Type="http://schemas.microsoft.com/office/2007/relationships/hdphoto" Target="../media/hdphoto5.wdp"/><Relationship Id="rId4" Type="http://schemas.openxmlformats.org/officeDocument/2006/relationships/audio" Target="../media/media3.mp3"/><Relationship Id="rId9" Type="http://schemas.microsoft.com/office/2007/relationships/hdphoto" Target="../media/hdphoto6.wdp"/><Relationship Id="rId1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jpeg"/><Relationship Id="rId18" Type="http://schemas.openxmlformats.org/officeDocument/2006/relationships/image" Target="../media/image66.png"/><Relationship Id="rId3" Type="http://schemas.microsoft.com/office/2007/relationships/media" Target="../media/media3.mp3"/><Relationship Id="rId7" Type="http://schemas.openxmlformats.org/officeDocument/2006/relationships/image" Target="../media/image64.jpeg"/><Relationship Id="rId12" Type="http://schemas.openxmlformats.org/officeDocument/2006/relationships/image" Target="../media/image56.jpe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61.png"/><Relationship Id="rId1" Type="http://schemas.microsoft.com/office/2007/relationships/media" Target="../media/media2.mp3"/><Relationship Id="rId6" Type="http://schemas.openxmlformats.org/officeDocument/2006/relationships/notesSlide" Target="../notesSlides/notesSlide28.xml"/><Relationship Id="rId11" Type="http://schemas.openxmlformats.org/officeDocument/2006/relationships/image" Target="../media/image65.png"/><Relationship Id="rId5" Type="http://schemas.openxmlformats.org/officeDocument/2006/relationships/slideLayout" Target="../slideLayouts/slideLayout13.xml"/><Relationship Id="rId15" Type="http://schemas.microsoft.com/office/2007/relationships/hdphoto" Target="../media/hdphoto4.wdp"/><Relationship Id="rId10" Type="http://schemas.openxmlformats.org/officeDocument/2006/relationships/image" Target="../media/image53.jpeg"/><Relationship Id="rId4" Type="http://schemas.openxmlformats.org/officeDocument/2006/relationships/audio" Target="../media/media3.mp3"/><Relationship Id="rId9" Type="http://schemas.openxmlformats.org/officeDocument/2006/relationships/image" Target="../media/image55.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6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725" y="1166327"/>
            <a:ext cx="7261829" cy="4055505"/>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6767" y="2230016"/>
            <a:ext cx="7725747" cy="1894115"/>
          </a:xfrm>
          <a:prstGeom prst="rect">
            <a:avLst/>
          </a:prstGeom>
        </p:spPr>
      </p:pic>
    </p:spTree>
    <p:extLst>
      <p:ext uri="{BB962C8B-B14F-4D97-AF65-F5344CB8AC3E}">
        <p14:creationId xmlns:p14="http://schemas.microsoft.com/office/powerpoint/2010/main" val="404296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1362269"/>
            <a:ext cx="11330215" cy="5269862"/>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sự</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1286884"/>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84775"/>
          </a:xfrm>
          <a:prstGeom prst="rect">
            <a:avLst/>
          </a:prstGeom>
          <a:noFill/>
          <a:ln>
            <a:noFill/>
          </a:ln>
        </p:spPr>
        <p:txBody>
          <a:bodyPr wrap="square" rtlCol="0">
            <a:spAutoFit/>
          </a:bodyPr>
          <a:lstStyle/>
          <a:p>
            <a:pPr lvl="0" algn="ctr"/>
            <a:r>
              <a:rPr lang="vi-VN"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bức tranh</a:t>
            </a:r>
            <a:endParaRPr lang="zh-CN" altLang="en-US"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1306286"/>
            <a:ext cx="11330215" cy="532584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4"/>
            <a:ext cx="11980670" cy="1230901"/>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84775"/>
          </a:xfrm>
          <a:prstGeom prst="rect">
            <a:avLst/>
          </a:prstGeom>
          <a:noFill/>
          <a:ln>
            <a:noFill/>
          </a:ln>
        </p:spPr>
        <p:txBody>
          <a:bodyPr wrap="square" rtlCol="0">
            <a:spAutoFit/>
          </a:bodyPr>
          <a:lstStyle/>
          <a:p>
            <a:pPr lvl="0" algn="ctr"/>
            <a:r>
              <a:rPr lang="vi-VN"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bức tranh</a:t>
            </a:r>
            <a:endParaRPr lang="zh-CN" altLang="en-US"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3"/>
            <a:ext cx="4837948" cy="2921617"/>
          </a:xfrm>
          <a:prstGeom prst="rect">
            <a:avLst/>
          </a:prstGeom>
        </p:spPr>
      </p:pic>
    </p:spTree>
    <p:extLst>
      <p:ext uri="{BB962C8B-B14F-4D97-AF65-F5344CB8AC3E}">
        <p14:creationId xmlns:p14="http://schemas.microsoft.com/office/powerpoint/2010/main" val="205864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1212980"/>
            <a:ext cx="11330215" cy="541915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Thích tìm hiểu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93306"/>
            <a:ext cx="11980670" cy="1174173"/>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189228" y="286659"/>
            <a:ext cx="10888402" cy="584775"/>
          </a:xfrm>
          <a:prstGeom prst="rect">
            <a:avLst/>
          </a:prstGeom>
          <a:noFill/>
          <a:ln>
            <a:noFill/>
          </a:ln>
        </p:spPr>
        <p:txBody>
          <a:bodyPr wrap="square" rtlCol="0">
            <a:spAutoFit/>
          </a:bodyPr>
          <a:lstStyle/>
          <a:p>
            <a:pPr lvl="0" algn="ctr"/>
            <a:r>
              <a:rPr lang="vi-VN"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bức tranh</a:t>
            </a:r>
            <a:endParaRPr lang="zh-CN" altLang="en-US"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279918" y="555580"/>
            <a:ext cx="11635274"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6" name="文本框 18">
            <a:extLst>
              <a:ext uri="{FF2B5EF4-FFF2-40B4-BE49-F238E27FC236}">
                <a16:creationId xmlns:a16="http://schemas.microsoft.com/office/drawing/2014/main" id="{2C1B33F2-37E5-25E8-2B65-0268A3880FB2}"/>
              </a:ext>
            </a:extLst>
          </p:cNvPr>
          <p:cNvSpPr txBox="1"/>
          <p:nvPr/>
        </p:nvSpPr>
        <p:spPr>
          <a:xfrm>
            <a:off x="279918" y="1683004"/>
            <a:ext cx="11635274"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dấu dốt, sẵn sàng học hỏi người khác về những điều mình chưa biết</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7" name="文本框 18">
            <a:extLst>
              <a:ext uri="{FF2B5EF4-FFF2-40B4-BE49-F238E27FC236}">
                <a16:creationId xmlns:a16="http://schemas.microsoft.com/office/drawing/2014/main" id="{30E386C8-E3DA-54FC-65C6-B5277E30DAF3}"/>
              </a:ext>
            </a:extLst>
          </p:cNvPr>
          <p:cNvSpPr txBox="1"/>
          <p:nvPr/>
        </p:nvSpPr>
        <p:spPr>
          <a:xfrm>
            <a:off x="279918" y="2913844"/>
            <a:ext cx="11635274"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vốn hiểu biết của mình</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28" name="Group 27">
            <a:extLst>
              <a:ext uri="{FF2B5EF4-FFF2-40B4-BE49-F238E27FC236}">
                <a16:creationId xmlns:a16="http://schemas.microsoft.com/office/drawing/2014/main" id="{C6973259-ADB9-4FA7-2ABE-918F99661B03}"/>
              </a:ext>
            </a:extLst>
          </p:cNvPr>
          <p:cNvGrpSpPr/>
          <p:nvPr/>
        </p:nvGrpSpPr>
        <p:grpSpPr>
          <a:xfrm>
            <a:off x="1119673" y="432486"/>
            <a:ext cx="8957388" cy="1250517"/>
            <a:chOff x="7916273" y="1051832"/>
            <a:chExt cx="4054054" cy="1327785"/>
          </a:xfrm>
        </p:grpSpPr>
        <p:sp>
          <p:nvSpPr>
            <p:cNvPr id="29" name="Freeform: Shape 28">
              <a:extLst>
                <a:ext uri="{FF2B5EF4-FFF2-40B4-BE49-F238E27FC236}">
                  <a16:creationId xmlns:a16="http://schemas.microsoft.com/office/drawing/2014/main" id="{1CF24F4E-227B-E1ED-5689-2BD1FA41529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0" name="图片 8">
              <a:extLst>
                <a:ext uri="{FF2B5EF4-FFF2-40B4-BE49-F238E27FC236}">
                  <a16:creationId xmlns:a16="http://schemas.microsoft.com/office/drawing/2014/main" id="{DC3F4640-97D3-251F-E931-CA88BBE8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1" name="文本框 18">
            <a:extLst>
              <a:ext uri="{FF2B5EF4-FFF2-40B4-BE49-F238E27FC236}">
                <a16:creationId xmlns:a16="http://schemas.microsoft.com/office/drawing/2014/main" id="{01E8E8DB-D6E6-6E63-6800-D39E96481079}"/>
              </a:ext>
            </a:extLst>
          </p:cNvPr>
          <p:cNvSpPr txBox="1"/>
          <p:nvPr/>
        </p:nvSpPr>
        <p:spPr>
          <a:xfrm>
            <a:off x="2039796" y="703801"/>
            <a:ext cx="7087905" cy="707886"/>
          </a:xfrm>
          <a:prstGeom prst="rect">
            <a:avLst/>
          </a:prstGeom>
          <a:noFill/>
          <a:ln>
            <a:noFill/>
          </a:ln>
        </p:spPr>
        <p:txBody>
          <a:bodyPr wrap="square" rtlCol="0">
            <a:spAutoFit/>
          </a:bodyPr>
          <a:lstStyle/>
          <a:p>
            <a:pPr lvl="0" algn="ct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2" name="文本框 18">
            <a:extLst>
              <a:ext uri="{FF2B5EF4-FFF2-40B4-BE49-F238E27FC236}">
                <a16:creationId xmlns:a16="http://schemas.microsoft.com/office/drawing/2014/main" id="{A750B1DB-441C-B064-7A87-84D533CE9837}"/>
              </a:ext>
            </a:extLst>
          </p:cNvPr>
          <p:cNvSpPr txBox="1"/>
          <p:nvPr/>
        </p:nvSpPr>
        <p:spPr>
          <a:xfrm>
            <a:off x="278362" y="3656886"/>
            <a:ext cx="11635274"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3" name="文本框 18">
            <a:extLst>
              <a:ext uri="{FF2B5EF4-FFF2-40B4-BE49-F238E27FC236}">
                <a16:creationId xmlns:a16="http://schemas.microsoft.com/office/drawing/2014/main" id="{BAC05B5C-D4FF-4740-6EBB-526CC42F7D08}"/>
              </a:ext>
            </a:extLst>
          </p:cNvPr>
          <p:cNvSpPr txBox="1"/>
          <p:nvPr/>
        </p:nvSpPr>
        <p:spPr>
          <a:xfrm>
            <a:off x="279918" y="4476782"/>
            <a:ext cx="11635274"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b="1"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680375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36021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407298" y="737119"/>
            <a:ext cx="7356670" cy="4833256"/>
            <a:chOff x="2097346" y="1396388"/>
            <a:chExt cx="5931106" cy="2104205"/>
          </a:xfrm>
        </p:grpSpPr>
        <p:sp>
          <p:nvSpPr>
            <p:cNvPr id="7" name="Arrow: Right 6">
              <a:extLst>
                <a:ext uri="{FF2B5EF4-FFF2-40B4-BE49-F238E27FC236}">
                  <a16:creationId xmlns:a16="http://schemas.microsoft.com/office/drawing/2014/main" id="{E86DF78D-0952-4773-A385-8266BA88F26F}"/>
                </a:ext>
              </a:extLst>
            </p:cNvPr>
            <p:cNvSpPr/>
            <p:nvPr/>
          </p:nvSpPr>
          <p:spPr>
            <a:xfrm>
              <a:off x="2097346" y="1396388"/>
              <a:ext cx="5931106" cy="2104205"/>
            </a:xfrm>
            <a:custGeom>
              <a:avLst/>
              <a:gdLst>
                <a:gd name="connsiteX0" fmla="*/ 0 w 5931106"/>
                <a:gd name="connsiteY0" fmla="*/ 526051 h 2104205"/>
                <a:gd name="connsiteX1" fmla="*/ 493322 w 5931106"/>
                <a:gd name="connsiteY1" fmla="*/ 526051 h 2104205"/>
                <a:gd name="connsiteX2" fmla="*/ 937853 w 5931106"/>
                <a:gd name="connsiteY2" fmla="*/ 526051 h 2104205"/>
                <a:gd name="connsiteX3" fmla="*/ 1479965 w 5931106"/>
                <a:gd name="connsiteY3" fmla="*/ 526051 h 2104205"/>
                <a:gd name="connsiteX4" fmla="*/ 1875706 w 5931106"/>
                <a:gd name="connsiteY4" fmla="*/ 526051 h 2104205"/>
                <a:gd name="connsiteX5" fmla="*/ 2271447 w 5931106"/>
                <a:gd name="connsiteY5" fmla="*/ 526051 h 2104205"/>
                <a:gd name="connsiteX6" fmla="*/ 2667189 w 5931106"/>
                <a:gd name="connsiteY6" fmla="*/ 526051 h 2104205"/>
                <a:gd name="connsiteX7" fmla="*/ 3209300 w 5931106"/>
                <a:gd name="connsiteY7" fmla="*/ 526051 h 2104205"/>
                <a:gd name="connsiteX8" fmla="*/ 3800202 w 5931106"/>
                <a:gd name="connsiteY8" fmla="*/ 526051 h 2104205"/>
                <a:gd name="connsiteX9" fmla="*/ 4293524 w 5931106"/>
                <a:gd name="connsiteY9" fmla="*/ 526051 h 2104205"/>
                <a:gd name="connsiteX10" fmla="*/ 4879004 w 5931106"/>
                <a:gd name="connsiteY10" fmla="*/ 526051 h 2104205"/>
                <a:gd name="connsiteX11" fmla="*/ 4879004 w 5931106"/>
                <a:gd name="connsiteY11" fmla="*/ 0 h 2104205"/>
                <a:gd name="connsiteX12" fmla="*/ 5250747 w 5931106"/>
                <a:gd name="connsiteY12" fmla="*/ 371743 h 2104205"/>
                <a:gd name="connsiteX13" fmla="*/ 5590926 w 5931106"/>
                <a:gd name="connsiteY13" fmla="*/ 711923 h 2104205"/>
                <a:gd name="connsiteX14" fmla="*/ 5931106 w 5931106"/>
                <a:gd name="connsiteY14" fmla="*/ 1052103 h 2104205"/>
                <a:gd name="connsiteX15" fmla="*/ 5569884 w 5931106"/>
                <a:gd name="connsiteY15" fmla="*/ 1413325 h 2104205"/>
                <a:gd name="connsiteX16" fmla="*/ 5198142 w 5931106"/>
                <a:gd name="connsiteY16" fmla="*/ 1785067 h 2104205"/>
                <a:gd name="connsiteX17" fmla="*/ 4879004 w 5931106"/>
                <a:gd name="connsiteY17" fmla="*/ 2104205 h 2104205"/>
                <a:gd name="connsiteX18" fmla="*/ 4879004 w 5931106"/>
                <a:gd name="connsiteY18" fmla="*/ 1578154 h 2104205"/>
                <a:gd name="connsiteX19" fmla="*/ 4434473 w 5931106"/>
                <a:gd name="connsiteY19" fmla="*/ 1578154 h 2104205"/>
                <a:gd name="connsiteX20" fmla="*/ 3989941 w 5931106"/>
                <a:gd name="connsiteY20" fmla="*/ 1578154 h 2104205"/>
                <a:gd name="connsiteX21" fmla="*/ 3545410 w 5931106"/>
                <a:gd name="connsiteY21" fmla="*/ 1578154 h 2104205"/>
                <a:gd name="connsiteX22" fmla="*/ 3100878 w 5931106"/>
                <a:gd name="connsiteY22" fmla="*/ 1578154 h 2104205"/>
                <a:gd name="connsiteX23" fmla="*/ 2607557 w 5931106"/>
                <a:gd name="connsiteY23" fmla="*/ 1578154 h 2104205"/>
                <a:gd name="connsiteX24" fmla="*/ 2114235 w 5931106"/>
                <a:gd name="connsiteY24" fmla="*/ 1578154 h 2104205"/>
                <a:gd name="connsiteX25" fmla="*/ 1669704 w 5931106"/>
                <a:gd name="connsiteY25" fmla="*/ 1578154 h 2104205"/>
                <a:gd name="connsiteX26" fmla="*/ 1273962 w 5931106"/>
                <a:gd name="connsiteY26" fmla="*/ 1578154 h 2104205"/>
                <a:gd name="connsiteX27" fmla="*/ 878221 w 5931106"/>
                <a:gd name="connsiteY27" fmla="*/ 1578154 h 2104205"/>
                <a:gd name="connsiteX28" fmla="*/ 0 w 5931106"/>
                <a:gd name="connsiteY28" fmla="*/ 1578154 h 2104205"/>
                <a:gd name="connsiteX29" fmla="*/ 0 w 5931106"/>
                <a:gd name="connsiteY29" fmla="*/ 1041581 h 2104205"/>
                <a:gd name="connsiteX30" fmla="*/ 0 w 5931106"/>
                <a:gd name="connsiteY30" fmla="*/ 526051 h 210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2104205" fill="none" extrusionOk="0">
                  <a:moveTo>
                    <a:pt x="0" y="526051"/>
                  </a:moveTo>
                  <a:cubicBezTo>
                    <a:pt x="173154" y="502659"/>
                    <a:pt x="269841" y="555667"/>
                    <a:pt x="493322" y="526051"/>
                  </a:cubicBezTo>
                  <a:cubicBezTo>
                    <a:pt x="716803" y="496435"/>
                    <a:pt x="776204" y="562455"/>
                    <a:pt x="937853" y="526051"/>
                  </a:cubicBezTo>
                  <a:cubicBezTo>
                    <a:pt x="1099502" y="489647"/>
                    <a:pt x="1351379" y="589667"/>
                    <a:pt x="1479965" y="526051"/>
                  </a:cubicBezTo>
                  <a:cubicBezTo>
                    <a:pt x="1608551" y="462435"/>
                    <a:pt x="1697001" y="551209"/>
                    <a:pt x="1875706" y="526051"/>
                  </a:cubicBezTo>
                  <a:cubicBezTo>
                    <a:pt x="2054411" y="500893"/>
                    <a:pt x="2109906" y="534360"/>
                    <a:pt x="2271447" y="526051"/>
                  </a:cubicBezTo>
                  <a:cubicBezTo>
                    <a:pt x="2432988" y="517742"/>
                    <a:pt x="2576648" y="540922"/>
                    <a:pt x="2667189" y="526051"/>
                  </a:cubicBezTo>
                  <a:cubicBezTo>
                    <a:pt x="2757730" y="511180"/>
                    <a:pt x="3020994" y="571071"/>
                    <a:pt x="3209300" y="526051"/>
                  </a:cubicBezTo>
                  <a:cubicBezTo>
                    <a:pt x="3397606" y="481031"/>
                    <a:pt x="3527790" y="541066"/>
                    <a:pt x="3800202" y="526051"/>
                  </a:cubicBezTo>
                  <a:cubicBezTo>
                    <a:pt x="4072614" y="511036"/>
                    <a:pt x="4169079" y="543395"/>
                    <a:pt x="4293524" y="526051"/>
                  </a:cubicBezTo>
                  <a:cubicBezTo>
                    <a:pt x="4417969" y="508707"/>
                    <a:pt x="4639152" y="546387"/>
                    <a:pt x="4879004" y="526051"/>
                  </a:cubicBezTo>
                  <a:cubicBezTo>
                    <a:pt x="4820447" y="286031"/>
                    <a:pt x="4932232" y="106728"/>
                    <a:pt x="4879004" y="0"/>
                  </a:cubicBezTo>
                  <a:cubicBezTo>
                    <a:pt x="5038632" y="89713"/>
                    <a:pt x="5152562" y="280173"/>
                    <a:pt x="5250747" y="371743"/>
                  </a:cubicBezTo>
                  <a:cubicBezTo>
                    <a:pt x="5348932" y="463314"/>
                    <a:pt x="5414507" y="570566"/>
                    <a:pt x="5590926" y="711923"/>
                  </a:cubicBezTo>
                  <a:cubicBezTo>
                    <a:pt x="5767345" y="853280"/>
                    <a:pt x="5746040" y="940614"/>
                    <a:pt x="5931106" y="1052103"/>
                  </a:cubicBezTo>
                  <a:cubicBezTo>
                    <a:pt x="5831348" y="1180699"/>
                    <a:pt x="5644385" y="1285470"/>
                    <a:pt x="5569884" y="1413325"/>
                  </a:cubicBezTo>
                  <a:cubicBezTo>
                    <a:pt x="5495383" y="1541180"/>
                    <a:pt x="5285776" y="1625301"/>
                    <a:pt x="5198142" y="1785067"/>
                  </a:cubicBezTo>
                  <a:cubicBezTo>
                    <a:pt x="5110508" y="1944833"/>
                    <a:pt x="4987417" y="1988165"/>
                    <a:pt x="4879004" y="2104205"/>
                  </a:cubicBezTo>
                  <a:cubicBezTo>
                    <a:pt x="4825507" y="1899617"/>
                    <a:pt x="4906479" y="1715775"/>
                    <a:pt x="4879004" y="1578154"/>
                  </a:cubicBezTo>
                  <a:cubicBezTo>
                    <a:pt x="4686976" y="1616379"/>
                    <a:pt x="4618671" y="1577924"/>
                    <a:pt x="4434473" y="1578154"/>
                  </a:cubicBezTo>
                  <a:cubicBezTo>
                    <a:pt x="4250275" y="1578384"/>
                    <a:pt x="4127621" y="1545399"/>
                    <a:pt x="3989941" y="1578154"/>
                  </a:cubicBezTo>
                  <a:cubicBezTo>
                    <a:pt x="3852261" y="1610909"/>
                    <a:pt x="3694739" y="1530848"/>
                    <a:pt x="3545410" y="1578154"/>
                  </a:cubicBezTo>
                  <a:cubicBezTo>
                    <a:pt x="3396081" y="1625460"/>
                    <a:pt x="3215016" y="1568442"/>
                    <a:pt x="3100878" y="1578154"/>
                  </a:cubicBezTo>
                  <a:cubicBezTo>
                    <a:pt x="2986740" y="1587866"/>
                    <a:pt x="2816208" y="1545393"/>
                    <a:pt x="2607557" y="1578154"/>
                  </a:cubicBezTo>
                  <a:cubicBezTo>
                    <a:pt x="2398906" y="1610915"/>
                    <a:pt x="2305844" y="1571901"/>
                    <a:pt x="2114235" y="1578154"/>
                  </a:cubicBezTo>
                  <a:cubicBezTo>
                    <a:pt x="1922626" y="1584407"/>
                    <a:pt x="1837033" y="1527229"/>
                    <a:pt x="1669704" y="1578154"/>
                  </a:cubicBezTo>
                  <a:cubicBezTo>
                    <a:pt x="1502375" y="1629079"/>
                    <a:pt x="1414405" y="1548495"/>
                    <a:pt x="1273962" y="1578154"/>
                  </a:cubicBezTo>
                  <a:cubicBezTo>
                    <a:pt x="1133519" y="1607813"/>
                    <a:pt x="1060662" y="1533855"/>
                    <a:pt x="878221" y="1578154"/>
                  </a:cubicBezTo>
                  <a:cubicBezTo>
                    <a:pt x="695780" y="1622453"/>
                    <a:pt x="409138" y="1521148"/>
                    <a:pt x="0" y="1578154"/>
                  </a:cubicBezTo>
                  <a:cubicBezTo>
                    <a:pt x="-7830" y="1375408"/>
                    <a:pt x="26596" y="1252462"/>
                    <a:pt x="0" y="1041581"/>
                  </a:cubicBezTo>
                  <a:cubicBezTo>
                    <a:pt x="-26596" y="830700"/>
                    <a:pt x="27669" y="776755"/>
                    <a:pt x="0" y="526051"/>
                  </a:cubicBezTo>
                  <a:close/>
                </a:path>
                <a:path w="5931106" h="2104205" stroke="0" extrusionOk="0">
                  <a:moveTo>
                    <a:pt x="0" y="526051"/>
                  </a:moveTo>
                  <a:cubicBezTo>
                    <a:pt x="82860" y="482066"/>
                    <a:pt x="254580" y="532475"/>
                    <a:pt x="395741" y="526051"/>
                  </a:cubicBezTo>
                  <a:cubicBezTo>
                    <a:pt x="536902" y="519627"/>
                    <a:pt x="656531" y="538231"/>
                    <a:pt x="791483" y="526051"/>
                  </a:cubicBezTo>
                  <a:cubicBezTo>
                    <a:pt x="926435" y="513871"/>
                    <a:pt x="1154542" y="542958"/>
                    <a:pt x="1431175" y="526051"/>
                  </a:cubicBezTo>
                  <a:cubicBezTo>
                    <a:pt x="1707808" y="509144"/>
                    <a:pt x="1776928" y="555657"/>
                    <a:pt x="2070866" y="526051"/>
                  </a:cubicBezTo>
                  <a:cubicBezTo>
                    <a:pt x="2364804" y="496445"/>
                    <a:pt x="2306782" y="529300"/>
                    <a:pt x="2466608" y="526051"/>
                  </a:cubicBezTo>
                  <a:cubicBezTo>
                    <a:pt x="2626434" y="522802"/>
                    <a:pt x="2795383" y="586172"/>
                    <a:pt x="3008719" y="526051"/>
                  </a:cubicBezTo>
                  <a:cubicBezTo>
                    <a:pt x="3222055" y="465930"/>
                    <a:pt x="3260616" y="543994"/>
                    <a:pt x="3502041" y="526051"/>
                  </a:cubicBezTo>
                  <a:cubicBezTo>
                    <a:pt x="3743466" y="508108"/>
                    <a:pt x="3812361" y="535606"/>
                    <a:pt x="3995362" y="526051"/>
                  </a:cubicBezTo>
                  <a:cubicBezTo>
                    <a:pt x="4178363" y="516496"/>
                    <a:pt x="4311915" y="530427"/>
                    <a:pt x="4391104" y="526051"/>
                  </a:cubicBezTo>
                  <a:cubicBezTo>
                    <a:pt x="4470293" y="521675"/>
                    <a:pt x="4740235" y="552413"/>
                    <a:pt x="4879004" y="526051"/>
                  </a:cubicBezTo>
                  <a:cubicBezTo>
                    <a:pt x="4866023" y="355757"/>
                    <a:pt x="4909330" y="256058"/>
                    <a:pt x="4879004" y="0"/>
                  </a:cubicBezTo>
                  <a:cubicBezTo>
                    <a:pt x="4995498" y="58043"/>
                    <a:pt x="5075532" y="219436"/>
                    <a:pt x="5198142" y="319138"/>
                  </a:cubicBezTo>
                  <a:cubicBezTo>
                    <a:pt x="5320751" y="418840"/>
                    <a:pt x="5440861" y="567041"/>
                    <a:pt x="5569884" y="690881"/>
                  </a:cubicBezTo>
                  <a:cubicBezTo>
                    <a:pt x="5698907" y="814721"/>
                    <a:pt x="5832856" y="991049"/>
                    <a:pt x="5931106" y="1052103"/>
                  </a:cubicBezTo>
                  <a:cubicBezTo>
                    <a:pt x="5834152" y="1180485"/>
                    <a:pt x="5660242" y="1276719"/>
                    <a:pt x="5569884" y="1413325"/>
                  </a:cubicBezTo>
                  <a:cubicBezTo>
                    <a:pt x="5479526" y="1549931"/>
                    <a:pt x="5354867" y="1566501"/>
                    <a:pt x="5250747" y="1732462"/>
                  </a:cubicBezTo>
                  <a:cubicBezTo>
                    <a:pt x="5146627" y="1898423"/>
                    <a:pt x="5033756" y="1926226"/>
                    <a:pt x="4879004" y="2104205"/>
                  </a:cubicBezTo>
                  <a:cubicBezTo>
                    <a:pt x="4839029" y="1956766"/>
                    <a:pt x="4919008" y="1836013"/>
                    <a:pt x="4879004" y="1578154"/>
                  </a:cubicBezTo>
                  <a:cubicBezTo>
                    <a:pt x="4721010" y="1589945"/>
                    <a:pt x="4595477" y="1557287"/>
                    <a:pt x="4434473" y="1578154"/>
                  </a:cubicBezTo>
                  <a:cubicBezTo>
                    <a:pt x="4273469" y="1599021"/>
                    <a:pt x="4119552" y="1575532"/>
                    <a:pt x="3843571" y="1578154"/>
                  </a:cubicBezTo>
                  <a:cubicBezTo>
                    <a:pt x="3567590" y="1580776"/>
                    <a:pt x="3440424" y="1534559"/>
                    <a:pt x="3252669" y="1578154"/>
                  </a:cubicBezTo>
                  <a:cubicBezTo>
                    <a:pt x="3064914" y="1621749"/>
                    <a:pt x="2938961" y="1534722"/>
                    <a:pt x="2856928" y="1578154"/>
                  </a:cubicBezTo>
                  <a:cubicBezTo>
                    <a:pt x="2774895" y="1621586"/>
                    <a:pt x="2504305" y="1575067"/>
                    <a:pt x="2314816" y="1578154"/>
                  </a:cubicBezTo>
                  <a:cubicBezTo>
                    <a:pt x="2125327" y="1581241"/>
                    <a:pt x="2049810" y="1576895"/>
                    <a:pt x="1919075" y="1578154"/>
                  </a:cubicBezTo>
                  <a:cubicBezTo>
                    <a:pt x="1788340" y="1579413"/>
                    <a:pt x="1476519" y="1570899"/>
                    <a:pt x="1328173" y="1578154"/>
                  </a:cubicBezTo>
                  <a:cubicBezTo>
                    <a:pt x="1179827" y="1585409"/>
                    <a:pt x="1075440" y="1549679"/>
                    <a:pt x="834852" y="1578154"/>
                  </a:cubicBezTo>
                  <a:cubicBezTo>
                    <a:pt x="594264" y="1606629"/>
                    <a:pt x="338105" y="1552039"/>
                    <a:pt x="0" y="1578154"/>
                  </a:cubicBezTo>
                  <a:cubicBezTo>
                    <a:pt x="-30161" y="1359840"/>
                    <a:pt x="44165" y="1285755"/>
                    <a:pt x="0" y="1041581"/>
                  </a:cubicBezTo>
                  <a:cubicBezTo>
                    <a:pt x="-44165" y="797407"/>
                    <a:pt x="5578" y="716241"/>
                    <a:pt x="0" y="526051"/>
                  </a:cubicBezTo>
                  <a:close/>
                </a:path>
              </a:pathLst>
            </a:custGeom>
            <a:solidFill>
              <a:srgbClr val="FFC000"/>
            </a:solidFill>
            <a:ln>
              <a:extLst>
                <a:ext uri="{C807C97D-BFC1-408E-A445-0C87EB9F89A2}">
                  <ask:lineSketchStyleProp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613356" y="1911851"/>
              <a:ext cx="4938353" cy="1004951"/>
            </a:xfrm>
            <a:prstGeom prst="rect">
              <a:avLst/>
            </a:prstGeom>
            <a:noFill/>
          </p:spPr>
          <p:txBody>
            <a:bodyPr wrap="square" rtlCol="0">
              <a:spAutoFit/>
            </a:bodyPr>
            <a:lstStyle/>
            <a:p>
              <a:pPr algn="ctr"/>
              <a:r>
                <a:rPr lang="vi-VN" sz="4800" b="1" dirty="0">
                  <a:solidFill>
                    <a:prstClr val="white"/>
                  </a:solidFill>
                </a:rPr>
                <a:t>Em còn biết những biểu hiện nào khác của việc ham học hỏi?</a:t>
              </a:r>
              <a:endParaRPr lang="en-US" sz="4800" b="1" dirty="0">
                <a:solidFill>
                  <a:prstClr val="white"/>
                </a:solidFill>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3208899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36021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407298" y="737119"/>
            <a:ext cx="7356670" cy="4833256"/>
            <a:chOff x="2097346" y="1396388"/>
            <a:chExt cx="5931106" cy="2104205"/>
          </a:xfrm>
        </p:grpSpPr>
        <p:sp>
          <p:nvSpPr>
            <p:cNvPr id="7" name="Arrow: Right 6">
              <a:extLst>
                <a:ext uri="{FF2B5EF4-FFF2-40B4-BE49-F238E27FC236}">
                  <a16:creationId xmlns:a16="http://schemas.microsoft.com/office/drawing/2014/main" id="{E86DF78D-0952-4773-A385-8266BA88F26F}"/>
                </a:ext>
              </a:extLst>
            </p:cNvPr>
            <p:cNvSpPr/>
            <p:nvPr/>
          </p:nvSpPr>
          <p:spPr>
            <a:xfrm>
              <a:off x="2097346" y="1396388"/>
              <a:ext cx="5931106" cy="2104205"/>
            </a:xfrm>
            <a:custGeom>
              <a:avLst/>
              <a:gdLst>
                <a:gd name="connsiteX0" fmla="*/ 0 w 5931106"/>
                <a:gd name="connsiteY0" fmla="*/ 526051 h 2104205"/>
                <a:gd name="connsiteX1" fmla="*/ 493322 w 5931106"/>
                <a:gd name="connsiteY1" fmla="*/ 526051 h 2104205"/>
                <a:gd name="connsiteX2" fmla="*/ 937853 w 5931106"/>
                <a:gd name="connsiteY2" fmla="*/ 526051 h 2104205"/>
                <a:gd name="connsiteX3" fmla="*/ 1479965 w 5931106"/>
                <a:gd name="connsiteY3" fmla="*/ 526051 h 2104205"/>
                <a:gd name="connsiteX4" fmla="*/ 1875706 w 5931106"/>
                <a:gd name="connsiteY4" fmla="*/ 526051 h 2104205"/>
                <a:gd name="connsiteX5" fmla="*/ 2271447 w 5931106"/>
                <a:gd name="connsiteY5" fmla="*/ 526051 h 2104205"/>
                <a:gd name="connsiteX6" fmla="*/ 2667189 w 5931106"/>
                <a:gd name="connsiteY6" fmla="*/ 526051 h 2104205"/>
                <a:gd name="connsiteX7" fmla="*/ 3209300 w 5931106"/>
                <a:gd name="connsiteY7" fmla="*/ 526051 h 2104205"/>
                <a:gd name="connsiteX8" fmla="*/ 3800202 w 5931106"/>
                <a:gd name="connsiteY8" fmla="*/ 526051 h 2104205"/>
                <a:gd name="connsiteX9" fmla="*/ 4293524 w 5931106"/>
                <a:gd name="connsiteY9" fmla="*/ 526051 h 2104205"/>
                <a:gd name="connsiteX10" fmla="*/ 4879004 w 5931106"/>
                <a:gd name="connsiteY10" fmla="*/ 526051 h 2104205"/>
                <a:gd name="connsiteX11" fmla="*/ 4879004 w 5931106"/>
                <a:gd name="connsiteY11" fmla="*/ 0 h 2104205"/>
                <a:gd name="connsiteX12" fmla="*/ 5250747 w 5931106"/>
                <a:gd name="connsiteY12" fmla="*/ 371743 h 2104205"/>
                <a:gd name="connsiteX13" fmla="*/ 5590926 w 5931106"/>
                <a:gd name="connsiteY13" fmla="*/ 711923 h 2104205"/>
                <a:gd name="connsiteX14" fmla="*/ 5931106 w 5931106"/>
                <a:gd name="connsiteY14" fmla="*/ 1052103 h 2104205"/>
                <a:gd name="connsiteX15" fmla="*/ 5569884 w 5931106"/>
                <a:gd name="connsiteY15" fmla="*/ 1413325 h 2104205"/>
                <a:gd name="connsiteX16" fmla="*/ 5198142 w 5931106"/>
                <a:gd name="connsiteY16" fmla="*/ 1785067 h 2104205"/>
                <a:gd name="connsiteX17" fmla="*/ 4879004 w 5931106"/>
                <a:gd name="connsiteY17" fmla="*/ 2104205 h 2104205"/>
                <a:gd name="connsiteX18" fmla="*/ 4879004 w 5931106"/>
                <a:gd name="connsiteY18" fmla="*/ 1578154 h 2104205"/>
                <a:gd name="connsiteX19" fmla="*/ 4434473 w 5931106"/>
                <a:gd name="connsiteY19" fmla="*/ 1578154 h 2104205"/>
                <a:gd name="connsiteX20" fmla="*/ 3989941 w 5931106"/>
                <a:gd name="connsiteY20" fmla="*/ 1578154 h 2104205"/>
                <a:gd name="connsiteX21" fmla="*/ 3545410 w 5931106"/>
                <a:gd name="connsiteY21" fmla="*/ 1578154 h 2104205"/>
                <a:gd name="connsiteX22" fmla="*/ 3100878 w 5931106"/>
                <a:gd name="connsiteY22" fmla="*/ 1578154 h 2104205"/>
                <a:gd name="connsiteX23" fmla="*/ 2607557 w 5931106"/>
                <a:gd name="connsiteY23" fmla="*/ 1578154 h 2104205"/>
                <a:gd name="connsiteX24" fmla="*/ 2114235 w 5931106"/>
                <a:gd name="connsiteY24" fmla="*/ 1578154 h 2104205"/>
                <a:gd name="connsiteX25" fmla="*/ 1669704 w 5931106"/>
                <a:gd name="connsiteY25" fmla="*/ 1578154 h 2104205"/>
                <a:gd name="connsiteX26" fmla="*/ 1273962 w 5931106"/>
                <a:gd name="connsiteY26" fmla="*/ 1578154 h 2104205"/>
                <a:gd name="connsiteX27" fmla="*/ 878221 w 5931106"/>
                <a:gd name="connsiteY27" fmla="*/ 1578154 h 2104205"/>
                <a:gd name="connsiteX28" fmla="*/ 0 w 5931106"/>
                <a:gd name="connsiteY28" fmla="*/ 1578154 h 2104205"/>
                <a:gd name="connsiteX29" fmla="*/ 0 w 5931106"/>
                <a:gd name="connsiteY29" fmla="*/ 1041581 h 2104205"/>
                <a:gd name="connsiteX30" fmla="*/ 0 w 5931106"/>
                <a:gd name="connsiteY30" fmla="*/ 526051 h 210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2104205" fill="none" extrusionOk="0">
                  <a:moveTo>
                    <a:pt x="0" y="526051"/>
                  </a:moveTo>
                  <a:cubicBezTo>
                    <a:pt x="173154" y="502659"/>
                    <a:pt x="269841" y="555667"/>
                    <a:pt x="493322" y="526051"/>
                  </a:cubicBezTo>
                  <a:cubicBezTo>
                    <a:pt x="716803" y="496435"/>
                    <a:pt x="776204" y="562455"/>
                    <a:pt x="937853" y="526051"/>
                  </a:cubicBezTo>
                  <a:cubicBezTo>
                    <a:pt x="1099502" y="489647"/>
                    <a:pt x="1351379" y="589667"/>
                    <a:pt x="1479965" y="526051"/>
                  </a:cubicBezTo>
                  <a:cubicBezTo>
                    <a:pt x="1608551" y="462435"/>
                    <a:pt x="1697001" y="551209"/>
                    <a:pt x="1875706" y="526051"/>
                  </a:cubicBezTo>
                  <a:cubicBezTo>
                    <a:pt x="2054411" y="500893"/>
                    <a:pt x="2109906" y="534360"/>
                    <a:pt x="2271447" y="526051"/>
                  </a:cubicBezTo>
                  <a:cubicBezTo>
                    <a:pt x="2432988" y="517742"/>
                    <a:pt x="2576648" y="540922"/>
                    <a:pt x="2667189" y="526051"/>
                  </a:cubicBezTo>
                  <a:cubicBezTo>
                    <a:pt x="2757730" y="511180"/>
                    <a:pt x="3020994" y="571071"/>
                    <a:pt x="3209300" y="526051"/>
                  </a:cubicBezTo>
                  <a:cubicBezTo>
                    <a:pt x="3397606" y="481031"/>
                    <a:pt x="3527790" y="541066"/>
                    <a:pt x="3800202" y="526051"/>
                  </a:cubicBezTo>
                  <a:cubicBezTo>
                    <a:pt x="4072614" y="511036"/>
                    <a:pt x="4169079" y="543395"/>
                    <a:pt x="4293524" y="526051"/>
                  </a:cubicBezTo>
                  <a:cubicBezTo>
                    <a:pt x="4417969" y="508707"/>
                    <a:pt x="4639152" y="546387"/>
                    <a:pt x="4879004" y="526051"/>
                  </a:cubicBezTo>
                  <a:cubicBezTo>
                    <a:pt x="4820447" y="286031"/>
                    <a:pt x="4932232" y="106728"/>
                    <a:pt x="4879004" y="0"/>
                  </a:cubicBezTo>
                  <a:cubicBezTo>
                    <a:pt x="5038632" y="89713"/>
                    <a:pt x="5152562" y="280173"/>
                    <a:pt x="5250747" y="371743"/>
                  </a:cubicBezTo>
                  <a:cubicBezTo>
                    <a:pt x="5348932" y="463314"/>
                    <a:pt x="5414507" y="570566"/>
                    <a:pt x="5590926" y="711923"/>
                  </a:cubicBezTo>
                  <a:cubicBezTo>
                    <a:pt x="5767345" y="853280"/>
                    <a:pt x="5746040" y="940614"/>
                    <a:pt x="5931106" y="1052103"/>
                  </a:cubicBezTo>
                  <a:cubicBezTo>
                    <a:pt x="5831348" y="1180699"/>
                    <a:pt x="5644385" y="1285470"/>
                    <a:pt x="5569884" y="1413325"/>
                  </a:cubicBezTo>
                  <a:cubicBezTo>
                    <a:pt x="5495383" y="1541180"/>
                    <a:pt x="5285776" y="1625301"/>
                    <a:pt x="5198142" y="1785067"/>
                  </a:cubicBezTo>
                  <a:cubicBezTo>
                    <a:pt x="5110508" y="1944833"/>
                    <a:pt x="4987417" y="1988165"/>
                    <a:pt x="4879004" y="2104205"/>
                  </a:cubicBezTo>
                  <a:cubicBezTo>
                    <a:pt x="4825507" y="1899617"/>
                    <a:pt x="4906479" y="1715775"/>
                    <a:pt x="4879004" y="1578154"/>
                  </a:cubicBezTo>
                  <a:cubicBezTo>
                    <a:pt x="4686976" y="1616379"/>
                    <a:pt x="4618671" y="1577924"/>
                    <a:pt x="4434473" y="1578154"/>
                  </a:cubicBezTo>
                  <a:cubicBezTo>
                    <a:pt x="4250275" y="1578384"/>
                    <a:pt x="4127621" y="1545399"/>
                    <a:pt x="3989941" y="1578154"/>
                  </a:cubicBezTo>
                  <a:cubicBezTo>
                    <a:pt x="3852261" y="1610909"/>
                    <a:pt x="3694739" y="1530848"/>
                    <a:pt x="3545410" y="1578154"/>
                  </a:cubicBezTo>
                  <a:cubicBezTo>
                    <a:pt x="3396081" y="1625460"/>
                    <a:pt x="3215016" y="1568442"/>
                    <a:pt x="3100878" y="1578154"/>
                  </a:cubicBezTo>
                  <a:cubicBezTo>
                    <a:pt x="2986740" y="1587866"/>
                    <a:pt x="2816208" y="1545393"/>
                    <a:pt x="2607557" y="1578154"/>
                  </a:cubicBezTo>
                  <a:cubicBezTo>
                    <a:pt x="2398906" y="1610915"/>
                    <a:pt x="2305844" y="1571901"/>
                    <a:pt x="2114235" y="1578154"/>
                  </a:cubicBezTo>
                  <a:cubicBezTo>
                    <a:pt x="1922626" y="1584407"/>
                    <a:pt x="1837033" y="1527229"/>
                    <a:pt x="1669704" y="1578154"/>
                  </a:cubicBezTo>
                  <a:cubicBezTo>
                    <a:pt x="1502375" y="1629079"/>
                    <a:pt x="1414405" y="1548495"/>
                    <a:pt x="1273962" y="1578154"/>
                  </a:cubicBezTo>
                  <a:cubicBezTo>
                    <a:pt x="1133519" y="1607813"/>
                    <a:pt x="1060662" y="1533855"/>
                    <a:pt x="878221" y="1578154"/>
                  </a:cubicBezTo>
                  <a:cubicBezTo>
                    <a:pt x="695780" y="1622453"/>
                    <a:pt x="409138" y="1521148"/>
                    <a:pt x="0" y="1578154"/>
                  </a:cubicBezTo>
                  <a:cubicBezTo>
                    <a:pt x="-7830" y="1375408"/>
                    <a:pt x="26596" y="1252462"/>
                    <a:pt x="0" y="1041581"/>
                  </a:cubicBezTo>
                  <a:cubicBezTo>
                    <a:pt x="-26596" y="830700"/>
                    <a:pt x="27669" y="776755"/>
                    <a:pt x="0" y="526051"/>
                  </a:cubicBezTo>
                  <a:close/>
                </a:path>
                <a:path w="5931106" h="2104205" stroke="0" extrusionOk="0">
                  <a:moveTo>
                    <a:pt x="0" y="526051"/>
                  </a:moveTo>
                  <a:cubicBezTo>
                    <a:pt x="82860" y="482066"/>
                    <a:pt x="254580" y="532475"/>
                    <a:pt x="395741" y="526051"/>
                  </a:cubicBezTo>
                  <a:cubicBezTo>
                    <a:pt x="536902" y="519627"/>
                    <a:pt x="656531" y="538231"/>
                    <a:pt x="791483" y="526051"/>
                  </a:cubicBezTo>
                  <a:cubicBezTo>
                    <a:pt x="926435" y="513871"/>
                    <a:pt x="1154542" y="542958"/>
                    <a:pt x="1431175" y="526051"/>
                  </a:cubicBezTo>
                  <a:cubicBezTo>
                    <a:pt x="1707808" y="509144"/>
                    <a:pt x="1776928" y="555657"/>
                    <a:pt x="2070866" y="526051"/>
                  </a:cubicBezTo>
                  <a:cubicBezTo>
                    <a:pt x="2364804" y="496445"/>
                    <a:pt x="2306782" y="529300"/>
                    <a:pt x="2466608" y="526051"/>
                  </a:cubicBezTo>
                  <a:cubicBezTo>
                    <a:pt x="2626434" y="522802"/>
                    <a:pt x="2795383" y="586172"/>
                    <a:pt x="3008719" y="526051"/>
                  </a:cubicBezTo>
                  <a:cubicBezTo>
                    <a:pt x="3222055" y="465930"/>
                    <a:pt x="3260616" y="543994"/>
                    <a:pt x="3502041" y="526051"/>
                  </a:cubicBezTo>
                  <a:cubicBezTo>
                    <a:pt x="3743466" y="508108"/>
                    <a:pt x="3812361" y="535606"/>
                    <a:pt x="3995362" y="526051"/>
                  </a:cubicBezTo>
                  <a:cubicBezTo>
                    <a:pt x="4178363" y="516496"/>
                    <a:pt x="4311915" y="530427"/>
                    <a:pt x="4391104" y="526051"/>
                  </a:cubicBezTo>
                  <a:cubicBezTo>
                    <a:pt x="4470293" y="521675"/>
                    <a:pt x="4740235" y="552413"/>
                    <a:pt x="4879004" y="526051"/>
                  </a:cubicBezTo>
                  <a:cubicBezTo>
                    <a:pt x="4866023" y="355757"/>
                    <a:pt x="4909330" y="256058"/>
                    <a:pt x="4879004" y="0"/>
                  </a:cubicBezTo>
                  <a:cubicBezTo>
                    <a:pt x="4995498" y="58043"/>
                    <a:pt x="5075532" y="219436"/>
                    <a:pt x="5198142" y="319138"/>
                  </a:cubicBezTo>
                  <a:cubicBezTo>
                    <a:pt x="5320751" y="418840"/>
                    <a:pt x="5440861" y="567041"/>
                    <a:pt x="5569884" y="690881"/>
                  </a:cubicBezTo>
                  <a:cubicBezTo>
                    <a:pt x="5698907" y="814721"/>
                    <a:pt x="5832856" y="991049"/>
                    <a:pt x="5931106" y="1052103"/>
                  </a:cubicBezTo>
                  <a:cubicBezTo>
                    <a:pt x="5834152" y="1180485"/>
                    <a:pt x="5660242" y="1276719"/>
                    <a:pt x="5569884" y="1413325"/>
                  </a:cubicBezTo>
                  <a:cubicBezTo>
                    <a:pt x="5479526" y="1549931"/>
                    <a:pt x="5354867" y="1566501"/>
                    <a:pt x="5250747" y="1732462"/>
                  </a:cubicBezTo>
                  <a:cubicBezTo>
                    <a:pt x="5146627" y="1898423"/>
                    <a:pt x="5033756" y="1926226"/>
                    <a:pt x="4879004" y="2104205"/>
                  </a:cubicBezTo>
                  <a:cubicBezTo>
                    <a:pt x="4839029" y="1956766"/>
                    <a:pt x="4919008" y="1836013"/>
                    <a:pt x="4879004" y="1578154"/>
                  </a:cubicBezTo>
                  <a:cubicBezTo>
                    <a:pt x="4721010" y="1589945"/>
                    <a:pt x="4595477" y="1557287"/>
                    <a:pt x="4434473" y="1578154"/>
                  </a:cubicBezTo>
                  <a:cubicBezTo>
                    <a:pt x="4273469" y="1599021"/>
                    <a:pt x="4119552" y="1575532"/>
                    <a:pt x="3843571" y="1578154"/>
                  </a:cubicBezTo>
                  <a:cubicBezTo>
                    <a:pt x="3567590" y="1580776"/>
                    <a:pt x="3440424" y="1534559"/>
                    <a:pt x="3252669" y="1578154"/>
                  </a:cubicBezTo>
                  <a:cubicBezTo>
                    <a:pt x="3064914" y="1621749"/>
                    <a:pt x="2938961" y="1534722"/>
                    <a:pt x="2856928" y="1578154"/>
                  </a:cubicBezTo>
                  <a:cubicBezTo>
                    <a:pt x="2774895" y="1621586"/>
                    <a:pt x="2504305" y="1575067"/>
                    <a:pt x="2314816" y="1578154"/>
                  </a:cubicBezTo>
                  <a:cubicBezTo>
                    <a:pt x="2125327" y="1581241"/>
                    <a:pt x="2049810" y="1576895"/>
                    <a:pt x="1919075" y="1578154"/>
                  </a:cubicBezTo>
                  <a:cubicBezTo>
                    <a:pt x="1788340" y="1579413"/>
                    <a:pt x="1476519" y="1570899"/>
                    <a:pt x="1328173" y="1578154"/>
                  </a:cubicBezTo>
                  <a:cubicBezTo>
                    <a:pt x="1179827" y="1585409"/>
                    <a:pt x="1075440" y="1549679"/>
                    <a:pt x="834852" y="1578154"/>
                  </a:cubicBezTo>
                  <a:cubicBezTo>
                    <a:pt x="594264" y="1606629"/>
                    <a:pt x="338105" y="1552039"/>
                    <a:pt x="0" y="1578154"/>
                  </a:cubicBezTo>
                  <a:cubicBezTo>
                    <a:pt x="-30161" y="1359840"/>
                    <a:pt x="44165" y="1285755"/>
                    <a:pt x="0" y="1041581"/>
                  </a:cubicBezTo>
                  <a:cubicBezTo>
                    <a:pt x="-44165" y="797407"/>
                    <a:pt x="5578" y="716241"/>
                    <a:pt x="0" y="526051"/>
                  </a:cubicBezTo>
                  <a:close/>
                </a:path>
              </a:pathLst>
            </a:custGeom>
            <a:solidFill>
              <a:schemeClr val="accent1">
                <a:lumMod val="60000"/>
                <a:lumOff val="40000"/>
              </a:schemeClr>
            </a:solidFill>
            <a:ln>
              <a:extLst>
                <a:ext uri="{C807C97D-BFC1-408E-A445-0C87EB9F89A2}">
                  <ask:lineSketchStyleProp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500518" y="2037778"/>
              <a:ext cx="4938353" cy="683367"/>
            </a:xfrm>
            <a:prstGeom prst="rect">
              <a:avLst/>
            </a:prstGeom>
            <a:noFill/>
          </p:spPr>
          <p:txBody>
            <a:bodyPr wrap="square" rtlCol="0">
              <a:spAutoFit/>
            </a:bodyPr>
            <a:lstStyle/>
            <a:p>
              <a:pPr algn="ctr"/>
              <a:r>
                <a:rPr lang="vi-VN" sz="4800" b="1" dirty="0">
                  <a:solidFill>
                    <a:schemeClr val="accent1">
                      <a:lumMod val="50000"/>
                    </a:schemeClr>
                  </a:solidFill>
                </a:rPr>
                <a:t>Em thấy bản thân mình đã ham học hỏi chưa?</a:t>
              </a:r>
              <a:endParaRPr lang="en-US" sz="4800" b="1" dirty="0">
                <a:solidFill>
                  <a:schemeClr val="accent1">
                    <a:lumMod val="50000"/>
                  </a:schemeClr>
                </a:solidFill>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2980370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88" y="1469755"/>
            <a:ext cx="9050931" cy="4492506"/>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1520890" y="2416628"/>
            <a:ext cx="6064898" cy="2855167"/>
          </a:xfrm>
          <a:prstGeom prst="rect">
            <a:avLst/>
          </a:prstGeom>
        </p:spPr>
      </p:pic>
    </p:spTree>
    <p:extLst>
      <p:ext uri="{BB962C8B-B14F-4D97-AF65-F5344CB8AC3E}">
        <p14:creationId xmlns:p14="http://schemas.microsoft.com/office/powerpoint/2010/main" val="144845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345233" y="555580"/>
            <a:ext cx="11737910"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42" y="5850294"/>
            <a:ext cx="2127930" cy="1255356"/>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0" y="-208117"/>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345234" y="1261742"/>
            <a:ext cx="11737910" cy="5463034"/>
          </a:xfrm>
          <a:prstGeom prst="rect">
            <a:avLst/>
          </a:prstGeom>
          <a:noFill/>
        </p:spPr>
        <p:txBody>
          <a:bodyPr wrap="square" rtlCol="0">
            <a:spAutoFit/>
          </a:bodyPr>
          <a:lstStyle/>
          <a:p>
            <a:pPr algn="just"/>
            <a:r>
              <a:rPr lang="en-US" sz="3200" dirty="0"/>
              <a:t>   </a:t>
            </a:r>
            <a:r>
              <a:rPr lang="vi-VN" sz="3200" dirty="0"/>
              <a:t>     Vào đời vua Trần Thái Tông, có một gia đình nghèo sinh được cậu con trai, đặt tên là Nguyễn Hiền. Vì nhà nghèo nên cậu phải bỏ học giữa chừng.</a:t>
            </a:r>
          </a:p>
          <a:p>
            <a:pPr algn="just"/>
            <a:r>
              <a:rPr lang="en-US" sz="3200" dirty="0"/>
              <a:t>  </a:t>
            </a:r>
            <a:r>
              <a:rPr lang="vi-VN" sz="3200" dirty="0"/>
              <a:t>      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3200" dirty="0"/>
              <a:t>   </a:t>
            </a:r>
            <a:r>
              <a:rPr lang="vi-VN" sz="3200" dirty="0"/>
              <a:t>     Thế rồi vua mở khoa thi. Cậu bé nghèo ngày nào đỗ Trạng nguyên. Ông trạng khi ấy mới mười ba tuổi. Đó là Trạng nguyên trẻ nhất của nước   Nam ta.</a:t>
            </a:r>
          </a:p>
          <a:p>
            <a:pPr algn="r"/>
            <a:r>
              <a:rPr lang="vi-VN" sz="2900" dirty="0"/>
              <a:t>         </a:t>
            </a:r>
            <a:r>
              <a:rPr lang="vi-VN" sz="2900" dirty="0">
                <a:solidFill>
                  <a:schemeClr val="accent6">
                    <a:lumMod val="50000"/>
                  </a:schemeClr>
                </a:solidFill>
              </a:rPr>
              <a:t>(Theo Trinh Đường, Tiếng việt 4, Tập 1, NXB Giáo dục, 2000, tr.104)</a:t>
            </a:r>
            <a:endParaRPr lang="en-US" sz="2900" dirty="0">
              <a:solidFill>
                <a:schemeClr val="accent6">
                  <a:lumMod val="50000"/>
                </a:schemeClr>
              </a:solidFill>
            </a:endParaRPr>
          </a:p>
        </p:txBody>
      </p:sp>
    </p:spTree>
    <p:extLst>
      <p:ext uri="{BB962C8B-B14F-4D97-AF65-F5344CB8AC3E}">
        <p14:creationId xmlns:p14="http://schemas.microsoft.com/office/powerpoint/2010/main" val="193657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467416" y="36021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895739" y="-364891"/>
            <a:ext cx="10468947" cy="2874825"/>
            <a:chOff x="2217707" y="840017"/>
            <a:chExt cx="5931106" cy="1588742"/>
          </a:xfrm>
        </p:grpSpPr>
        <p:sp>
          <p:nvSpPr>
            <p:cNvPr id="7" name="Arrow: Right 6">
              <a:extLst>
                <a:ext uri="{FF2B5EF4-FFF2-40B4-BE49-F238E27FC236}">
                  <a16:creationId xmlns:a16="http://schemas.microsoft.com/office/drawing/2014/main" id="{E86DF78D-0952-4773-A385-8266BA88F26F}"/>
                </a:ext>
              </a:extLst>
            </p:cNvPr>
            <p:cNvSpPr/>
            <p:nvPr/>
          </p:nvSpPr>
          <p:spPr>
            <a:xfrm>
              <a:off x="2217707" y="840017"/>
              <a:ext cx="5931106" cy="1588742"/>
            </a:xfrm>
            <a:custGeom>
              <a:avLst/>
              <a:gdLst>
                <a:gd name="connsiteX0" fmla="*/ 0 w 5931106"/>
                <a:gd name="connsiteY0" fmla="*/ 397186 h 1588742"/>
                <a:gd name="connsiteX1" fmla="*/ 468014 w 5931106"/>
                <a:gd name="connsiteY1" fmla="*/ 397186 h 1588742"/>
                <a:gd name="connsiteX2" fmla="*/ 1141497 w 5931106"/>
                <a:gd name="connsiteY2" fmla="*/ 397186 h 1588742"/>
                <a:gd name="connsiteX3" fmla="*/ 1712245 w 5931106"/>
                <a:gd name="connsiteY3" fmla="*/ 397186 h 1588742"/>
                <a:gd name="connsiteX4" fmla="*/ 2180259 w 5931106"/>
                <a:gd name="connsiteY4" fmla="*/ 397186 h 1588742"/>
                <a:gd name="connsiteX5" fmla="*/ 2751007 w 5931106"/>
                <a:gd name="connsiteY5" fmla="*/ 397186 h 1588742"/>
                <a:gd name="connsiteX6" fmla="*/ 3167653 w 5931106"/>
                <a:gd name="connsiteY6" fmla="*/ 397186 h 1588742"/>
                <a:gd name="connsiteX7" fmla="*/ 3584300 w 5931106"/>
                <a:gd name="connsiteY7" fmla="*/ 397186 h 1588742"/>
                <a:gd name="connsiteX8" fmla="*/ 4000946 w 5931106"/>
                <a:gd name="connsiteY8" fmla="*/ 397186 h 1588742"/>
                <a:gd name="connsiteX9" fmla="*/ 4571694 w 5931106"/>
                <a:gd name="connsiteY9" fmla="*/ 397186 h 1588742"/>
                <a:gd name="connsiteX10" fmla="*/ 5136735 w 5931106"/>
                <a:gd name="connsiteY10" fmla="*/ 397186 h 1588742"/>
                <a:gd name="connsiteX11" fmla="*/ 5136735 w 5931106"/>
                <a:gd name="connsiteY11" fmla="*/ 0 h 1588742"/>
                <a:gd name="connsiteX12" fmla="*/ 5541864 w 5931106"/>
                <a:gd name="connsiteY12" fmla="*/ 405129 h 1588742"/>
                <a:gd name="connsiteX13" fmla="*/ 5931106 w 5931106"/>
                <a:gd name="connsiteY13" fmla="*/ 794371 h 1588742"/>
                <a:gd name="connsiteX14" fmla="*/ 5533921 w 5931106"/>
                <a:gd name="connsiteY14" fmla="*/ 1191557 h 1588742"/>
                <a:gd name="connsiteX15" fmla="*/ 5136735 w 5931106"/>
                <a:gd name="connsiteY15" fmla="*/ 1588742 h 1588742"/>
                <a:gd name="connsiteX16" fmla="*/ 5136735 w 5931106"/>
                <a:gd name="connsiteY16" fmla="*/ 1191557 h 1588742"/>
                <a:gd name="connsiteX17" fmla="*/ 4720089 w 5931106"/>
                <a:gd name="connsiteY17" fmla="*/ 1191557 h 1588742"/>
                <a:gd name="connsiteX18" fmla="*/ 4200708 w 5931106"/>
                <a:gd name="connsiteY18" fmla="*/ 1191557 h 1588742"/>
                <a:gd name="connsiteX19" fmla="*/ 3578592 w 5931106"/>
                <a:gd name="connsiteY19" fmla="*/ 1191557 h 1588742"/>
                <a:gd name="connsiteX20" fmla="*/ 2905109 w 5931106"/>
                <a:gd name="connsiteY20" fmla="*/ 1191557 h 1588742"/>
                <a:gd name="connsiteX21" fmla="*/ 2231626 w 5931106"/>
                <a:gd name="connsiteY21" fmla="*/ 1191557 h 1588742"/>
                <a:gd name="connsiteX22" fmla="*/ 1763612 w 5931106"/>
                <a:gd name="connsiteY22" fmla="*/ 1191557 h 1588742"/>
                <a:gd name="connsiteX23" fmla="*/ 1295599 w 5931106"/>
                <a:gd name="connsiteY23" fmla="*/ 1191557 h 1588742"/>
                <a:gd name="connsiteX24" fmla="*/ 827585 w 5931106"/>
                <a:gd name="connsiteY24" fmla="*/ 1191557 h 1588742"/>
                <a:gd name="connsiteX25" fmla="*/ 0 w 5931106"/>
                <a:gd name="connsiteY25" fmla="*/ 1191557 h 1588742"/>
                <a:gd name="connsiteX26" fmla="*/ 0 w 5931106"/>
                <a:gd name="connsiteY26" fmla="*/ 802315 h 1588742"/>
                <a:gd name="connsiteX27" fmla="*/ 0 w 5931106"/>
                <a:gd name="connsiteY27" fmla="*/ 397186 h 158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31106" h="1588742" fill="none" extrusionOk="0">
                  <a:moveTo>
                    <a:pt x="0" y="397186"/>
                  </a:moveTo>
                  <a:cubicBezTo>
                    <a:pt x="165116" y="347236"/>
                    <a:pt x="371256" y="437539"/>
                    <a:pt x="468014" y="397186"/>
                  </a:cubicBezTo>
                  <a:cubicBezTo>
                    <a:pt x="564772" y="356833"/>
                    <a:pt x="872918" y="399317"/>
                    <a:pt x="1141497" y="397186"/>
                  </a:cubicBezTo>
                  <a:cubicBezTo>
                    <a:pt x="1410076" y="395055"/>
                    <a:pt x="1432545" y="398488"/>
                    <a:pt x="1712245" y="397186"/>
                  </a:cubicBezTo>
                  <a:cubicBezTo>
                    <a:pt x="1991945" y="395884"/>
                    <a:pt x="1980287" y="411731"/>
                    <a:pt x="2180259" y="397186"/>
                  </a:cubicBezTo>
                  <a:cubicBezTo>
                    <a:pt x="2380231" y="382641"/>
                    <a:pt x="2604736" y="460344"/>
                    <a:pt x="2751007" y="397186"/>
                  </a:cubicBezTo>
                  <a:cubicBezTo>
                    <a:pt x="2897278" y="334028"/>
                    <a:pt x="2976334" y="397471"/>
                    <a:pt x="3167653" y="397186"/>
                  </a:cubicBezTo>
                  <a:cubicBezTo>
                    <a:pt x="3358972" y="396901"/>
                    <a:pt x="3463902" y="399455"/>
                    <a:pt x="3584300" y="397186"/>
                  </a:cubicBezTo>
                  <a:cubicBezTo>
                    <a:pt x="3704698" y="394917"/>
                    <a:pt x="3815313" y="440848"/>
                    <a:pt x="4000946" y="397186"/>
                  </a:cubicBezTo>
                  <a:cubicBezTo>
                    <a:pt x="4186579" y="353524"/>
                    <a:pt x="4386017" y="431273"/>
                    <a:pt x="4571694" y="397186"/>
                  </a:cubicBezTo>
                  <a:cubicBezTo>
                    <a:pt x="4757371" y="363099"/>
                    <a:pt x="4855979" y="437886"/>
                    <a:pt x="5136735" y="397186"/>
                  </a:cubicBezTo>
                  <a:cubicBezTo>
                    <a:pt x="5098531" y="299362"/>
                    <a:pt x="5158460" y="158760"/>
                    <a:pt x="5136735" y="0"/>
                  </a:cubicBezTo>
                  <a:cubicBezTo>
                    <a:pt x="5323007" y="152204"/>
                    <a:pt x="5435211" y="305576"/>
                    <a:pt x="5541864" y="405129"/>
                  </a:cubicBezTo>
                  <a:cubicBezTo>
                    <a:pt x="5648517" y="504682"/>
                    <a:pt x="5733107" y="665833"/>
                    <a:pt x="5931106" y="794371"/>
                  </a:cubicBezTo>
                  <a:cubicBezTo>
                    <a:pt x="5818732" y="987093"/>
                    <a:pt x="5668721" y="1011986"/>
                    <a:pt x="5533921" y="1191557"/>
                  </a:cubicBezTo>
                  <a:cubicBezTo>
                    <a:pt x="5399120" y="1371128"/>
                    <a:pt x="5254057" y="1383638"/>
                    <a:pt x="5136735" y="1588742"/>
                  </a:cubicBezTo>
                  <a:cubicBezTo>
                    <a:pt x="5101765" y="1452147"/>
                    <a:pt x="5157352" y="1280600"/>
                    <a:pt x="5136735" y="1191557"/>
                  </a:cubicBezTo>
                  <a:cubicBezTo>
                    <a:pt x="4981692" y="1225807"/>
                    <a:pt x="4806587" y="1187065"/>
                    <a:pt x="4720089" y="1191557"/>
                  </a:cubicBezTo>
                  <a:cubicBezTo>
                    <a:pt x="4633591" y="1196049"/>
                    <a:pt x="4387081" y="1174201"/>
                    <a:pt x="4200708" y="1191557"/>
                  </a:cubicBezTo>
                  <a:cubicBezTo>
                    <a:pt x="4014335" y="1208913"/>
                    <a:pt x="3760251" y="1140180"/>
                    <a:pt x="3578592" y="1191557"/>
                  </a:cubicBezTo>
                  <a:cubicBezTo>
                    <a:pt x="3396933" y="1242934"/>
                    <a:pt x="3210092" y="1185852"/>
                    <a:pt x="2905109" y="1191557"/>
                  </a:cubicBezTo>
                  <a:cubicBezTo>
                    <a:pt x="2600126" y="1197262"/>
                    <a:pt x="2487860" y="1172262"/>
                    <a:pt x="2231626" y="1191557"/>
                  </a:cubicBezTo>
                  <a:cubicBezTo>
                    <a:pt x="1975392" y="1210852"/>
                    <a:pt x="1913565" y="1176906"/>
                    <a:pt x="1763612" y="1191557"/>
                  </a:cubicBezTo>
                  <a:cubicBezTo>
                    <a:pt x="1613659" y="1206208"/>
                    <a:pt x="1525083" y="1139550"/>
                    <a:pt x="1295599" y="1191557"/>
                  </a:cubicBezTo>
                  <a:cubicBezTo>
                    <a:pt x="1066115" y="1243564"/>
                    <a:pt x="937820" y="1161649"/>
                    <a:pt x="827585" y="1191557"/>
                  </a:cubicBezTo>
                  <a:cubicBezTo>
                    <a:pt x="717350" y="1221465"/>
                    <a:pt x="355325" y="1122044"/>
                    <a:pt x="0" y="1191557"/>
                  </a:cubicBezTo>
                  <a:cubicBezTo>
                    <a:pt x="-16743" y="998264"/>
                    <a:pt x="34062" y="888266"/>
                    <a:pt x="0" y="802315"/>
                  </a:cubicBezTo>
                  <a:cubicBezTo>
                    <a:pt x="-34062" y="716364"/>
                    <a:pt x="47574" y="524688"/>
                    <a:pt x="0" y="397186"/>
                  </a:cubicBezTo>
                  <a:close/>
                </a:path>
                <a:path w="5931106" h="1588742" stroke="0" extrusionOk="0">
                  <a:moveTo>
                    <a:pt x="0" y="397186"/>
                  </a:moveTo>
                  <a:cubicBezTo>
                    <a:pt x="164276" y="364668"/>
                    <a:pt x="285023" y="398797"/>
                    <a:pt x="416646" y="397186"/>
                  </a:cubicBezTo>
                  <a:cubicBezTo>
                    <a:pt x="548269" y="395575"/>
                    <a:pt x="720136" y="418121"/>
                    <a:pt x="833293" y="397186"/>
                  </a:cubicBezTo>
                  <a:cubicBezTo>
                    <a:pt x="946450" y="376251"/>
                    <a:pt x="1287620" y="476857"/>
                    <a:pt x="1506776" y="397186"/>
                  </a:cubicBezTo>
                  <a:cubicBezTo>
                    <a:pt x="1725932" y="317515"/>
                    <a:pt x="1978619" y="422256"/>
                    <a:pt x="2180259" y="397186"/>
                  </a:cubicBezTo>
                  <a:cubicBezTo>
                    <a:pt x="2381899" y="372116"/>
                    <a:pt x="2416572" y="429911"/>
                    <a:pt x="2596905" y="397186"/>
                  </a:cubicBezTo>
                  <a:cubicBezTo>
                    <a:pt x="2777238" y="364461"/>
                    <a:pt x="3042500" y="406315"/>
                    <a:pt x="3167653" y="397186"/>
                  </a:cubicBezTo>
                  <a:cubicBezTo>
                    <a:pt x="3292806" y="388057"/>
                    <a:pt x="3468921" y="455438"/>
                    <a:pt x="3687034" y="397186"/>
                  </a:cubicBezTo>
                  <a:cubicBezTo>
                    <a:pt x="3905147" y="338934"/>
                    <a:pt x="3956712" y="444526"/>
                    <a:pt x="4206415" y="397186"/>
                  </a:cubicBezTo>
                  <a:cubicBezTo>
                    <a:pt x="4456118" y="349846"/>
                    <a:pt x="4523016" y="410584"/>
                    <a:pt x="4623062" y="397186"/>
                  </a:cubicBezTo>
                  <a:cubicBezTo>
                    <a:pt x="4723108" y="383788"/>
                    <a:pt x="4950918" y="455721"/>
                    <a:pt x="5136735" y="397186"/>
                  </a:cubicBezTo>
                  <a:cubicBezTo>
                    <a:pt x="5103669" y="260033"/>
                    <a:pt x="5172247" y="168909"/>
                    <a:pt x="5136735" y="0"/>
                  </a:cubicBezTo>
                  <a:cubicBezTo>
                    <a:pt x="5243164" y="89514"/>
                    <a:pt x="5315900" y="236105"/>
                    <a:pt x="5510089" y="373354"/>
                  </a:cubicBezTo>
                  <a:cubicBezTo>
                    <a:pt x="5704278" y="510603"/>
                    <a:pt x="5675661" y="636103"/>
                    <a:pt x="5931106" y="794371"/>
                  </a:cubicBezTo>
                  <a:cubicBezTo>
                    <a:pt x="5850745" y="942718"/>
                    <a:pt x="5650858" y="1033337"/>
                    <a:pt x="5525977" y="1199500"/>
                  </a:cubicBezTo>
                  <a:cubicBezTo>
                    <a:pt x="5401096" y="1365663"/>
                    <a:pt x="5257494" y="1431555"/>
                    <a:pt x="5136735" y="1588742"/>
                  </a:cubicBezTo>
                  <a:cubicBezTo>
                    <a:pt x="5112896" y="1448894"/>
                    <a:pt x="5172123" y="1372952"/>
                    <a:pt x="5136735" y="1191557"/>
                  </a:cubicBezTo>
                  <a:cubicBezTo>
                    <a:pt x="4903251" y="1212835"/>
                    <a:pt x="4694857" y="1154585"/>
                    <a:pt x="4565987" y="1191557"/>
                  </a:cubicBezTo>
                  <a:cubicBezTo>
                    <a:pt x="4437117" y="1228529"/>
                    <a:pt x="4157473" y="1162621"/>
                    <a:pt x="3995238" y="1191557"/>
                  </a:cubicBezTo>
                  <a:cubicBezTo>
                    <a:pt x="3833003" y="1220493"/>
                    <a:pt x="3724969" y="1148258"/>
                    <a:pt x="3475857" y="1191557"/>
                  </a:cubicBezTo>
                  <a:cubicBezTo>
                    <a:pt x="3226745" y="1234856"/>
                    <a:pt x="2982488" y="1189590"/>
                    <a:pt x="2853742" y="1191557"/>
                  </a:cubicBezTo>
                  <a:cubicBezTo>
                    <a:pt x="2724996" y="1193524"/>
                    <a:pt x="2406883" y="1165260"/>
                    <a:pt x="2231626" y="1191557"/>
                  </a:cubicBezTo>
                  <a:cubicBezTo>
                    <a:pt x="2056369" y="1217854"/>
                    <a:pt x="1970593" y="1173126"/>
                    <a:pt x="1814980" y="1191557"/>
                  </a:cubicBezTo>
                  <a:cubicBezTo>
                    <a:pt x="1659367" y="1209988"/>
                    <a:pt x="1524586" y="1138406"/>
                    <a:pt x="1244231" y="1191557"/>
                  </a:cubicBezTo>
                  <a:cubicBezTo>
                    <a:pt x="963876" y="1244708"/>
                    <a:pt x="934377" y="1148235"/>
                    <a:pt x="827585" y="1191557"/>
                  </a:cubicBezTo>
                  <a:cubicBezTo>
                    <a:pt x="720793" y="1234879"/>
                    <a:pt x="202919" y="1123100"/>
                    <a:pt x="0" y="1191557"/>
                  </a:cubicBezTo>
                  <a:cubicBezTo>
                    <a:pt x="-7774" y="1110455"/>
                    <a:pt x="15194" y="964213"/>
                    <a:pt x="0" y="802315"/>
                  </a:cubicBezTo>
                  <a:cubicBezTo>
                    <a:pt x="-15194" y="640417"/>
                    <a:pt x="9631" y="565136"/>
                    <a:pt x="0" y="397186"/>
                  </a:cubicBezTo>
                  <a:close/>
                </a:path>
              </a:pathLst>
            </a:custGeom>
            <a:solidFill>
              <a:srgbClr val="FFC000"/>
            </a:solidFill>
            <a:ln>
              <a:extLst>
                <a:ext uri="{C807C97D-BFC1-408E-A445-0C87EB9F89A2}">
                  <ask:lineSketchStyleProp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330071" y="1330573"/>
              <a:ext cx="5667611" cy="731385"/>
            </a:xfrm>
            <a:prstGeom prst="rect">
              <a:avLst/>
            </a:prstGeom>
            <a:noFill/>
          </p:spPr>
          <p:txBody>
            <a:bodyPr wrap="square" rtlCol="0">
              <a:spAutoFit/>
            </a:bodyPr>
            <a:lstStyle/>
            <a:p>
              <a:pPr lvl="0" algn="ctr"/>
              <a:r>
                <a:rPr lang="vi-VN"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trò</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đó</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là</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ai</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4245" y="2183364"/>
            <a:ext cx="4383450" cy="4625260"/>
          </a:xfrm>
          <a:prstGeom prst="rect">
            <a:avLst/>
          </a:prstGeom>
        </p:spPr>
      </p:pic>
      <p:sp>
        <p:nvSpPr>
          <p:cNvPr id="3" name="Rectangle 2"/>
          <p:cNvSpPr/>
          <p:nvPr/>
        </p:nvSpPr>
        <p:spPr>
          <a:xfrm>
            <a:off x="4632405" y="2702973"/>
            <a:ext cx="4474273" cy="3108543"/>
          </a:xfrm>
          <a:prstGeom prst="rect">
            <a:avLst/>
          </a:prstGeom>
          <a:solidFill>
            <a:schemeClr val="accent1">
              <a:lumMod val="20000"/>
              <a:lumOff val="80000"/>
            </a:schemeClr>
          </a:solidFill>
        </p:spPr>
        <p:txBody>
          <a:bodyPr wrap="square">
            <a:spAutoFit/>
          </a:bodyPr>
          <a:lstStyle/>
          <a:p>
            <a:pPr lvl="0"/>
            <a:r>
              <a:rPr lang="vi-VN" sz="2800" dirty="0">
                <a:solidFill>
                  <a:prstClr val="black"/>
                </a:solidFill>
                <a:latin typeface="Arial"/>
              </a:rPr>
              <a:t>Nguyễn Hiền(1234-1256) tại làng Dương A, huyện Thượng Hiền, phủ Thiên Trường (nay là Thôn Dương A, xã Nam Thắng, huyện Nam Trực, tỉnh Nam Định)</a:t>
            </a:r>
            <a:endParaRPr lang="en-US" sz="2800" dirty="0">
              <a:solidFill>
                <a:prstClr val="black"/>
              </a:solidFill>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343" y="2267339"/>
            <a:ext cx="3181739" cy="409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435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3" name="Group 32">
            <a:extLst>
              <a:ext uri="{FF2B5EF4-FFF2-40B4-BE49-F238E27FC236}">
                <a16:creationId xmlns:a16="http://schemas.microsoft.com/office/drawing/2014/main" id="{A3A8848E-DD36-47AF-804A-3EE3486E44F4}"/>
              </a:ext>
            </a:extLst>
          </p:cNvPr>
          <p:cNvGrpSpPr/>
          <p:nvPr/>
        </p:nvGrpSpPr>
        <p:grpSpPr>
          <a:xfrm rot="21153822">
            <a:off x="603990" y="1411794"/>
            <a:ext cx="6169445" cy="1399958"/>
            <a:chOff x="6110320" y="1504248"/>
            <a:chExt cx="3770489" cy="1722522"/>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110320" y="1504248"/>
              <a:ext cx="3770489" cy="1722522"/>
              <a:chOff x="1557868" y="4109157"/>
              <a:chExt cx="3770489" cy="1722522"/>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8" y="4109157"/>
                <a:ext cx="3770489" cy="1722522"/>
              </a:xfrm>
              <a:custGeom>
                <a:avLst/>
                <a:gdLst>
                  <a:gd name="connsiteX0" fmla="*/ 0 w 3770489"/>
                  <a:gd name="connsiteY0" fmla="*/ 287093 h 1722522"/>
                  <a:gd name="connsiteX1" fmla="*/ 287093 w 3770489"/>
                  <a:gd name="connsiteY1" fmla="*/ 0 h 1722522"/>
                  <a:gd name="connsiteX2" fmla="*/ 628415 w 3770489"/>
                  <a:gd name="connsiteY2" fmla="*/ 0 h 1722522"/>
                  <a:gd name="connsiteX3" fmla="*/ 1621612 w 3770489"/>
                  <a:gd name="connsiteY3" fmla="*/ -463944 h 1722522"/>
                  <a:gd name="connsiteX4" fmla="*/ 1571037 w 3770489"/>
                  <a:gd name="connsiteY4" fmla="*/ 0 h 1722522"/>
                  <a:gd name="connsiteX5" fmla="*/ 3483396 w 3770489"/>
                  <a:gd name="connsiteY5" fmla="*/ 0 h 1722522"/>
                  <a:gd name="connsiteX6" fmla="*/ 3770489 w 3770489"/>
                  <a:gd name="connsiteY6" fmla="*/ 287093 h 1722522"/>
                  <a:gd name="connsiteX7" fmla="*/ 3770489 w 3770489"/>
                  <a:gd name="connsiteY7" fmla="*/ 287087 h 1722522"/>
                  <a:gd name="connsiteX8" fmla="*/ 3770489 w 3770489"/>
                  <a:gd name="connsiteY8" fmla="*/ 287087 h 1722522"/>
                  <a:gd name="connsiteX9" fmla="*/ 3770489 w 3770489"/>
                  <a:gd name="connsiteY9" fmla="*/ 717718 h 1722522"/>
                  <a:gd name="connsiteX10" fmla="*/ 3770489 w 3770489"/>
                  <a:gd name="connsiteY10" fmla="*/ 1435429 h 1722522"/>
                  <a:gd name="connsiteX11" fmla="*/ 3483396 w 3770489"/>
                  <a:gd name="connsiteY11" fmla="*/ 1722522 h 1722522"/>
                  <a:gd name="connsiteX12" fmla="*/ 1571037 w 3770489"/>
                  <a:gd name="connsiteY12" fmla="*/ 1722522 h 1722522"/>
                  <a:gd name="connsiteX13" fmla="*/ 628415 w 3770489"/>
                  <a:gd name="connsiteY13" fmla="*/ 1722522 h 1722522"/>
                  <a:gd name="connsiteX14" fmla="*/ 628415 w 3770489"/>
                  <a:gd name="connsiteY14" fmla="*/ 1722522 h 1722522"/>
                  <a:gd name="connsiteX15" fmla="*/ 287093 w 3770489"/>
                  <a:gd name="connsiteY15" fmla="*/ 1722522 h 1722522"/>
                  <a:gd name="connsiteX16" fmla="*/ 0 w 3770489"/>
                  <a:gd name="connsiteY16" fmla="*/ 1435429 h 1722522"/>
                  <a:gd name="connsiteX17" fmla="*/ 0 w 3770489"/>
                  <a:gd name="connsiteY17" fmla="*/ 717718 h 1722522"/>
                  <a:gd name="connsiteX18" fmla="*/ 0 w 3770489"/>
                  <a:gd name="connsiteY18" fmla="*/ 287087 h 1722522"/>
                  <a:gd name="connsiteX19" fmla="*/ 0 w 3770489"/>
                  <a:gd name="connsiteY19" fmla="*/ 287087 h 1722522"/>
                  <a:gd name="connsiteX20" fmla="*/ 0 w 3770489"/>
                  <a:gd name="connsiteY20" fmla="*/ 287093 h 172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722522" fill="none" extrusionOk="0">
                    <a:moveTo>
                      <a:pt x="0" y="287093"/>
                    </a:moveTo>
                    <a:cubicBezTo>
                      <a:pt x="19257" y="138959"/>
                      <a:pt x="118775" y="3925"/>
                      <a:pt x="287093" y="0"/>
                    </a:cubicBezTo>
                    <a:cubicBezTo>
                      <a:pt x="356529" y="23739"/>
                      <a:pt x="526488" y="7756"/>
                      <a:pt x="628415" y="0"/>
                    </a:cubicBezTo>
                    <a:cubicBezTo>
                      <a:pt x="1026078" y="-108600"/>
                      <a:pt x="1165140" y="-161522"/>
                      <a:pt x="1621612" y="-463944"/>
                    </a:cubicBezTo>
                    <a:cubicBezTo>
                      <a:pt x="1581597" y="-354115"/>
                      <a:pt x="1572894" y="-177941"/>
                      <a:pt x="1571037" y="0"/>
                    </a:cubicBezTo>
                    <a:cubicBezTo>
                      <a:pt x="2281228" y="-95567"/>
                      <a:pt x="2810646" y="-3505"/>
                      <a:pt x="3483396" y="0"/>
                    </a:cubicBezTo>
                    <a:cubicBezTo>
                      <a:pt x="3650139" y="-1152"/>
                      <a:pt x="3773293" y="124793"/>
                      <a:pt x="3770489" y="287093"/>
                    </a:cubicBezTo>
                    <a:lnTo>
                      <a:pt x="3770489" y="287087"/>
                    </a:lnTo>
                    <a:lnTo>
                      <a:pt x="3770489" y="287087"/>
                    </a:lnTo>
                    <a:cubicBezTo>
                      <a:pt x="3752667" y="485654"/>
                      <a:pt x="3797101" y="544977"/>
                      <a:pt x="3770489" y="717718"/>
                    </a:cubicBezTo>
                    <a:cubicBezTo>
                      <a:pt x="3832616" y="975252"/>
                      <a:pt x="3823847" y="1212923"/>
                      <a:pt x="3770489" y="1435429"/>
                    </a:cubicBezTo>
                    <a:cubicBezTo>
                      <a:pt x="3764777" y="1619752"/>
                      <a:pt x="3644154" y="1727699"/>
                      <a:pt x="3483396" y="1722522"/>
                    </a:cubicBezTo>
                    <a:cubicBezTo>
                      <a:pt x="2791537" y="1772221"/>
                      <a:pt x="2158851" y="1697794"/>
                      <a:pt x="1571037" y="1722522"/>
                    </a:cubicBezTo>
                    <a:cubicBezTo>
                      <a:pt x="1462364" y="1651614"/>
                      <a:pt x="1031162" y="1725431"/>
                      <a:pt x="628415" y="1722522"/>
                    </a:cubicBezTo>
                    <a:lnTo>
                      <a:pt x="628415" y="1722522"/>
                    </a:lnTo>
                    <a:cubicBezTo>
                      <a:pt x="572223" y="1694690"/>
                      <a:pt x="398285" y="1694209"/>
                      <a:pt x="287093" y="1722522"/>
                    </a:cubicBezTo>
                    <a:cubicBezTo>
                      <a:pt x="127119" y="1742400"/>
                      <a:pt x="-1325" y="1595412"/>
                      <a:pt x="0" y="1435429"/>
                    </a:cubicBezTo>
                    <a:cubicBezTo>
                      <a:pt x="-27025" y="1142969"/>
                      <a:pt x="-13558" y="936881"/>
                      <a:pt x="0" y="717718"/>
                    </a:cubicBezTo>
                    <a:cubicBezTo>
                      <a:pt x="-2004" y="650058"/>
                      <a:pt x="-4832" y="378943"/>
                      <a:pt x="0" y="287087"/>
                    </a:cubicBezTo>
                    <a:lnTo>
                      <a:pt x="0" y="287087"/>
                    </a:lnTo>
                    <a:lnTo>
                      <a:pt x="0" y="287093"/>
                    </a:lnTo>
                    <a:close/>
                  </a:path>
                  <a:path w="3770489" h="1722522" stroke="0" extrusionOk="0">
                    <a:moveTo>
                      <a:pt x="0" y="287093"/>
                    </a:moveTo>
                    <a:cubicBezTo>
                      <a:pt x="-11302" y="147863"/>
                      <a:pt x="151509" y="-15537"/>
                      <a:pt x="287093" y="0"/>
                    </a:cubicBezTo>
                    <a:cubicBezTo>
                      <a:pt x="371284" y="13036"/>
                      <a:pt x="550267" y="-23535"/>
                      <a:pt x="628415" y="0"/>
                    </a:cubicBezTo>
                    <a:cubicBezTo>
                      <a:pt x="1038055" y="-265636"/>
                      <a:pt x="1106638" y="-304001"/>
                      <a:pt x="1621612" y="-463944"/>
                    </a:cubicBezTo>
                    <a:cubicBezTo>
                      <a:pt x="1591071" y="-374292"/>
                      <a:pt x="1615605" y="-184262"/>
                      <a:pt x="1571037" y="0"/>
                    </a:cubicBezTo>
                    <a:cubicBezTo>
                      <a:pt x="1996708" y="-37426"/>
                      <a:pt x="3017695" y="-143246"/>
                      <a:pt x="3483396" y="0"/>
                    </a:cubicBezTo>
                    <a:cubicBezTo>
                      <a:pt x="3642811" y="-29260"/>
                      <a:pt x="3761943" y="154058"/>
                      <a:pt x="3770489" y="287093"/>
                    </a:cubicBezTo>
                    <a:lnTo>
                      <a:pt x="3770489" y="287087"/>
                    </a:lnTo>
                    <a:lnTo>
                      <a:pt x="3770489" y="287087"/>
                    </a:lnTo>
                    <a:cubicBezTo>
                      <a:pt x="3782478" y="408864"/>
                      <a:pt x="3745853" y="651964"/>
                      <a:pt x="3770489" y="717718"/>
                    </a:cubicBezTo>
                    <a:cubicBezTo>
                      <a:pt x="3748796" y="1023118"/>
                      <a:pt x="3764830" y="1118139"/>
                      <a:pt x="3770489" y="1435429"/>
                    </a:cubicBezTo>
                    <a:cubicBezTo>
                      <a:pt x="3773675" y="1567716"/>
                      <a:pt x="3657236" y="1722026"/>
                      <a:pt x="3483396" y="1722522"/>
                    </a:cubicBezTo>
                    <a:cubicBezTo>
                      <a:pt x="2586862" y="1553487"/>
                      <a:pt x="2417235" y="1775822"/>
                      <a:pt x="1571037" y="1722522"/>
                    </a:cubicBezTo>
                    <a:cubicBezTo>
                      <a:pt x="1256901" y="1786773"/>
                      <a:pt x="992883" y="1783819"/>
                      <a:pt x="628415" y="1722522"/>
                    </a:cubicBezTo>
                    <a:lnTo>
                      <a:pt x="628415" y="1722522"/>
                    </a:lnTo>
                    <a:cubicBezTo>
                      <a:pt x="524732" y="1710626"/>
                      <a:pt x="328552" y="1693438"/>
                      <a:pt x="287093" y="1722522"/>
                    </a:cubicBezTo>
                    <a:cubicBezTo>
                      <a:pt x="113549" y="1725856"/>
                      <a:pt x="5230" y="1589898"/>
                      <a:pt x="0" y="1435429"/>
                    </a:cubicBezTo>
                    <a:cubicBezTo>
                      <a:pt x="-28501" y="1112256"/>
                      <a:pt x="43712" y="865674"/>
                      <a:pt x="0" y="717718"/>
                    </a:cubicBezTo>
                    <a:cubicBezTo>
                      <a:pt x="22521" y="556432"/>
                      <a:pt x="33718" y="455400"/>
                      <a:pt x="0" y="287087"/>
                    </a:cubicBezTo>
                    <a:lnTo>
                      <a:pt x="0" y="287087"/>
                    </a:lnTo>
                    <a:lnTo>
                      <a:pt x="0" y="287093"/>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6037" y="1865927"/>
              <a:ext cx="3538838" cy="1173943"/>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5377374" y="3124772"/>
            <a:ext cx="5795239" cy="1392166"/>
            <a:chOff x="6735972" y="1526773"/>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735972" y="1526773"/>
              <a:ext cx="3770489" cy="1527028"/>
              <a:chOff x="949988" y="4372978"/>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949988" y="4372978"/>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039929" y="4650165"/>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7065885" y="176472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59914" y="4974160"/>
            <a:ext cx="5795238" cy="1241076"/>
            <a:chOff x="6124404" y="1494010"/>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124404" y="1494010"/>
              <a:ext cx="3770489" cy="1527028"/>
              <a:chOff x="1559757" y="4315778"/>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9757" y="4315778"/>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7558" y="451920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18584" y="1620416"/>
              <a:ext cx="3337712" cy="1249682"/>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8FE149-ED24-4C80-8D10-F3BF2BF5441D}"/>
              </a:ext>
            </a:extLst>
          </p:cNvPr>
          <p:cNvPicPr>
            <a:picLocks noChangeAspect="1"/>
          </p:cNvPicPr>
          <p:nvPr/>
        </p:nvPicPr>
        <p:blipFill rotWithShape="1">
          <a:blip r:embed="rId3">
            <a:extLst>
              <a:ext uri="{28A0092B-C50C-407E-A947-70E740481C1C}">
                <a14:useLocalDpi xmlns:a14="http://schemas.microsoft.com/office/drawing/2010/main" val="0"/>
              </a:ext>
            </a:extLst>
          </a:blip>
          <a:srcRect b="6056"/>
          <a:stretch/>
        </p:blipFill>
        <p:spPr>
          <a:xfrm>
            <a:off x="0" y="-2"/>
            <a:ext cx="12194027" cy="6441605"/>
          </a:xfrm>
          <a:prstGeom prst="rect">
            <a:avLst/>
          </a:prstGeom>
        </p:spPr>
      </p:pic>
      <p:sp>
        <p:nvSpPr>
          <p:cNvPr id="7" name="Hexagon 6">
            <a:extLst>
              <a:ext uri="{FF2B5EF4-FFF2-40B4-BE49-F238E27FC236}">
                <a16:creationId xmlns:a16="http://schemas.microsoft.com/office/drawing/2014/main" id="{02F7D525-28E5-4DA3-B729-BC5399420039}"/>
              </a:ext>
            </a:extLst>
          </p:cNvPr>
          <p:cNvSpPr/>
          <p:nvPr/>
        </p:nvSpPr>
        <p:spPr>
          <a:xfrm>
            <a:off x="667337" y="999115"/>
            <a:ext cx="9598757" cy="1576794"/>
          </a:xfrm>
          <a:prstGeom prst="hexagon">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n-US" altLang="zh-CN" sz="2800" b="1" kern="0" dirty="0">
                <a:solidFill>
                  <a:srgbClr val="7030A0"/>
                </a:solidFill>
                <a:latin typeface="Arial" panose="020B0604020202020204" pitchFamily="34" charset="0"/>
                <a:ea typeface="华康方圆体W7(P)" pitchFamily="82" charset="-122"/>
                <a:cs typeface="Arial" panose="020B0604020202020204" pitchFamily="34" charset="0"/>
              </a:rPr>
              <a:t>1</a:t>
            </a:r>
            <a:r>
              <a:rPr lang="en-US" altLang="zh-CN" sz="3200" b="1" kern="0" dirty="0">
                <a:solidFill>
                  <a:srgbClr val="7030A0"/>
                </a:solidFill>
                <a:latin typeface="Arial" panose="020B0604020202020204" pitchFamily="34" charset="0"/>
                <a:ea typeface="华康方圆体W7(P)" pitchFamily="82" charset="-122"/>
                <a:cs typeface="Arial" panose="020B0604020202020204" pitchFamily="34" charset="0"/>
              </a:rPr>
              <a:t>.</a:t>
            </a:r>
            <a:r>
              <a:rPr lang="vi-VN" altLang="zh-CN" sz="3200" b="1" kern="0" dirty="0">
                <a:solidFill>
                  <a:srgbClr val="7030A0"/>
                </a:solidFill>
                <a:latin typeface="Arial" panose="020B0604020202020204" pitchFamily="34" charset="0"/>
                <a:ea typeface="华康方圆体W7(P)" pitchFamily="82" charset="-122"/>
                <a:cs typeface="Arial" panose="020B0604020202020204" pitchFamily="34" charset="0"/>
              </a:rPr>
              <a:t> Nêu</a:t>
            </a:r>
            <a:r>
              <a:rPr lang="en-US" altLang="zh-CN" sz="3200" b="1" kern="0" dirty="0">
                <a:solidFill>
                  <a:srgbClr val="7030A0"/>
                </a:solidFill>
                <a:latin typeface="Arial" panose="020B0604020202020204" pitchFamily="34" charset="0"/>
                <a:ea typeface="华康方圆体W7(P)" pitchFamily="82" charset="-122"/>
                <a:cs typeface="Arial" panose="020B0604020202020204" pitchFamily="34" charset="0"/>
              </a:rPr>
              <a:t> </a:t>
            </a:r>
            <a:r>
              <a:rPr lang="vi-VN" altLang="zh-CN" sz="3200" b="1" kern="0" dirty="0">
                <a:solidFill>
                  <a:srgbClr val="7030A0"/>
                </a:solidFill>
                <a:latin typeface="Arial" panose="020B0604020202020204" pitchFamily="34" charset="0"/>
                <a:ea typeface="华康方圆体W7(P)" pitchFamily="82" charset="-122"/>
                <a:cs typeface="Arial" panose="020B0604020202020204" pitchFamily="34" charset="0"/>
              </a:rPr>
              <a:t>một số việc làm thể hiện sự quan tâm, giúp đỡ hàng xóm, láng giềng?</a:t>
            </a:r>
            <a:endParaRPr lang="zh-CN" altLang="en-US" sz="3200" b="1" kern="0" dirty="0">
              <a:solidFill>
                <a:srgbClr val="7030A0"/>
              </a:solidFill>
              <a:latin typeface="Arial" panose="020B0604020202020204" pitchFamily="34" charset="0"/>
              <a:ea typeface="华康方圆体W7(P)" pitchFamily="82" charset="-122"/>
              <a:cs typeface="Arial" panose="020B0604020202020204" pitchFamily="34" charset="0"/>
            </a:endParaRPr>
          </a:p>
        </p:txBody>
      </p:sp>
      <p:sp>
        <p:nvSpPr>
          <p:cNvPr id="9" name="Hexagon 8">
            <a:extLst>
              <a:ext uri="{FF2B5EF4-FFF2-40B4-BE49-F238E27FC236}">
                <a16:creationId xmlns:a16="http://schemas.microsoft.com/office/drawing/2014/main" id="{02F7D525-28E5-4DA3-B729-BC5399420039}"/>
              </a:ext>
            </a:extLst>
          </p:cNvPr>
          <p:cNvSpPr/>
          <p:nvPr/>
        </p:nvSpPr>
        <p:spPr>
          <a:xfrm>
            <a:off x="667337" y="2935122"/>
            <a:ext cx="9598757" cy="1576794"/>
          </a:xfrm>
          <a:prstGeom prst="hexagon">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vi-VN" altLang="zh-CN" sz="3200" b="1" kern="0" dirty="0">
                <a:solidFill>
                  <a:srgbClr val="7030A0"/>
                </a:solidFill>
                <a:latin typeface="Arial" panose="020B0604020202020204" pitchFamily="34" charset="0"/>
                <a:ea typeface="华康方圆体W7(P)" pitchFamily="82" charset="-122"/>
                <a:cs typeface="Arial" panose="020B0604020202020204" pitchFamily="34" charset="0"/>
              </a:rPr>
              <a:t>2</a:t>
            </a:r>
            <a:r>
              <a:rPr lang="en-US" altLang="zh-CN" sz="3200" b="1" kern="0" dirty="0">
                <a:solidFill>
                  <a:srgbClr val="7030A0"/>
                </a:solidFill>
                <a:latin typeface="Arial" panose="020B0604020202020204" pitchFamily="34" charset="0"/>
                <a:ea typeface="华康方圆体W7(P)" pitchFamily="82" charset="-122"/>
                <a:cs typeface="Arial" panose="020B0604020202020204" pitchFamily="34" charset="0"/>
              </a:rPr>
              <a:t>.</a:t>
            </a:r>
            <a:r>
              <a:rPr lang="vi-VN" altLang="zh-CN" sz="3200" b="1" kern="0" dirty="0">
                <a:solidFill>
                  <a:srgbClr val="7030A0"/>
                </a:solidFill>
                <a:latin typeface="Arial" panose="020B0604020202020204" pitchFamily="34" charset="0"/>
                <a:ea typeface="华康方圆体W7(P)" pitchFamily="82" charset="-122"/>
                <a:cs typeface="Arial" panose="020B0604020202020204" pitchFamily="34" charset="0"/>
              </a:rPr>
              <a:t> Vì sao chúng ta cần phải quan tâm, giúp đỡ hàng xóm, láng giềng?</a:t>
            </a:r>
            <a:endParaRPr lang="zh-CN" altLang="en-US" sz="3200" b="1" kern="0" dirty="0">
              <a:solidFill>
                <a:srgbClr val="7030A0"/>
              </a:solidFill>
              <a:latin typeface="Arial" panose="020B0604020202020204" pitchFamily="34" charset="0"/>
              <a:ea typeface="华康方圆体W7(P)" pitchFamily="82" charset="-122"/>
              <a:cs typeface="Arial" panose="020B0604020202020204" pitchFamily="34" charset="0"/>
            </a:endParaRPr>
          </a:p>
        </p:txBody>
      </p:sp>
    </p:spTree>
    <p:extLst>
      <p:ext uri="{BB962C8B-B14F-4D97-AF65-F5344CB8AC3E}">
        <p14:creationId xmlns:p14="http://schemas.microsoft.com/office/powerpoint/2010/main" val="40893887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407" y="3429000"/>
            <a:ext cx="4180114" cy="361241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2720216" y="2536768"/>
            <a:ext cx="9166983" cy="4013321"/>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3360183" y="3083844"/>
            <a:ext cx="7853123" cy="2554545"/>
          </a:xfrm>
          <a:prstGeom prst="rect">
            <a:avLst/>
          </a:prstGeom>
          <a:noFill/>
          <a:ln>
            <a:noFill/>
          </a:ln>
        </p:spPr>
        <p:txBody>
          <a:bodyPr wrap="square" rtlCol="0">
            <a:spAutoFit/>
          </a:bodyPr>
          <a:lstStyle/>
          <a:p>
            <a:pPr lvl="0" algn="just">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Ban ngày,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273" y="3623566"/>
            <a:ext cx="4529995" cy="3417847"/>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6">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148089"/>
            <a:ext cx="5189930"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097722" y="2824365"/>
            <a:ext cx="7789477"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737689" y="3623566"/>
            <a:ext cx="6698473" cy="1200329"/>
          </a:xfrm>
          <a:prstGeom prst="rect">
            <a:avLst/>
          </a:prstGeom>
          <a:noFill/>
          <a:ln>
            <a:noFill/>
          </a:ln>
        </p:spPr>
        <p:txBody>
          <a:bodyPr wrap="square" rtlCol="0">
            <a:spAutoFit/>
          </a:bodyPr>
          <a:lstStyle/>
          <a:p>
            <a:pPr lvl="0" algn="just">
              <a:defRP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iệc ham học giúp ông đỗ Trạng nguyên khi mới mười ba tuổ</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3041780"/>
            <a:ext cx="4565734" cy="399963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133462" y="2824365"/>
            <a:ext cx="7753738"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308324"/>
          </a:xfrm>
          <a:prstGeom prst="rect">
            <a:avLst/>
          </a:prstGeom>
          <a:noFill/>
          <a:ln>
            <a:noFill/>
          </a:ln>
        </p:spPr>
        <p:txBody>
          <a:bodyPr wrap="square" rtlCol="0">
            <a:spAutoFit/>
          </a:bodyPr>
          <a:lstStyle/>
          <a:p>
            <a:pPr lvl="0" algn="just">
              <a:defRP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thêm hiểu biết và đạt được kết quả cao trong học tập.</a:t>
            </a:r>
            <a:endParaRPr kumimoji="0" lang="vi-VN" altLang="zh-CN" sz="360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9991" y="1055753"/>
            <a:ext cx="5237162"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23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73" y="3041780"/>
            <a:ext cx="4565734" cy="399963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grpSp>
        <p:nvGrpSpPr>
          <p:cNvPr id="31" name="Group 30">
            <a:extLst>
              <a:ext uri="{FF2B5EF4-FFF2-40B4-BE49-F238E27FC236}">
                <a16:creationId xmlns:a16="http://schemas.microsoft.com/office/drawing/2014/main" id="{7D075B23-FB10-44CD-A661-6454CDBF3FB4}"/>
              </a:ext>
            </a:extLst>
          </p:cNvPr>
          <p:cNvGrpSpPr/>
          <p:nvPr/>
        </p:nvGrpSpPr>
        <p:grpSpPr>
          <a:xfrm>
            <a:off x="3060443" y="1291629"/>
            <a:ext cx="7753738"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3856862" y="1830752"/>
            <a:ext cx="6382720" cy="2123658"/>
          </a:xfrm>
          <a:prstGeom prst="rect">
            <a:avLst/>
          </a:prstGeom>
          <a:noFill/>
          <a:ln>
            <a:noFill/>
          </a:ln>
        </p:spPr>
        <p:txBody>
          <a:bodyPr wrap="square" rtlCol="0">
            <a:spAutoFit/>
          </a:bodyPr>
          <a:lstStyle/>
          <a:p>
            <a:pPr algn="just">
              <a:defRPr/>
            </a:pPr>
            <a:r>
              <a:rPr lang="en-US" altLang="zh-CN" sz="4400" dirty="0">
                <a:solidFill>
                  <a:prstClr val="black"/>
                </a:solidFill>
                <a:ea typeface="仓耳今楷05-6763 W05" panose="02020400000000000000" pitchFamily="18" charset="-122"/>
                <a:cs typeface="Calibri" panose="020F0502020204030204" pitchFamily="34" charset="0"/>
              </a:rPr>
              <a:t>H</a:t>
            </a:r>
            <a:r>
              <a:rPr lang="vi-VN" altLang="zh-CN" sz="4400" dirty="0">
                <a:solidFill>
                  <a:prstClr val="black"/>
                </a:solidFill>
                <a:ea typeface="仓耳今楷05-6763 W05" panose="02020400000000000000" pitchFamily="18" charset="-122"/>
                <a:cs typeface="Calibri" panose="020F0502020204030204" pitchFamily="34" charset="0"/>
              </a:rPr>
              <a:t>am học hỏi giúp chúng ta thêm hiểu biết và đạt được kết quả cao trong học tập.</a:t>
            </a:r>
          </a:p>
        </p:txBody>
      </p:sp>
    </p:spTree>
    <p:extLst>
      <p:ext uri="{BB962C8B-B14F-4D97-AF65-F5344CB8AC3E}">
        <p14:creationId xmlns:p14="http://schemas.microsoft.com/office/powerpoint/2010/main" val="2480978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8D33747-BB5D-2C0C-8E36-74A14DBF9115}"/>
              </a:ext>
            </a:extLst>
          </p:cNvPr>
          <p:cNvPicPr>
            <a:picLocks noChangeAspect="1"/>
          </p:cNvPicPr>
          <p:nvPr/>
        </p:nvPicPr>
        <p:blipFill>
          <a:blip r:embed="rId3"/>
          <a:stretch>
            <a:fillRect/>
          </a:stretch>
        </p:blipFill>
        <p:spPr>
          <a:xfrm>
            <a:off x="2280419" y="2617021"/>
            <a:ext cx="5688061" cy="1566808"/>
          </a:xfrm>
          <a:prstGeom prst="rect">
            <a:avLst/>
          </a:prstGeom>
        </p:spPr>
      </p:pic>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Đâu là việc thể hiện sự ham học hỏi</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2"/>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4847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Hỏi</a:t>
                </a:r>
                <a:r>
                  <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mẹ</a:t>
                </a:r>
                <a:r>
                  <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cách</a:t>
                </a:r>
                <a:r>
                  <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nấu</a:t>
                </a:r>
                <a:r>
                  <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ăn</a:t>
                </a:r>
                <a:endParaRPr kumimoji="0" lang="vi-VN"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Chơi bóng đá</a:t>
                </a: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668956"/>
              <a:chOff x="3733801" y="4264994"/>
              <a:chExt cx="2123147" cy="668956"/>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4847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Ngủ</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58"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58"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4254223" y="432163"/>
            <a:ext cx="585337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Lợi ích của việc ham học hỏi</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6" cy="1050607"/>
            <a:chOff x="2751557" y="2332622"/>
            <a:chExt cx="4563642" cy="787955"/>
          </a:xfrm>
        </p:grpSpPr>
        <p:grpSp>
          <p:nvGrpSpPr>
            <p:cNvPr id="9" name="Group 8"/>
            <p:cNvGrpSpPr/>
            <p:nvPr/>
          </p:nvGrpSpPr>
          <p:grpSpPr>
            <a:xfrm>
              <a:off x="3886200" y="2409368"/>
              <a:ext cx="3428999" cy="668956"/>
              <a:chOff x="3733801" y="2677997"/>
              <a:chExt cx="2123147" cy="668956"/>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798861" y="2824459"/>
                <a:ext cx="1828800"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chemeClr val="accent4">
                        <a:lumMod val="40000"/>
                        <a:lumOff val="60000"/>
                      </a:schemeClr>
                    </a:solidFill>
                    <a:effectLst/>
                    <a:uLnTx/>
                    <a:uFillTx/>
                    <a:latin typeface="Cambria" panose="02040503050406030204" pitchFamily="18" charset="0"/>
                    <a:ea typeface="Cambria" panose="02040503050406030204" pitchFamily="18" charset="0"/>
                  </a:rPr>
                  <a:t>Được</a:t>
                </a:r>
                <a:r>
                  <a:rPr kumimoji="0" lang="en-US" altLang="en-US" sz="3200" b="1" i="0" u="none" strike="noStrike" kern="1200" cap="none" spc="0" normalizeH="0" baseline="0" noProof="0" dirty="0">
                    <a:ln>
                      <a:noFill/>
                    </a:ln>
                    <a:solidFill>
                      <a:schemeClr val="accent4">
                        <a:lumMod val="40000"/>
                        <a:lumOff val="60000"/>
                      </a:schemeClr>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schemeClr val="accent4">
                        <a:lumMod val="40000"/>
                        <a:lumOff val="60000"/>
                      </a:schemeClr>
                    </a:solidFill>
                    <a:effectLst/>
                    <a:uLnTx/>
                    <a:uFillTx/>
                    <a:latin typeface="Cambria" panose="02040503050406030204" pitchFamily="18" charset="0"/>
                    <a:ea typeface="Cambria" panose="02040503050406030204" pitchFamily="18" charset="0"/>
                  </a:rPr>
                  <a:t>đi</a:t>
                </a:r>
                <a:r>
                  <a:rPr kumimoji="0" lang="en-US" altLang="en-US" sz="3200" b="1" i="0" u="none" strike="noStrike" kern="1200" cap="none" spc="0" normalizeH="0" baseline="0" noProof="0" dirty="0">
                    <a:ln>
                      <a:noFill/>
                    </a:ln>
                    <a:solidFill>
                      <a:schemeClr val="accent4">
                        <a:lumMod val="40000"/>
                        <a:lumOff val="60000"/>
                      </a:schemeClr>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schemeClr val="accent4">
                        <a:lumMod val="40000"/>
                        <a:lumOff val="60000"/>
                      </a:schemeClr>
                    </a:solidFill>
                    <a:effectLst/>
                    <a:uLnTx/>
                    <a:uFillTx/>
                    <a:latin typeface="Cambria" panose="02040503050406030204" pitchFamily="18" charset="0"/>
                    <a:ea typeface="Cambria" panose="02040503050406030204" pitchFamily="18" charset="0"/>
                  </a:rPr>
                  <a:t>chơi</a:t>
                </a:r>
                <a:endParaRPr kumimoji="0" lang="vi-VN" altLang="en-US" sz="3200" b="1" i="0" u="none" strike="noStrike" kern="1200" cap="none" spc="0" normalizeH="0" baseline="0" noProof="0" dirty="0">
                  <a:ln>
                    <a:noFill/>
                  </a:ln>
                  <a:solidFill>
                    <a:schemeClr val="accent4">
                      <a:lumMod val="40000"/>
                      <a:lumOff val="60000"/>
                    </a:schemeClr>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6" y="4292369"/>
            <a:ext cx="5966463" cy="1034585"/>
            <a:chOff x="2840351" y="3240403"/>
            <a:chExt cx="4474847" cy="775939"/>
          </a:xfrm>
        </p:grpSpPr>
        <p:grpSp>
          <p:nvGrpSpPr>
            <p:cNvPr id="12" name="Group 11"/>
            <p:cNvGrpSpPr/>
            <p:nvPr/>
          </p:nvGrpSpPr>
          <p:grpSpPr>
            <a:xfrm>
              <a:off x="3892156" y="3272769"/>
              <a:ext cx="3423042" cy="668956"/>
              <a:chOff x="3733800" y="3473177"/>
              <a:chExt cx="2123147" cy="668956"/>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776641" y="3611447"/>
                <a:ext cx="18288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rPr>
                  <a:t>Không</a:t>
                </a:r>
                <a:r>
                  <a:rPr kumimoji="0" lang="en-US" altLang="en-US"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rPr>
                  <a:t>có</a:t>
                </a:r>
                <a:r>
                  <a:rPr kumimoji="0" lang="en-US" altLang="en-US"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rPr>
                  <a:t>lợi</a:t>
                </a:r>
                <a:r>
                  <a:rPr kumimoji="0" lang="en-US" altLang="en-US"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rPr>
                  <a:t>ích</a:t>
                </a:r>
                <a:r>
                  <a:rPr kumimoji="0" lang="en-US" altLang="en-US"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chemeClr val="tx2">
                        <a:lumMod val="50000"/>
                      </a:schemeClr>
                    </a:solidFill>
                    <a:effectLst/>
                    <a:uLnTx/>
                    <a:uFillTx/>
                    <a:latin typeface="Cambria" panose="02040503050406030204" pitchFamily="18" charset="0"/>
                    <a:ea typeface="Cambria" panose="02040503050406030204" pitchFamily="18" charset="0"/>
                  </a:rPr>
                  <a:t>gì</a:t>
                </a:r>
                <a:endParaRPr kumimoji="0" lang="vi-VN" altLang="en-US" sz="2800" b="1" i="0" u="none" strike="noStrike" kern="1200" cap="none" spc="0" normalizeH="0" baseline="0" noProof="0" dirty="0">
                  <a:ln>
                    <a:noFill/>
                  </a:ln>
                  <a:solidFill>
                    <a:schemeClr val="tx2">
                      <a:lumMod val="50000"/>
                    </a:schemeClr>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057051"/>
              <a:ext cx="3428999" cy="748074"/>
              <a:chOff x="3733801" y="4185875"/>
              <a:chExt cx="2123147" cy="748074"/>
            </a:xfrm>
            <a:solidFill>
              <a:srgbClr val="FFC000"/>
            </a:solidFill>
          </p:grpSpPr>
          <p:sp>
            <p:nvSpPr>
              <p:cNvPr id="16" name="Rounded Rectangle 15"/>
              <p:cNvSpPr/>
              <p:nvPr/>
            </p:nvSpPr>
            <p:spPr>
              <a:xfrm>
                <a:off x="3733801" y="4185875"/>
                <a:ext cx="2123147" cy="748074"/>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828135" y="4213183"/>
                <a:ext cx="1828800" cy="715582"/>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Đạt được kết quả cao trong học tập</a:t>
                </a: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58"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58"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Bạn nhỏ trong tranh có là người ham học hỏi</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3458" y="1773549"/>
            <a:ext cx="3831755" cy="5484044"/>
          </a:xfrm>
          <a:prstGeom prst="rect">
            <a:avLst/>
          </a:prstGeom>
        </p:spPr>
      </p:pic>
      <p:grpSp>
        <p:nvGrpSpPr>
          <p:cNvPr id="26" name="Group 25"/>
          <p:cNvGrpSpPr/>
          <p:nvPr/>
        </p:nvGrpSpPr>
        <p:grpSpPr>
          <a:xfrm>
            <a:off x="4186933" y="3476648"/>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4186608" y="4669851"/>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095645" y="2720757"/>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8939713" y="4009750"/>
            <a:ext cx="1208767" cy="2170285"/>
          </a:xfrm>
          <a:prstGeom prst="rect">
            <a:avLst/>
          </a:prstGeom>
        </p:spPr>
      </p:pic>
      <p:pic>
        <p:nvPicPr>
          <p:cNvPr id="48" name="Picture 47">
            <a:extLst>
              <a:ext uri="{FF2B5EF4-FFF2-40B4-BE49-F238E27FC236}">
                <a16:creationId xmlns:a16="http://schemas.microsoft.com/office/drawing/2014/main" id="{9CC1248F-4B10-4DBB-9BC2-5D64F20328C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03745" y="517732"/>
            <a:ext cx="3831756" cy="21263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8"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91"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888704" y="626101"/>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76298" y="32144"/>
            <a:ext cx="699655" cy="699655"/>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8">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7" name="Google Shape;2328;p68">
            <a:extLst>
              <a:ext uri="{FF2B5EF4-FFF2-40B4-BE49-F238E27FC236}">
                <a16:creationId xmlns:a16="http://schemas.microsoft.com/office/drawing/2014/main" id="{91478C21-96DC-47D9-86EB-B928F61DD475}"/>
              </a:ext>
            </a:extLst>
          </p:cNvPr>
          <p:cNvSpPr/>
          <p:nvPr/>
        </p:nvSpPr>
        <p:spPr>
          <a:xfrm>
            <a:off x="933450" y="405819"/>
            <a:ext cx="10721990"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3450" y="954157"/>
            <a:ext cx="10198100" cy="4699441"/>
          </a:xfrm>
          <a:prstGeom prst="rect">
            <a:avLst/>
          </a:prstGeom>
          <a:ln>
            <a:noFill/>
          </a:ln>
          <a:effectLst>
            <a:softEdge rad="112500"/>
          </a:effectLst>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842" y="5284138"/>
            <a:ext cx="2549555" cy="1699703"/>
          </a:xfrm>
          <a:prstGeom prst="rect">
            <a:avLst/>
          </a:prstGeom>
        </p:spPr>
      </p:pic>
    </p:spTree>
    <p:extLst>
      <p:ext uri="{BB962C8B-B14F-4D97-AF65-F5344CB8AC3E}">
        <p14:creationId xmlns:p14="http://schemas.microsoft.com/office/powerpoint/2010/main" val="287157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918">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2059805" y="963719"/>
            <a:ext cx="8075597" cy="3750161"/>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2522879" y="1448767"/>
            <a:ext cx="714623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hãy</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vi-VN"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cố gắng học tập</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để</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trở</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người</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ích</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cho</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đất</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nước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nhé</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83" y="2168484"/>
            <a:ext cx="5090793" cy="50907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8" name="图片 2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buClr>
                <a:srgbClr val="5B9BD5"/>
              </a:buClr>
              <a:defRPr/>
            </a:pPr>
            <a:r>
              <a:rPr lang="en-US" sz="8000" dirty="0">
                <a:ln>
                  <a:solidFill>
                    <a:prstClr val="black">
                      <a:lumMod val="10000"/>
                    </a:prstClr>
                  </a:solidFill>
                </a:ln>
                <a:solidFill>
                  <a:srgbClr val="D73184"/>
                </a:solidFill>
                <a:effectLst>
                  <a:glow rad="101600">
                    <a:prstClr val="white">
                      <a:lumMod val="60000"/>
                      <a:lumOff val="40000"/>
                      <a:alpha val="60000"/>
                    </a:prstClr>
                  </a:glow>
                </a:effectLst>
                <a:latin typeface="SVN-Hole Hearted" panose="020B0A06020104020203" pitchFamily="34" charset="0"/>
              </a:rPr>
              <a:t>EM HAM HỌC HỎI</a:t>
            </a:r>
          </a:p>
        </p:txBody>
      </p:sp>
      <p:sp>
        <p:nvSpPr>
          <p:cNvPr id="13" name="TextBox 12">
            <a:extLst>
              <a:ext uri="{FF2B5EF4-FFF2-40B4-BE49-F238E27FC236}">
                <a16:creationId xmlns:a16="http://schemas.microsoft.com/office/drawing/2014/main" id="{B1D8EAE5-C250-D200-C549-F57D6382A418}"/>
              </a:ext>
            </a:extLst>
          </p:cNvPr>
          <p:cNvSpPr txBox="1"/>
          <p:nvPr/>
        </p:nvSpPr>
        <p:spPr>
          <a:xfrm>
            <a:off x="2376545" y="1318997"/>
            <a:ext cx="7144579" cy="1938992"/>
          </a:xfrm>
          <a:prstGeom prst="rect">
            <a:avLst/>
          </a:prstGeom>
          <a:noFill/>
        </p:spPr>
        <p:txBody>
          <a:bodyPr wrap="square" rtlCol="0">
            <a:spAutoFit/>
          </a:bodyPr>
          <a:lstStyle/>
          <a:p>
            <a:pPr lvl="0" algn="ctr"/>
            <a:r>
              <a:rPr lang="vi-VN" sz="6000" kern="0" dirty="0">
                <a:solidFill>
                  <a:srgbClr val="F15A24"/>
                </a:solidFill>
                <a:latin typeface="Arial" panose="020B0604020202020204" pitchFamily="34" charset="0"/>
                <a:ea typeface="微软雅黑"/>
              </a:rPr>
              <a:t>Bài hát nhắn nhủ chúng ta điều gì</a:t>
            </a:r>
            <a:r>
              <a:rPr lang="en-US" sz="6000" kern="0" dirty="0">
                <a:solidFill>
                  <a:srgbClr val="F15A24"/>
                </a:solidFill>
                <a:latin typeface="Arial" panose="020B0604020202020204" pitchFamily="34" charset="0"/>
                <a:ea typeface="微软雅黑"/>
              </a:rPr>
              <a:t>?</a:t>
            </a:r>
          </a:p>
        </p:txBody>
      </p:sp>
    </p:spTree>
    <p:extLst>
      <p:ext uri="{BB962C8B-B14F-4D97-AF65-F5344CB8AC3E}">
        <p14:creationId xmlns:p14="http://schemas.microsoft.com/office/powerpoint/2010/main" val="2929443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16845"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8" name="图片 2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buClr>
                <a:srgbClr val="5B9BD5"/>
              </a:buClr>
              <a:defRPr/>
            </a:pPr>
            <a:r>
              <a:rPr lang="en-US" sz="8000" dirty="0">
                <a:ln>
                  <a:solidFill>
                    <a:prstClr val="black">
                      <a:lumMod val="10000"/>
                    </a:prstClr>
                  </a:solidFill>
                </a:ln>
                <a:solidFill>
                  <a:srgbClr val="D73184"/>
                </a:solidFill>
                <a:effectLst>
                  <a:glow rad="101600">
                    <a:prstClr val="white">
                      <a:lumMod val="60000"/>
                      <a:lumOff val="40000"/>
                      <a:alpha val="60000"/>
                    </a:prstClr>
                  </a:glow>
                </a:effectLst>
                <a:latin typeface="SVN-Hole Hearted" panose="020B0A06020104020203" pitchFamily="34" charset="0"/>
              </a:rPr>
              <a:t>EM HAM HỌC HỎI</a:t>
            </a:r>
          </a:p>
        </p:txBody>
      </p:sp>
      <p:sp>
        <p:nvSpPr>
          <p:cNvPr id="10" name="文本框 18">
            <a:extLst>
              <a:ext uri="{FF2B5EF4-FFF2-40B4-BE49-F238E27FC236}">
                <a16:creationId xmlns:a16="http://schemas.microsoft.com/office/drawing/2014/main" id="{25F4EADA-BE3B-FFC3-AE01-1AD28BFDBD40}"/>
              </a:ext>
            </a:extLst>
          </p:cNvPr>
          <p:cNvSpPr txBox="1"/>
          <p:nvPr/>
        </p:nvSpPr>
        <p:spPr>
          <a:xfrm>
            <a:off x="1915195" y="1330467"/>
            <a:ext cx="8067279" cy="2739211"/>
          </a:xfrm>
          <a:prstGeom prst="rect">
            <a:avLst/>
          </a:prstGeom>
          <a:noFill/>
          <a:ln>
            <a:solidFill>
              <a:schemeClr val="bg1"/>
            </a:solidFill>
          </a:ln>
        </p:spPr>
        <p:txBody>
          <a:bodyPr wrap="square" rtlCol="0">
            <a:spAutoFit/>
          </a:bodyPr>
          <a:lstStyle/>
          <a:p>
            <a:pPr algn="ctr"/>
            <a:r>
              <a:rPr lang="vi-VN" sz="6600" b="1" u="sng">
                <a:solidFill>
                  <a:srgbClr val="002060"/>
                </a:solidFill>
                <a:latin typeface="Calibri" panose="020F0502020204030204" pitchFamily="34" charset="0"/>
                <a:cs typeface="Calibri" panose="020F0502020204030204" pitchFamily="34" charset="0"/>
              </a:rPr>
              <a:t>Đạo đức 3</a:t>
            </a:r>
            <a:endParaRPr lang="vi-VN" sz="6600" b="1" u="sng" dirty="0">
              <a:solidFill>
                <a:srgbClr val="002060"/>
              </a:solidFill>
              <a:latin typeface="Calibri" panose="020F0502020204030204" pitchFamily="34" charset="0"/>
              <a:cs typeface="Calibri" panose="020F0502020204030204" pitchFamily="34" charset="0"/>
            </a:endParaRPr>
          </a:p>
          <a:p>
            <a:pPr algn="ctr"/>
            <a:r>
              <a:rPr lang="en-US" sz="6600" b="1" dirty="0">
                <a:solidFill>
                  <a:srgbClr val="002060"/>
                </a:solidFill>
                <a:latin typeface="Calibri" panose="020F0502020204030204" pitchFamily="34" charset="0"/>
                <a:cs typeface="Calibri" panose="020F0502020204030204" pitchFamily="34" charset="0"/>
              </a:rPr>
              <a:t>Ham </a:t>
            </a:r>
            <a:r>
              <a:rPr lang="en-US" sz="6600" b="1" dirty="0" err="1">
                <a:solidFill>
                  <a:srgbClr val="002060"/>
                </a:solidFill>
                <a:latin typeface="Calibri" panose="020F0502020204030204" pitchFamily="34" charset="0"/>
                <a:cs typeface="Calibri" panose="020F0502020204030204" pitchFamily="34" charset="0"/>
              </a:rPr>
              <a:t>học</a:t>
            </a:r>
            <a:r>
              <a:rPr lang="en-US" sz="6600" b="1" dirty="0">
                <a:solidFill>
                  <a:srgbClr val="002060"/>
                </a:solidFill>
                <a:latin typeface="Calibri" panose="020F0502020204030204" pitchFamily="34" charset="0"/>
                <a:cs typeface="Calibri" panose="020F0502020204030204" pitchFamily="34" charset="0"/>
              </a:rPr>
              <a:t> </a:t>
            </a:r>
            <a:r>
              <a:rPr lang="en-US" sz="6600" b="1" dirty="0" err="1">
                <a:solidFill>
                  <a:srgbClr val="002060"/>
                </a:solidFill>
                <a:latin typeface="Calibri" panose="020F0502020204030204" pitchFamily="34" charset="0"/>
                <a:cs typeface="Calibri" panose="020F0502020204030204" pitchFamily="34" charset="0"/>
              </a:rPr>
              <a:t>hỏi</a:t>
            </a:r>
            <a:endParaRPr lang="vi-VN" sz="6600" b="1" dirty="0">
              <a:solidFill>
                <a:srgbClr val="002060"/>
              </a:solidFill>
              <a:latin typeface="Calibri" panose="020F0502020204030204" pitchFamily="34" charset="0"/>
              <a:cs typeface="Calibri" panose="020F0502020204030204" pitchFamily="34" charset="0"/>
            </a:endParaRPr>
          </a:p>
          <a:p>
            <a:pPr algn="ctr"/>
            <a:r>
              <a:rPr lang="vi-VN" sz="4000" b="1" dirty="0">
                <a:solidFill>
                  <a:srgbClr val="002060"/>
                </a:solidFill>
                <a:latin typeface="Calibri" panose="020F0502020204030204" pitchFamily="34" charset="0"/>
                <a:cs typeface="Calibri" panose="020F0502020204030204" pitchFamily="34" charset="0"/>
              </a:rPr>
              <a:t>(tiết 1)</a:t>
            </a:r>
            <a:endParaRPr lang="en-US" sz="4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35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066896"/>
            <a:ext cx="7200502" cy="390165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043404"/>
            <a:ext cx="5707413" cy="2491273"/>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23662"/>
            <a:ext cx="9069593" cy="5298639"/>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1171515" y="2377366"/>
            <a:ext cx="6003725" cy="2780931"/>
          </a:xfrm>
          <a:prstGeom prst="rect">
            <a:avLst/>
          </a:prstGeom>
        </p:spPr>
      </p:pic>
    </p:spTree>
    <p:extLst>
      <p:ext uri="{BB962C8B-B14F-4D97-AF65-F5344CB8AC3E}">
        <p14:creationId xmlns:p14="http://schemas.microsoft.com/office/powerpoint/2010/main" val="1464771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401"/>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7" y="1653296"/>
            <a:ext cx="11330215" cy="505541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35" name="Group 34">
            <a:extLst>
              <a:ext uri="{FF2B5EF4-FFF2-40B4-BE49-F238E27FC236}">
                <a16:creationId xmlns:a16="http://schemas.microsoft.com/office/drawing/2014/main" id="{367A729A-54AF-4881-AA12-36173003E267}"/>
              </a:ext>
            </a:extLst>
          </p:cNvPr>
          <p:cNvGrpSpPr/>
          <p:nvPr/>
        </p:nvGrpSpPr>
        <p:grpSpPr>
          <a:xfrm>
            <a:off x="-317241" y="-410546"/>
            <a:ext cx="12633649" cy="2174032"/>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536556" y="0"/>
            <a:ext cx="11779851" cy="1446550"/>
          </a:xfrm>
          <a:prstGeom prst="rect">
            <a:avLst/>
          </a:prstGeom>
          <a:noFill/>
          <a:ln>
            <a:noFill/>
          </a:ln>
        </p:spPr>
        <p:txBody>
          <a:bodyPr wrap="square" rtlCol="0">
            <a:spAutoFit/>
          </a:bodyPr>
          <a:lstStyle/>
          <a:p>
            <a:pPr lvl="0" algn="ctr"/>
            <a:r>
              <a:rPr kumimoji="0" lang="vi-VN" altLang="zh-CN"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Quan sát tranh và</a:t>
            </a: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nêu những biểu hiện </a:t>
            </a:r>
          </a:p>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 ham học hỏi qua các bức tranh.</a:t>
            </a: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6"/>
          <a:stretch>
            <a:fillRect/>
          </a:stretch>
        </p:blipFill>
        <p:spPr>
          <a:xfrm>
            <a:off x="2927839" y="1653682"/>
            <a:ext cx="3234530" cy="2756114"/>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7"/>
          <a:stretch>
            <a:fillRect/>
          </a:stretch>
        </p:blipFill>
        <p:spPr>
          <a:xfrm>
            <a:off x="6201664" y="1653682"/>
            <a:ext cx="3110287" cy="2837984"/>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2834" y="1653296"/>
            <a:ext cx="2872909" cy="2638786"/>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8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8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9311952" y="1847696"/>
            <a:ext cx="2840944" cy="2458500"/>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chemeClr val="tx1"/>
              </a:solidFill>
              <a:effectLst/>
              <a:uLnTx/>
              <a:uFillTx/>
              <a:latin typeface="Calibri"/>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8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pic>
        <p:nvPicPr>
          <p:cNvPr id="16" name="Picture 15">
            <a:extLst>
              <a:ext uri="{FF2B5EF4-FFF2-40B4-BE49-F238E27FC236}">
                <a16:creationId xmlns:a16="http://schemas.microsoft.com/office/drawing/2014/main" id="{5D23B6AC-760C-401A-9724-CC23DEB2CBA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994207" y="4422710"/>
            <a:ext cx="3101794" cy="2323322"/>
          </a:xfrm>
          <a:prstGeom prst="rect">
            <a:avLst/>
          </a:prstGeom>
        </p:spPr>
      </p:pic>
      <p:sp>
        <p:nvSpPr>
          <p:cNvPr id="17" name="矩形: 圆角 17">
            <a:extLst>
              <a:ext uri="{FF2B5EF4-FFF2-40B4-BE49-F238E27FC236}">
                <a16:creationId xmlns:a16="http://schemas.microsoft.com/office/drawing/2014/main" id="{CBE43DD7-846D-46E4-B7E8-1B8A485E2B5A}"/>
              </a:ext>
            </a:extLst>
          </p:cNvPr>
          <p:cNvSpPr/>
          <p:nvPr/>
        </p:nvSpPr>
        <p:spPr>
          <a:xfrm>
            <a:off x="0" y="4422710"/>
            <a:ext cx="2872909" cy="2435290"/>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8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8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8" name="Picture 17">
            <a:extLst>
              <a:ext uri="{FF2B5EF4-FFF2-40B4-BE49-F238E27FC236}">
                <a16:creationId xmlns:a16="http://schemas.microsoft.com/office/drawing/2014/main" id="{0540E815-B37E-4251-92B0-F17B1D99BB5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50743" y="4422710"/>
            <a:ext cx="2867902" cy="2228565"/>
          </a:xfrm>
          <a:prstGeom prst="rect">
            <a:avLst/>
          </a:prstGeom>
        </p:spPr>
      </p:pic>
      <p:sp>
        <p:nvSpPr>
          <p:cNvPr id="19" name="矩形: 圆角 17">
            <a:extLst>
              <a:ext uri="{FF2B5EF4-FFF2-40B4-BE49-F238E27FC236}">
                <a16:creationId xmlns:a16="http://schemas.microsoft.com/office/drawing/2014/main" id="{8EDBA8F0-0850-457B-A743-43C88F790135}"/>
              </a:ext>
            </a:extLst>
          </p:cNvPr>
          <p:cNvSpPr/>
          <p:nvPr/>
        </p:nvSpPr>
        <p:spPr>
          <a:xfrm>
            <a:off x="9311951" y="4422710"/>
            <a:ext cx="2840945" cy="2200578"/>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8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outVertical)">
                                      <p:cBhvr>
                                        <p:cTn id="12" dur="1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750"/>
                                        <p:tgtEl>
                                          <p:spTgt spid="3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75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75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1287624"/>
            <a:ext cx="11330215" cy="5344507"/>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707775"/>
            <a:ext cx="5211304" cy="1477328"/>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Không dấu dốt, 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34136" y="-89045"/>
            <a:ext cx="11980670" cy="1376669"/>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84775"/>
          </a:xfrm>
          <a:prstGeom prst="rect">
            <a:avLst/>
          </a:prstGeom>
          <a:noFill/>
          <a:ln>
            <a:noFill/>
          </a:ln>
        </p:spPr>
        <p:txBody>
          <a:bodyPr wrap="square" rtlCol="0">
            <a:spAutoFit/>
          </a:bodyPr>
          <a:lstStyle/>
          <a:p>
            <a:pPr lvl="0" algn="ctr"/>
            <a:r>
              <a:rPr lang="vi-VN"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bức tranh</a:t>
            </a:r>
            <a:endParaRPr lang="zh-CN" altLang="en-US"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1079</Words>
  <Application>Microsoft Office PowerPoint</Application>
  <PresentationFormat>Màn hình rộng</PresentationFormat>
  <Paragraphs>96</Paragraphs>
  <Slides>31</Slides>
  <Notes>30</Notes>
  <HiddenSlides>0</HiddenSlides>
  <MMClips>9</MMClips>
  <ScaleCrop>false</ScaleCrop>
  <HeadingPairs>
    <vt:vector size="6" baseType="variant">
      <vt:variant>
        <vt:lpstr>Phông được Dùng</vt:lpstr>
      </vt:variant>
      <vt:variant>
        <vt:i4>11</vt:i4>
      </vt:variant>
      <vt:variant>
        <vt:lpstr>Chủ đề</vt:lpstr>
      </vt:variant>
      <vt:variant>
        <vt:i4>8</vt:i4>
      </vt:variant>
      <vt:variant>
        <vt:lpstr>Tiêu đề Bản chiếu</vt:lpstr>
      </vt:variant>
      <vt:variant>
        <vt:i4>31</vt:i4>
      </vt:variant>
    </vt:vector>
  </HeadingPairs>
  <TitlesOfParts>
    <vt:vector size="50" baseType="lpstr">
      <vt:lpstr>等线</vt:lpstr>
      <vt:lpstr>等线 Light</vt:lpstr>
      <vt:lpstr>微软雅黑</vt:lpstr>
      <vt:lpstr>Arial</vt:lpstr>
      <vt:lpstr>Calibri</vt:lpstr>
      <vt:lpstr>Cambria</vt:lpstr>
      <vt:lpstr>SVN-Hole Hearted</vt:lpstr>
      <vt:lpstr>Tw Cen MT</vt:lpstr>
      <vt:lpstr>Tw Cen MT Condensed</vt:lpstr>
      <vt:lpstr>Wingdings 3</vt:lpstr>
      <vt:lpstr>仓耳今楷05-6763 W05</vt:lpstr>
      <vt:lpstr>Office 主题​​</vt:lpstr>
      <vt:lpstr>2_Office 主题​​</vt:lpstr>
      <vt:lpstr>3_Office 主题​​</vt:lpstr>
      <vt:lpstr>7_Office 主题​​</vt:lpstr>
      <vt:lpstr>6_Office 主题​​</vt:lpstr>
      <vt:lpstr>1_Office 主题​​</vt:lpstr>
      <vt:lpstr>Integral</vt:lpstr>
      <vt:lpstr>4_Office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ly nguyễn</cp:lastModifiedBy>
  <cp:revision>114</cp:revision>
  <dcterms:created xsi:type="dcterms:W3CDTF">2022-07-15T01:13:52Z</dcterms:created>
  <dcterms:modified xsi:type="dcterms:W3CDTF">2024-11-29T15:56:15Z</dcterms:modified>
</cp:coreProperties>
</file>