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74"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071A1D-22B0-4181-A2C0-87819FDA9AE3}" type="datetimeFigureOut">
              <a:rPr lang="en-GB" smtClean="0">
                <a:solidFill>
                  <a:prstClr val="black">
                    <a:tint val="75000"/>
                  </a:prstClr>
                </a:solidFill>
              </a:rPr>
              <a:pPr/>
              <a:t>28/11/2024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4EA3768-1F84-40C7-BB0E-7EC18F61F5F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29759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071A1D-22B0-4181-A2C0-87819FDA9AE3}" type="datetimeFigureOut">
              <a:rPr lang="en-GB" smtClean="0">
                <a:solidFill>
                  <a:prstClr val="black">
                    <a:tint val="75000"/>
                  </a:prstClr>
                </a:solidFill>
              </a:rPr>
              <a:pPr/>
              <a:t>28/11/2024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4EA3768-1F84-40C7-BB0E-7EC18F61F5F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353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071A1D-22B0-4181-A2C0-87819FDA9AE3}" type="datetimeFigureOut">
              <a:rPr lang="en-GB" smtClean="0">
                <a:solidFill>
                  <a:prstClr val="black">
                    <a:tint val="75000"/>
                  </a:prstClr>
                </a:solidFill>
              </a:rPr>
              <a:pPr/>
              <a:t>28/11/2024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4EA3768-1F84-40C7-BB0E-7EC18F61F5F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96421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111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34EFB7D8-F8FE-4A6B-807E-96B9AB6410CB}"/>
              </a:ext>
            </a:extLst>
          </p:cNvPr>
          <p:cNvSpPr/>
          <p:nvPr userDrawn="1"/>
        </p:nvSpPr>
        <p:spPr>
          <a:xfrm>
            <a:off x="412282" y="440088"/>
            <a:ext cx="11495238" cy="622273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9" name="图片 8">
            <a:extLst>
              <a:ext uri="{FF2B5EF4-FFF2-40B4-BE49-F238E27FC236}">
                <a16:creationId xmlns:a16="http://schemas.microsoft.com/office/drawing/2014/main" id="{8D2700CA-F649-4EEE-969D-4A4133F1A6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0"/>
            <a:ext cx="1917700" cy="1981200"/>
          </a:xfrm>
          <a:prstGeom prst="rect">
            <a:avLst/>
          </a:prstGeom>
        </p:spPr>
      </p:pic>
      <p:pic>
        <p:nvPicPr>
          <p:cNvPr id="10" name="图片 9">
            <a:extLst>
              <a:ext uri="{FF2B5EF4-FFF2-40B4-BE49-F238E27FC236}">
                <a16:creationId xmlns:a16="http://schemas.microsoft.com/office/drawing/2014/main" id="{B62E54EE-AD81-4C0F-A791-1C8D905E66A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613619" y="850900"/>
            <a:ext cx="2608164" cy="1970879"/>
          </a:xfrm>
          <a:prstGeom prst="rect">
            <a:avLst/>
          </a:prstGeom>
        </p:spPr>
      </p:pic>
      <p:pic>
        <p:nvPicPr>
          <p:cNvPr id="33" name="图片 32">
            <a:extLst>
              <a:ext uri="{FF2B5EF4-FFF2-40B4-BE49-F238E27FC236}">
                <a16:creationId xmlns:a16="http://schemas.microsoft.com/office/drawing/2014/main" id="{BFE7E2C0-858F-46F1-A9A5-86C28BC0975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1060" y="2917792"/>
            <a:ext cx="3500120" cy="3500120"/>
          </a:xfrm>
          <a:prstGeom prst="rect">
            <a:avLst/>
          </a:prstGeom>
        </p:spPr>
      </p:pic>
      <p:pic>
        <p:nvPicPr>
          <p:cNvPr id="34" name="图片 33">
            <a:extLst>
              <a:ext uri="{FF2B5EF4-FFF2-40B4-BE49-F238E27FC236}">
                <a16:creationId xmlns:a16="http://schemas.microsoft.com/office/drawing/2014/main" id="{3B953025-45E5-417A-A32A-E3DE0A63321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57246" t="2592" b="79630"/>
          <a:stretch/>
        </p:blipFill>
        <p:spPr>
          <a:xfrm>
            <a:off x="1026391" y="2672884"/>
            <a:ext cx="1212844" cy="897025"/>
          </a:xfrm>
          <a:prstGeom prst="rect">
            <a:avLst/>
          </a:prstGeom>
        </p:spPr>
      </p:pic>
    </p:spTree>
    <p:extLst>
      <p:ext uri="{BB962C8B-B14F-4D97-AF65-F5344CB8AC3E}">
        <p14:creationId xmlns:p14="http://schemas.microsoft.com/office/powerpoint/2010/main" val="107700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05FF91C-443D-4959-B3F6-4D3A6ABD3A6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6183" b="2192"/>
          <a:stretch/>
        </p:blipFill>
        <p:spPr>
          <a:xfrm>
            <a:off x="0" y="-1"/>
            <a:ext cx="12192000" cy="6858001"/>
          </a:xfrm>
          <a:prstGeom prst="rect">
            <a:avLst/>
          </a:prstGeom>
        </p:spPr>
      </p:pic>
      <p:pic>
        <p:nvPicPr>
          <p:cNvPr id="10" name="图片 9">
            <a:extLst>
              <a:ext uri="{FF2B5EF4-FFF2-40B4-BE49-F238E27FC236}">
                <a16:creationId xmlns:a16="http://schemas.microsoft.com/office/drawing/2014/main" id="{28E34E09-8FAE-4D8A-8A7E-9A6E64BBB47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874" t="46481" r="43412" b="7037"/>
          <a:stretch/>
        </p:blipFill>
        <p:spPr>
          <a:xfrm>
            <a:off x="570230" y="2533286"/>
            <a:ext cx="2705100" cy="4324714"/>
          </a:xfrm>
          <a:prstGeom prst="rect">
            <a:avLst/>
          </a:prstGeom>
        </p:spPr>
      </p:pic>
      <p:sp>
        <p:nvSpPr>
          <p:cNvPr id="17" name="椭圆 16">
            <a:extLst>
              <a:ext uri="{FF2B5EF4-FFF2-40B4-BE49-F238E27FC236}">
                <a16:creationId xmlns:a16="http://schemas.microsoft.com/office/drawing/2014/main" id="{3FC618AA-6C1F-408C-B788-D6D2B5219871}"/>
              </a:ext>
            </a:extLst>
          </p:cNvPr>
          <p:cNvSpPr/>
          <p:nvPr userDrawn="1"/>
        </p:nvSpPr>
        <p:spPr>
          <a:xfrm>
            <a:off x="3275330" y="929275"/>
            <a:ext cx="6325870" cy="4090399"/>
          </a:xfrm>
          <a:prstGeom prst="ellipse">
            <a:avLst/>
          </a:prstGeom>
          <a:solidFill>
            <a:schemeClr val="bg1"/>
          </a:solidFill>
          <a:ln>
            <a:solidFill>
              <a:srgbClr val="FDA0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8" name="图片 17">
            <a:extLst>
              <a:ext uri="{FF2B5EF4-FFF2-40B4-BE49-F238E27FC236}">
                <a16:creationId xmlns:a16="http://schemas.microsoft.com/office/drawing/2014/main" id="{33DCBCEE-5818-42F5-AF4A-BCFF85B3FF8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10842"/>
          <a:stretch/>
        </p:blipFill>
        <p:spPr>
          <a:xfrm>
            <a:off x="8458200" y="4456042"/>
            <a:ext cx="3022600" cy="2401958"/>
          </a:xfrm>
          <a:prstGeom prst="rect">
            <a:avLst/>
          </a:prstGeom>
        </p:spPr>
      </p:pic>
    </p:spTree>
    <p:extLst>
      <p:ext uri="{BB962C8B-B14F-4D97-AF65-F5344CB8AC3E}">
        <p14:creationId xmlns:p14="http://schemas.microsoft.com/office/powerpoint/2010/main" val="3032875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85366578-62B3-43F0-BF15-42AAAE82056F}"/>
              </a:ext>
            </a:extLst>
          </p:cNvPr>
          <p:cNvSpPr/>
          <p:nvPr userDrawn="1"/>
        </p:nvSpPr>
        <p:spPr>
          <a:xfrm>
            <a:off x="412282" y="440088"/>
            <a:ext cx="11495238" cy="622273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0" name="图片 9">
            <a:extLst>
              <a:ext uri="{FF2B5EF4-FFF2-40B4-BE49-F238E27FC236}">
                <a16:creationId xmlns:a16="http://schemas.microsoft.com/office/drawing/2014/main" id="{0A074D3B-6AF1-4152-8150-BFFC54279F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4"/>
          <a:stretch/>
        </p:blipFill>
        <p:spPr>
          <a:xfrm>
            <a:off x="548226" y="440088"/>
            <a:ext cx="907281" cy="923330"/>
          </a:xfrm>
          <a:prstGeom prst="rect">
            <a:avLst/>
          </a:prstGeom>
        </p:spPr>
      </p:pic>
    </p:spTree>
    <p:extLst>
      <p:ext uri="{BB962C8B-B14F-4D97-AF65-F5344CB8AC3E}">
        <p14:creationId xmlns:p14="http://schemas.microsoft.com/office/powerpoint/2010/main" val="2545469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071A1D-22B0-4181-A2C0-87819FDA9AE3}" type="datetimeFigureOut">
              <a:rPr lang="en-GB" smtClean="0">
                <a:solidFill>
                  <a:prstClr val="black">
                    <a:tint val="75000"/>
                  </a:prstClr>
                </a:solidFill>
              </a:rPr>
              <a:pPr/>
              <a:t>28/11/2024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4EA3768-1F84-40C7-BB0E-7EC18F61F5F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09683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071A1D-22B0-4181-A2C0-87819FDA9AE3}" type="datetimeFigureOut">
              <a:rPr lang="en-GB" smtClean="0">
                <a:solidFill>
                  <a:prstClr val="black">
                    <a:tint val="75000"/>
                  </a:prstClr>
                </a:solidFill>
              </a:rPr>
              <a:pPr/>
              <a:t>28/11/2024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4EA3768-1F84-40C7-BB0E-7EC18F61F5F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9940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071A1D-22B0-4181-A2C0-87819FDA9AE3}" type="datetimeFigureOut">
              <a:rPr lang="en-GB" smtClean="0">
                <a:solidFill>
                  <a:prstClr val="black">
                    <a:tint val="75000"/>
                  </a:prstClr>
                </a:solidFill>
              </a:rPr>
              <a:pPr/>
              <a:t>28/11/2024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4EA3768-1F84-40C7-BB0E-7EC18F61F5F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0701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071A1D-22B0-4181-A2C0-87819FDA9AE3}" type="datetimeFigureOut">
              <a:rPr lang="en-GB" smtClean="0">
                <a:solidFill>
                  <a:prstClr val="black">
                    <a:tint val="75000"/>
                  </a:prstClr>
                </a:solidFill>
              </a:rPr>
              <a:pPr/>
              <a:t>28/11/2024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4EA3768-1F84-40C7-BB0E-7EC18F61F5F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915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071A1D-22B0-4181-A2C0-87819FDA9AE3}" type="datetimeFigureOut">
              <a:rPr lang="en-GB" smtClean="0">
                <a:solidFill>
                  <a:prstClr val="black">
                    <a:tint val="75000"/>
                  </a:prstClr>
                </a:solidFill>
              </a:rPr>
              <a:pPr/>
              <a:t>28/11/2024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4EA3768-1F84-40C7-BB0E-7EC18F61F5F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5392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71A1D-22B0-4181-A2C0-87819FDA9AE3}" type="datetimeFigureOut">
              <a:rPr lang="en-GB" smtClean="0">
                <a:solidFill>
                  <a:prstClr val="black">
                    <a:tint val="75000"/>
                  </a:prstClr>
                </a:solidFill>
              </a:rPr>
              <a:pPr/>
              <a:t>28/11/2024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4EA3768-1F84-40C7-BB0E-7EC18F61F5F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8041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071A1D-22B0-4181-A2C0-87819FDA9AE3}" type="datetimeFigureOut">
              <a:rPr lang="en-GB" smtClean="0">
                <a:solidFill>
                  <a:prstClr val="black">
                    <a:tint val="75000"/>
                  </a:prstClr>
                </a:solidFill>
              </a:rPr>
              <a:pPr/>
              <a:t>28/11/2024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4EA3768-1F84-40C7-BB0E-7EC18F61F5F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4838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071A1D-22B0-4181-A2C0-87819FDA9AE3}" type="datetimeFigureOut">
              <a:rPr lang="en-GB" smtClean="0">
                <a:solidFill>
                  <a:prstClr val="black">
                    <a:tint val="75000"/>
                  </a:prstClr>
                </a:solidFill>
              </a:rPr>
              <a:pPr/>
              <a:t>28/11/2024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4EA3768-1F84-40C7-BB0E-7EC18F61F5F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5993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071A1D-22B0-4181-A2C0-87819FDA9AE3}" type="datetimeFigureOut">
              <a:rPr lang="en-GB" smtClean="0">
                <a:solidFill>
                  <a:prstClr val="black">
                    <a:tint val="75000"/>
                  </a:prstClr>
                </a:solidFill>
              </a:rPr>
              <a:pPr/>
              <a:t>28/11/2024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A3768-1F84-40C7-BB0E-7EC18F61F5F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0872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072758B-CE18-4BCA-9722-6B279218B12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图片 9">
            <a:extLst>
              <a:ext uri="{FF2B5EF4-FFF2-40B4-BE49-F238E27FC236}">
                <a16:creationId xmlns:a16="http://schemas.microsoft.com/office/drawing/2014/main" id="{71BA9C6C-57FD-49B0-B3FD-C4927E506B23}"/>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66183" b="2192"/>
          <a:stretch/>
        </p:blipFill>
        <p:spPr>
          <a:xfrm>
            <a:off x="0" y="-1"/>
            <a:ext cx="12192000" cy="6858001"/>
          </a:xfrm>
          <a:prstGeom prst="rect">
            <a:avLst/>
          </a:prstGeom>
        </p:spPr>
      </p:pic>
      <p:pic>
        <p:nvPicPr>
          <p:cNvPr id="12" name="图片 11">
            <a:extLst>
              <a:ext uri="{FF2B5EF4-FFF2-40B4-BE49-F238E27FC236}">
                <a16:creationId xmlns:a16="http://schemas.microsoft.com/office/drawing/2014/main" id="{E7EA2DAA-D5FA-4F17-9198-A2921ECC453D}"/>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57246" t="2592" b="79630"/>
          <a:stretch/>
        </p:blipFill>
        <p:spPr>
          <a:xfrm>
            <a:off x="5970276" y="520700"/>
            <a:ext cx="1648448" cy="1219200"/>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01F0BDC4-FE12-49CC-ADF9-46899A1E072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21112" y="365125"/>
            <a:ext cx="1325564" cy="1325564"/>
          </a:xfrm>
          <a:prstGeom prst="rect">
            <a:avLst/>
          </a:prstGeom>
        </p:spPr>
      </p:pic>
    </p:spTree>
    <p:extLst>
      <p:ext uri="{BB962C8B-B14F-4D97-AF65-F5344CB8AC3E}">
        <p14:creationId xmlns:p14="http://schemas.microsoft.com/office/powerpoint/2010/main" val="30487939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3.pn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397093" y="1993083"/>
            <a:ext cx="8545495" cy="850511"/>
          </a:xfrm>
          <a:prstGeom prst="rect">
            <a:avLst/>
          </a:prstGeom>
          <a:noFill/>
        </p:spPr>
        <p:txBody>
          <a:bodyPr wrap="none" rtlCol="0">
            <a:prstTxWarp prst="textArchUp">
              <a:avLst>
                <a:gd name="adj" fmla="val 10799999"/>
              </a:avLst>
            </a:prstTxWarp>
            <a:spAutoFit/>
          </a:bodyPr>
          <a:lstStyle/>
          <a:p>
            <a:pPr algn="ctr"/>
            <a:r>
              <a:rPr lang="vi-VN" sz="5000" b="1" dirty="0">
                <a:solidFill>
                  <a:srgbClr val="FF0000"/>
                </a:solidFill>
                <a:latin typeface="Times New Roman" panose="02020603050405020304" pitchFamily="18" charset="0"/>
                <a:cs typeface="Times New Roman" panose="02020603050405020304" pitchFamily="18" charset="0"/>
              </a:rPr>
              <a:t>ÔN TẬP GIỮA HỌC KÌ 1</a:t>
            </a:r>
            <a:endParaRPr lang="en-GB" sz="5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224251" y="3227337"/>
            <a:ext cx="3217547" cy="646331"/>
          </a:xfrm>
          <a:prstGeom prst="rect">
            <a:avLst/>
          </a:prstGeom>
          <a:noFill/>
        </p:spPr>
        <p:txBody>
          <a:bodyPr wrap="none" rtlCol="0">
            <a:spAutoFit/>
          </a:bodyPr>
          <a:lstStyle/>
          <a:p>
            <a:r>
              <a:rPr lang="en-GB" sz="3600" dirty="0">
                <a:solidFill>
                  <a:srgbClr val="FF0000"/>
                </a:solidFill>
                <a:latin typeface="Times New Roman" panose="02020603050405020304" pitchFamily="18" charset="0"/>
                <a:cs typeface="Times New Roman" panose="02020603050405020304" pitchFamily="18" charset="0"/>
              </a:rPr>
              <a:t>Môn: </a:t>
            </a:r>
            <a:r>
              <a:rPr lang="en-GB" sz="3600" dirty="0" err="1">
                <a:solidFill>
                  <a:srgbClr val="FF0000"/>
                </a:solidFill>
                <a:latin typeface="Times New Roman" panose="02020603050405020304" pitchFamily="18" charset="0"/>
                <a:cs typeface="Times New Roman" panose="02020603050405020304" pitchFamily="18" charset="0"/>
              </a:rPr>
              <a:t>Đạo</a:t>
            </a:r>
            <a:r>
              <a:rPr lang="en-GB" sz="3600" dirty="0">
                <a:solidFill>
                  <a:srgbClr val="FF0000"/>
                </a:solidFill>
                <a:latin typeface="Times New Roman" panose="02020603050405020304" pitchFamily="18" charset="0"/>
                <a:cs typeface="Times New Roman" panose="02020603050405020304" pitchFamily="18" charset="0"/>
              </a:rPr>
              <a:t> </a:t>
            </a:r>
            <a:r>
              <a:rPr lang="en-GB" sz="3600" dirty="0" err="1">
                <a:solidFill>
                  <a:srgbClr val="FF0000"/>
                </a:solidFill>
                <a:latin typeface="Times New Roman" panose="02020603050405020304" pitchFamily="18" charset="0"/>
                <a:cs typeface="Times New Roman" panose="02020603050405020304" pitchFamily="18" charset="0"/>
              </a:rPr>
              <a:t>đức</a:t>
            </a:r>
            <a:r>
              <a:rPr lang="vi-VN" sz="3600" dirty="0">
                <a:solidFill>
                  <a:srgbClr val="FF0000"/>
                </a:solidFill>
                <a:latin typeface="Times New Roman" panose="02020603050405020304" pitchFamily="18" charset="0"/>
                <a:cs typeface="Times New Roman" panose="02020603050405020304" pitchFamily="18" charset="0"/>
              </a:rPr>
              <a:t> 3</a:t>
            </a:r>
            <a:endParaRPr lang="en-GB"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4892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11369"/>
            <a:ext cx="10515600" cy="991673"/>
          </a:xfrm>
        </p:spPr>
        <p:txBody>
          <a:bodyPr>
            <a:normAutofit/>
          </a:bodyPr>
          <a:lstStyle/>
          <a:p>
            <a:pPr algn="ctr">
              <a:lnSpc>
                <a:spcPts val="1800"/>
              </a:lnSpc>
            </a:pPr>
            <a:r>
              <a:rPr lang="en-US" sz="3200" b="1">
                <a:solidFill>
                  <a:srgbClr val="FF0000"/>
                </a:solidFill>
                <a:latin typeface="Times New Roman" panose="02020603050405020304" pitchFamily="18" charset="0"/>
                <a:cs typeface="Times New Roman" panose="02020603050405020304" pitchFamily="18" charset="0"/>
              </a:rPr>
              <a:t>Câu 4: Bài Quốc ca Việt Nam có tên là gì?</a:t>
            </a:r>
            <a:endParaRPr lang="en-GB" sz="2400" b="1">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6" name="TextBox 5"/>
          <p:cNvSpPr txBox="1"/>
          <p:nvPr/>
        </p:nvSpPr>
        <p:spPr>
          <a:xfrm>
            <a:off x="760575" y="2607171"/>
            <a:ext cx="4900637" cy="349583"/>
          </a:xfrm>
          <a:prstGeom prst="rect">
            <a:avLst/>
          </a:prstGeom>
          <a:noFill/>
        </p:spPr>
        <p:txBody>
          <a:bodyPr wrap="none" rtlCol="0">
            <a:spAutoFit/>
          </a:bodyPr>
          <a:lstStyle/>
          <a:p>
            <a:pPr>
              <a:lnSpc>
                <a:spcPts val="1800"/>
              </a:lnSpc>
            </a:pPr>
            <a:r>
              <a:rPr lang="en-US" sz="2800">
                <a:latin typeface="Times New Roman" panose="02020603050405020304" pitchFamily="18" charset="0"/>
                <a:cs typeface="Times New Roman" panose="02020603050405020304" pitchFamily="18" charset="0"/>
              </a:rPr>
              <a:t>A. Quốc ca (Sáng tác: Văn Cao).</a:t>
            </a:r>
            <a:endParaRPr lang="en-GB" sz="20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9" name="TextBox 8"/>
          <p:cNvSpPr txBox="1"/>
          <p:nvPr/>
        </p:nvSpPr>
        <p:spPr>
          <a:xfrm>
            <a:off x="760575" y="3098671"/>
            <a:ext cx="5527539" cy="784830"/>
          </a:xfrm>
          <a:prstGeom prst="rect">
            <a:avLst/>
          </a:prstGeom>
          <a:noFill/>
        </p:spPr>
        <p:txBody>
          <a:bodyPr wrap="none" rtlCol="0">
            <a:spAutoFit/>
          </a:bodyPr>
          <a:lstStyle/>
          <a:p>
            <a:pPr>
              <a:lnSpc>
                <a:spcPts val="1800"/>
              </a:lnSpc>
            </a:pPr>
            <a:br>
              <a:rPr lang="en-GB" sz="2000">
                <a:latin typeface="Times New Roman" panose="02020603050405020304" pitchFamily="18" charset="0"/>
                <a:cs typeface="Times New Roman" panose="02020603050405020304" pitchFamily="18" charset="0"/>
              </a:rPr>
            </a:br>
            <a:r>
              <a:rPr lang="en-US" sz="2800">
                <a:latin typeface="Times New Roman" panose="02020603050405020304" pitchFamily="18" charset="0"/>
                <a:cs typeface="Times New Roman" panose="02020603050405020304" pitchFamily="18" charset="0"/>
              </a:rPr>
              <a:t>B. Tiến quân ca (Sáng tác: Văn Cao).</a:t>
            </a:r>
            <a:br>
              <a:rPr lang="en-GB" sz="2000">
                <a:latin typeface="Times New Roman" panose="02020603050405020304" pitchFamily="18" charset="0"/>
                <a:cs typeface="Times New Roman" panose="02020603050405020304" pitchFamily="18" charset="0"/>
              </a:rPr>
            </a:br>
            <a:endParaRPr lang="en-GB" sz="20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0" name="TextBox 9"/>
          <p:cNvSpPr txBox="1"/>
          <p:nvPr/>
        </p:nvSpPr>
        <p:spPr>
          <a:xfrm>
            <a:off x="760575" y="4025418"/>
            <a:ext cx="7095982" cy="323165"/>
          </a:xfrm>
          <a:prstGeom prst="rect">
            <a:avLst/>
          </a:prstGeom>
          <a:noFill/>
        </p:spPr>
        <p:txBody>
          <a:bodyPr wrap="none" rtlCol="0">
            <a:spAutoFit/>
          </a:bodyPr>
          <a:lstStyle/>
          <a:p>
            <a:pPr>
              <a:lnSpc>
                <a:spcPts val="1800"/>
              </a:lnSpc>
            </a:pPr>
            <a:r>
              <a:rPr lang="en-US" sz="2800">
                <a:latin typeface="Times New Roman" panose="02020603050405020304" pitchFamily="18" charset="0"/>
                <a:cs typeface="Times New Roman" panose="02020603050405020304" pitchFamily="18" charset="0"/>
              </a:rPr>
              <a:t>C. Đoàn quân Việt Nam đi (Sáng tác: Văn Cao)</a:t>
            </a:r>
            <a:r>
              <a:rPr lang="en-US" sz="2800"/>
              <a:t>.</a:t>
            </a:r>
            <a:endParaRPr lang="en-GB" sz="20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7" name="TextBox 6"/>
          <p:cNvSpPr txBox="1"/>
          <p:nvPr/>
        </p:nvSpPr>
        <p:spPr>
          <a:xfrm>
            <a:off x="760575" y="3098671"/>
            <a:ext cx="5527539" cy="784830"/>
          </a:xfrm>
          <a:prstGeom prst="rect">
            <a:avLst/>
          </a:prstGeom>
          <a:solidFill>
            <a:srgbClr val="FF0000"/>
          </a:solidFill>
        </p:spPr>
        <p:txBody>
          <a:bodyPr wrap="none" rtlCol="0">
            <a:spAutoFit/>
          </a:bodyPr>
          <a:lstStyle/>
          <a:p>
            <a:pPr>
              <a:lnSpc>
                <a:spcPts val="1800"/>
              </a:lnSpc>
            </a:pPr>
            <a:br>
              <a:rPr lang="en-GB" sz="2000">
                <a:latin typeface="Times New Roman" panose="02020603050405020304" pitchFamily="18" charset="0"/>
                <a:cs typeface="Times New Roman" panose="02020603050405020304" pitchFamily="18" charset="0"/>
              </a:rPr>
            </a:br>
            <a:r>
              <a:rPr lang="en-US" sz="2800">
                <a:latin typeface="Times New Roman" panose="02020603050405020304" pitchFamily="18" charset="0"/>
                <a:cs typeface="Times New Roman" panose="02020603050405020304" pitchFamily="18" charset="0"/>
              </a:rPr>
              <a:t>B. Tiến quân ca (Sáng tác: Văn Cao).</a:t>
            </a:r>
            <a:br>
              <a:rPr lang="en-GB" sz="2000">
                <a:latin typeface="Times New Roman" panose="02020603050405020304" pitchFamily="18" charset="0"/>
                <a:cs typeface="Times New Roman" panose="02020603050405020304" pitchFamily="18" charset="0"/>
              </a:rPr>
            </a:br>
            <a:endParaRPr lang="en-GB" sz="2000">
              <a:effectLst/>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2762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9700" y="618186"/>
            <a:ext cx="8925061" cy="1745935"/>
          </a:xfrm>
        </p:spPr>
        <p:txBody>
          <a:bodyPr>
            <a:normAutofit/>
          </a:bodyPr>
          <a:lstStyle/>
          <a:p>
            <a:pPr algn="ctr">
              <a:lnSpc>
                <a:spcPts val="1800"/>
              </a:lnSpc>
            </a:pPr>
            <a:r>
              <a:rPr lang="en-US" sz="3200" b="1">
                <a:solidFill>
                  <a:srgbClr val="FF0000"/>
                </a:solidFill>
                <a:latin typeface="Times New Roman" panose="02020603050405020304" pitchFamily="18" charset="0"/>
                <a:cs typeface="Times New Roman" panose="02020603050405020304" pitchFamily="18" charset="0"/>
              </a:rPr>
              <a:t>Câu 5: Đâu là câu ca dao, tục ngữ nói về tình làng</a:t>
            </a:r>
            <a:br>
              <a:rPr lang="en-US" sz="3200" b="1">
                <a:solidFill>
                  <a:srgbClr val="FF0000"/>
                </a:solidFill>
                <a:latin typeface="Times New Roman" panose="02020603050405020304" pitchFamily="18" charset="0"/>
                <a:cs typeface="Times New Roman" panose="02020603050405020304" pitchFamily="18" charset="0"/>
              </a:rPr>
            </a:br>
            <a:br>
              <a:rPr lang="en-US" sz="3200" b="1">
                <a:solidFill>
                  <a:srgbClr val="FF0000"/>
                </a:solidFill>
                <a:latin typeface="Times New Roman" panose="02020603050405020304" pitchFamily="18" charset="0"/>
                <a:cs typeface="Times New Roman" panose="02020603050405020304" pitchFamily="18" charset="0"/>
              </a:rPr>
            </a:br>
            <a:br>
              <a:rPr lang="en-US" sz="3200" b="1">
                <a:solidFill>
                  <a:srgbClr val="FF0000"/>
                </a:solidFill>
                <a:latin typeface="Times New Roman" panose="02020603050405020304" pitchFamily="18" charset="0"/>
                <a:cs typeface="Times New Roman" panose="02020603050405020304" pitchFamily="18" charset="0"/>
              </a:rPr>
            </a:br>
            <a:r>
              <a:rPr lang="en-US" sz="3200" b="1">
                <a:solidFill>
                  <a:srgbClr val="FF0000"/>
                </a:solidFill>
                <a:latin typeface="Times New Roman" panose="02020603050405020304" pitchFamily="18" charset="0"/>
                <a:cs typeface="Times New Roman" panose="02020603050405020304" pitchFamily="18" charset="0"/>
              </a:rPr>
              <a:t>nghĩa xóm?</a:t>
            </a:r>
            <a:endParaRPr lang="en-GB" sz="2400" b="1">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6" name="TextBox 5"/>
          <p:cNvSpPr txBox="1"/>
          <p:nvPr/>
        </p:nvSpPr>
        <p:spPr>
          <a:xfrm>
            <a:off x="760575" y="2607171"/>
            <a:ext cx="6346609" cy="323165"/>
          </a:xfrm>
          <a:prstGeom prst="rect">
            <a:avLst/>
          </a:prstGeom>
          <a:noFill/>
        </p:spPr>
        <p:txBody>
          <a:bodyPr wrap="none" rtlCol="0">
            <a:spAutoFit/>
          </a:bodyPr>
          <a:lstStyle/>
          <a:p>
            <a:pPr>
              <a:lnSpc>
                <a:spcPts val="1800"/>
              </a:lnSpc>
            </a:pPr>
            <a:r>
              <a:rPr lang="en-US" sz="2800">
                <a:latin typeface="Times New Roman" panose="02020603050405020304" pitchFamily="18" charset="0"/>
                <a:cs typeface="Times New Roman" panose="02020603050405020304" pitchFamily="18" charset="0"/>
              </a:rPr>
              <a:t>A. Cháy nhà hàng xóm, bình chân như vại.</a:t>
            </a:r>
            <a:endParaRPr lang="en-GB" sz="20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9" name="TextBox 8"/>
          <p:cNvSpPr txBox="1"/>
          <p:nvPr/>
        </p:nvSpPr>
        <p:spPr>
          <a:xfrm>
            <a:off x="760575" y="3098671"/>
            <a:ext cx="5740674" cy="553998"/>
          </a:xfrm>
          <a:prstGeom prst="rect">
            <a:avLst/>
          </a:prstGeom>
          <a:noFill/>
        </p:spPr>
        <p:txBody>
          <a:bodyPr wrap="none" rtlCol="0">
            <a:spAutoFit/>
          </a:bodyPr>
          <a:lstStyle/>
          <a:p>
            <a:pPr>
              <a:lnSpc>
                <a:spcPts val="1800"/>
              </a:lnSpc>
            </a:pPr>
            <a:br>
              <a:rPr lang="en-GB" sz="2000">
                <a:latin typeface="Times New Roman" panose="02020603050405020304" pitchFamily="18" charset="0"/>
                <a:cs typeface="Times New Roman" panose="02020603050405020304" pitchFamily="18" charset="0"/>
              </a:rPr>
            </a:br>
            <a:r>
              <a:rPr lang="en-US" sz="2800">
                <a:latin typeface="Times New Roman" panose="02020603050405020304" pitchFamily="18" charset="0"/>
                <a:cs typeface="Times New Roman" panose="02020603050405020304" pitchFamily="18" charset="0"/>
              </a:rPr>
              <a:t>B. Bán anh em xa mua láng giềng gần.</a:t>
            </a:r>
            <a:endParaRPr lang="en-GB" sz="20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0" name="TextBox 9"/>
          <p:cNvSpPr txBox="1"/>
          <p:nvPr/>
        </p:nvSpPr>
        <p:spPr>
          <a:xfrm>
            <a:off x="760575" y="4025418"/>
            <a:ext cx="5588389" cy="323165"/>
          </a:xfrm>
          <a:prstGeom prst="rect">
            <a:avLst/>
          </a:prstGeom>
          <a:noFill/>
        </p:spPr>
        <p:txBody>
          <a:bodyPr wrap="none" rtlCol="0">
            <a:spAutoFit/>
          </a:bodyPr>
          <a:lstStyle/>
          <a:p>
            <a:pPr>
              <a:lnSpc>
                <a:spcPts val="1800"/>
              </a:lnSpc>
            </a:pPr>
            <a:r>
              <a:rPr lang="en-US" sz="2800">
                <a:latin typeface="Times New Roman" panose="02020603050405020304" pitchFamily="18" charset="0"/>
                <a:cs typeface="Times New Roman" panose="02020603050405020304" pitchFamily="18" charset="0"/>
              </a:rPr>
              <a:t>C. Gần mực thì đen, gần đèn thì rạng.</a:t>
            </a:r>
            <a:endParaRPr lang="en-GB" sz="20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7" name="TextBox 6"/>
          <p:cNvSpPr txBox="1"/>
          <p:nvPr/>
        </p:nvSpPr>
        <p:spPr>
          <a:xfrm>
            <a:off x="760575" y="3098671"/>
            <a:ext cx="5740674" cy="553998"/>
          </a:xfrm>
          <a:prstGeom prst="rect">
            <a:avLst/>
          </a:prstGeom>
          <a:solidFill>
            <a:srgbClr val="FF0000"/>
          </a:solidFill>
        </p:spPr>
        <p:txBody>
          <a:bodyPr wrap="none" rtlCol="0">
            <a:spAutoFit/>
          </a:bodyPr>
          <a:lstStyle/>
          <a:p>
            <a:pPr>
              <a:lnSpc>
                <a:spcPts val="1800"/>
              </a:lnSpc>
            </a:pPr>
            <a:br>
              <a:rPr lang="en-GB" sz="2000">
                <a:latin typeface="Times New Roman" panose="02020603050405020304" pitchFamily="18" charset="0"/>
                <a:cs typeface="Times New Roman" panose="02020603050405020304" pitchFamily="18" charset="0"/>
              </a:rPr>
            </a:br>
            <a:r>
              <a:rPr lang="en-US" sz="2800">
                <a:latin typeface="Times New Roman" panose="02020603050405020304" pitchFamily="18" charset="0"/>
                <a:cs typeface="Times New Roman" panose="02020603050405020304" pitchFamily="18" charset="0"/>
              </a:rPr>
              <a:t>B. Bán anh em xa mua láng giềng gần.</a:t>
            </a:r>
            <a:endParaRPr lang="en-GB" sz="2000">
              <a:effectLst/>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3438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9700" y="618186"/>
            <a:ext cx="8925061" cy="1745935"/>
          </a:xfrm>
        </p:spPr>
        <p:txBody>
          <a:bodyPr>
            <a:normAutofit/>
          </a:bodyPr>
          <a:lstStyle/>
          <a:p>
            <a:pPr algn="ctr">
              <a:lnSpc>
                <a:spcPts val="1800"/>
              </a:lnSpc>
            </a:pPr>
            <a:r>
              <a:rPr lang="en-US" sz="3200" b="1">
                <a:solidFill>
                  <a:srgbClr val="FF0000"/>
                </a:solidFill>
                <a:latin typeface="Times New Roman" panose="02020603050405020304" pitchFamily="18" charset="0"/>
                <a:cs typeface="Times New Roman" panose="02020603050405020304" pitchFamily="18" charset="0"/>
              </a:rPr>
              <a:t>Câu 6: Những việc làm biểu hiện sự quan tâm đến</a:t>
            </a:r>
            <a:br>
              <a:rPr lang="en-US" sz="3200" b="1">
                <a:solidFill>
                  <a:srgbClr val="FF0000"/>
                </a:solidFill>
                <a:latin typeface="Times New Roman" panose="02020603050405020304" pitchFamily="18" charset="0"/>
                <a:cs typeface="Times New Roman" panose="02020603050405020304" pitchFamily="18" charset="0"/>
              </a:rPr>
            </a:br>
            <a:br>
              <a:rPr lang="en-US" sz="3200" b="1">
                <a:solidFill>
                  <a:srgbClr val="FF0000"/>
                </a:solidFill>
                <a:latin typeface="Times New Roman" panose="02020603050405020304" pitchFamily="18" charset="0"/>
                <a:cs typeface="Times New Roman" panose="02020603050405020304" pitchFamily="18" charset="0"/>
              </a:rPr>
            </a:br>
            <a:br>
              <a:rPr lang="en-US" sz="3200" b="1">
                <a:solidFill>
                  <a:srgbClr val="FF0000"/>
                </a:solidFill>
                <a:latin typeface="Times New Roman" panose="02020603050405020304" pitchFamily="18" charset="0"/>
                <a:cs typeface="Times New Roman" panose="02020603050405020304" pitchFamily="18" charset="0"/>
              </a:rPr>
            </a:br>
            <a:r>
              <a:rPr lang="en-US" sz="3200" b="1">
                <a:solidFill>
                  <a:srgbClr val="FF0000"/>
                </a:solidFill>
                <a:latin typeface="Times New Roman" panose="02020603050405020304" pitchFamily="18" charset="0"/>
                <a:cs typeface="Times New Roman" panose="02020603050405020304" pitchFamily="18" charset="0"/>
              </a:rPr>
              <a:t> hàng xóm làng giềng là:</a:t>
            </a:r>
            <a:br>
              <a:rPr lang="en-GB" sz="3200" b="1">
                <a:solidFill>
                  <a:srgbClr val="FF0000"/>
                </a:solidFill>
                <a:latin typeface="Times New Roman" panose="02020603050405020304" pitchFamily="18" charset="0"/>
                <a:cs typeface="Times New Roman" panose="02020603050405020304" pitchFamily="18" charset="0"/>
              </a:rPr>
            </a:br>
            <a:endParaRPr lang="en-GB" sz="3200" b="1">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6" name="TextBox 5"/>
          <p:cNvSpPr txBox="1"/>
          <p:nvPr/>
        </p:nvSpPr>
        <p:spPr>
          <a:xfrm>
            <a:off x="760575" y="2607171"/>
            <a:ext cx="5198987" cy="323165"/>
          </a:xfrm>
          <a:prstGeom prst="rect">
            <a:avLst/>
          </a:prstGeom>
          <a:noFill/>
        </p:spPr>
        <p:txBody>
          <a:bodyPr wrap="none" rtlCol="0">
            <a:spAutoFit/>
          </a:bodyPr>
          <a:lstStyle/>
          <a:p>
            <a:pPr>
              <a:lnSpc>
                <a:spcPts val="1800"/>
              </a:lnSpc>
            </a:pPr>
            <a:r>
              <a:rPr lang="en-US" sz="2800">
                <a:latin typeface="Times New Roman" panose="02020603050405020304" pitchFamily="18" charset="0"/>
                <a:cs typeface="Times New Roman" panose="02020603050405020304" pitchFamily="18" charset="0"/>
              </a:rPr>
              <a:t>A. Trông em bé giúp cô hàng xóm.</a:t>
            </a:r>
            <a:endParaRPr lang="en-GB" sz="20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9" name="TextBox 8"/>
          <p:cNvSpPr txBox="1"/>
          <p:nvPr/>
        </p:nvSpPr>
        <p:spPr>
          <a:xfrm>
            <a:off x="760575" y="3303085"/>
            <a:ext cx="6905993" cy="349583"/>
          </a:xfrm>
          <a:prstGeom prst="rect">
            <a:avLst/>
          </a:prstGeom>
          <a:noFill/>
        </p:spPr>
        <p:txBody>
          <a:bodyPr wrap="none" rtlCol="0">
            <a:spAutoFit/>
          </a:bodyPr>
          <a:lstStyle/>
          <a:p>
            <a:pPr>
              <a:lnSpc>
                <a:spcPts val="1800"/>
              </a:lnSpc>
            </a:pPr>
            <a:r>
              <a:rPr lang="en-US" sz="2800">
                <a:latin typeface="Times New Roman" panose="02020603050405020304" pitchFamily="18" charset="0"/>
                <a:cs typeface="Times New Roman" panose="02020603050405020304" pitchFamily="18" charset="0"/>
              </a:rPr>
              <a:t>B. Tưới cây giúp bà cụ nhà bên khi bà đi vắng.</a:t>
            </a:r>
            <a:endParaRPr lang="en-GB" sz="28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0" name="TextBox 9"/>
          <p:cNvSpPr txBox="1"/>
          <p:nvPr/>
        </p:nvSpPr>
        <p:spPr>
          <a:xfrm>
            <a:off x="760575" y="4025418"/>
            <a:ext cx="7855933" cy="323165"/>
          </a:xfrm>
          <a:prstGeom prst="rect">
            <a:avLst/>
          </a:prstGeom>
          <a:noFill/>
        </p:spPr>
        <p:txBody>
          <a:bodyPr wrap="none" rtlCol="0">
            <a:spAutoFit/>
          </a:bodyPr>
          <a:lstStyle/>
          <a:p>
            <a:pPr>
              <a:lnSpc>
                <a:spcPts val="1800"/>
              </a:lnSpc>
            </a:pPr>
            <a:r>
              <a:rPr lang="en-US" sz="2800">
                <a:latin typeface="Times New Roman" panose="02020603050405020304" pitchFamily="18" charset="0"/>
                <a:cs typeface="Times New Roman" panose="02020603050405020304" pitchFamily="18" charset="0"/>
              </a:rPr>
              <a:t>C. Đứng nhìn em bé hàng xóm ngã và không làm gì.</a:t>
            </a:r>
            <a:endParaRPr lang="en-GB" sz="20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7" name="TextBox 6"/>
          <p:cNvSpPr txBox="1"/>
          <p:nvPr/>
        </p:nvSpPr>
        <p:spPr>
          <a:xfrm>
            <a:off x="760574" y="2607171"/>
            <a:ext cx="5198987" cy="323165"/>
          </a:xfrm>
          <a:prstGeom prst="rect">
            <a:avLst/>
          </a:prstGeom>
          <a:solidFill>
            <a:srgbClr val="FF0000"/>
          </a:solidFill>
        </p:spPr>
        <p:txBody>
          <a:bodyPr wrap="none" rtlCol="0">
            <a:spAutoFit/>
          </a:bodyPr>
          <a:lstStyle/>
          <a:p>
            <a:pPr>
              <a:lnSpc>
                <a:spcPts val="1800"/>
              </a:lnSpc>
            </a:pPr>
            <a:r>
              <a:rPr lang="en-US" sz="2800">
                <a:latin typeface="Times New Roman" panose="02020603050405020304" pitchFamily="18" charset="0"/>
                <a:cs typeface="Times New Roman" panose="02020603050405020304" pitchFamily="18" charset="0"/>
              </a:rPr>
              <a:t>A. Trông em bé giúp cô hàng xóm.</a:t>
            </a:r>
            <a:endParaRPr lang="en-GB" sz="20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8" name="TextBox 7"/>
          <p:cNvSpPr txBox="1"/>
          <p:nvPr/>
        </p:nvSpPr>
        <p:spPr>
          <a:xfrm>
            <a:off x="760574" y="3314668"/>
            <a:ext cx="6905993" cy="349583"/>
          </a:xfrm>
          <a:prstGeom prst="rect">
            <a:avLst/>
          </a:prstGeom>
          <a:solidFill>
            <a:srgbClr val="FF0000"/>
          </a:solidFill>
        </p:spPr>
        <p:txBody>
          <a:bodyPr wrap="none" rtlCol="0">
            <a:spAutoFit/>
          </a:bodyPr>
          <a:lstStyle/>
          <a:p>
            <a:pPr>
              <a:lnSpc>
                <a:spcPts val="1800"/>
              </a:lnSpc>
            </a:pPr>
            <a:r>
              <a:rPr lang="en-US" sz="2800">
                <a:latin typeface="Times New Roman" panose="02020603050405020304" pitchFamily="18" charset="0"/>
                <a:cs typeface="Times New Roman" panose="02020603050405020304" pitchFamily="18" charset="0"/>
              </a:rPr>
              <a:t>B. Tưới cây giúp bà cụ nhà bên khi bà đi vắng.</a:t>
            </a:r>
            <a:endParaRPr lang="en-GB" sz="2800">
              <a:effectLst/>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79139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0" grpId="0"/>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9700" y="618186"/>
            <a:ext cx="8925061" cy="1745935"/>
          </a:xfrm>
        </p:spPr>
        <p:txBody>
          <a:bodyPr>
            <a:normAutofit/>
          </a:bodyPr>
          <a:lstStyle/>
          <a:p>
            <a:pPr>
              <a:lnSpc>
                <a:spcPts val="1800"/>
              </a:lnSpc>
            </a:pPr>
            <a:r>
              <a:rPr lang="en-US" sz="3200" b="1">
                <a:solidFill>
                  <a:srgbClr val="FF0000"/>
                </a:solidFill>
                <a:latin typeface="Times New Roman" panose="02020603050405020304" pitchFamily="18" charset="0"/>
                <a:cs typeface="Times New Roman" panose="02020603050405020304" pitchFamily="18" charset="0"/>
              </a:rPr>
              <a:t>Câu 7: Đã là hàng xóm láng giềng, chúng ta phải:</a:t>
            </a:r>
            <a:endParaRPr lang="en-GB" sz="3200" b="1">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6" name="TextBox 5"/>
          <p:cNvSpPr txBox="1"/>
          <p:nvPr/>
        </p:nvSpPr>
        <p:spPr>
          <a:xfrm>
            <a:off x="760575" y="2607171"/>
            <a:ext cx="7766870" cy="349583"/>
          </a:xfrm>
          <a:prstGeom prst="rect">
            <a:avLst/>
          </a:prstGeom>
          <a:noFill/>
        </p:spPr>
        <p:txBody>
          <a:bodyPr wrap="none" rtlCol="0">
            <a:spAutoFit/>
          </a:bodyPr>
          <a:lstStyle/>
          <a:p>
            <a:pPr>
              <a:lnSpc>
                <a:spcPts val="1800"/>
              </a:lnSpc>
            </a:pPr>
            <a:r>
              <a:rPr lang="en-US" sz="2800">
                <a:latin typeface="Times New Roman" panose="02020603050405020304" pitchFamily="18" charset="0"/>
                <a:cs typeface="Times New Roman" panose="02020603050405020304" pitchFamily="18" charset="0"/>
              </a:rPr>
              <a:t>A. Chuyện của hàng xóm không liên quan đến mình.</a:t>
            </a:r>
            <a:endParaRPr lang="en-GB" sz="20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9" name="TextBox 8"/>
          <p:cNvSpPr txBox="1"/>
          <p:nvPr/>
        </p:nvSpPr>
        <p:spPr>
          <a:xfrm>
            <a:off x="760575" y="3303085"/>
            <a:ext cx="9852825" cy="553998"/>
          </a:xfrm>
          <a:prstGeom prst="rect">
            <a:avLst/>
          </a:prstGeom>
          <a:noFill/>
        </p:spPr>
        <p:txBody>
          <a:bodyPr wrap="none" rtlCol="0">
            <a:spAutoFit/>
          </a:bodyPr>
          <a:lstStyle/>
          <a:p>
            <a:pPr>
              <a:lnSpc>
                <a:spcPts val="1800"/>
              </a:lnSpc>
            </a:pPr>
            <a:r>
              <a:rPr lang="en-US" sz="2800">
                <a:latin typeface="Times New Roman" panose="02020603050405020304" pitchFamily="18" charset="0"/>
                <a:cs typeface="Times New Roman" panose="02020603050405020304" pitchFamily="18" charset="0"/>
              </a:rPr>
              <a:t>B. Cười chê, xa lánh khi gia đình hàng xóm có hoàn cảnh khó khăn.</a:t>
            </a:r>
            <a:br>
              <a:rPr lang="en-GB" sz="2000">
                <a:latin typeface="Times New Roman" panose="02020603050405020304" pitchFamily="18" charset="0"/>
                <a:cs typeface="Times New Roman" panose="02020603050405020304" pitchFamily="18" charset="0"/>
              </a:rPr>
            </a:br>
            <a:endParaRPr lang="en-GB" sz="28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0" name="TextBox 9"/>
          <p:cNvSpPr txBox="1"/>
          <p:nvPr/>
        </p:nvSpPr>
        <p:spPr>
          <a:xfrm>
            <a:off x="760575" y="4025418"/>
            <a:ext cx="7337778" cy="357918"/>
          </a:xfrm>
          <a:prstGeom prst="rect">
            <a:avLst/>
          </a:prstGeom>
          <a:noFill/>
        </p:spPr>
        <p:txBody>
          <a:bodyPr wrap="none" rtlCol="0">
            <a:spAutoFit/>
          </a:bodyPr>
          <a:lstStyle/>
          <a:p>
            <a:pPr>
              <a:lnSpc>
                <a:spcPts val="1800"/>
              </a:lnSpc>
            </a:pPr>
            <a:r>
              <a:rPr lang="en-US" sz="2800">
                <a:latin typeface="Times New Roman" panose="02020603050405020304" pitchFamily="18" charset="0"/>
                <a:cs typeface="Times New Roman" panose="02020603050405020304" pitchFamily="18" charset="0"/>
              </a:rPr>
              <a:t>C. Đoàn kết, giúp đỡ và san sẽ niềm vui, nỗi buồn</a:t>
            </a:r>
            <a:endParaRPr lang="en-GB" sz="20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7" name="TextBox 6"/>
          <p:cNvSpPr txBox="1"/>
          <p:nvPr/>
        </p:nvSpPr>
        <p:spPr>
          <a:xfrm>
            <a:off x="760575" y="4025418"/>
            <a:ext cx="7337778" cy="357918"/>
          </a:xfrm>
          <a:prstGeom prst="rect">
            <a:avLst/>
          </a:prstGeom>
          <a:solidFill>
            <a:srgbClr val="FF0000"/>
          </a:solidFill>
        </p:spPr>
        <p:txBody>
          <a:bodyPr wrap="none" rtlCol="0">
            <a:spAutoFit/>
          </a:bodyPr>
          <a:lstStyle/>
          <a:p>
            <a:pPr>
              <a:lnSpc>
                <a:spcPts val="1800"/>
              </a:lnSpc>
            </a:pPr>
            <a:r>
              <a:rPr lang="en-US" sz="2800">
                <a:latin typeface="Times New Roman" panose="02020603050405020304" pitchFamily="18" charset="0"/>
                <a:cs typeface="Times New Roman" panose="02020603050405020304" pitchFamily="18" charset="0"/>
              </a:rPr>
              <a:t>C. Đoàn kết, giúp đỡ và san sẽ niềm vui, nỗi buồn</a:t>
            </a:r>
            <a:endParaRPr lang="en-GB" sz="2000">
              <a:effectLst/>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0083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0"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9700" y="618186"/>
            <a:ext cx="9659156" cy="1745935"/>
          </a:xfrm>
        </p:spPr>
        <p:txBody>
          <a:bodyPr>
            <a:normAutofit/>
          </a:bodyPr>
          <a:lstStyle/>
          <a:p>
            <a:pPr>
              <a:lnSpc>
                <a:spcPts val="1800"/>
              </a:lnSpc>
            </a:pPr>
            <a:r>
              <a:rPr lang="en-US" sz="3200" b="1">
                <a:solidFill>
                  <a:srgbClr val="FF0000"/>
                </a:solidFill>
                <a:latin typeface="Times New Roman" panose="02020603050405020304" pitchFamily="18" charset="0"/>
                <a:cs typeface="Times New Roman" panose="02020603050405020304" pitchFamily="18" charset="0"/>
              </a:rPr>
              <a:t>Câu 8: Theo em, đâu là tư thế đúng nhất khi chào cờ?</a:t>
            </a:r>
            <a:br>
              <a:rPr lang="en-GB" sz="2400">
                <a:solidFill>
                  <a:srgbClr val="FF0000"/>
                </a:solidFill>
              </a:rPr>
            </a:br>
            <a:endParaRPr lang="en-GB" sz="2400">
              <a:solidFill>
                <a:srgbClr val="FF00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6" name="TextBox 5"/>
          <p:cNvSpPr txBox="1"/>
          <p:nvPr/>
        </p:nvSpPr>
        <p:spPr>
          <a:xfrm>
            <a:off x="760575" y="2607171"/>
            <a:ext cx="8287846" cy="349583"/>
          </a:xfrm>
          <a:prstGeom prst="rect">
            <a:avLst/>
          </a:prstGeom>
          <a:noFill/>
        </p:spPr>
        <p:txBody>
          <a:bodyPr wrap="none" rtlCol="0">
            <a:spAutoFit/>
          </a:bodyPr>
          <a:lstStyle/>
          <a:p>
            <a:pPr>
              <a:lnSpc>
                <a:spcPts val="1800"/>
              </a:lnSpc>
            </a:pPr>
            <a:r>
              <a:rPr lang="en-US" sz="2800">
                <a:latin typeface="Times New Roman" panose="02020603050405020304" pitchFamily="18" charset="0"/>
                <a:cs typeface="Times New Roman" panose="02020603050405020304" pitchFamily="18" charset="0"/>
              </a:rPr>
              <a:t>A. Bỏ mũ, đứng nghiêm, hai tay nắm hờ và mắt nhìn cờ.</a:t>
            </a:r>
            <a:endParaRPr lang="en-GB" sz="20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9" name="TextBox 8"/>
          <p:cNvSpPr txBox="1"/>
          <p:nvPr/>
        </p:nvSpPr>
        <p:spPr>
          <a:xfrm>
            <a:off x="760575" y="3303085"/>
            <a:ext cx="7542449" cy="580415"/>
          </a:xfrm>
          <a:prstGeom prst="rect">
            <a:avLst/>
          </a:prstGeom>
          <a:noFill/>
        </p:spPr>
        <p:txBody>
          <a:bodyPr wrap="none" rtlCol="0">
            <a:spAutoFit/>
          </a:bodyPr>
          <a:lstStyle/>
          <a:p>
            <a:pPr>
              <a:lnSpc>
                <a:spcPts val="1800"/>
              </a:lnSpc>
            </a:pPr>
            <a:r>
              <a:rPr lang="en-US" sz="2800">
                <a:latin typeface="Times New Roman" panose="02020603050405020304" pitchFamily="18" charset="0"/>
                <a:cs typeface="Times New Roman" panose="02020603050405020304" pitchFamily="18" charset="0"/>
              </a:rPr>
              <a:t>B. Bỏ mũ, đứng nghiêm, khoanh tay và nhìn thẳng.</a:t>
            </a:r>
            <a:br>
              <a:rPr lang="en-GB" sz="2000">
                <a:latin typeface="Times New Roman" panose="02020603050405020304" pitchFamily="18" charset="0"/>
                <a:cs typeface="Times New Roman" panose="02020603050405020304" pitchFamily="18" charset="0"/>
              </a:rPr>
            </a:br>
            <a:endParaRPr lang="en-GB" sz="28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0" name="TextBox 9"/>
          <p:cNvSpPr txBox="1"/>
          <p:nvPr/>
        </p:nvSpPr>
        <p:spPr>
          <a:xfrm>
            <a:off x="760575" y="4025418"/>
            <a:ext cx="7697941" cy="323165"/>
          </a:xfrm>
          <a:prstGeom prst="rect">
            <a:avLst/>
          </a:prstGeom>
          <a:noFill/>
        </p:spPr>
        <p:txBody>
          <a:bodyPr wrap="none" rtlCol="0">
            <a:spAutoFit/>
          </a:bodyPr>
          <a:lstStyle/>
          <a:p>
            <a:pPr>
              <a:lnSpc>
                <a:spcPts val="1800"/>
              </a:lnSpc>
            </a:pPr>
            <a:r>
              <a:rPr lang="en-US" sz="2800">
                <a:latin typeface="Times New Roman" panose="02020603050405020304" pitchFamily="18" charset="0"/>
                <a:cs typeface="Times New Roman" panose="02020603050405020304" pitchFamily="18" charset="0"/>
              </a:rPr>
              <a:t>C. Đứng nghiêm, dặt tay lên vai bạn và mắt nhìn cờ.</a:t>
            </a:r>
            <a:endParaRPr lang="en-GB" sz="20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7" name="TextBox 6"/>
          <p:cNvSpPr txBox="1"/>
          <p:nvPr/>
        </p:nvSpPr>
        <p:spPr>
          <a:xfrm>
            <a:off x="760575" y="2593962"/>
            <a:ext cx="8287846" cy="349583"/>
          </a:xfrm>
          <a:prstGeom prst="rect">
            <a:avLst/>
          </a:prstGeom>
          <a:solidFill>
            <a:srgbClr val="FF0000"/>
          </a:solidFill>
        </p:spPr>
        <p:txBody>
          <a:bodyPr wrap="none" rtlCol="0">
            <a:spAutoFit/>
          </a:bodyPr>
          <a:lstStyle/>
          <a:p>
            <a:pPr>
              <a:lnSpc>
                <a:spcPts val="1800"/>
              </a:lnSpc>
            </a:pPr>
            <a:r>
              <a:rPr lang="en-US" sz="2800">
                <a:latin typeface="Times New Roman" panose="02020603050405020304" pitchFamily="18" charset="0"/>
                <a:cs typeface="Times New Roman" panose="02020603050405020304" pitchFamily="18" charset="0"/>
              </a:rPr>
              <a:t>A. Bỏ mũ, đứng nghiêm, hai tay nắm hờ và mắt nhìn cờ.</a:t>
            </a:r>
            <a:endParaRPr lang="en-GB" sz="2000">
              <a:effectLst/>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240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arn(inVertical)">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9700" y="618186"/>
            <a:ext cx="9659156" cy="1745935"/>
          </a:xfrm>
        </p:spPr>
        <p:txBody>
          <a:bodyPr>
            <a:normAutofit/>
          </a:bodyPr>
          <a:lstStyle/>
          <a:p>
            <a:pPr algn="ctr">
              <a:lnSpc>
                <a:spcPts val="1800"/>
              </a:lnSpc>
            </a:pPr>
            <a:r>
              <a:rPr lang="en-US" sz="3200" b="1">
                <a:solidFill>
                  <a:srgbClr val="FF0000"/>
                </a:solidFill>
                <a:latin typeface="Times New Roman" panose="02020603050405020304" pitchFamily="18" charset="0"/>
                <a:cs typeface="Times New Roman" panose="02020603050405020304" pitchFamily="18" charset="0"/>
              </a:rPr>
              <a:t>Câu 9: Hành vi nào sau đây là chưa đúng?</a:t>
            </a:r>
            <a:endParaRPr lang="en-GB" sz="2400" b="1">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6" name="TextBox 5"/>
          <p:cNvSpPr txBox="1"/>
          <p:nvPr/>
        </p:nvSpPr>
        <p:spPr>
          <a:xfrm>
            <a:off x="760575" y="2607171"/>
            <a:ext cx="7480766" cy="323165"/>
          </a:xfrm>
          <a:prstGeom prst="rect">
            <a:avLst/>
          </a:prstGeom>
          <a:noFill/>
        </p:spPr>
        <p:txBody>
          <a:bodyPr wrap="none" rtlCol="0">
            <a:spAutoFit/>
          </a:bodyPr>
          <a:lstStyle/>
          <a:p>
            <a:pPr>
              <a:lnSpc>
                <a:spcPts val="1800"/>
              </a:lnSpc>
            </a:pPr>
            <a:r>
              <a:rPr lang="en-US" sz="2800">
                <a:latin typeface="Times New Roman" panose="02020603050405020304" pitchFamily="18" charset="0"/>
                <a:cs typeface="Times New Roman" panose="02020603050405020304" pitchFamily="18" charset="0"/>
              </a:rPr>
              <a:t>A. Cường thường viết, vẽ về quê hương Việt Nam.</a:t>
            </a:r>
            <a:endParaRPr lang="en-GB" sz="20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9" name="TextBox 8"/>
          <p:cNvSpPr txBox="1"/>
          <p:nvPr/>
        </p:nvSpPr>
        <p:spPr>
          <a:xfrm>
            <a:off x="760575" y="3303085"/>
            <a:ext cx="9082166" cy="349583"/>
          </a:xfrm>
          <a:prstGeom prst="rect">
            <a:avLst/>
          </a:prstGeom>
          <a:noFill/>
        </p:spPr>
        <p:txBody>
          <a:bodyPr wrap="none" rtlCol="0">
            <a:spAutoFit/>
          </a:bodyPr>
          <a:lstStyle/>
          <a:p>
            <a:pPr>
              <a:lnSpc>
                <a:spcPts val="1800"/>
              </a:lnSpc>
            </a:pPr>
            <a:r>
              <a:rPr lang="en-US" sz="2800">
                <a:latin typeface="Times New Roman" panose="02020603050405020304" pitchFamily="18" charset="0"/>
                <a:cs typeface="Times New Roman" panose="02020603050405020304" pitchFamily="18" charset="0"/>
              </a:rPr>
              <a:t>B. Đô thấy ở nước ngoài sướng nên không thích về Việt Nam.</a:t>
            </a:r>
            <a:endParaRPr lang="en-GB" sz="28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0" name="TextBox 9"/>
          <p:cNvSpPr txBox="1"/>
          <p:nvPr/>
        </p:nvSpPr>
        <p:spPr>
          <a:xfrm>
            <a:off x="760575" y="4025418"/>
            <a:ext cx="10337125" cy="357918"/>
          </a:xfrm>
          <a:prstGeom prst="rect">
            <a:avLst/>
          </a:prstGeom>
          <a:noFill/>
        </p:spPr>
        <p:txBody>
          <a:bodyPr wrap="none" rtlCol="0">
            <a:spAutoFit/>
          </a:bodyPr>
          <a:lstStyle/>
          <a:p>
            <a:pPr>
              <a:lnSpc>
                <a:spcPts val="1800"/>
              </a:lnSpc>
            </a:pPr>
            <a:r>
              <a:rPr lang="en-US" sz="2800">
                <a:latin typeface="Times New Roman" panose="02020603050405020304" pitchFamily="18" charset="0"/>
                <a:cs typeface="Times New Roman" panose="02020603050405020304" pitchFamily="18" charset="0"/>
              </a:rPr>
              <a:t>C. Mặc dù sống ở nước ngoài từ nhỏ nhưng Mai nói Tiếng Việt rất tốt.</a:t>
            </a:r>
            <a:endParaRPr lang="en-GB" sz="20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7" name="TextBox 6"/>
          <p:cNvSpPr txBox="1"/>
          <p:nvPr/>
        </p:nvSpPr>
        <p:spPr>
          <a:xfrm>
            <a:off x="760575" y="3303084"/>
            <a:ext cx="9082166" cy="349583"/>
          </a:xfrm>
          <a:prstGeom prst="rect">
            <a:avLst/>
          </a:prstGeom>
          <a:solidFill>
            <a:srgbClr val="FF0000"/>
          </a:solidFill>
        </p:spPr>
        <p:txBody>
          <a:bodyPr wrap="none" rtlCol="0">
            <a:spAutoFit/>
          </a:bodyPr>
          <a:lstStyle/>
          <a:p>
            <a:pPr>
              <a:lnSpc>
                <a:spcPts val="1800"/>
              </a:lnSpc>
            </a:pPr>
            <a:r>
              <a:rPr lang="en-US" sz="2800">
                <a:latin typeface="Times New Roman" panose="02020603050405020304" pitchFamily="18" charset="0"/>
                <a:cs typeface="Times New Roman" panose="02020603050405020304" pitchFamily="18" charset="0"/>
              </a:rPr>
              <a:t>B. Đô thấy ở nước ngoài sướng nên không thích về Việt Nam.</a:t>
            </a:r>
            <a:endParaRPr lang="en-GB" sz="2800">
              <a:effectLst/>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4747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arn(inVertical)">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9699" y="618186"/>
            <a:ext cx="9994007" cy="1745935"/>
          </a:xfrm>
        </p:spPr>
        <p:txBody>
          <a:bodyPr>
            <a:normAutofit/>
          </a:bodyPr>
          <a:lstStyle/>
          <a:p>
            <a:pPr algn="ctr">
              <a:lnSpc>
                <a:spcPts val="1800"/>
              </a:lnSpc>
            </a:pPr>
            <a:r>
              <a:rPr lang="en-US" sz="3200" b="1">
                <a:solidFill>
                  <a:srgbClr val="FF0000"/>
                </a:solidFill>
                <a:latin typeface="Times New Roman" panose="02020603050405020304" pitchFamily="18" charset="0"/>
                <a:cs typeface="Times New Roman" panose="02020603050405020304" pitchFamily="18" charset="0"/>
              </a:rPr>
              <a:t>Câu 10: Việc làm nào dưới đây thể hiện lòng tự hào</a:t>
            </a:r>
            <a:br>
              <a:rPr lang="en-US" sz="3200" b="1">
                <a:solidFill>
                  <a:srgbClr val="FF0000"/>
                </a:solidFill>
                <a:latin typeface="Times New Roman" panose="02020603050405020304" pitchFamily="18" charset="0"/>
                <a:cs typeface="Times New Roman" panose="02020603050405020304" pitchFamily="18" charset="0"/>
              </a:rPr>
            </a:br>
            <a:br>
              <a:rPr lang="en-US" sz="3200" b="1">
                <a:solidFill>
                  <a:srgbClr val="FF0000"/>
                </a:solidFill>
                <a:latin typeface="Times New Roman" panose="02020603050405020304" pitchFamily="18" charset="0"/>
                <a:cs typeface="Times New Roman" panose="02020603050405020304" pitchFamily="18" charset="0"/>
              </a:rPr>
            </a:br>
            <a:br>
              <a:rPr lang="en-US" sz="3200" b="1">
                <a:solidFill>
                  <a:srgbClr val="FF0000"/>
                </a:solidFill>
                <a:latin typeface="Times New Roman" panose="02020603050405020304" pitchFamily="18" charset="0"/>
                <a:cs typeface="Times New Roman" panose="02020603050405020304" pitchFamily="18" charset="0"/>
              </a:rPr>
            </a:br>
            <a:r>
              <a:rPr lang="en-US" sz="3200" b="1">
                <a:solidFill>
                  <a:srgbClr val="FF0000"/>
                </a:solidFill>
                <a:latin typeface="Times New Roman" panose="02020603050405020304" pitchFamily="18" charset="0"/>
                <a:cs typeface="Times New Roman" panose="02020603050405020304" pitchFamily="18" charset="0"/>
              </a:rPr>
              <a:t>dân tộc?</a:t>
            </a:r>
            <a:endParaRPr lang="en-GB" sz="2400" b="1">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6" name="TextBox 5"/>
          <p:cNvSpPr txBox="1"/>
          <p:nvPr/>
        </p:nvSpPr>
        <p:spPr>
          <a:xfrm>
            <a:off x="760575" y="2607171"/>
            <a:ext cx="9205061" cy="1018036"/>
          </a:xfrm>
          <a:prstGeom prst="rect">
            <a:avLst/>
          </a:prstGeom>
          <a:noFill/>
        </p:spPr>
        <p:txBody>
          <a:bodyPr wrap="square" rtlCol="0">
            <a:spAutoFit/>
          </a:bodyPr>
          <a:lstStyle/>
          <a:p>
            <a:pPr>
              <a:lnSpc>
                <a:spcPts val="1800"/>
              </a:lnSpc>
            </a:pPr>
            <a:r>
              <a:rPr lang="en-US" sz="2800">
                <a:latin typeface="Times New Roman" panose="02020603050405020304" pitchFamily="18" charset="0"/>
                <a:cs typeface="Times New Roman" panose="02020603050405020304" pitchFamily="18" charset="0"/>
              </a:rPr>
              <a:t>A. Bo không xem những trận bóng đá của đội tuyển quốc gia</a:t>
            </a:r>
          </a:p>
          <a:p>
            <a:pPr>
              <a:lnSpc>
                <a:spcPts val="1800"/>
              </a:lnSpc>
            </a:pPr>
            <a:endParaRPr lang="en-US" sz="2800">
              <a:latin typeface="Times New Roman" panose="02020603050405020304" pitchFamily="18" charset="0"/>
              <a:cs typeface="Times New Roman" panose="02020603050405020304" pitchFamily="18" charset="0"/>
            </a:endParaRPr>
          </a:p>
          <a:p>
            <a:pPr>
              <a:lnSpc>
                <a:spcPts val="1800"/>
              </a:lnSpc>
            </a:pPr>
            <a:r>
              <a:rPr lang="en-US" sz="2800">
                <a:latin typeface="Times New Roman" panose="02020603050405020304" pitchFamily="18" charset="0"/>
                <a:cs typeface="Times New Roman" panose="02020603050405020304" pitchFamily="18" charset="0"/>
              </a:rPr>
              <a:t> Việt Nam vì nghĩ các chú đá không giỏi.</a:t>
            </a:r>
            <a:br>
              <a:rPr lang="en-GB" sz="2000">
                <a:latin typeface="Times New Roman" panose="02020603050405020304" pitchFamily="18" charset="0"/>
                <a:cs typeface="Times New Roman" panose="02020603050405020304" pitchFamily="18" charset="0"/>
              </a:rPr>
            </a:br>
            <a:endParaRPr lang="en-GB" sz="20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9" name="TextBox 8"/>
          <p:cNvSpPr txBox="1"/>
          <p:nvPr/>
        </p:nvSpPr>
        <p:spPr>
          <a:xfrm>
            <a:off x="760575" y="3625207"/>
            <a:ext cx="9205060" cy="1477328"/>
          </a:xfrm>
          <a:prstGeom prst="rect">
            <a:avLst/>
          </a:prstGeom>
          <a:noFill/>
        </p:spPr>
        <p:txBody>
          <a:bodyPr wrap="square" rtlCol="0">
            <a:spAutoFit/>
          </a:bodyPr>
          <a:lstStyle/>
          <a:p>
            <a:pPr>
              <a:lnSpc>
                <a:spcPts val="1800"/>
              </a:lnSpc>
            </a:pPr>
            <a:r>
              <a:rPr lang="en-US" sz="2800">
                <a:latin typeface="Times New Roman" panose="02020603050405020304" pitchFamily="18" charset="0"/>
                <a:cs typeface="Times New Roman" panose="02020603050405020304" pitchFamily="18" charset="0"/>
              </a:rPr>
              <a:t>B. Bon thường chờ đợi xem và cổ vũ tất cả các trận bóng đá </a:t>
            </a:r>
          </a:p>
          <a:p>
            <a:pPr>
              <a:lnSpc>
                <a:spcPts val="1800"/>
              </a:lnSpc>
            </a:pPr>
            <a:endParaRPr lang="en-US" sz="2800">
              <a:latin typeface="Times New Roman" panose="02020603050405020304" pitchFamily="18" charset="0"/>
              <a:cs typeface="Times New Roman" panose="02020603050405020304" pitchFamily="18" charset="0"/>
            </a:endParaRPr>
          </a:p>
          <a:p>
            <a:pPr>
              <a:lnSpc>
                <a:spcPts val="1800"/>
              </a:lnSpc>
            </a:pPr>
            <a:r>
              <a:rPr lang="en-US" sz="2800">
                <a:latin typeface="Times New Roman" panose="02020603050405020304" pitchFamily="18" charset="0"/>
                <a:cs typeface="Times New Roman" panose="02020603050405020304" pitchFamily="18" charset="0"/>
              </a:rPr>
              <a:t>của đội tuyển quốc gia Việt Nam kể cả nam và nữ để cổ vũ cho </a:t>
            </a:r>
          </a:p>
          <a:p>
            <a:pPr>
              <a:lnSpc>
                <a:spcPts val="1800"/>
              </a:lnSpc>
            </a:pPr>
            <a:endParaRPr lang="en-US" sz="2800">
              <a:latin typeface="Times New Roman" panose="02020603050405020304" pitchFamily="18" charset="0"/>
              <a:cs typeface="Times New Roman" panose="02020603050405020304" pitchFamily="18" charset="0"/>
            </a:endParaRPr>
          </a:p>
          <a:p>
            <a:pPr>
              <a:lnSpc>
                <a:spcPts val="1800"/>
              </a:lnSpc>
            </a:pPr>
            <a:r>
              <a:rPr lang="en-US" sz="2800">
                <a:latin typeface="Times New Roman" panose="02020603050405020304" pitchFamily="18" charset="0"/>
                <a:cs typeface="Times New Roman" panose="02020603050405020304" pitchFamily="18" charset="0"/>
              </a:rPr>
              <a:t>các cô chú.</a:t>
            </a:r>
            <a:br>
              <a:rPr lang="en-GB" sz="2000">
                <a:latin typeface="Times New Roman" panose="02020603050405020304" pitchFamily="18" charset="0"/>
                <a:cs typeface="Times New Roman" panose="02020603050405020304" pitchFamily="18" charset="0"/>
              </a:rPr>
            </a:br>
            <a:endParaRPr lang="en-GB" sz="28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0" name="TextBox 9"/>
          <p:cNvSpPr txBox="1"/>
          <p:nvPr/>
        </p:nvSpPr>
        <p:spPr>
          <a:xfrm>
            <a:off x="760575" y="5105036"/>
            <a:ext cx="9324329" cy="784830"/>
          </a:xfrm>
          <a:prstGeom prst="rect">
            <a:avLst/>
          </a:prstGeom>
          <a:noFill/>
        </p:spPr>
        <p:txBody>
          <a:bodyPr wrap="square" rtlCol="0">
            <a:spAutoFit/>
          </a:bodyPr>
          <a:lstStyle/>
          <a:p>
            <a:pPr>
              <a:lnSpc>
                <a:spcPts val="1800"/>
              </a:lnSpc>
            </a:pPr>
            <a:r>
              <a:rPr lang="en-US" sz="2800">
                <a:latin typeface="Times New Roman" panose="02020603050405020304" pitchFamily="18" charset="0"/>
                <a:cs typeface="Times New Roman" panose="02020603050405020304" pitchFamily="18" charset="0"/>
              </a:rPr>
              <a:t>C. Bi hay xem đá bóng, trận nào thắng em rất vui, trận nào thua </a:t>
            </a:r>
          </a:p>
          <a:p>
            <a:pPr>
              <a:lnSpc>
                <a:spcPts val="1800"/>
              </a:lnSpc>
            </a:pPr>
            <a:endParaRPr lang="en-US" sz="2800">
              <a:latin typeface="Times New Roman" panose="02020603050405020304" pitchFamily="18" charset="0"/>
              <a:cs typeface="Times New Roman" panose="02020603050405020304" pitchFamily="18" charset="0"/>
            </a:endParaRPr>
          </a:p>
          <a:p>
            <a:pPr>
              <a:lnSpc>
                <a:spcPts val="1800"/>
              </a:lnSpc>
            </a:pPr>
            <a:r>
              <a:rPr lang="en-US" sz="2800">
                <a:latin typeface="Times New Roman" panose="02020603050405020304" pitchFamily="18" charset="0"/>
                <a:cs typeface="Times New Roman" panose="02020603050405020304" pitchFamily="18" charset="0"/>
              </a:rPr>
              <a:t>là em chê và nói lần sau không xem nữa.</a:t>
            </a:r>
            <a:endParaRPr lang="en-GB" sz="20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7" name="TextBox 6"/>
          <p:cNvSpPr txBox="1"/>
          <p:nvPr/>
        </p:nvSpPr>
        <p:spPr>
          <a:xfrm>
            <a:off x="760575" y="3622706"/>
            <a:ext cx="9205060" cy="1477328"/>
          </a:xfrm>
          <a:prstGeom prst="rect">
            <a:avLst/>
          </a:prstGeom>
          <a:solidFill>
            <a:srgbClr val="FF0000"/>
          </a:solidFill>
        </p:spPr>
        <p:txBody>
          <a:bodyPr wrap="square" rtlCol="0">
            <a:spAutoFit/>
          </a:bodyPr>
          <a:lstStyle/>
          <a:p>
            <a:pPr>
              <a:lnSpc>
                <a:spcPts val="1800"/>
              </a:lnSpc>
            </a:pPr>
            <a:r>
              <a:rPr lang="en-US" sz="2800">
                <a:latin typeface="Times New Roman" panose="02020603050405020304" pitchFamily="18" charset="0"/>
                <a:cs typeface="Times New Roman" panose="02020603050405020304" pitchFamily="18" charset="0"/>
              </a:rPr>
              <a:t>B. Bon thường chờ đợi xem và cổ vũ tất cả các trận bóng đá </a:t>
            </a:r>
          </a:p>
          <a:p>
            <a:pPr>
              <a:lnSpc>
                <a:spcPts val="1800"/>
              </a:lnSpc>
            </a:pPr>
            <a:endParaRPr lang="en-US" sz="2800">
              <a:latin typeface="Times New Roman" panose="02020603050405020304" pitchFamily="18" charset="0"/>
              <a:cs typeface="Times New Roman" panose="02020603050405020304" pitchFamily="18" charset="0"/>
            </a:endParaRPr>
          </a:p>
          <a:p>
            <a:pPr>
              <a:lnSpc>
                <a:spcPts val="1800"/>
              </a:lnSpc>
            </a:pPr>
            <a:r>
              <a:rPr lang="en-US" sz="2800">
                <a:latin typeface="Times New Roman" panose="02020603050405020304" pitchFamily="18" charset="0"/>
                <a:cs typeface="Times New Roman" panose="02020603050405020304" pitchFamily="18" charset="0"/>
              </a:rPr>
              <a:t>của đội tuyển quốc gia Việt Nam kể cả nam và nữ để cổ vũ cho </a:t>
            </a:r>
          </a:p>
          <a:p>
            <a:pPr>
              <a:lnSpc>
                <a:spcPts val="1800"/>
              </a:lnSpc>
            </a:pPr>
            <a:endParaRPr lang="en-US" sz="2800">
              <a:latin typeface="Times New Roman" panose="02020603050405020304" pitchFamily="18" charset="0"/>
              <a:cs typeface="Times New Roman" panose="02020603050405020304" pitchFamily="18" charset="0"/>
            </a:endParaRPr>
          </a:p>
          <a:p>
            <a:pPr>
              <a:lnSpc>
                <a:spcPts val="1800"/>
              </a:lnSpc>
            </a:pPr>
            <a:r>
              <a:rPr lang="en-US" sz="2800">
                <a:latin typeface="Times New Roman" panose="02020603050405020304" pitchFamily="18" charset="0"/>
                <a:cs typeface="Times New Roman" panose="02020603050405020304" pitchFamily="18" charset="0"/>
              </a:rPr>
              <a:t>các cô chú.</a:t>
            </a:r>
            <a:br>
              <a:rPr lang="en-GB" sz="2000">
                <a:latin typeface="Times New Roman" panose="02020603050405020304" pitchFamily="18" charset="0"/>
                <a:cs typeface="Times New Roman" panose="02020603050405020304" pitchFamily="18" charset="0"/>
              </a:rPr>
            </a:br>
            <a:endParaRPr lang="en-GB" sz="2800">
              <a:effectLst/>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89726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0"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635617"/>
          </a:xfrm>
        </p:spPr>
        <p:txBody>
          <a:bodyPr>
            <a:normAutofit/>
          </a:bodyPr>
          <a:lstStyle/>
          <a:p>
            <a:pPr algn="ctr"/>
            <a:r>
              <a:rPr lang="en-US" sz="3200" b="1">
                <a:solidFill>
                  <a:srgbClr val="FF0000"/>
                </a:solidFill>
                <a:latin typeface="Times New Roman" panose="02020603050405020304" pitchFamily="18" charset="0"/>
                <a:cs typeface="Times New Roman" panose="02020603050405020304" pitchFamily="18" charset="0"/>
              </a:rPr>
              <a:t>2. Em sẽ khuyên bạn điều gì?</a:t>
            </a:r>
            <a:endParaRPr lang="en-GB" sz="320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823005" y="1635617"/>
            <a:ext cx="8869589" cy="1815882"/>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Tình huống 1: </a:t>
            </a:r>
            <a:r>
              <a:rPr lang="en-US" sz="2800">
                <a:latin typeface="Times New Roman" panose="02020603050405020304" pitchFamily="18" charset="0"/>
                <a:cs typeface="Times New Roman" panose="02020603050405020304" pitchFamily="18" charset="0"/>
              </a:rPr>
              <a:t>Hôm nay là thứ hai, có tiết chào cờ nhưng Bi không mặc đồng phục, tròng giờ chào cờ, Bi liên tục cười đùa và nghịch bạn Bon bên cạnh. Nếu là bạn cùng lớp, em sẽ khuyên Bi điều gì?</a:t>
            </a:r>
            <a:endParaRPr lang="en-GB" sz="2800">
              <a:latin typeface="Times New Roman" panose="02020603050405020304" pitchFamily="18" charset="0"/>
              <a:cs typeface="Times New Roman" panose="02020603050405020304" pitchFamily="18" charset="0"/>
            </a:endParaRPr>
          </a:p>
        </p:txBody>
      </p:sp>
      <p:sp>
        <p:nvSpPr>
          <p:cNvPr id="4" name="TextBox 3"/>
          <p:cNvSpPr txBox="1"/>
          <p:nvPr/>
        </p:nvSpPr>
        <p:spPr>
          <a:xfrm>
            <a:off x="823005" y="3745605"/>
            <a:ext cx="8869589" cy="1384995"/>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Tình huống 2: </a:t>
            </a:r>
            <a:r>
              <a:rPr lang="en-US" sz="2800">
                <a:latin typeface="Times New Roman" panose="02020603050405020304" pitchFamily="18" charset="0"/>
                <a:cs typeface="Times New Roman" panose="02020603050405020304" pitchFamily="18" charset="0"/>
              </a:rPr>
              <a:t>Ở khu vui chơi, Mai nhìn thấy em Lan hàng xóm bị ngã, Lan đứng đó cười rất to và không đỡ em bé dậy. Nếu ở gần đó, em sẽ  làm gì?</a:t>
            </a:r>
            <a:endParaRPr lang="en-GB"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105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7862" y="1406134"/>
            <a:ext cx="10515600" cy="1325563"/>
          </a:xfrm>
        </p:spPr>
        <p:txBody>
          <a:bodyPr/>
          <a:lstStyle/>
          <a:p>
            <a:pPr algn="ctr"/>
            <a:r>
              <a:rPr lang="en-GB" b="1">
                <a:solidFill>
                  <a:srgbClr val="FF0000"/>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2419367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
            <a:extLst>
              <a:ext uri="{FF2B5EF4-FFF2-40B4-BE49-F238E27FC236}">
                <a16:creationId xmlns:a16="http://schemas.microsoft.com/office/drawing/2014/main" id="{66517EE3-A23F-4BFA-9E66-1916D4B76204}"/>
              </a:ext>
            </a:extLst>
          </p:cNvPr>
          <p:cNvPicPr>
            <a:picLocks noChangeAspect="1"/>
          </p:cNvPicPr>
          <p:nvPr/>
        </p:nvPicPr>
        <p:blipFill>
          <a:blip r:embed="rId2"/>
          <a:stretch>
            <a:fillRect/>
          </a:stretch>
        </p:blipFill>
        <p:spPr>
          <a:xfrm>
            <a:off x="1251254" y="1479332"/>
            <a:ext cx="9689491" cy="4568854"/>
          </a:xfrm>
          <a:prstGeom prst="rect">
            <a:avLst/>
          </a:prstGeom>
        </p:spPr>
      </p:pic>
      <p:pic>
        <p:nvPicPr>
          <p:cNvPr id="7" name="Picture 6">
            <a:extLst>
              <a:ext uri="{FF2B5EF4-FFF2-40B4-BE49-F238E27FC236}">
                <a16:creationId xmlns:a16="http://schemas.microsoft.com/office/drawing/2014/main" id="{62AD02A0-F099-496B-9281-11301433A7F9}"/>
              </a:ext>
            </a:extLst>
          </p:cNvPr>
          <p:cNvPicPr>
            <a:picLocks noChangeAspect="1"/>
          </p:cNvPicPr>
          <p:nvPr/>
        </p:nvPicPr>
        <p:blipFill>
          <a:blip r:embed="rId3"/>
          <a:stretch>
            <a:fillRect/>
          </a:stretch>
        </p:blipFill>
        <p:spPr>
          <a:xfrm>
            <a:off x="2803820" y="1953090"/>
            <a:ext cx="5956308" cy="3621338"/>
          </a:xfrm>
          <a:prstGeom prst="rect">
            <a:avLst/>
          </a:prstGeom>
        </p:spPr>
      </p:pic>
    </p:spTree>
    <p:extLst>
      <p:ext uri="{BB962C8B-B14F-4D97-AF65-F5344CB8AC3E}">
        <p14:creationId xmlns:p14="http://schemas.microsoft.com/office/powerpoint/2010/main" val="21032391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7862" y="1406134"/>
            <a:ext cx="10515600" cy="1325563"/>
          </a:xfrm>
        </p:spPr>
        <p:txBody>
          <a:bodyPr/>
          <a:lstStyle/>
          <a:p>
            <a:pPr algn="ctr"/>
            <a:r>
              <a:rPr lang="vi-VN" b="1">
                <a:solidFill>
                  <a:srgbClr val="FF0000"/>
                </a:solidFill>
              </a:rPr>
              <a:t>Khởi động</a:t>
            </a:r>
            <a:endParaRPr lang="en-GB" b="1">
              <a:solidFill>
                <a:srgbClr val="FF0000"/>
              </a:solidFill>
            </a:endParaRPr>
          </a:p>
        </p:txBody>
      </p:sp>
      <p:pic>
        <p:nvPicPr>
          <p:cNvPr id="3" name="Em-Yeu-hoa-binh-Nguyen-Duc-toa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416062" y="3188595"/>
            <a:ext cx="609600" cy="609600"/>
          </a:xfrm>
          <a:prstGeom prst="rect">
            <a:avLst/>
          </a:prstGeom>
        </p:spPr>
      </p:pic>
    </p:spTree>
    <p:extLst>
      <p:ext uri="{BB962C8B-B14F-4D97-AF65-F5344CB8AC3E}">
        <p14:creationId xmlns:p14="http://schemas.microsoft.com/office/powerpoint/2010/main" val="30854609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25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8538" y="744953"/>
            <a:ext cx="10515600" cy="1325563"/>
          </a:xfrm>
        </p:spPr>
        <p:txBody>
          <a:bodyPr>
            <a:normAutofit/>
          </a:bodyPr>
          <a:lstStyle/>
          <a:p>
            <a:r>
              <a:rPr lang="en-US" sz="3200" b="1">
                <a:solidFill>
                  <a:srgbClr val="FF0000"/>
                </a:solidFill>
                <a:latin typeface="Times New Roman" panose="02020603050405020304" pitchFamily="18" charset="0"/>
                <a:cs typeface="Times New Roman" panose="02020603050405020304" pitchFamily="18" charset="0"/>
              </a:rPr>
              <a:t>? Em hãy kể tên các bài Đạo đức đã học</a:t>
            </a:r>
            <a:endParaRPr lang="en-GB" sz="320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236372" y="2253802"/>
            <a:ext cx="5161156"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Bài 1: Em yêu Tổ quốc Việt Nam.</a:t>
            </a:r>
            <a:r>
              <a:rPr lang="en-GB" sz="2800">
                <a:latin typeface="Times New Roman" panose="02020603050405020304" pitchFamily="18" charset="0"/>
                <a:cs typeface="Times New Roman" panose="02020603050405020304" pitchFamily="18" charset="0"/>
              </a:rPr>
              <a:t> </a:t>
            </a:r>
          </a:p>
        </p:txBody>
      </p:sp>
      <p:sp>
        <p:nvSpPr>
          <p:cNvPr id="4" name="TextBox 3"/>
          <p:cNvSpPr txBox="1"/>
          <p:nvPr/>
        </p:nvSpPr>
        <p:spPr>
          <a:xfrm>
            <a:off x="1236372" y="2960308"/>
            <a:ext cx="4979953"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Bài 2: Tự hào Tổ quốc Việt Nam.</a:t>
            </a:r>
            <a:endParaRPr lang="en-GB" sz="2800">
              <a:latin typeface="Times New Roman" panose="02020603050405020304" pitchFamily="18" charset="0"/>
              <a:cs typeface="Times New Roman" panose="02020603050405020304" pitchFamily="18" charset="0"/>
            </a:endParaRPr>
          </a:p>
        </p:txBody>
      </p:sp>
      <p:sp>
        <p:nvSpPr>
          <p:cNvPr id="6" name="TextBox 5"/>
          <p:cNvSpPr txBox="1"/>
          <p:nvPr/>
        </p:nvSpPr>
        <p:spPr>
          <a:xfrm>
            <a:off x="1236372" y="3666814"/>
            <a:ext cx="5832046"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Bài 3: Quan tâm hàng xóm, làng giềng.</a:t>
            </a:r>
            <a:endParaRPr lang="en-GB"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41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2575775"/>
          </a:xfrm>
        </p:spPr>
        <p:txBody>
          <a:bodyPr>
            <a:normAutofit/>
          </a:bodyPr>
          <a:lstStyle/>
          <a:p>
            <a:pPr algn="ctr"/>
            <a:r>
              <a:rPr lang="vi-VN" sz="3200" b="1" dirty="0">
                <a:solidFill>
                  <a:srgbClr val="FF0000"/>
                </a:solidFill>
                <a:latin typeface="Times New Roman" panose="02020603050405020304" pitchFamily="18" charset="0"/>
                <a:cs typeface="Times New Roman" panose="02020603050405020304" pitchFamily="18" charset="0"/>
              </a:rPr>
              <a:t>Thứ Hai ngày 11 tháng 11 năm 2024</a:t>
            </a:r>
            <a:br>
              <a:rPr lang="vi-VN" sz="3200" b="1" dirty="0">
                <a:solidFill>
                  <a:srgbClr val="FF0000"/>
                </a:solidFill>
                <a:latin typeface="Times New Roman" panose="02020603050405020304" pitchFamily="18" charset="0"/>
                <a:cs typeface="Times New Roman" panose="02020603050405020304" pitchFamily="18" charset="0"/>
              </a:rPr>
            </a:br>
            <a:r>
              <a:rPr lang="en-GB" sz="3200" b="1" dirty="0" err="1">
                <a:latin typeface="Times New Roman" panose="02020603050405020304" pitchFamily="18" charset="0"/>
                <a:cs typeface="Times New Roman" panose="02020603050405020304" pitchFamily="18" charset="0"/>
              </a:rPr>
              <a:t>Đạo</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đức</a:t>
            </a:r>
            <a:br>
              <a:rPr lang="en-GB" sz="3200" b="1" dirty="0">
                <a:latin typeface="Times New Roman" panose="02020603050405020304" pitchFamily="18" charset="0"/>
                <a:cs typeface="Times New Roman" panose="02020603050405020304" pitchFamily="18" charset="0"/>
              </a:rPr>
            </a:br>
            <a:r>
              <a:rPr lang="vi-VN" sz="3200" dirty="0">
                <a:latin typeface="Times New Roman" panose="02020603050405020304" pitchFamily="18" charset="0"/>
                <a:cs typeface="Times New Roman" panose="02020603050405020304" pitchFamily="18" charset="0"/>
              </a:rPr>
              <a:t>Thực hành kĩ năng giữa học kì </a:t>
            </a:r>
            <a:r>
              <a:rPr lang="en-GB" sz="3200" dirty="0">
                <a:latin typeface="Times New Roman" panose="02020603050405020304" pitchFamily="18" charset="0"/>
                <a:cs typeface="Times New Roman" panose="02020603050405020304" pitchFamily="18" charset="0"/>
              </a:rPr>
              <a:t>I</a:t>
            </a:r>
          </a:p>
        </p:txBody>
      </p:sp>
    </p:spTree>
    <p:extLst>
      <p:ext uri="{BB962C8B-B14F-4D97-AF65-F5344CB8AC3E}">
        <p14:creationId xmlns:p14="http://schemas.microsoft.com/office/powerpoint/2010/main" val="2947278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7862" y="1406134"/>
            <a:ext cx="10515600" cy="1325563"/>
          </a:xfrm>
        </p:spPr>
        <p:txBody>
          <a:bodyPr/>
          <a:lstStyle/>
          <a:p>
            <a:pPr algn="ctr"/>
            <a:r>
              <a:rPr lang="en-GB" b="1">
                <a:solidFill>
                  <a:srgbClr val="FF0000"/>
                </a:solidFill>
                <a:latin typeface="Times New Roman" panose="02020603050405020304" pitchFamily="18" charset="0"/>
                <a:cs typeface="Times New Roman" panose="02020603050405020304" pitchFamily="18" charset="0"/>
              </a:rPr>
              <a:t>Luyện tập</a:t>
            </a:r>
            <a:endParaRPr lang="en-GB">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0127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635617"/>
          </a:xfrm>
        </p:spPr>
        <p:txBody>
          <a:bodyPr>
            <a:normAutofit/>
          </a:bodyPr>
          <a:lstStyle/>
          <a:p>
            <a:pPr algn="ctr"/>
            <a:r>
              <a:rPr lang="en-US" sz="3200" b="1">
                <a:solidFill>
                  <a:srgbClr val="FF0000"/>
                </a:solidFill>
                <a:latin typeface="Times New Roman" panose="02020603050405020304" pitchFamily="18" charset="0"/>
                <a:cs typeface="Times New Roman" panose="02020603050405020304" pitchFamily="18" charset="0"/>
              </a:rPr>
              <a:t>1. Trò chơi “Ai nhanh, ai đúng?”.</a:t>
            </a:r>
            <a:endParaRPr lang="en-GB" sz="320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918356" y="1635617"/>
            <a:ext cx="8869589" cy="3108543"/>
          </a:xfrm>
          <a:prstGeom prst="rect">
            <a:avLst/>
          </a:prstGeom>
          <a:noFill/>
        </p:spPr>
        <p:txBody>
          <a:bodyPr wrap="square" rtlCol="0">
            <a:spAutoFit/>
          </a:bodyPr>
          <a:lstStyle/>
          <a:p>
            <a:r>
              <a:rPr lang="en-GB" sz="2800" b="1" u="sng">
                <a:solidFill>
                  <a:srgbClr val="FF0000"/>
                </a:solidFill>
                <a:latin typeface="Times New Roman" panose="02020603050405020304" pitchFamily="18" charset="0"/>
                <a:cs typeface="Times New Roman" panose="02020603050405020304" pitchFamily="18" charset="0"/>
              </a:rPr>
              <a:t>Luật chơi:</a:t>
            </a:r>
            <a:r>
              <a:rPr lang="en-GB" sz="2800" b="1">
                <a:solidFill>
                  <a:srgbClr val="FF0000"/>
                </a:solidFill>
                <a:latin typeface="Times New Roman" panose="02020603050405020304" pitchFamily="18" charset="0"/>
                <a:cs typeface="Times New Roman" panose="02020603050405020304" pitchFamily="18" charset="0"/>
              </a:rPr>
              <a:t> </a:t>
            </a:r>
            <a:r>
              <a:rPr lang="en-GB" sz="2800">
                <a:latin typeface="Times New Roman" panose="02020603050405020304" pitchFamily="18" charset="0"/>
                <a:cs typeface="Times New Roman" panose="02020603050405020304" pitchFamily="18" charset="0"/>
              </a:rPr>
              <a:t>Giáo viên lần lượt đưa ra các câu hỏi. Học sinh</a:t>
            </a:r>
          </a:p>
          <a:p>
            <a:r>
              <a:rPr lang="en-GB" sz="2800">
                <a:latin typeface="Times New Roman" panose="02020603050405020304" pitchFamily="18" charset="0"/>
                <a:cs typeface="Times New Roman" panose="02020603050405020304" pitchFamily="18" charset="0"/>
              </a:rPr>
              <a:t>giành quyền trả lời bằng cách giơ tay. Sau khi giáo viên đọc </a:t>
            </a:r>
          </a:p>
          <a:p>
            <a:r>
              <a:rPr lang="en-GB" sz="2800">
                <a:latin typeface="Times New Roman" panose="02020603050405020304" pitchFamily="18" charset="0"/>
                <a:cs typeface="Times New Roman" panose="02020603050405020304" pitchFamily="18" charset="0"/>
              </a:rPr>
              <a:t>xong câu hỏi và hô: “Bắt đầu!”, học sinh mới được giơ tay</a:t>
            </a:r>
          </a:p>
          <a:p>
            <a:r>
              <a:rPr lang="en-GB" sz="2800">
                <a:latin typeface="Times New Roman" panose="02020603050405020304" pitchFamily="18" charset="0"/>
                <a:cs typeface="Times New Roman" panose="02020603050405020304" pitchFamily="18" charset="0"/>
              </a:rPr>
              <a:t>giành quyền trả lời. Nếu học sinh nào giơ tay trước khi giáo</a:t>
            </a:r>
          </a:p>
          <a:p>
            <a:r>
              <a:rPr lang="en-GB" sz="2800">
                <a:latin typeface="Times New Roman" panose="02020603050405020304" pitchFamily="18" charset="0"/>
                <a:cs typeface="Times New Roman" panose="02020603050405020304" pitchFamily="18" charset="0"/>
              </a:rPr>
              <a:t>viên hô: “Bắt đầu!” là phạm luật và không được trả lời câu hỏi đó. Hết 10 câu hỏi, bạn nào trả lời được nhiều câu đúng nhất là người chiến thắng.</a:t>
            </a:r>
          </a:p>
        </p:txBody>
      </p:sp>
    </p:spTree>
    <p:extLst>
      <p:ext uri="{BB962C8B-B14F-4D97-AF65-F5344CB8AC3E}">
        <p14:creationId xmlns:p14="http://schemas.microsoft.com/office/powerpoint/2010/main" val="291138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11369"/>
            <a:ext cx="10515600" cy="991673"/>
          </a:xfrm>
        </p:spPr>
        <p:txBody>
          <a:bodyPr>
            <a:normAutofit/>
          </a:bodyPr>
          <a:lstStyle/>
          <a:p>
            <a:pPr algn="ctr"/>
            <a:r>
              <a:rPr lang="en-US" sz="3200" b="1">
                <a:solidFill>
                  <a:srgbClr val="FF0000"/>
                </a:solidFill>
                <a:latin typeface="Times New Roman" panose="02020603050405020304" pitchFamily="18" charset="0"/>
                <a:cs typeface="Times New Roman" panose="02020603050405020304" pitchFamily="18" charset="0"/>
              </a:rPr>
              <a:t>Câu 1: Cờ Tổ quốc có hình dáng như thế nào?</a:t>
            </a:r>
            <a:endParaRPr lang="en-GB" sz="320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60575" y="2165115"/>
            <a:ext cx="8994450" cy="523220"/>
          </a:xfrm>
          <a:prstGeom prst="rect">
            <a:avLst/>
          </a:prstGeom>
          <a:noFill/>
        </p:spPr>
        <p:txBody>
          <a:bodyPr wrap="none" rtlCol="0">
            <a:spAutoFit/>
          </a:bodyPr>
          <a:lstStyle/>
          <a:p>
            <a:r>
              <a:rPr lang="en-GB" sz="2800">
                <a:latin typeface="Times New Roman" panose="02020603050405020304" pitchFamily="18" charset="0"/>
                <a:cs typeface="Times New Roman" panose="02020603050405020304" pitchFamily="18" charset="0"/>
              </a:rPr>
              <a:t>A. </a:t>
            </a:r>
            <a:r>
              <a:rPr lang="en-US" sz="2800">
                <a:effectLst/>
                <a:latin typeface="Times New Roman" panose="02020603050405020304" pitchFamily="18" charset="0"/>
                <a:cs typeface="Times New Roman" panose="02020603050405020304" pitchFamily="18" charset="0"/>
              </a:rPr>
              <a:t>Hình chữ nhật màu vàng, ở giữa là ngôi sao đỏ năm cánh.</a:t>
            </a:r>
            <a:endParaRPr lang="en-GB" sz="20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9" name="TextBox 8"/>
          <p:cNvSpPr txBox="1"/>
          <p:nvPr/>
        </p:nvSpPr>
        <p:spPr>
          <a:xfrm>
            <a:off x="760575" y="3167261"/>
            <a:ext cx="8627683" cy="523220"/>
          </a:xfrm>
          <a:prstGeom prst="rect">
            <a:avLst/>
          </a:prstGeom>
          <a:noFill/>
        </p:spPr>
        <p:txBody>
          <a:bodyPr wrap="none" rtlCol="0">
            <a:spAutoFit/>
          </a:bodyPr>
          <a:lstStyle/>
          <a:p>
            <a:r>
              <a:rPr lang="en-GB" sz="2800">
                <a:latin typeface="Times New Roman" panose="02020603050405020304" pitchFamily="18" charset="0"/>
                <a:cs typeface="Times New Roman" panose="02020603050405020304" pitchFamily="18" charset="0"/>
              </a:rPr>
              <a:t>B. </a:t>
            </a:r>
            <a:r>
              <a:rPr lang="en-US" sz="2800">
                <a:effectLst/>
                <a:latin typeface="Times New Roman" panose="02020603050405020304" pitchFamily="18" charset="0"/>
                <a:cs typeface="Times New Roman" panose="02020603050405020304" pitchFamily="18" charset="0"/>
              </a:rPr>
              <a:t>Hình vuông màu đỏ, ở giữa có ngôi sao vàng năm cánh.</a:t>
            </a:r>
            <a:endParaRPr lang="en-GB" sz="28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0" name="TextBox 9"/>
          <p:cNvSpPr txBox="1"/>
          <p:nvPr/>
        </p:nvSpPr>
        <p:spPr>
          <a:xfrm>
            <a:off x="760575" y="4169407"/>
            <a:ext cx="8969122" cy="323165"/>
          </a:xfrm>
          <a:prstGeom prst="rect">
            <a:avLst/>
          </a:prstGeom>
          <a:noFill/>
        </p:spPr>
        <p:txBody>
          <a:bodyPr wrap="none" rtlCol="0">
            <a:spAutoFit/>
          </a:bodyPr>
          <a:lstStyle/>
          <a:p>
            <a:pPr>
              <a:lnSpc>
                <a:spcPts val="1800"/>
              </a:lnSpc>
            </a:pPr>
            <a:r>
              <a:rPr lang="en-GB" sz="2800">
                <a:latin typeface="Times New Roman" panose="02020603050405020304" pitchFamily="18" charset="0"/>
                <a:cs typeface="Times New Roman" panose="02020603050405020304" pitchFamily="18" charset="0"/>
              </a:rPr>
              <a:t>C. </a:t>
            </a:r>
            <a:r>
              <a:rPr lang="en-US" sz="2800">
                <a:effectLst/>
                <a:latin typeface="Times New Roman" panose="02020603050405020304" pitchFamily="18" charset="0"/>
                <a:cs typeface="Times New Roman" panose="02020603050405020304" pitchFamily="18" charset="0"/>
              </a:rPr>
              <a:t>Hình chữ nhật màu đỏ, ở giữa có ngôi sao vàng năm cánh.</a:t>
            </a:r>
            <a:endParaRPr lang="en-GB" sz="20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3" name="TextBox 12"/>
          <p:cNvSpPr txBox="1"/>
          <p:nvPr/>
        </p:nvSpPr>
        <p:spPr>
          <a:xfrm>
            <a:off x="785903" y="4169406"/>
            <a:ext cx="8969122" cy="323165"/>
          </a:xfrm>
          <a:prstGeom prst="rect">
            <a:avLst/>
          </a:prstGeom>
          <a:solidFill>
            <a:srgbClr val="FF0000"/>
          </a:solidFill>
        </p:spPr>
        <p:txBody>
          <a:bodyPr wrap="none" rtlCol="0">
            <a:spAutoFit/>
          </a:bodyPr>
          <a:lstStyle/>
          <a:p>
            <a:pPr>
              <a:lnSpc>
                <a:spcPts val="1800"/>
              </a:lnSpc>
            </a:pPr>
            <a:r>
              <a:rPr lang="en-GB" sz="2800">
                <a:latin typeface="Times New Roman" panose="02020603050405020304" pitchFamily="18" charset="0"/>
                <a:cs typeface="Times New Roman" panose="02020603050405020304" pitchFamily="18" charset="0"/>
              </a:rPr>
              <a:t>C. </a:t>
            </a:r>
            <a:r>
              <a:rPr lang="en-US" sz="2800">
                <a:effectLst/>
                <a:latin typeface="Times New Roman" panose="02020603050405020304" pitchFamily="18" charset="0"/>
                <a:cs typeface="Times New Roman" panose="02020603050405020304" pitchFamily="18" charset="0"/>
              </a:rPr>
              <a:t>Hình chữ nhật màu đỏ, ở giữa có ngôi sao vàng năm cánh.</a:t>
            </a:r>
            <a:endParaRPr lang="en-GB" sz="2000">
              <a:effectLst/>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1079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0"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11369"/>
            <a:ext cx="10515600" cy="991673"/>
          </a:xfrm>
        </p:spPr>
        <p:txBody>
          <a:bodyPr>
            <a:normAutofit/>
          </a:bodyPr>
          <a:lstStyle/>
          <a:p>
            <a:pPr algn="ctr"/>
            <a:r>
              <a:rPr lang="en-US" sz="3200" b="1">
                <a:solidFill>
                  <a:srgbClr val="FF0000"/>
                </a:solidFill>
                <a:latin typeface="Times New Roman" panose="02020603050405020304" pitchFamily="18" charset="0"/>
                <a:cs typeface="Times New Roman" panose="02020603050405020304" pitchFamily="18" charset="0"/>
              </a:rPr>
              <a:t>Câu 2: Những việc em cần thực hiện khi chào cờ và hát Quốc ca.</a:t>
            </a:r>
            <a:endParaRPr lang="en-GB" sz="320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60575" y="2607171"/>
            <a:ext cx="6912470" cy="323165"/>
          </a:xfrm>
          <a:prstGeom prst="rect">
            <a:avLst/>
          </a:prstGeom>
          <a:noFill/>
        </p:spPr>
        <p:txBody>
          <a:bodyPr wrap="none" rtlCol="0">
            <a:spAutoFit/>
          </a:bodyPr>
          <a:lstStyle/>
          <a:p>
            <a:pPr>
              <a:lnSpc>
                <a:spcPts val="1800"/>
              </a:lnSpc>
            </a:pPr>
            <a:r>
              <a:rPr lang="en-GB" sz="2800">
                <a:latin typeface="Times New Roman" panose="02020603050405020304" pitchFamily="18" charset="0"/>
                <a:cs typeface="Times New Roman" panose="02020603050405020304" pitchFamily="18" charset="0"/>
              </a:rPr>
              <a:t>A. </a:t>
            </a:r>
            <a:r>
              <a:rPr lang="en-US" sz="2800">
                <a:effectLst/>
                <a:latin typeface="Times New Roman" panose="02020603050405020304" pitchFamily="18" charset="0"/>
                <a:cs typeface="Times New Roman" panose="02020603050405020304" pitchFamily="18" charset="0"/>
              </a:rPr>
              <a:t>Chỉnh đốn trang phục ngay ngắn, gọn gàng.</a:t>
            </a:r>
            <a:endParaRPr lang="en-GB" sz="20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9" name="TextBox 8"/>
          <p:cNvSpPr txBox="1"/>
          <p:nvPr/>
        </p:nvSpPr>
        <p:spPr>
          <a:xfrm>
            <a:off x="760575" y="3211245"/>
            <a:ext cx="5815310" cy="523220"/>
          </a:xfrm>
          <a:prstGeom prst="rect">
            <a:avLst/>
          </a:prstGeom>
          <a:noFill/>
        </p:spPr>
        <p:txBody>
          <a:bodyPr wrap="none" rtlCol="0">
            <a:spAutoFit/>
          </a:bodyPr>
          <a:lstStyle/>
          <a:p>
            <a:r>
              <a:rPr lang="en-GB" sz="2800">
                <a:latin typeface="Times New Roman" panose="02020603050405020304" pitchFamily="18" charset="0"/>
                <a:cs typeface="Times New Roman" panose="02020603050405020304" pitchFamily="18" charset="0"/>
              </a:rPr>
              <a:t>B. </a:t>
            </a:r>
            <a:r>
              <a:rPr lang="en-US" sz="2800">
                <a:latin typeface="Times New Roman" panose="02020603050405020304" pitchFamily="18" charset="0"/>
                <a:cs typeface="Times New Roman" panose="02020603050405020304" pitchFamily="18" charset="0"/>
              </a:rPr>
              <a:t>Chạy nhanh và giành hàng để đứng.</a:t>
            </a:r>
            <a:endParaRPr lang="en-GB" sz="28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0" name="TextBox 9"/>
          <p:cNvSpPr txBox="1"/>
          <p:nvPr/>
        </p:nvSpPr>
        <p:spPr>
          <a:xfrm>
            <a:off x="760575" y="4025418"/>
            <a:ext cx="5415713" cy="323165"/>
          </a:xfrm>
          <a:prstGeom prst="rect">
            <a:avLst/>
          </a:prstGeom>
          <a:noFill/>
        </p:spPr>
        <p:txBody>
          <a:bodyPr wrap="none" rtlCol="0">
            <a:spAutoFit/>
          </a:bodyPr>
          <a:lstStyle/>
          <a:p>
            <a:pPr>
              <a:lnSpc>
                <a:spcPts val="1800"/>
              </a:lnSpc>
            </a:pPr>
            <a:r>
              <a:rPr lang="en-GB" sz="2800">
                <a:latin typeface="Times New Roman" panose="02020603050405020304" pitchFamily="18" charset="0"/>
                <a:cs typeface="Times New Roman" panose="02020603050405020304" pitchFamily="18" charset="0"/>
              </a:rPr>
              <a:t>C. </a:t>
            </a:r>
            <a:r>
              <a:rPr lang="en-US" sz="2800">
                <a:latin typeface="Times New Roman" panose="02020603050405020304" pitchFamily="18" charset="0"/>
                <a:cs typeface="Times New Roman" panose="02020603050405020304" pitchFamily="18" charset="0"/>
              </a:rPr>
              <a:t>Cười đùa và cãi nhau trong hàng.</a:t>
            </a:r>
            <a:endParaRPr lang="en-GB" sz="20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7" name="TextBox 6"/>
          <p:cNvSpPr txBox="1"/>
          <p:nvPr/>
        </p:nvSpPr>
        <p:spPr>
          <a:xfrm>
            <a:off x="760575" y="2607170"/>
            <a:ext cx="6912470" cy="323165"/>
          </a:xfrm>
          <a:prstGeom prst="rect">
            <a:avLst/>
          </a:prstGeom>
          <a:solidFill>
            <a:srgbClr val="FF0000"/>
          </a:solidFill>
        </p:spPr>
        <p:txBody>
          <a:bodyPr wrap="none" rtlCol="0">
            <a:spAutoFit/>
          </a:bodyPr>
          <a:lstStyle/>
          <a:p>
            <a:pPr>
              <a:lnSpc>
                <a:spcPts val="1800"/>
              </a:lnSpc>
            </a:pPr>
            <a:r>
              <a:rPr lang="en-GB" sz="2800">
                <a:latin typeface="Times New Roman" panose="02020603050405020304" pitchFamily="18" charset="0"/>
                <a:cs typeface="Times New Roman" panose="02020603050405020304" pitchFamily="18" charset="0"/>
              </a:rPr>
              <a:t>A. </a:t>
            </a:r>
            <a:r>
              <a:rPr lang="en-US" sz="2800">
                <a:effectLst/>
                <a:latin typeface="Times New Roman" panose="02020603050405020304" pitchFamily="18" charset="0"/>
                <a:cs typeface="Times New Roman" panose="02020603050405020304" pitchFamily="18" charset="0"/>
              </a:rPr>
              <a:t>Chỉnh đốn trang phục ngay ngắn, gọn gàng.</a:t>
            </a:r>
            <a:endParaRPr lang="en-GB" sz="2000">
              <a:effectLst/>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0761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0"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11369"/>
            <a:ext cx="10515600" cy="991673"/>
          </a:xfrm>
        </p:spPr>
        <p:txBody>
          <a:bodyPr>
            <a:normAutofit/>
          </a:bodyPr>
          <a:lstStyle/>
          <a:p>
            <a:pPr algn="ctr">
              <a:lnSpc>
                <a:spcPts val="1800"/>
              </a:lnSpc>
            </a:pPr>
            <a:r>
              <a:rPr lang="en-US" sz="3200" b="1">
                <a:solidFill>
                  <a:srgbClr val="FF0000"/>
                </a:solidFill>
                <a:latin typeface="Times New Roman" panose="02020603050405020304" pitchFamily="18" charset="0"/>
                <a:cs typeface="Times New Roman" panose="02020603050405020304" pitchFamily="18" charset="0"/>
              </a:rPr>
              <a:t>Câu 3: Đã là công dân của Việt Nam, chúng ta phải:</a:t>
            </a:r>
            <a:endParaRPr lang="en-GB" sz="2400" b="1">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6" name="TextBox 5"/>
          <p:cNvSpPr txBox="1"/>
          <p:nvPr/>
        </p:nvSpPr>
        <p:spPr>
          <a:xfrm>
            <a:off x="760575" y="2607171"/>
            <a:ext cx="10323467" cy="357918"/>
          </a:xfrm>
          <a:prstGeom prst="rect">
            <a:avLst/>
          </a:prstGeom>
          <a:noFill/>
        </p:spPr>
        <p:txBody>
          <a:bodyPr wrap="none" rtlCol="0">
            <a:spAutoFit/>
          </a:bodyPr>
          <a:lstStyle/>
          <a:p>
            <a:pPr>
              <a:lnSpc>
                <a:spcPts val="1800"/>
              </a:lnSpc>
            </a:pPr>
            <a:r>
              <a:rPr lang="en-GB" sz="2800">
                <a:latin typeface="Times New Roman" panose="02020603050405020304" pitchFamily="18" charset="0"/>
                <a:cs typeface="Times New Roman" panose="02020603050405020304" pitchFamily="18" charset="0"/>
              </a:rPr>
              <a:t>A. </a:t>
            </a:r>
            <a:r>
              <a:rPr lang="en-US" sz="2800">
                <a:effectLst/>
                <a:latin typeface="Times New Roman" panose="02020603050405020304" pitchFamily="18" charset="0"/>
                <a:cs typeface="Times New Roman" panose="02020603050405020304" pitchFamily="18" charset="0"/>
              </a:rPr>
              <a:t>Cảm thấy xấu hổ khi quê hương mình còn nghèo so với nước khác.</a:t>
            </a:r>
            <a:endParaRPr lang="en-GB" sz="20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9" name="TextBox 8"/>
          <p:cNvSpPr txBox="1"/>
          <p:nvPr/>
        </p:nvSpPr>
        <p:spPr>
          <a:xfrm>
            <a:off x="760575" y="3316294"/>
            <a:ext cx="5418471" cy="323165"/>
          </a:xfrm>
          <a:prstGeom prst="rect">
            <a:avLst/>
          </a:prstGeom>
          <a:noFill/>
        </p:spPr>
        <p:txBody>
          <a:bodyPr wrap="none" rtlCol="0">
            <a:spAutoFit/>
          </a:bodyPr>
          <a:lstStyle/>
          <a:p>
            <a:pPr>
              <a:lnSpc>
                <a:spcPts val="1800"/>
              </a:lnSpc>
            </a:pPr>
            <a:r>
              <a:rPr lang="en-GB" sz="2800">
                <a:latin typeface="Times New Roman" panose="02020603050405020304" pitchFamily="18" charset="0"/>
                <a:cs typeface="Times New Roman" panose="02020603050405020304" pitchFamily="18" charset="0"/>
              </a:rPr>
              <a:t>B. </a:t>
            </a:r>
            <a:r>
              <a:rPr lang="en-US" sz="2800">
                <a:effectLst/>
                <a:latin typeface="Times New Roman" panose="02020603050405020304" pitchFamily="18" charset="0"/>
                <a:cs typeface="Times New Roman" panose="02020603050405020304" pitchFamily="18" charset="0"/>
              </a:rPr>
              <a:t>Luôn tự hào về dân tộc của mình.</a:t>
            </a:r>
            <a:endParaRPr lang="en-GB" sz="20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0" name="TextBox 9"/>
          <p:cNvSpPr txBox="1"/>
          <p:nvPr/>
        </p:nvSpPr>
        <p:spPr>
          <a:xfrm>
            <a:off x="760575" y="4025418"/>
            <a:ext cx="6825330" cy="357918"/>
          </a:xfrm>
          <a:prstGeom prst="rect">
            <a:avLst/>
          </a:prstGeom>
          <a:noFill/>
        </p:spPr>
        <p:txBody>
          <a:bodyPr wrap="none" rtlCol="0">
            <a:spAutoFit/>
          </a:bodyPr>
          <a:lstStyle/>
          <a:p>
            <a:pPr>
              <a:lnSpc>
                <a:spcPts val="1800"/>
              </a:lnSpc>
            </a:pPr>
            <a:r>
              <a:rPr lang="en-GB" sz="2800">
                <a:latin typeface="Times New Roman" panose="02020603050405020304" pitchFamily="18" charset="0"/>
                <a:cs typeface="Times New Roman" panose="02020603050405020304" pitchFamily="18" charset="0"/>
              </a:rPr>
              <a:t>C. </a:t>
            </a:r>
            <a:r>
              <a:rPr lang="en-US" sz="2800">
                <a:effectLst/>
                <a:latin typeface="Times New Roman" panose="02020603050405020304" pitchFamily="18" charset="0"/>
                <a:cs typeface="Times New Roman" panose="02020603050405020304" pitchFamily="18" charset="0"/>
              </a:rPr>
              <a:t>Cảm thấy tự ti khi mình là người Việt Nam.</a:t>
            </a:r>
            <a:endParaRPr lang="en-GB" sz="20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2" name="TextBox 11"/>
          <p:cNvSpPr txBox="1"/>
          <p:nvPr/>
        </p:nvSpPr>
        <p:spPr>
          <a:xfrm>
            <a:off x="760574" y="3316293"/>
            <a:ext cx="5418471" cy="323165"/>
          </a:xfrm>
          <a:prstGeom prst="rect">
            <a:avLst/>
          </a:prstGeom>
          <a:solidFill>
            <a:srgbClr val="FF0000"/>
          </a:solidFill>
        </p:spPr>
        <p:txBody>
          <a:bodyPr wrap="none" rtlCol="0">
            <a:spAutoFit/>
          </a:bodyPr>
          <a:lstStyle/>
          <a:p>
            <a:pPr>
              <a:lnSpc>
                <a:spcPts val="1800"/>
              </a:lnSpc>
            </a:pPr>
            <a:r>
              <a:rPr lang="en-GB" sz="2800">
                <a:latin typeface="Times New Roman" panose="02020603050405020304" pitchFamily="18" charset="0"/>
                <a:cs typeface="Times New Roman" panose="02020603050405020304" pitchFamily="18" charset="0"/>
              </a:rPr>
              <a:t>B. </a:t>
            </a:r>
            <a:r>
              <a:rPr lang="en-US" sz="2800">
                <a:effectLst/>
                <a:latin typeface="Times New Roman" panose="02020603050405020304" pitchFamily="18" charset="0"/>
                <a:cs typeface="Times New Roman" panose="02020603050405020304" pitchFamily="18" charset="0"/>
              </a:rPr>
              <a:t>Luôn tự hào về dân tộc của mình.</a:t>
            </a:r>
            <a:endParaRPr lang="en-GB" sz="2000">
              <a:effectLst/>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75900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arn(inVertical)">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1094</Words>
  <Application>Microsoft Office PowerPoint</Application>
  <PresentationFormat>Màn hình rộng</PresentationFormat>
  <Paragraphs>82</Paragraphs>
  <Slides>19</Slides>
  <Notes>0</Notes>
  <HiddenSlides>0</HiddenSlides>
  <MMClips>1</MMClips>
  <ScaleCrop>false</ScaleCrop>
  <HeadingPairs>
    <vt:vector size="6" baseType="variant">
      <vt:variant>
        <vt:lpstr>Phông được Dùng</vt:lpstr>
      </vt:variant>
      <vt:variant>
        <vt:i4>4</vt:i4>
      </vt:variant>
      <vt:variant>
        <vt:lpstr>Chủ đề</vt:lpstr>
      </vt:variant>
      <vt:variant>
        <vt:i4>2</vt:i4>
      </vt:variant>
      <vt:variant>
        <vt:lpstr>Tiêu đề Bản chiếu</vt:lpstr>
      </vt:variant>
      <vt:variant>
        <vt:i4>19</vt:i4>
      </vt:variant>
    </vt:vector>
  </HeadingPairs>
  <TitlesOfParts>
    <vt:vector size="25" baseType="lpstr">
      <vt:lpstr>Arial</vt:lpstr>
      <vt:lpstr>Calibri</vt:lpstr>
      <vt:lpstr>Calibri Light</vt:lpstr>
      <vt:lpstr>Times New Roman</vt:lpstr>
      <vt:lpstr>1_Office Theme</vt:lpstr>
      <vt:lpstr>1_Office 主题​​</vt:lpstr>
      <vt:lpstr>Bản trình bày PowerPoint</vt:lpstr>
      <vt:lpstr>Khởi động</vt:lpstr>
      <vt:lpstr>? Em hãy kể tên các bài Đạo đức đã học</vt:lpstr>
      <vt:lpstr>Thứ Hai ngày 11 tháng 11 năm 2024 Đạo đức Thực hành kĩ năng giữa học kì I</vt:lpstr>
      <vt:lpstr>Luyện tập</vt:lpstr>
      <vt:lpstr>1. Trò chơi “Ai nhanh, ai đúng?”.</vt:lpstr>
      <vt:lpstr>Câu 1: Cờ Tổ quốc có hình dáng như thế nào?</vt:lpstr>
      <vt:lpstr>Câu 2: Những việc em cần thực hiện khi chào cờ và hát Quốc ca.</vt:lpstr>
      <vt:lpstr>Câu 3: Đã là công dân của Việt Nam, chúng ta phải:</vt:lpstr>
      <vt:lpstr>Câu 4: Bài Quốc ca Việt Nam có tên là gì?</vt:lpstr>
      <vt:lpstr>Câu 5: Đâu là câu ca dao, tục ngữ nói về tình làng   nghĩa xóm?</vt:lpstr>
      <vt:lpstr>Câu 6: Những việc làm biểu hiện sự quan tâm đến    hàng xóm làng giềng là: </vt:lpstr>
      <vt:lpstr>Câu 7: Đã là hàng xóm láng giềng, chúng ta phải:</vt:lpstr>
      <vt:lpstr>Câu 8: Theo em, đâu là tư thế đúng nhất khi chào cờ? </vt:lpstr>
      <vt:lpstr>Câu 9: Hành vi nào sau đây là chưa đúng?</vt:lpstr>
      <vt:lpstr>Câu 10: Việc làm nào dưới đây thể hiện lòng tự hào   dân tộc?</vt:lpstr>
      <vt:lpstr>2. Em sẽ khuyên bạn điều gì?</vt:lpstr>
      <vt:lpstr>Vận dụng</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TIỂU HỌC PHÚ ĐA</dc:title>
  <dc:creator>VAIO</dc:creator>
  <cp:lastModifiedBy>ly nguyễn</cp:lastModifiedBy>
  <cp:revision>25</cp:revision>
  <dcterms:created xsi:type="dcterms:W3CDTF">2022-11-09T02:51:10Z</dcterms:created>
  <dcterms:modified xsi:type="dcterms:W3CDTF">2024-11-28T06:59:18Z</dcterms:modified>
</cp:coreProperties>
</file>