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wdp" ContentType="image/vnd.ms-photo"/>
  <Default Extension="mp3" ContentType="audio/mp3"/>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318" r:id="rId3"/>
    <p:sldId id="317" r:id="rId4"/>
    <p:sldId id="378" r:id="rId5"/>
    <p:sldId id="374" r:id="rId7"/>
    <p:sldId id="375" r:id="rId8"/>
    <p:sldId id="376" r:id="rId9"/>
    <p:sldId id="377" r:id="rId10"/>
    <p:sldId id="273" r:id="rId11"/>
    <p:sldId id="352" r:id="rId12"/>
    <p:sldId id="342" r:id="rId13"/>
    <p:sldId id="258" r:id="rId14"/>
    <p:sldId id="353" r:id="rId15"/>
    <p:sldId id="260" r:id="rId16"/>
    <p:sldId id="263" r:id="rId17"/>
    <p:sldId id="262" r:id="rId18"/>
    <p:sldId id="367" r:id="rId19"/>
    <p:sldId id="369" r:id="rId20"/>
    <p:sldId id="370" r:id="rId21"/>
    <p:sldId id="371" r:id="rId22"/>
    <p:sldId id="279" r:id="rId23"/>
    <p:sldId id="278" r:id="rId24"/>
    <p:sldId id="264" r:id="rId25"/>
    <p:sldId id="272" r:id="rId26"/>
  </p:sldIdLst>
  <p:sldSz cx="9144000" cy="5143500" type="screen16x9"/>
  <p:notesSz cx="6858000" cy="9144000"/>
  <p:defaultTextStyle>
    <a:defPPr>
      <a:defRPr lang="en-US"/>
    </a:defPPr>
    <a:lvl1pPr marL="0" algn="l" defTabSz="913130" rtl="0" eaLnBrk="1" latinLnBrk="0" hangingPunct="1">
      <a:defRPr sz="1800" kern="1200">
        <a:solidFill>
          <a:schemeClr val="tx1"/>
        </a:solidFill>
        <a:latin typeface="+mn-lt"/>
        <a:ea typeface="+mn-ea"/>
        <a:cs typeface="+mn-cs"/>
      </a:defRPr>
    </a:lvl1pPr>
    <a:lvl2pPr marL="456565" algn="l" defTabSz="913130" rtl="0" eaLnBrk="1" latinLnBrk="0" hangingPunct="1">
      <a:defRPr sz="1800" kern="1200">
        <a:solidFill>
          <a:schemeClr val="tx1"/>
        </a:solidFill>
        <a:latin typeface="+mn-lt"/>
        <a:ea typeface="+mn-ea"/>
        <a:cs typeface="+mn-cs"/>
      </a:defRPr>
    </a:lvl2pPr>
    <a:lvl3pPr marL="913130" algn="l" defTabSz="913130" rtl="0" eaLnBrk="1" latinLnBrk="0" hangingPunct="1">
      <a:defRPr sz="1800" kern="1200">
        <a:solidFill>
          <a:schemeClr val="tx1"/>
        </a:solidFill>
        <a:latin typeface="+mn-lt"/>
        <a:ea typeface="+mn-ea"/>
        <a:cs typeface="+mn-cs"/>
      </a:defRPr>
    </a:lvl3pPr>
    <a:lvl4pPr marL="1369695" algn="l" defTabSz="913130" rtl="0" eaLnBrk="1" latinLnBrk="0" hangingPunct="1">
      <a:defRPr sz="1800" kern="1200">
        <a:solidFill>
          <a:schemeClr val="tx1"/>
        </a:solidFill>
        <a:latin typeface="+mn-lt"/>
        <a:ea typeface="+mn-ea"/>
        <a:cs typeface="+mn-cs"/>
      </a:defRPr>
    </a:lvl4pPr>
    <a:lvl5pPr marL="1826260" algn="l" defTabSz="913130" rtl="0" eaLnBrk="1" latinLnBrk="0" hangingPunct="1">
      <a:defRPr sz="1800" kern="1200">
        <a:solidFill>
          <a:schemeClr val="tx1"/>
        </a:solidFill>
        <a:latin typeface="+mn-lt"/>
        <a:ea typeface="+mn-ea"/>
        <a:cs typeface="+mn-cs"/>
      </a:defRPr>
    </a:lvl5pPr>
    <a:lvl6pPr marL="2282825" algn="l" defTabSz="913130" rtl="0" eaLnBrk="1" latinLnBrk="0" hangingPunct="1">
      <a:defRPr sz="1800" kern="1200">
        <a:solidFill>
          <a:schemeClr val="tx1"/>
        </a:solidFill>
        <a:latin typeface="+mn-lt"/>
        <a:ea typeface="+mn-ea"/>
        <a:cs typeface="+mn-cs"/>
      </a:defRPr>
    </a:lvl6pPr>
    <a:lvl7pPr marL="2739390" algn="l" defTabSz="913130" rtl="0" eaLnBrk="1" latinLnBrk="0" hangingPunct="1">
      <a:defRPr sz="1800" kern="1200">
        <a:solidFill>
          <a:schemeClr val="tx1"/>
        </a:solidFill>
        <a:latin typeface="+mn-lt"/>
        <a:ea typeface="+mn-ea"/>
        <a:cs typeface="+mn-cs"/>
      </a:defRPr>
    </a:lvl7pPr>
    <a:lvl8pPr marL="3195955" algn="l" defTabSz="913130" rtl="0" eaLnBrk="1" latinLnBrk="0" hangingPunct="1">
      <a:defRPr sz="1800" kern="1200">
        <a:solidFill>
          <a:schemeClr val="tx1"/>
        </a:solidFill>
        <a:latin typeface="+mn-lt"/>
        <a:ea typeface="+mn-ea"/>
        <a:cs typeface="+mn-cs"/>
      </a:defRPr>
    </a:lvl8pPr>
    <a:lvl9pPr marL="3652520" algn="l" defTabSz="91313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7" userDrawn="1">
          <p15:clr>
            <a:srgbClr val="A4A3A4"/>
          </p15:clr>
        </p15:guide>
        <p15:guide id="2" pos="29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hánh Nguyễn" initials="K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2980"/>
    <a:srgbClr val="FEDEF3"/>
    <a:srgbClr val="FE8ACC"/>
    <a:srgbClr val="FECEED"/>
    <a:srgbClr val="FD0B95"/>
    <a:srgbClr val="FDBBE5"/>
    <a:srgbClr val="FD49B0"/>
    <a:srgbClr val="FEA8D9"/>
    <a:srgbClr val="FD2BA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72" autoAdjust="0"/>
  </p:normalViewPr>
  <p:slideViewPr>
    <p:cSldViewPr showGuides="1">
      <p:cViewPr varScale="1">
        <p:scale>
          <a:sx n="92" d="100"/>
          <a:sy n="92" d="100"/>
        </p:scale>
        <p:origin x="-756" y="-96"/>
      </p:cViewPr>
      <p:guideLst>
        <p:guide orient="horz" pos="1617"/>
        <p:guide pos="29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3130" rtl="0" eaLnBrk="1" latinLnBrk="0" hangingPunct="1">
      <a:defRPr sz="1200" kern="1200">
        <a:solidFill>
          <a:schemeClr val="tx1"/>
        </a:solidFill>
        <a:latin typeface="+mn-lt"/>
        <a:ea typeface="+mn-ea"/>
        <a:cs typeface="+mn-cs"/>
      </a:defRPr>
    </a:lvl1pPr>
    <a:lvl2pPr marL="456565" algn="l" defTabSz="913130" rtl="0" eaLnBrk="1" latinLnBrk="0" hangingPunct="1">
      <a:defRPr sz="1200" kern="1200">
        <a:solidFill>
          <a:schemeClr val="tx1"/>
        </a:solidFill>
        <a:latin typeface="+mn-lt"/>
        <a:ea typeface="+mn-ea"/>
        <a:cs typeface="+mn-cs"/>
      </a:defRPr>
    </a:lvl2pPr>
    <a:lvl3pPr marL="913130" algn="l" defTabSz="913130" rtl="0" eaLnBrk="1" latinLnBrk="0" hangingPunct="1">
      <a:defRPr sz="1200" kern="1200">
        <a:solidFill>
          <a:schemeClr val="tx1"/>
        </a:solidFill>
        <a:latin typeface="+mn-lt"/>
        <a:ea typeface="+mn-ea"/>
        <a:cs typeface="+mn-cs"/>
      </a:defRPr>
    </a:lvl3pPr>
    <a:lvl4pPr marL="1369695" algn="l" defTabSz="913130" rtl="0" eaLnBrk="1" latinLnBrk="0" hangingPunct="1">
      <a:defRPr sz="1200" kern="1200">
        <a:solidFill>
          <a:schemeClr val="tx1"/>
        </a:solidFill>
        <a:latin typeface="+mn-lt"/>
        <a:ea typeface="+mn-ea"/>
        <a:cs typeface="+mn-cs"/>
      </a:defRPr>
    </a:lvl4pPr>
    <a:lvl5pPr marL="1826260" algn="l" defTabSz="913130" rtl="0" eaLnBrk="1" latinLnBrk="0" hangingPunct="1">
      <a:defRPr sz="1200" kern="1200">
        <a:solidFill>
          <a:schemeClr val="tx1"/>
        </a:solidFill>
        <a:latin typeface="+mn-lt"/>
        <a:ea typeface="+mn-ea"/>
        <a:cs typeface="+mn-cs"/>
      </a:defRPr>
    </a:lvl5pPr>
    <a:lvl6pPr marL="2282825" algn="l" defTabSz="913130" rtl="0" eaLnBrk="1" latinLnBrk="0" hangingPunct="1">
      <a:defRPr sz="1200" kern="1200">
        <a:solidFill>
          <a:schemeClr val="tx1"/>
        </a:solidFill>
        <a:latin typeface="+mn-lt"/>
        <a:ea typeface="+mn-ea"/>
        <a:cs typeface="+mn-cs"/>
      </a:defRPr>
    </a:lvl6pPr>
    <a:lvl7pPr marL="2739390" algn="l" defTabSz="913130" rtl="0" eaLnBrk="1" latinLnBrk="0" hangingPunct="1">
      <a:defRPr sz="1200" kern="1200">
        <a:solidFill>
          <a:schemeClr val="tx1"/>
        </a:solidFill>
        <a:latin typeface="+mn-lt"/>
        <a:ea typeface="+mn-ea"/>
        <a:cs typeface="+mn-cs"/>
      </a:defRPr>
    </a:lvl7pPr>
    <a:lvl8pPr marL="3195955" algn="l" defTabSz="913130" rtl="0" eaLnBrk="1" latinLnBrk="0" hangingPunct="1">
      <a:defRPr sz="1200" kern="1200">
        <a:solidFill>
          <a:schemeClr val="tx1"/>
        </a:solidFill>
        <a:latin typeface="+mn-lt"/>
        <a:ea typeface="+mn-ea"/>
        <a:cs typeface="+mn-cs"/>
      </a:defRPr>
    </a:lvl8pPr>
    <a:lvl9pPr marL="3652520" algn="l" defTabSz="9131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Chơi</a:t>
            </a:r>
            <a:r>
              <a:rPr lang="en-US" baseline="0" smtClean="0"/>
              <a:t> xong, bấm vào mũi tên để đi tới bài mới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quả cam để quay về</a:t>
            </a:r>
            <a:endParaRPr lang="en-US" baseline="0" smtClean="0"/>
          </a:p>
        </p:txBody>
      </p:sp>
      <p:sp>
        <p:nvSpPr>
          <p:cNvPr id="4" name="Slide Number Placeholder 3"/>
          <p:cNvSpPr>
            <a:spLocks noGrp="1"/>
          </p:cNvSpPr>
          <p:nvPr>
            <p:ph type="sldNum" sz="quarter" idx="10"/>
          </p:nvPr>
        </p:nvSpPr>
        <p:spPr/>
        <p:txBody>
          <a:bodyPr/>
          <a:lstStyle/>
          <a:p>
            <a:fld id="{7AFEA3F6-B450-4284-BB2C-4DA94784FDB0}"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30" rtl="0" eaLnBrk="1" fontAlgn="auto" latinLnBrk="0" hangingPunct="1">
              <a:lnSpc>
                <a:spcPct val="100000"/>
              </a:lnSpc>
              <a:spcBef>
                <a:spcPts val="0"/>
              </a:spcBef>
              <a:spcAft>
                <a:spcPts val="0"/>
              </a:spcAft>
              <a:buClrTx/>
              <a:buSzTx/>
              <a:buFontTx/>
              <a:buNone/>
              <a:defRPr/>
            </a:pPr>
            <a:r>
              <a:rPr lang="en-US" smtClean="0"/>
              <a:t>Click vào</a:t>
            </a:r>
            <a:r>
              <a:rPr lang="en-US" baseline="0" smtClean="0"/>
              <a:t> quả cam để quay về</a:t>
            </a:r>
            <a:endParaRPr lang="en-US" baseline="0" smtClean="0"/>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30" rtl="0" eaLnBrk="1" fontAlgn="auto" latinLnBrk="0" hangingPunct="1">
              <a:lnSpc>
                <a:spcPct val="100000"/>
              </a:lnSpc>
              <a:spcBef>
                <a:spcPts val="0"/>
              </a:spcBef>
              <a:spcAft>
                <a:spcPts val="0"/>
              </a:spcAft>
              <a:buClrTx/>
              <a:buSzTx/>
              <a:buFontTx/>
              <a:buNone/>
              <a:defRPr/>
            </a:pPr>
            <a:r>
              <a:rPr lang="en-US" smtClean="0"/>
              <a:t>Click vào</a:t>
            </a:r>
            <a:r>
              <a:rPr lang="en-US" baseline="0" smtClean="0"/>
              <a:t> quả cam để quay về</a:t>
            </a:r>
            <a:endParaRPr lang="en-US" baseline="0" smtClean="0"/>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30" rtl="0" eaLnBrk="1" fontAlgn="auto" latinLnBrk="0" hangingPunct="1">
              <a:lnSpc>
                <a:spcPct val="100000"/>
              </a:lnSpc>
              <a:spcBef>
                <a:spcPts val="0"/>
              </a:spcBef>
              <a:spcAft>
                <a:spcPts val="0"/>
              </a:spcAft>
              <a:buClrTx/>
              <a:buSzTx/>
              <a:buFontTx/>
              <a:buNone/>
              <a:defRPr/>
            </a:pPr>
            <a:r>
              <a:rPr lang="en-US" smtClean="0"/>
              <a:t>Click vào</a:t>
            </a:r>
            <a:r>
              <a:rPr lang="en-US" baseline="0" smtClean="0"/>
              <a:t> quả cam để quay về</a:t>
            </a:r>
            <a:endParaRPr lang="en-US" baseline="0" smtClean="0"/>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có</a:t>
            </a:r>
            <a:r>
              <a:rPr lang="en-US" baseline="0" smtClean="0"/>
              <a:t> thể linh động dùng các câu hỏi như “Tìm tiếng có âm cuối là “t”, “c”, âm đầu “tr”, “ch”…</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đọc</a:t>
            </a:r>
            <a:r>
              <a:rPr lang="en-US" baseline="0" smtClean="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65" indent="0" algn="ctr">
              <a:buNone/>
              <a:defRPr>
                <a:solidFill>
                  <a:schemeClr val="tx1">
                    <a:tint val="75000"/>
                  </a:schemeClr>
                </a:solidFill>
              </a:defRPr>
            </a:lvl2pPr>
            <a:lvl3pPr marL="913130" indent="0" algn="ctr">
              <a:buNone/>
              <a:defRPr>
                <a:solidFill>
                  <a:schemeClr val="tx1">
                    <a:tint val="75000"/>
                  </a:schemeClr>
                </a:solidFill>
              </a:defRPr>
            </a:lvl3pPr>
            <a:lvl4pPr marL="1369695" indent="0" algn="ctr">
              <a:buNone/>
              <a:defRPr>
                <a:solidFill>
                  <a:schemeClr val="tx1">
                    <a:tint val="75000"/>
                  </a:schemeClr>
                </a:solidFill>
              </a:defRPr>
            </a:lvl4pPr>
            <a:lvl5pPr marL="1826260" indent="0" algn="ctr">
              <a:buNone/>
              <a:defRPr>
                <a:solidFill>
                  <a:schemeClr val="tx1">
                    <a:tint val="75000"/>
                  </a:schemeClr>
                </a:solidFill>
              </a:defRPr>
            </a:lvl5pPr>
            <a:lvl6pPr marL="2282825" indent="0" algn="ctr">
              <a:buNone/>
              <a:defRPr>
                <a:solidFill>
                  <a:schemeClr val="tx1">
                    <a:tint val="75000"/>
                  </a:schemeClr>
                </a:solidFill>
              </a:defRPr>
            </a:lvl6pPr>
            <a:lvl7pPr marL="2739390" indent="0" algn="ctr">
              <a:buNone/>
              <a:defRPr>
                <a:solidFill>
                  <a:schemeClr val="tx1">
                    <a:tint val="75000"/>
                  </a:schemeClr>
                </a:solidFill>
              </a:defRPr>
            </a:lvl7pPr>
            <a:lvl8pPr marL="3195955" indent="0" algn="ctr">
              <a:buNone/>
              <a:defRPr>
                <a:solidFill>
                  <a:schemeClr val="tx1">
                    <a:tint val="75000"/>
                  </a:schemeClr>
                </a:solidFill>
              </a:defRPr>
            </a:lvl8pPr>
            <a:lvl9pPr marL="36525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65" indent="0">
              <a:buNone/>
              <a:defRPr sz="1800">
                <a:solidFill>
                  <a:schemeClr val="tx1">
                    <a:tint val="75000"/>
                  </a:schemeClr>
                </a:solidFill>
              </a:defRPr>
            </a:lvl2pPr>
            <a:lvl3pPr marL="913130" indent="0">
              <a:buNone/>
              <a:defRPr sz="1600">
                <a:solidFill>
                  <a:schemeClr val="tx1">
                    <a:tint val="75000"/>
                  </a:schemeClr>
                </a:solidFill>
              </a:defRPr>
            </a:lvl3pPr>
            <a:lvl4pPr marL="1369695" indent="0">
              <a:buNone/>
              <a:defRPr sz="1400">
                <a:solidFill>
                  <a:schemeClr val="tx1">
                    <a:tint val="75000"/>
                  </a:schemeClr>
                </a:solidFill>
              </a:defRPr>
            </a:lvl4pPr>
            <a:lvl5pPr marL="1826260" indent="0">
              <a:buNone/>
              <a:defRPr sz="1400">
                <a:solidFill>
                  <a:schemeClr val="tx1">
                    <a:tint val="75000"/>
                  </a:schemeClr>
                </a:solidFill>
              </a:defRPr>
            </a:lvl5pPr>
            <a:lvl6pPr marL="2282825" indent="0">
              <a:buNone/>
              <a:defRPr sz="1400">
                <a:solidFill>
                  <a:schemeClr val="tx1">
                    <a:tint val="75000"/>
                  </a:schemeClr>
                </a:solidFill>
              </a:defRPr>
            </a:lvl6pPr>
            <a:lvl7pPr marL="2739390" indent="0">
              <a:buNone/>
              <a:defRPr sz="1400">
                <a:solidFill>
                  <a:schemeClr val="tx1">
                    <a:tint val="75000"/>
                  </a:schemeClr>
                </a:solidFill>
              </a:defRPr>
            </a:lvl7pPr>
            <a:lvl8pPr marL="3195955" indent="0">
              <a:buNone/>
              <a:defRPr sz="1400">
                <a:solidFill>
                  <a:schemeClr val="tx1">
                    <a:tint val="75000"/>
                  </a:schemeClr>
                </a:solidFill>
              </a:defRPr>
            </a:lvl8pPr>
            <a:lvl9pPr marL="365252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4CEF851F-4C9B-4ED8-A706-7687066F5A2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65" indent="0">
              <a:buNone/>
              <a:defRPr sz="2000" b="1"/>
            </a:lvl2pPr>
            <a:lvl3pPr marL="913130" indent="0">
              <a:buNone/>
              <a:defRPr sz="1800" b="1"/>
            </a:lvl3pPr>
            <a:lvl4pPr marL="1369695" indent="0">
              <a:buNone/>
              <a:defRPr sz="1600" b="1"/>
            </a:lvl4pPr>
            <a:lvl5pPr marL="1826260" indent="0">
              <a:buNone/>
              <a:defRPr sz="1600" b="1"/>
            </a:lvl5pPr>
            <a:lvl6pPr marL="2282825" indent="0">
              <a:buNone/>
              <a:defRPr sz="1600" b="1"/>
            </a:lvl6pPr>
            <a:lvl7pPr marL="2739390" indent="0">
              <a:buNone/>
              <a:defRPr sz="1600" b="1"/>
            </a:lvl7pPr>
            <a:lvl8pPr marL="3195955" indent="0">
              <a:buNone/>
              <a:defRPr sz="1600" b="1"/>
            </a:lvl8pPr>
            <a:lvl9pPr marL="365252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65" indent="0">
              <a:buNone/>
              <a:defRPr sz="2000" b="1"/>
            </a:lvl2pPr>
            <a:lvl3pPr marL="913130" indent="0">
              <a:buNone/>
              <a:defRPr sz="1800" b="1"/>
            </a:lvl3pPr>
            <a:lvl4pPr marL="1369695" indent="0">
              <a:buNone/>
              <a:defRPr sz="1600" b="1"/>
            </a:lvl4pPr>
            <a:lvl5pPr marL="1826260" indent="0">
              <a:buNone/>
              <a:defRPr sz="1600" b="1"/>
            </a:lvl5pPr>
            <a:lvl6pPr marL="2282825" indent="0">
              <a:buNone/>
              <a:defRPr sz="1600" b="1"/>
            </a:lvl6pPr>
            <a:lvl7pPr marL="2739390" indent="0">
              <a:buNone/>
              <a:defRPr sz="1600" b="1"/>
            </a:lvl7pPr>
            <a:lvl8pPr marL="3195955" indent="0">
              <a:buNone/>
              <a:defRPr sz="1600" b="1"/>
            </a:lvl8pPr>
            <a:lvl9pPr marL="365252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65" indent="0">
              <a:buNone/>
              <a:defRPr sz="1200"/>
            </a:lvl2pPr>
            <a:lvl3pPr marL="913130" indent="0">
              <a:buNone/>
              <a:defRPr sz="1000"/>
            </a:lvl3pPr>
            <a:lvl4pPr marL="1369695" indent="0">
              <a:buNone/>
              <a:defRPr sz="900"/>
            </a:lvl4pPr>
            <a:lvl5pPr marL="1826260" indent="0">
              <a:buNone/>
              <a:defRPr sz="900"/>
            </a:lvl5pPr>
            <a:lvl6pPr marL="2282825" indent="0">
              <a:buNone/>
              <a:defRPr sz="900"/>
            </a:lvl6pPr>
            <a:lvl7pPr marL="2739390" indent="0">
              <a:buNone/>
              <a:defRPr sz="900"/>
            </a:lvl7pPr>
            <a:lvl8pPr marL="3195955" indent="0">
              <a:buNone/>
              <a:defRPr sz="900"/>
            </a:lvl8pPr>
            <a:lvl9pPr marL="365252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4CEF851F-4C9B-4ED8-A706-7687066F5A2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65" indent="0">
              <a:buNone/>
              <a:defRPr sz="2800"/>
            </a:lvl2pPr>
            <a:lvl3pPr marL="913130" indent="0">
              <a:buNone/>
              <a:defRPr sz="2400"/>
            </a:lvl3pPr>
            <a:lvl4pPr marL="1369695" indent="0">
              <a:buNone/>
              <a:defRPr sz="2000"/>
            </a:lvl4pPr>
            <a:lvl5pPr marL="1826260" indent="0">
              <a:buNone/>
              <a:defRPr sz="2000"/>
            </a:lvl5pPr>
            <a:lvl6pPr marL="2282825" indent="0">
              <a:buNone/>
              <a:defRPr sz="2000"/>
            </a:lvl6pPr>
            <a:lvl7pPr marL="2739390" indent="0">
              <a:buNone/>
              <a:defRPr sz="2000"/>
            </a:lvl7pPr>
            <a:lvl8pPr marL="3195955" indent="0">
              <a:buNone/>
              <a:defRPr sz="2000"/>
            </a:lvl8pPr>
            <a:lvl9pPr marL="3652520"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65" indent="0">
              <a:buNone/>
              <a:defRPr sz="1200"/>
            </a:lvl2pPr>
            <a:lvl3pPr marL="913130" indent="0">
              <a:buNone/>
              <a:defRPr sz="1000"/>
            </a:lvl3pPr>
            <a:lvl4pPr marL="1369695" indent="0">
              <a:buNone/>
              <a:defRPr sz="900"/>
            </a:lvl4pPr>
            <a:lvl5pPr marL="1826260" indent="0">
              <a:buNone/>
              <a:defRPr sz="900"/>
            </a:lvl5pPr>
            <a:lvl6pPr marL="2282825" indent="0">
              <a:buNone/>
              <a:defRPr sz="900"/>
            </a:lvl6pPr>
            <a:lvl7pPr marL="2739390" indent="0">
              <a:buNone/>
              <a:defRPr sz="900"/>
            </a:lvl7pPr>
            <a:lvl8pPr marL="3195955" indent="0">
              <a:buNone/>
              <a:defRPr sz="900"/>
            </a:lvl8pPr>
            <a:lvl9pPr marL="365252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4CEF851F-4C9B-4ED8-A706-7687066F5A2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3130" rtl="0" eaLnBrk="1" latinLnBrk="0" hangingPunct="1">
        <a:spcBef>
          <a:spcPct val="0"/>
        </a:spcBef>
        <a:buNone/>
        <a:defRPr sz="4400" kern="1200">
          <a:solidFill>
            <a:schemeClr val="tx1"/>
          </a:solidFill>
          <a:latin typeface="+mj-lt"/>
          <a:ea typeface="+mj-ea"/>
          <a:cs typeface="+mj-cs"/>
        </a:defRPr>
      </a:lvl1pPr>
    </p:titleStyle>
    <p:bodyStyle>
      <a:lvl1pPr marL="342265" indent="-342265" algn="l" defTabSz="91313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680" indent="-285115" algn="l" defTabSz="91313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1095" indent="-227965" algn="l" defTabSz="91313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7660"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4225"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0790"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7355"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3920"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0485"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130" rtl="0" eaLnBrk="1" latinLnBrk="0" hangingPunct="1">
        <a:defRPr sz="1800" kern="1200">
          <a:solidFill>
            <a:schemeClr val="tx1"/>
          </a:solidFill>
          <a:latin typeface="+mn-lt"/>
          <a:ea typeface="+mn-ea"/>
          <a:cs typeface="+mn-cs"/>
        </a:defRPr>
      </a:lvl1pPr>
      <a:lvl2pPr marL="456565" algn="l" defTabSz="913130" rtl="0" eaLnBrk="1" latinLnBrk="0" hangingPunct="1">
        <a:defRPr sz="1800" kern="1200">
          <a:solidFill>
            <a:schemeClr val="tx1"/>
          </a:solidFill>
          <a:latin typeface="+mn-lt"/>
          <a:ea typeface="+mn-ea"/>
          <a:cs typeface="+mn-cs"/>
        </a:defRPr>
      </a:lvl2pPr>
      <a:lvl3pPr marL="913130" algn="l" defTabSz="913130" rtl="0" eaLnBrk="1" latinLnBrk="0" hangingPunct="1">
        <a:defRPr sz="1800" kern="1200">
          <a:solidFill>
            <a:schemeClr val="tx1"/>
          </a:solidFill>
          <a:latin typeface="+mn-lt"/>
          <a:ea typeface="+mn-ea"/>
          <a:cs typeface="+mn-cs"/>
        </a:defRPr>
      </a:lvl3pPr>
      <a:lvl4pPr marL="1369695" algn="l" defTabSz="913130" rtl="0" eaLnBrk="1" latinLnBrk="0" hangingPunct="1">
        <a:defRPr sz="1800" kern="1200">
          <a:solidFill>
            <a:schemeClr val="tx1"/>
          </a:solidFill>
          <a:latin typeface="+mn-lt"/>
          <a:ea typeface="+mn-ea"/>
          <a:cs typeface="+mn-cs"/>
        </a:defRPr>
      </a:lvl4pPr>
      <a:lvl5pPr marL="1826260" algn="l" defTabSz="913130" rtl="0" eaLnBrk="1" latinLnBrk="0" hangingPunct="1">
        <a:defRPr sz="1800" kern="1200">
          <a:solidFill>
            <a:schemeClr val="tx1"/>
          </a:solidFill>
          <a:latin typeface="+mn-lt"/>
          <a:ea typeface="+mn-ea"/>
          <a:cs typeface="+mn-cs"/>
        </a:defRPr>
      </a:lvl5pPr>
      <a:lvl6pPr marL="2282825" algn="l" defTabSz="913130" rtl="0" eaLnBrk="1" latinLnBrk="0" hangingPunct="1">
        <a:defRPr sz="1800" kern="1200">
          <a:solidFill>
            <a:schemeClr val="tx1"/>
          </a:solidFill>
          <a:latin typeface="+mn-lt"/>
          <a:ea typeface="+mn-ea"/>
          <a:cs typeface="+mn-cs"/>
        </a:defRPr>
      </a:lvl6pPr>
      <a:lvl7pPr marL="2739390" algn="l" defTabSz="913130" rtl="0" eaLnBrk="1" latinLnBrk="0" hangingPunct="1">
        <a:defRPr sz="1800" kern="1200">
          <a:solidFill>
            <a:schemeClr val="tx1"/>
          </a:solidFill>
          <a:latin typeface="+mn-lt"/>
          <a:ea typeface="+mn-ea"/>
          <a:cs typeface="+mn-cs"/>
        </a:defRPr>
      </a:lvl7pPr>
      <a:lvl8pPr marL="3195955" algn="l" defTabSz="913130" rtl="0" eaLnBrk="1" latinLnBrk="0" hangingPunct="1">
        <a:defRPr sz="1800" kern="1200">
          <a:solidFill>
            <a:schemeClr val="tx1"/>
          </a:solidFill>
          <a:latin typeface="+mn-lt"/>
          <a:ea typeface="+mn-ea"/>
          <a:cs typeface="+mn-cs"/>
        </a:defRPr>
      </a:lvl8pPr>
      <a:lvl9pPr marL="3652520" algn="l" defTabSz="91313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7.png"/><Relationship Id="rId7" Type="http://schemas.microsoft.com/office/2007/relationships/media" Target="../media/media1.mp3"/><Relationship Id="rId6" Type="http://schemas.openxmlformats.org/officeDocument/2006/relationships/audio" Target="../media/media1.mp3"/><Relationship Id="rId5" Type="http://schemas.openxmlformats.org/officeDocument/2006/relationships/image" Target="../media/image6.GIF"/><Relationship Id="rId4" Type="http://schemas.openxmlformats.org/officeDocument/2006/relationships/image" Target="../media/image5.jpeg"/><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6.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hdphoto" Target="../media/image34.wdp"/><Relationship Id="rId1"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hdphoto" Target="../media/image36.wdp"/><Relationship Id="rId1"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hdphoto" Target="../media/image38.wdp"/><Relationship Id="rId1"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hdphoto" Target="../media/image40.wdp"/><Relationship Id="rId1" Type="http://schemas.openxmlformats.org/officeDocument/2006/relationships/image" Target="../media/image39.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microsoft.com/office/2007/relationships/media" Target="../media/media2.mp4"/><Relationship Id="rId1" Type="http://schemas.openxmlformats.org/officeDocument/2006/relationships/video" Target="../media/media2.mp4"/></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9" Type="http://schemas.openxmlformats.org/officeDocument/2006/relationships/slide" Target="slide4.xml"/><Relationship Id="rId8" Type="http://schemas.openxmlformats.org/officeDocument/2006/relationships/image" Target="../media/image14.png"/><Relationship Id="rId7" Type="http://schemas.openxmlformats.org/officeDocument/2006/relationships/slide" Target="slide3.xml"/><Relationship Id="rId6" Type="http://schemas.openxmlformats.org/officeDocument/2006/relationships/image" Target="../media/image13.png"/><Relationship Id="rId5" Type="http://schemas.openxmlformats.org/officeDocument/2006/relationships/slide" Target="slide1.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6" Type="http://schemas.openxmlformats.org/officeDocument/2006/relationships/notesSlide" Target="../notesSlides/notesSlide1.xml"/><Relationship Id="rId15" Type="http://schemas.openxmlformats.org/officeDocument/2006/relationships/slideLayout" Target="../slideLayouts/slideLayout6.xml"/><Relationship Id="rId14" Type="http://schemas.openxmlformats.org/officeDocument/2006/relationships/audio" Target="../media/audio1.wav"/><Relationship Id="rId13" Type="http://schemas.openxmlformats.org/officeDocument/2006/relationships/image" Target="../media/image16.png"/><Relationship Id="rId12" Type="http://schemas.openxmlformats.org/officeDocument/2006/relationships/slide" Target="slide6.xml"/><Relationship Id="rId11" Type="http://schemas.openxmlformats.org/officeDocument/2006/relationships/slide" Target="slide5.xml"/><Relationship Id="rId10" Type="http://schemas.openxmlformats.org/officeDocument/2006/relationships/image" Target="../media/image15.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 Target="slide2.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 Target="slide2.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 Target="slide2.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oa1"/>
          <p:cNvPicPr>
            <a:picLocks noChangeAspect="1" noChangeArrowheads="1" noCrop="1"/>
          </p:cNvPicPr>
          <p:nvPr/>
        </p:nvPicPr>
        <p:blipFill>
          <a:blip r:embed="rId1"/>
          <a:srcRect/>
          <a:stretch>
            <a:fillRect/>
          </a:stretch>
        </p:blipFill>
        <p:spPr bwMode="auto">
          <a:xfrm>
            <a:off x="7074616" y="1265039"/>
            <a:ext cx="2022475" cy="30337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Picture3"/>
          <p:cNvPicPr>
            <a:picLocks noChangeAspect="1" noChangeArrowheads="1" noCrop="1"/>
          </p:cNvPicPr>
          <p:nvPr/>
        </p:nvPicPr>
        <p:blipFill>
          <a:blip r:embed="rId2"/>
          <a:srcRect/>
          <a:stretch>
            <a:fillRect/>
          </a:stretch>
        </p:blipFill>
        <p:spPr bwMode="auto">
          <a:xfrm>
            <a:off x="7499405" y="1573313"/>
            <a:ext cx="392113" cy="11763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Hoa1"/>
          <p:cNvPicPr>
            <a:picLocks noChangeAspect="1" noChangeArrowheads="1" noCrop="1"/>
          </p:cNvPicPr>
          <p:nvPr/>
        </p:nvPicPr>
        <p:blipFill>
          <a:blip r:embed="rId1"/>
          <a:srcRect/>
          <a:stretch>
            <a:fillRect/>
          </a:stretch>
        </p:blipFill>
        <p:spPr bwMode="auto">
          <a:xfrm flipH="1">
            <a:off x="-599095" y="1450777"/>
            <a:ext cx="1774825" cy="26622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icture3"/>
          <p:cNvPicPr>
            <a:picLocks noChangeAspect="1" noChangeArrowheads="1" noCrop="1"/>
          </p:cNvPicPr>
          <p:nvPr/>
        </p:nvPicPr>
        <p:blipFill>
          <a:blip r:embed="rId2"/>
          <a:srcRect/>
          <a:stretch>
            <a:fillRect/>
          </a:stretch>
        </p:blipFill>
        <p:spPr bwMode="auto">
          <a:xfrm>
            <a:off x="945278" y="1698427"/>
            <a:ext cx="392113" cy="11763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0" descr="012"/>
          <p:cNvPicPr>
            <a:picLocks noChangeAspect="1" noChangeArrowheads="1" noCrop="1"/>
          </p:cNvPicPr>
          <p:nvPr/>
        </p:nvPicPr>
        <p:blipFill>
          <a:blip r:embed="rId3"/>
          <a:srcRect/>
          <a:stretch>
            <a:fillRect/>
          </a:stretch>
        </p:blipFill>
        <p:spPr bwMode="auto">
          <a:xfrm>
            <a:off x="11430" y="0"/>
            <a:ext cx="1403350" cy="932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descr="012"/>
          <p:cNvPicPr>
            <a:picLocks noChangeAspect="1" noChangeArrowheads="1" noCrop="1"/>
          </p:cNvPicPr>
          <p:nvPr/>
        </p:nvPicPr>
        <p:blipFill>
          <a:blip r:embed="rId3"/>
          <a:srcRect/>
          <a:stretch>
            <a:fillRect/>
          </a:stretch>
        </p:blipFill>
        <p:spPr bwMode="auto">
          <a:xfrm rot="16200000">
            <a:off x="-116779" y="3879883"/>
            <a:ext cx="1158280" cy="136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2" descr="012"/>
          <p:cNvPicPr>
            <a:picLocks noChangeAspect="1" noChangeArrowheads="1" noCrop="1"/>
          </p:cNvPicPr>
          <p:nvPr/>
        </p:nvPicPr>
        <p:blipFill>
          <a:blip r:embed="rId3"/>
          <a:srcRect/>
          <a:stretch>
            <a:fillRect/>
          </a:stretch>
        </p:blipFill>
        <p:spPr bwMode="auto">
          <a:xfrm rot="10800000">
            <a:off x="7831325" y="4084788"/>
            <a:ext cx="1403350" cy="932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012"/>
          <p:cNvPicPr>
            <a:picLocks noChangeAspect="1" noChangeArrowheads="1" noCrop="1"/>
          </p:cNvPicPr>
          <p:nvPr/>
        </p:nvPicPr>
        <p:blipFill>
          <a:blip r:embed="rId3"/>
          <a:srcRect/>
          <a:stretch>
            <a:fillRect/>
          </a:stretch>
        </p:blipFill>
        <p:spPr bwMode="auto">
          <a:xfrm rot="10800000">
            <a:off x="7962029" y="-35965"/>
            <a:ext cx="1403350" cy="932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7" descr="11_2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0103" y="1040012"/>
            <a:ext cx="3542727" cy="132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WordArt 9"/>
          <p:cNvSpPr>
            <a:spLocks noChangeArrowheads="1" noChangeShapeType="1" noTextEdit="1"/>
          </p:cNvSpPr>
          <p:nvPr/>
        </p:nvSpPr>
        <p:spPr bwMode="auto">
          <a:xfrm>
            <a:off x="1575185" y="738782"/>
            <a:ext cx="6267188" cy="3090509"/>
          </a:xfrm>
          <a:prstGeom prst="rect">
            <a:avLst/>
          </a:prstGeom>
        </p:spPr>
        <p:txBody>
          <a:bodyPr spcFirstLastPara="1" wrap="none" fromWordArt="1">
            <a:prstTxWarp prst="textArchUp">
              <a:avLst>
                <a:gd name="adj" fmla="val 10800004"/>
              </a:avLst>
            </a:prstTxWarp>
          </a:bodyPr>
          <a:lstStyle/>
          <a:p>
            <a:pPr algn="ctr"/>
            <a:r>
              <a:rPr lang="en-US" sz="2100" i="1" kern="10" dirty="0" err="1">
                <a:ln w="9525">
                  <a:solidFill>
                    <a:srgbClr val="FF0000"/>
                  </a:solidFill>
                  <a:round/>
                </a:ln>
                <a:solidFill>
                  <a:srgbClr val="0000FF"/>
                </a:solidFill>
                <a:latin typeface="Times New Roman" panose="02020603050405020304"/>
                <a:cs typeface="Times New Roman" panose="02020603050405020304"/>
              </a:rPr>
              <a:t>Nhiệt</a:t>
            </a:r>
            <a:r>
              <a:rPr lang="en-US" sz="2100" i="1" kern="10" dirty="0">
                <a:ln w="9525">
                  <a:solidFill>
                    <a:srgbClr val="FF0000"/>
                  </a:solidFill>
                  <a:round/>
                </a:ln>
                <a:solidFill>
                  <a:srgbClr val="0000FF"/>
                </a:solidFill>
                <a:latin typeface="Times New Roman" panose="02020603050405020304"/>
                <a:cs typeface="Times New Roman" panose="02020603050405020304"/>
              </a:rPr>
              <a:t> </a:t>
            </a:r>
            <a:r>
              <a:rPr lang="en-US" sz="2100" i="1" kern="10" dirty="0" err="1">
                <a:ln w="9525">
                  <a:solidFill>
                    <a:srgbClr val="FF0000"/>
                  </a:solidFill>
                  <a:round/>
                </a:ln>
                <a:solidFill>
                  <a:srgbClr val="0000FF"/>
                </a:solidFill>
                <a:latin typeface="Times New Roman" panose="02020603050405020304"/>
                <a:cs typeface="Times New Roman" panose="02020603050405020304"/>
              </a:rPr>
              <a:t>liệt</a:t>
            </a:r>
            <a:r>
              <a:rPr lang="en-US" sz="2100" i="1" kern="10" dirty="0">
                <a:ln w="9525">
                  <a:solidFill>
                    <a:srgbClr val="FF0000"/>
                  </a:solidFill>
                  <a:round/>
                </a:ln>
                <a:solidFill>
                  <a:srgbClr val="0000FF"/>
                </a:solidFill>
                <a:latin typeface="Times New Roman" panose="02020603050405020304"/>
                <a:cs typeface="Times New Roman" panose="02020603050405020304"/>
              </a:rPr>
              <a:t> </a:t>
            </a:r>
            <a:r>
              <a:rPr lang="en-US" sz="2100" i="1" kern="10" dirty="0" err="1">
                <a:ln w="9525">
                  <a:solidFill>
                    <a:srgbClr val="FF0000"/>
                  </a:solidFill>
                  <a:round/>
                </a:ln>
                <a:solidFill>
                  <a:srgbClr val="0000FF"/>
                </a:solidFill>
                <a:latin typeface="Times New Roman" panose="02020603050405020304"/>
                <a:cs typeface="Times New Roman" panose="02020603050405020304"/>
              </a:rPr>
              <a:t>chào</a:t>
            </a:r>
            <a:r>
              <a:rPr lang="en-US" sz="2100" i="1" kern="10" dirty="0">
                <a:ln w="9525">
                  <a:solidFill>
                    <a:srgbClr val="FF0000"/>
                  </a:solidFill>
                  <a:round/>
                </a:ln>
                <a:solidFill>
                  <a:srgbClr val="0000FF"/>
                </a:solidFill>
                <a:latin typeface="Times New Roman" panose="02020603050405020304"/>
                <a:cs typeface="Times New Roman" panose="02020603050405020304"/>
              </a:rPr>
              <a:t> </a:t>
            </a:r>
            <a:r>
              <a:rPr lang="en-US" sz="2100" i="1" kern="10" dirty="0" err="1">
                <a:ln w="9525">
                  <a:solidFill>
                    <a:srgbClr val="FF0000"/>
                  </a:solidFill>
                  <a:round/>
                </a:ln>
                <a:solidFill>
                  <a:srgbClr val="0000FF"/>
                </a:solidFill>
                <a:latin typeface="Times New Roman" panose="02020603050405020304"/>
                <a:cs typeface="Times New Roman" panose="02020603050405020304"/>
              </a:rPr>
              <a:t>mừng</a:t>
            </a:r>
            <a:endParaRPr lang="en-US" sz="2100" i="1" kern="10" dirty="0">
              <a:ln w="9525">
                <a:solidFill>
                  <a:srgbClr val="FF0000"/>
                </a:solidFill>
                <a:round/>
              </a:ln>
              <a:solidFill>
                <a:srgbClr val="0000FF"/>
              </a:solidFill>
              <a:latin typeface="Times New Roman" panose="02020603050405020304"/>
              <a:cs typeface="Times New Roman" panose="02020603050405020304"/>
            </a:endParaRPr>
          </a:p>
        </p:txBody>
      </p:sp>
      <p:sp>
        <p:nvSpPr>
          <p:cNvPr id="12" name="WordArt 14"/>
          <p:cNvSpPr>
            <a:spLocks noChangeArrowheads="1" noChangeShapeType="1" noTextEdit="1"/>
          </p:cNvSpPr>
          <p:nvPr/>
        </p:nvSpPr>
        <p:spPr bwMode="auto">
          <a:xfrm>
            <a:off x="1027828" y="2343269"/>
            <a:ext cx="7800975" cy="897731"/>
          </a:xfrm>
          <a:prstGeom prst="rect">
            <a:avLst/>
          </a:prstGeom>
        </p:spPr>
        <p:txBody>
          <a:bodyPr wrap="none" fromWordArt="1">
            <a:prstTxWarp prst="textPlain">
              <a:avLst>
                <a:gd name="adj" fmla="val 49323"/>
              </a:avLst>
            </a:prstTxWarp>
          </a:bodyPr>
          <a:lstStyle/>
          <a:p>
            <a:pPr algn="ctr"/>
            <a:r>
              <a:rPr lang="en-US" sz="2275" b="1" i="1" kern="10" dirty="0">
                <a:ln w="12700">
                  <a:solidFill>
                    <a:srgbClr val="FF0000"/>
                  </a:solidFill>
                  <a:round/>
                </a:ln>
                <a:solidFill>
                  <a:srgbClr val="0000FF"/>
                </a:solidFill>
                <a:effectLst>
                  <a:outerShdw dist="35921" dir="2700000" sy="50000" kx="2115830" algn="bl" rotWithShape="0">
                    <a:srgbClr val="C0C0C0">
                      <a:alpha val="79999"/>
                    </a:srgbClr>
                  </a:outerShdw>
                </a:effectLst>
                <a:latin typeface="Arial" panose="020B0604020202020204"/>
                <a:cs typeface="Arial" panose="020B0604020202020204"/>
              </a:rPr>
              <a:t> </a:t>
            </a:r>
            <a:r>
              <a:rPr lang="en-US" sz="2275" b="1" i="1" kern="10" dirty="0" err="1">
                <a:ln w="12700">
                  <a:solidFill>
                    <a:srgbClr val="FF0000"/>
                  </a:solidFill>
                  <a:round/>
                </a:ln>
                <a:solidFill>
                  <a:srgbClr val="0000FF"/>
                </a:solidFill>
                <a:effectLst>
                  <a:outerShdw dist="35921" dir="2700000" sy="50000" kx="2115830" algn="bl" rotWithShape="0">
                    <a:srgbClr val="C0C0C0">
                      <a:alpha val="79999"/>
                    </a:srgbClr>
                  </a:outerShdw>
                </a:effectLst>
                <a:latin typeface="Arial" panose="020B0604020202020204"/>
                <a:cs typeface="Arial" panose="020B0604020202020204"/>
              </a:rPr>
              <a:t>Các</a:t>
            </a:r>
            <a:r>
              <a:rPr lang="en-US" sz="2275" b="1" i="1" kern="10" dirty="0">
                <a:ln w="12700">
                  <a:solidFill>
                    <a:srgbClr val="FF0000"/>
                  </a:solidFill>
                  <a:round/>
                </a:ln>
                <a:solidFill>
                  <a:srgbClr val="0000FF"/>
                </a:solidFill>
                <a:effectLst>
                  <a:outerShdw dist="35921" dir="2700000" sy="50000" kx="2115830" algn="bl" rotWithShape="0">
                    <a:srgbClr val="C0C0C0">
                      <a:alpha val="79999"/>
                    </a:srgbClr>
                  </a:outerShdw>
                </a:effectLst>
                <a:latin typeface="Arial" panose="020B0604020202020204"/>
                <a:cs typeface="Arial" panose="020B0604020202020204"/>
              </a:rPr>
              <a:t> </a:t>
            </a:r>
            <a:r>
              <a:rPr lang="en-US" sz="2275" b="1" i="1" kern="10" dirty="0" err="1">
                <a:ln w="12700">
                  <a:solidFill>
                    <a:srgbClr val="FF0000"/>
                  </a:solidFill>
                  <a:round/>
                </a:ln>
                <a:solidFill>
                  <a:srgbClr val="0000FF"/>
                </a:solidFill>
                <a:effectLst>
                  <a:outerShdw dist="35921" dir="2700000" sy="50000" kx="2115830" algn="bl" rotWithShape="0">
                    <a:srgbClr val="C0C0C0">
                      <a:alpha val="79999"/>
                    </a:srgbClr>
                  </a:outerShdw>
                </a:effectLst>
                <a:latin typeface="Arial" panose="020B0604020202020204"/>
                <a:cs typeface="Arial" panose="020B0604020202020204"/>
              </a:rPr>
              <a:t>thầy</a:t>
            </a:r>
            <a:r>
              <a:rPr lang="en-US" sz="2275" b="1" i="1" kern="10" dirty="0">
                <a:ln w="12700">
                  <a:solidFill>
                    <a:srgbClr val="FF0000"/>
                  </a:solidFill>
                  <a:round/>
                </a:ln>
                <a:solidFill>
                  <a:srgbClr val="0000FF"/>
                </a:solidFill>
                <a:effectLst>
                  <a:outerShdw dist="35921" dir="2700000" sy="50000" kx="2115830" algn="bl" rotWithShape="0">
                    <a:srgbClr val="C0C0C0">
                      <a:alpha val="79999"/>
                    </a:srgbClr>
                  </a:outerShdw>
                </a:effectLst>
                <a:latin typeface="Arial" panose="020B0604020202020204"/>
                <a:cs typeface="Arial" panose="020B0604020202020204"/>
              </a:rPr>
              <a:t> </a:t>
            </a:r>
            <a:r>
              <a:rPr lang="en-US" sz="2275" b="1" i="1" kern="10" dirty="0" err="1">
                <a:ln w="12700">
                  <a:solidFill>
                    <a:srgbClr val="FF0000"/>
                  </a:solidFill>
                  <a:round/>
                </a:ln>
                <a:solidFill>
                  <a:srgbClr val="0000FF"/>
                </a:solidFill>
                <a:effectLst>
                  <a:outerShdw dist="35921" dir="2700000" sy="50000" kx="2115830" algn="bl" rotWithShape="0">
                    <a:srgbClr val="C0C0C0">
                      <a:alpha val="79999"/>
                    </a:srgbClr>
                  </a:outerShdw>
                </a:effectLst>
                <a:latin typeface="Arial" panose="020B0604020202020204"/>
                <a:cs typeface="Arial" panose="020B0604020202020204"/>
              </a:rPr>
              <a:t>cô</a:t>
            </a:r>
            <a:r>
              <a:rPr lang="en-US" sz="2275" b="1" i="1" kern="10" dirty="0">
                <a:ln w="12700">
                  <a:solidFill>
                    <a:srgbClr val="FF0000"/>
                  </a:solidFill>
                  <a:round/>
                </a:ln>
                <a:solidFill>
                  <a:srgbClr val="0000FF"/>
                </a:solidFill>
                <a:effectLst>
                  <a:outerShdw dist="35921" dir="2700000" sy="50000" kx="2115830" algn="bl" rotWithShape="0">
                    <a:srgbClr val="C0C0C0">
                      <a:alpha val="79999"/>
                    </a:srgbClr>
                  </a:outerShdw>
                </a:effectLst>
                <a:latin typeface="Arial" panose="020B0604020202020204"/>
                <a:cs typeface="Arial" panose="020B0604020202020204"/>
              </a:rPr>
              <a:t> </a:t>
            </a:r>
            <a:r>
              <a:rPr lang="en-US" sz="2275" b="1" i="1" kern="10" dirty="0" err="1">
                <a:ln w="12700">
                  <a:solidFill>
                    <a:srgbClr val="FF0000"/>
                  </a:solidFill>
                  <a:round/>
                </a:ln>
                <a:solidFill>
                  <a:srgbClr val="0000FF"/>
                </a:solidFill>
                <a:effectLst>
                  <a:outerShdw dist="35921" dir="2700000" sy="50000" kx="2115830" algn="bl" rotWithShape="0">
                    <a:srgbClr val="C0C0C0">
                      <a:alpha val="79999"/>
                    </a:srgbClr>
                  </a:outerShdw>
                </a:effectLst>
                <a:latin typeface="Arial" panose="020B0604020202020204"/>
                <a:cs typeface="Arial" panose="020B0604020202020204"/>
              </a:rPr>
              <a:t>giáo</a:t>
            </a:r>
            <a:r>
              <a:rPr lang="en-US" sz="2275" b="1" i="1" kern="10" dirty="0">
                <a:ln w="12700">
                  <a:solidFill>
                    <a:srgbClr val="FF0000"/>
                  </a:solidFill>
                  <a:round/>
                </a:ln>
                <a:solidFill>
                  <a:srgbClr val="0000FF"/>
                </a:solidFill>
                <a:effectLst>
                  <a:outerShdw dist="35921" dir="2700000" sy="50000" kx="2115830" algn="bl" rotWithShape="0">
                    <a:srgbClr val="C0C0C0">
                      <a:alpha val="79999"/>
                    </a:srgbClr>
                  </a:outerShdw>
                </a:effectLst>
                <a:latin typeface="Arial" panose="020B0604020202020204"/>
                <a:cs typeface="Arial" panose="020B0604020202020204"/>
              </a:rPr>
              <a:t> </a:t>
            </a:r>
            <a:r>
              <a:rPr lang="en-US" sz="2275" b="1" i="1" kern="10" dirty="0" err="1">
                <a:ln w="12700">
                  <a:solidFill>
                    <a:srgbClr val="FF0000"/>
                  </a:solidFill>
                  <a:round/>
                </a:ln>
                <a:solidFill>
                  <a:srgbClr val="0000FF"/>
                </a:solidFill>
                <a:effectLst>
                  <a:outerShdw dist="35921" dir="2700000" sy="50000" kx="2115830" algn="bl" rotWithShape="0">
                    <a:srgbClr val="C0C0C0">
                      <a:alpha val="79999"/>
                    </a:srgbClr>
                  </a:outerShdw>
                </a:effectLst>
                <a:latin typeface="Arial" panose="020B0604020202020204"/>
                <a:cs typeface="Arial" panose="020B0604020202020204"/>
              </a:rPr>
              <a:t>về</a:t>
            </a:r>
            <a:r>
              <a:rPr lang="en-US" sz="2275" b="1" i="1" kern="10" dirty="0">
                <a:ln w="12700">
                  <a:solidFill>
                    <a:srgbClr val="FF0000"/>
                  </a:solidFill>
                  <a:round/>
                </a:ln>
                <a:solidFill>
                  <a:srgbClr val="0000FF"/>
                </a:solidFill>
                <a:effectLst>
                  <a:outerShdw dist="35921" dir="2700000" sy="50000" kx="2115830" algn="bl" rotWithShape="0">
                    <a:srgbClr val="C0C0C0">
                      <a:alpha val="79999"/>
                    </a:srgbClr>
                  </a:outerShdw>
                </a:effectLst>
                <a:latin typeface="Arial" panose="020B0604020202020204"/>
                <a:cs typeface="Arial" panose="020B0604020202020204"/>
              </a:rPr>
              <a:t> thăm lớp </a:t>
            </a:r>
            <a:r>
              <a:rPr lang="en-US" sz="2275" b="1" i="1" kern="10" dirty="0" err="1">
                <a:ln w="12700">
                  <a:solidFill>
                    <a:srgbClr val="FF0000"/>
                  </a:solidFill>
                  <a:round/>
                </a:ln>
                <a:solidFill>
                  <a:srgbClr val="0000FF"/>
                </a:solidFill>
                <a:effectLst>
                  <a:outerShdw dist="35921" dir="2700000" sy="50000" kx="2115830" algn="bl" rotWithShape="0">
                    <a:srgbClr val="C0C0C0">
                      <a:alpha val="79999"/>
                    </a:srgbClr>
                  </a:outerShdw>
                </a:effectLst>
                <a:latin typeface="Arial" panose="020B0604020202020204"/>
                <a:cs typeface="Arial" panose="020B0604020202020204"/>
              </a:rPr>
              <a:t>dự</a:t>
            </a:r>
            <a:r>
              <a:rPr lang="en-US" sz="2275" b="1" i="1" kern="10" dirty="0">
                <a:ln w="12700">
                  <a:solidFill>
                    <a:srgbClr val="FF0000"/>
                  </a:solidFill>
                  <a:round/>
                </a:ln>
                <a:solidFill>
                  <a:srgbClr val="0000FF"/>
                </a:solidFill>
                <a:effectLst>
                  <a:outerShdw dist="35921" dir="2700000" sy="50000" kx="2115830" algn="bl" rotWithShape="0">
                    <a:srgbClr val="C0C0C0">
                      <a:alpha val="79999"/>
                    </a:srgbClr>
                  </a:outerShdw>
                </a:effectLst>
                <a:latin typeface="Arial" panose="020B0604020202020204"/>
                <a:cs typeface="Arial" panose="020B0604020202020204"/>
              </a:rPr>
              <a:t> </a:t>
            </a:r>
            <a:r>
              <a:rPr lang="en-US" sz="2275" b="1" i="1" kern="10" dirty="0" err="1">
                <a:ln w="12700">
                  <a:solidFill>
                    <a:srgbClr val="FF0000"/>
                  </a:solidFill>
                  <a:round/>
                </a:ln>
                <a:solidFill>
                  <a:srgbClr val="0000FF"/>
                </a:solidFill>
                <a:effectLst>
                  <a:outerShdw dist="35921" dir="2700000" sy="50000" kx="2115830" algn="bl" rotWithShape="0">
                    <a:srgbClr val="C0C0C0">
                      <a:alpha val="79999"/>
                    </a:srgbClr>
                  </a:outerShdw>
                </a:effectLst>
                <a:latin typeface="Arial" panose="020B0604020202020204"/>
                <a:cs typeface="Arial" panose="020B0604020202020204"/>
              </a:rPr>
              <a:t>giờ</a:t>
            </a:r>
            <a:endParaRPr lang="en-US" sz="2275" b="1" i="1" kern="10" dirty="0">
              <a:ln w="12700">
                <a:solidFill>
                  <a:srgbClr val="FF0000"/>
                </a:solidFill>
                <a:round/>
              </a:ln>
              <a:solidFill>
                <a:srgbClr val="0000FF"/>
              </a:solidFill>
              <a:effectLst>
                <a:outerShdw dist="35921" dir="2700000" sy="50000" kx="2115830" algn="bl" rotWithShape="0">
                  <a:srgbClr val="C0C0C0">
                    <a:alpha val="79999"/>
                  </a:srgbClr>
                </a:outerShdw>
              </a:effectLst>
              <a:latin typeface="Arial" panose="020B0604020202020204"/>
              <a:cs typeface="Arial" panose="020B0604020202020204"/>
            </a:endParaRPr>
          </a:p>
        </p:txBody>
      </p:sp>
      <p:sp>
        <p:nvSpPr>
          <p:cNvPr id="13" name="Text Box 15"/>
          <p:cNvSpPr txBox="1">
            <a:spLocks noChangeArrowheads="1"/>
          </p:cNvSpPr>
          <p:nvPr/>
        </p:nvSpPr>
        <p:spPr bwMode="auto">
          <a:xfrm>
            <a:off x="1624330" y="3381318"/>
            <a:ext cx="7759700" cy="149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2275" b="1" dirty="0">
                <a:solidFill>
                  <a:srgbClr val="FF0000"/>
                </a:solidFill>
                <a:latin typeface="Times New Roman" panose="02020603050405020304" charset="0"/>
                <a:cs typeface="Times New Roman" panose="02020603050405020304" charset="0"/>
              </a:rPr>
              <a:t>MÔN TIẾNG VIỆT – LỚP 1</a:t>
            </a:r>
            <a:endParaRPr lang="en-US" sz="2275" b="1" dirty="0">
              <a:solidFill>
                <a:srgbClr val="FF0000"/>
              </a:solidFill>
              <a:latin typeface="Times New Roman" panose="02020603050405020304" charset="0"/>
              <a:cs typeface="Times New Roman" panose="02020603050405020304" charset="0"/>
            </a:endParaRPr>
          </a:p>
          <a:p>
            <a:r>
              <a:rPr lang="en-US" sz="2275" b="1" dirty="0" err="1">
                <a:solidFill>
                  <a:srgbClr val="FF0000"/>
                </a:solidFill>
                <a:latin typeface="Times New Roman" panose="02020603050405020304" charset="0"/>
                <a:cs typeface="Times New Roman" panose="02020603050405020304" charset="0"/>
              </a:rPr>
              <a:t>Bài</a:t>
            </a:r>
            <a:r>
              <a:rPr lang="en-US" sz="2275" b="1" dirty="0">
                <a:solidFill>
                  <a:srgbClr val="FF0000"/>
                </a:solidFill>
                <a:latin typeface="Times New Roman" panose="02020603050405020304" charset="0"/>
                <a:cs typeface="Times New Roman" panose="02020603050405020304" charset="0"/>
              </a:rPr>
              <a:t> 3: Câu hỏi của sói </a:t>
            </a:r>
            <a:endParaRPr lang="en-US" sz="2275" b="1" dirty="0">
              <a:solidFill>
                <a:srgbClr val="FF0000"/>
              </a:solidFill>
              <a:latin typeface="Times New Roman" panose="02020603050405020304" charset="0"/>
              <a:cs typeface="Times New Roman" panose="02020603050405020304" charset="0"/>
            </a:endParaRPr>
          </a:p>
          <a:p>
            <a:r>
              <a:rPr lang="en-US" sz="2275" b="1" dirty="0" err="1">
                <a:solidFill>
                  <a:srgbClr val="0000FF"/>
                </a:solidFill>
                <a:latin typeface="Times New Roman" panose="02020603050405020304" charset="0"/>
                <a:cs typeface="Times New Roman" panose="02020603050405020304" charset="0"/>
              </a:rPr>
              <a:t>Giáo</a:t>
            </a:r>
            <a:r>
              <a:rPr lang="en-US" sz="2275" b="1" dirty="0">
                <a:solidFill>
                  <a:srgbClr val="0000FF"/>
                </a:solidFill>
                <a:latin typeface="Times New Roman" panose="02020603050405020304" charset="0"/>
                <a:cs typeface="Times New Roman" panose="02020603050405020304" charset="0"/>
              </a:rPr>
              <a:t> </a:t>
            </a:r>
            <a:r>
              <a:rPr lang="en-US" sz="2275" b="1" dirty="0" err="1">
                <a:solidFill>
                  <a:srgbClr val="0000FF"/>
                </a:solidFill>
                <a:latin typeface="Times New Roman" panose="02020603050405020304" charset="0"/>
                <a:cs typeface="Times New Roman" panose="02020603050405020304" charset="0"/>
              </a:rPr>
              <a:t>viên</a:t>
            </a:r>
            <a:r>
              <a:rPr lang="en-US" sz="2275" b="1" dirty="0">
                <a:solidFill>
                  <a:srgbClr val="0000FF"/>
                </a:solidFill>
                <a:latin typeface="Times New Roman" panose="02020603050405020304" charset="0"/>
                <a:cs typeface="Times New Roman" panose="02020603050405020304" charset="0"/>
              </a:rPr>
              <a:t> : </a:t>
            </a:r>
            <a:r>
              <a:rPr lang="en-US" sz="2275" b="1" dirty="0" err="1">
                <a:solidFill>
                  <a:srgbClr val="0000FF"/>
                </a:solidFill>
                <a:latin typeface="Times New Roman" panose="02020603050405020304" charset="0"/>
                <a:cs typeface="Times New Roman" panose="02020603050405020304" charset="0"/>
              </a:rPr>
              <a:t>Phạm Thị Thu Hà</a:t>
            </a:r>
            <a:endParaRPr lang="en-US" sz="2275" b="1" dirty="0">
              <a:solidFill>
                <a:srgbClr val="0000FF"/>
              </a:solidFill>
              <a:latin typeface="Times New Roman" panose="02020603050405020304" charset="0"/>
              <a:cs typeface="Times New Roman" panose="02020603050405020304" charset="0"/>
            </a:endParaRPr>
          </a:p>
          <a:p>
            <a:r>
              <a:rPr lang="en-US" sz="2275" b="1" dirty="0" err="1">
                <a:solidFill>
                  <a:srgbClr val="0000FF"/>
                </a:solidFill>
                <a:latin typeface="Times New Roman" panose="02020603050405020304" charset="0"/>
                <a:cs typeface="Times New Roman" panose="02020603050405020304" charset="0"/>
              </a:rPr>
              <a:t>Trường</a:t>
            </a:r>
            <a:r>
              <a:rPr lang="en-US" sz="2275" b="1" dirty="0">
                <a:solidFill>
                  <a:srgbClr val="0000FF"/>
                </a:solidFill>
                <a:latin typeface="Times New Roman" panose="02020603050405020304" charset="0"/>
                <a:cs typeface="Times New Roman" panose="02020603050405020304" charset="0"/>
              </a:rPr>
              <a:t> </a:t>
            </a:r>
            <a:r>
              <a:rPr lang="en-US" sz="2275" b="1" dirty="0" err="1">
                <a:solidFill>
                  <a:srgbClr val="0000FF"/>
                </a:solidFill>
                <a:latin typeface="Times New Roman" panose="02020603050405020304" charset="0"/>
                <a:cs typeface="Times New Roman" panose="02020603050405020304" charset="0"/>
              </a:rPr>
              <a:t>Tiểu</a:t>
            </a:r>
            <a:r>
              <a:rPr lang="en-US" sz="2275" b="1" dirty="0">
                <a:solidFill>
                  <a:srgbClr val="0000FF"/>
                </a:solidFill>
                <a:latin typeface="Times New Roman" panose="02020603050405020304" charset="0"/>
                <a:cs typeface="Times New Roman" panose="02020603050405020304" charset="0"/>
              </a:rPr>
              <a:t> </a:t>
            </a:r>
            <a:r>
              <a:rPr lang="en-US" sz="2275" b="1" dirty="0" err="1">
                <a:solidFill>
                  <a:srgbClr val="0000FF"/>
                </a:solidFill>
                <a:latin typeface="Times New Roman" panose="02020603050405020304" charset="0"/>
                <a:cs typeface="Times New Roman" panose="02020603050405020304" charset="0"/>
              </a:rPr>
              <a:t>học</a:t>
            </a:r>
            <a:r>
              <a:rPr lang="en-US" sz="2275" b="1" dirty="0">
                <a:solidFill>
                  <a:srgbClr val="0000FF"/>
                </a:solidFill>
                <a:latin typeface="Times New Roman" panose="02020603050405020304" charset="0"/>
                <a:cs typeface="Times New Roman" panose="02020603050405020304" charset="0"/>
              </a:rPr>
              <a:t> Đoàn Lập</a:t>
            </a:r>
            <a:endParaRPr lang="en-US" sz="2275" b="1" dirty="0">
              <a:solidFill>
                <a:srgbClr val="0000FF"/>
              </a:solidFill>
              <a:latin typeface="Times New Roman" panose="02020603050405020304" charset="0"/>
              <a:cs typeface="Times New Roman" panose="02020603050405020304" charset="0"/>
            </a:endParaRPr>
          </a:p>
        </p:txBody>
      </p:sp>
      <p:pic>
        <p:nvPicPr>
          <p:cNvPr id="14" name="Picture 16" descr="N3"/>
          <p:cNvPicPr>
            <a:picLocks noChangeAspect="1" noChangeArrowheads="1"/>
          </p:cNvPicPr>
          <p:nvPr/>
        </p:nvPicPr>
        <p:blipFill>
          <a:blip r:embed="rId5"/>
          <a:srcRect/>
          <a:stretch>
            <a:fillRect/>
          </a:stretch>
        </p:blipFill>
        <p:spPr bwMode="auto">
          <a:xfrm flipV="1">
            <a:off x="-195076" y="-231701"/>
            <a:ext cx="9579107" cy="2681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7" descr="N3"/>
          <p:cNvPicPr>
            <a:picLocks noChangeAspect="1" noChangeArrowheads="1"/>
          </p:cNvPicPr>
          <p:nvPr/>
        </p:nvPicPr>
        <p:blipFill>
          <a:blip r:embed="rId5"/>
          <a:srcRect/>
          <a:stretch>
            <a:fillRect/>
          </a:stretch>
        </p:blipFill>
        <p:spPr bwMode="auto">
          <a:xfrm rot="5400000">
            <a:off x="-2774633" y="2510565"/>
            <a:ext cx="5572125" cy="25453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descr="N3"/>
          <p:cNvPicPr>
            <a:picLocks noChangeAspect="1" noChangeArrowheads="1"/>
          </p:cNvPicPr>
          <p:nvPr/>
        </p:nvPicPr>
        <p:blipFill>
          <a:blip r:embed="rId5"/>
          <a:srcRect/>
          <a:stretch>
            <a:fillRect/>
          </a:stretch>
        </p:blipFill>
        <p:spPr bwMode="auto">
          <a:xfrm rot="5400000">
            <a:off x="6468807" y="2294314"/>
            <a:ext cx="5504844" cy="24827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9" descr="N3"/>
          <p:cNvPicPr>
            <a:picLocks noChangeAspect="1" noChangeArrowheads="1"/>
          </p:cNvPicPr>
          <p:nvPr/>
        </p:nvPicPr>
        <p:blipFill>
          <a:blip r:embed="rId5"/>
          <a:srcRect/>
          <a:stretch>
            <a:fillRect/>
          </a:stretch>
        </p:blipFill>
        <p:spPr bwMode="auto">
          <a:xfrm>
            <a:off x="-222118" y="5085934"/>
            <a:ext cx="9319208" cy="169882"/>
          </a:xfrm>
          <a:prstGeom prst="rect">
            <a:avLst/>
          </a:prstGeom>
          <a:noFill/>
          <a:extLst>
            <a:ext uri="{909E8E84-426E-40DD-AFC4-6F175D3DCCD1}">
              <a14:hiddenFill xmlns:a14="http://schemas.microsoft.com/office/drawing/2010/main">
                <a:solidFill>
                  <a:srgbClr val="FFFFFF"/>
                </a:solidFill>
              </a14:hiddenFill>
            </a:ext>
          </a:extLst>
        </p:spPr>
      </p:pic>
      <p:pic>
        <p:nvPicPr>
          <p:cNvPr id="18" name="YeuLamLopMotOi-ThuyDuong-6802113 00_00_00-00_01_49.mp3">
            <a:hlinkClick r:id="" action="ppaction://media"/>
          </p:cNvPr>
          <p:cNvPicPr>
            <a:picLocks noChangeAspect="1"/>
          </p:cNvPicPr>
          <p:nvPr>
            <a:audioFile r:link="rId6"/>
            <p:extLst>
              <p:ext uri="{DAA4B4D4-6D71-4841-9C94-3DE7FCFB9230}">
                <p14:media xmlns:p14="http://schemas.microsoft.com/office/powerpoint/2010/main" r:embed="rId7"/>
              </p:ext>
            </p:extLst>
          </p:nvPr>
        </p:nvPicPr>
        <p:blipFill>
          <a:blip r:embed="rId8"/>
          <a:stretch>
            <a:fillRect/>
          </a:stretch>
        </p:blipFill>
        <p:spPr>
          <a:xfrm>
            <a:off x="7356597" y="4564361"/>
            <a:ext cx="457200" cy="457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8669" fill="hold"/>
                                        <p:tgtEl>
                                          <p:spTgt spid="18"/>
                                        </p:tgtEl>
                                      </p:cBhvr>
                                    </p:cmd>
                                  </p:childTnLst>
                                </p:cTn>
                              </p:par>
                              <p:par>
                                <p:cTn id="7" presetID="53" presetClass="entr" presetSubtype="16"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animEffect transition="in" filter="fade">
                                      <p:cBhvr>
                                        <p:cTn id="11" dur="500"/>
                                        <p:tgtEl>
                                          <p:spTgt spid="11"/>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ox(in)">
                                      <p:cBhvr>
                                        <p:cTn id="14" dur="500"/>
                                        <p:tgtEl>
                                          <p:spTgt spid="12"/>
                                        </p:tgtEl>
                                      </p:cBhvr>
                                    </p:animEffect>
                                  </p:childTnLst>
                                </p:cTn>
                              </p:par>
                              <p:par>
                                <p:cTn id="15" presetID="21" presetClass="emph" presetSubtype="0" repeatCount="indefinite" fill="hold" grpId="1" nodeType="withEffect">
                                  <p:stCondLst>
                                    <p:cond delay="0"/>
                                  </p:stCondLst>
                                  <p:childTnLst>
                                    <p:animClr clrSpc="hsl" dir="cw">
                                      <p:cBhvr override="childStyle">
                                        <p:cTn id="16" dur="500" fill="hold"/>
                                        <p:tgtEl>
                                          <p:spTgt spid="12"/>
                                        </p:tgtEl>
                                        <p:attrNameLst>
                                          <p:attrName>style.color</p:attrName>
                                        </p:attrNameLst>
                                      </p:cBhvr>
                                      <p:by>
                                        <p:hsl h="7200000" s="0" l="0"/>
                                      </p:by>
                                    </p:animClr>
                                    <p:animClr clrSpc="hsl" dir="cw">
                                      <p:cBhvr>
                                        <p:cTn id="17" dur="500" fill="hold"/>
                                        <p:tgtEl>
                                          <p:spTgt spid="12"/>
                                        </p:tgtEl>
                                        <p:attrNameLst>
                                          <p:attrName>fillcolor</p:attrName>
                                        </p:attrNameLst>
                                      </p:cBhvr>
                                      <p:by>
                                        <p:hsl h="7200000" s="0" l="0"/>
                                      </p:by>
                                    </p:animClr>
                                    <p:animClr clrSpc="hsl" dir="cw">
                                      <p:cBhvr>
                                        <p:cTn id="18" dur="500" fill="hold"/>
                                        <p:tgtEl>
                                          <p:spTgt spid="12"/>
                                        </p:tgtEl>
                                        <p:attrNameLst>
                                          <p:attrName>stroke.color</p:attrName>
                                        </p:attrNameLst>
                                      </p:cBhvr>
                                      <p:by>
                                        <p:hsl h="7200000" s="0" l="0"/>
                                      </p:by>
                                    </p:animClr>
                                    <p:set>
                                      <p:cBhvr>
                                        <p:cTn id="19" dur="500" fill="hold"/>
                                        <p:tgtEl>
                                          <p:spTgt spid="12"/>
                                        </p:tgtEl>
                                        <p:attrNameLst>
                                          <p:attrName>fill.type</p:attrName>
                                        </p:attrNameLst>
                                      </p:cBhvr>
                                      <p:to>
                                        <p:strVal val="solid"/>
                                      </p:to>
                                    </p:set>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3"/>
                                        </p:tgtEl>
                                        <p:attrNameLst>
                                          <p:attrName>ppt_y</p:attrName>
                                        </p:attrNameLst>
                                      </p:cBhvr>
                                      <p:tavLst>
                                        <p:tav tm="0">
                                          <p:val>
                                            <p:strVal val="#ppt_y"/>
                                          </p:val>
                                        </p:tav>
                                        <p:tav tm="100000">
                                          <p:val>
                                            <p:strVal val="#ppt_y"/>
                                          </p:val>
                                        </p:tav>
                                      </p:tavLst>
                                    </p:anim>
                                    <p:anim calcmode="lin" valueType="num">
                                      <p:cBhvr>
                                        <p:cTn id="2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18"/>
                </p:tgtEl>
              </p:cMediaNode>
            </p:audio>
          </p:childTnLst>
        </p:cTn>
      </p:par>
    </p:tnLst>
    <p:bldLst>
      <p:bldP spid="11" grpId="0"/>
      <p:bldP spid="12" grpId="0" animBg="1"/>
      <p:bldP spid="12" grpId="1" animBg="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sz="half" idx="2"/>
          </p:nvPr>
        </p:nvPicPr>
        <p:blipFill>
          <a:blip r:embed="rId1"/>
          <a:stretch>
            <a:fillRect/>
          </a:stretch>
        </p:blipFill>
        <p:spPr>
          <a:xfrm>
            <a:off x="1219200" y="895350"/>
            <a:ext cx="3499485" cy="3499485"/>
          </a:xfrm>
          <a:prstGeom prst="rect">
            <a:avLst/>
          </a:prstGeom>
        </p:spPr>
      </p:pic>
      <p:sp>
        <p:nvSpPr>
          <p:cNvPr id="6" name="Text Box 5"/>
          <p:cNvSpPr txBox="1"/>
          <p:nvPr/>
        </p:nvSpPr>
        <p:spPr>
          <a:xfrm>
            <a:off x="2133600" y="2266950"/>
            <a:ext cx="895985" cy="521970"/>
          </a:xfrm>
          <a:prstGeom prst="rect">
            <a:avLst/>
          </a:prstGeom>
          <a:noFill/>
        </p:spPr>
        <p:txBody>
          <a:bodyPr wrap="square" rtlCol="0">
            <a:spAutoFit/>
          </a:bodyPr>
          <a:p>
            <a:r>
              <a:rPr lang="en-US" sz="2800" b="1">
                <a:latin typeface="Times New Roman" panose="02020603050405020304" charset="0"/>
                <a:cs typeface="Times New Roman" panose="02020603050405020304" charset="0"/>
              </a:rPr>
              <a:t>S/90</a:t>
            </a:r>
            <a:endParaRPr lang="en-US" sz="2800" b="1">
              <a:latin typeface="Times New Roman" panose="02020603050405020304" charset="0"/>
              <a:cs typeface="Times New Roman" panose="020206030504050203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683" y="100997"/>
            <a:ext cx="1160318" cy="461532"/>
          </a:xfrm>
          <a:prstGeom prst="rect">
            <a:avLst/>
          </a:prstGeom>
          <a:noFill/>
        </p:spPr>
        <p:txBody>
          <a:bodyPr wrap="square" lIns="91305" tIns="45654" rIns="91305" bIns="45654" rtlCol="0">
            <a:spAutoFit/>
          </a:bodyPr>
          <a:lstStyle/>
          <a:p>
            <a:pPr algn="just"/>
            <a:r>
              <a:rPr lang="en-US" sz="2400" b="1">
                <a:latin typeface="Arial" panose="020B0604020202020204" pitchFamily="34" charset="0"/>
                <a:ea typeface="Arial-Rounded" panose="020B0500000000000000" pitchFamily="34" charset="0"/>
                <a:cs typeface="Arial" panose="020B0604020202020204" pitchFamily="34" charset="0"/>
              </a:rPr>
              <a:t>Đọc</a:t>
            </a:r>
            <a:endParaRPr lang="en-US" sz="2400" b="1">
              <a:latin typeface="Arial" panose="020B0604020202020204" pitchFamily="34" charset="0"/>
              <a:ea typeface="Arial-Rounded" panose="020B0500000000000000" pitchFamily="34" charset="0"/>
              <a:cs typeface="Arial" panose="020B0604020202020204" pitchFamily="34" charset="0"/>
            </a:endParaRPr>
          </a:p>
        </p:txBody>
      </p:sp>
      <p:sp>
        <p:nvSpPr>
          <p:cNvPr id="4" name="TextBox 3"/>
          <p:cNvSpPr txBox="1"/>
          <p:nvPr/>
        </p:nvSpPr>
        <p:spPr>
          <a:xfrm>
            <a:off x="1522268" y="122867"/>
            <a:ext cx="5947064" cy="461532"/>
          </a:xfrm>
          <a:prstGeom prst="rect">
            <a:avLst/>
          </a:prstGeom>
          <a:noFill/>
        </p:spPr>
        <p:txBody>
          <a:bodyPr wrap="square" lIns="91305" tIns="45654" rIns="91305" bIns="45654" rtlCol="0">
            <a:spAutoFit/>
          </a:bodyPr>
          <a:lstStyle/>
          <a:p>
            <a:pPr algn="ctr"/>
            <a:r>
              <a:rPr lang="en-US" sz="2400" b="1" smtClean="0">
                <a:latin typeface="Arial" panose="020B0604020202020204" pitchFamily="34" charset="0"/>
                <a:ea typeface="Arial-Rounded" panose="020B0500000000000000" pitchFamily="34" charset="0"/>
                <a:cs typeface="Arial" panose="020B0604020202020204" pitchFamily="34" charset="0"/>
              </a:rPr>
              <a:t>Câu hỏi của sói</a:t>
            </a:r>
            <a:endParaRPr lang="en-US" sz="2400" b="1">
              <a:latin typeface="Arial" panose="020B0604020202020204" pitchFamily="34" charset="0"/>
              <a:ea typeface="Arial-Rounded" panose="020B0500000000000000" pitchFamily="34" charset="0"/>
              <a:cs typeface="Arial" panose="020B0604020202020204" pitchFamily="34" charset="0"/>
            </a:endParaRPr>
          </a:p>
        </p:txBody>
      </p:sp>
      <p:sp>
        <p:nvSpPr>
          <p:cNvPr id="5" name="TextBox 4"/>
          <p:cNvSpPr txBox="1"/>
          <p:nvPr/>
        </p:nvSpPr>
        <p:spPr>
          <a:xfrm>
            <a:off x="50800" y="498433"/>
            <a:ext cx="8991600" cy="4616515"/>
          </a:xfrm>
          <a:prstGeom prst="rect">
            <a:avLst/>
          </a:prstGeom>
          <a:noFill/>
        </p:spPr>
        <p:txBody>
          <a:bodyPr wrap="square" lIns="91305" tIns="45654" rIns="91305" bIns="45654" rtlCol="0">
            <a:spAutoFit/>
          </a:bodyPr>
          <a:lstStyle/>
          <a:p>
            <a:pPr algn="just"/>
            <a:r>
              <a:rPr lang="en-US" sz="2100" smtClean="0">
                <a:latin typeface="Arial" panose="020B0604020202020204" pitchFamily="34" charset="0"/>
                <a:ea typeface="Arial-Rounded" panose="020B0500000000000000" pitchFamily="34" charset="0"/>
                <a:cs typeface="Arial" panose="020B0604020202020204" pitchFamily="34" charset="0"/>
              </a:rPr>
              <a:t>	Một chú sóc đang chuyền trên cành cây bỗng trượt chân, rơi trúng đầu lão sói đang ngái ngủ. Sói chồm dậy, túm lấy sóc. Sóc van nài:</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 Xin hãy thả tôi ra!</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Sói nói:</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 Được, ta sẽ thả, nhưng ngươi hãy nói cho ta biết: Vì sao bọn sóc các ngươi cứ nhảy nhót vui đùa suốt ngày, còn ta lúc nào cũng thấy buồn bực?</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Sóc bảo:</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 Thả tôi ra, rồi tôi sẽ nói.</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Sói thả sóc ra. Sóc nhảy tót lên cây cao, rồi đáp vọng xuống:</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 Mỗi khi nhìn thấy anh, chúng tôi đều bỏ chạy vì anh hay gây gổ. Anh hay buồn bực vì anh không có bạn bè. Còn chúng tôi lúc nào cũng vui vì chúng tôi có nhiều bạn tốt.</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r"/>
            <a:r>
              <a:rPr lang="en-US" sz="2100" smtClean="0">
                <a:latin typeface="Arial" panose="020B0604020202020204" pitchFamily="34" charset="0"/>
                <a:ea typeface="Arial-Rounded" panose="020B0500000000000000" pitchFamily="34" charset="0"/>
                <a:cs typeface="Arial" panose="020B0604020202020204" pitchFamily="34" charset="0"/>
              </a:rPr>
              <a:t>(Theo </a:t>
            </a:r>
            <a:r>
              <a:rPr lang="en-US" sz="2100" i="1" smtClean="0">
                <a:latin typeface="Arial" panose="020B0604020202020204" pitchFamily="34" charset="0"/>
                <a:ea typeface="Arial-Rounded" panose="020B0500000000000000" pitchFamily="34" charset="0"/>
                <a:cs typeface="Arial" panose="020B0604020202020204" pitchFamily="34" charset="0"/>
              </a:rPr>
              <a:t>Truyện cổ Grim</a:t>
            </a:r>
            <a:r>
              <a:rPr lang="en-US" sz="2100" smtClean="0">
                <a:latin typeface="Arial" panose="020B0604020202020204" pitchFamily="34" charset="0"/>
                <a:ea typeface="Arial-Rounded" panose="020B0500000000000000" pitchFamily="34" charset="0"/>
                <a:cs typeface="Arial" panose="020B0604020202020204" pitchFamily="34" charset="0"/>
              </a:rPr>
              <a:t>)</a:t>
            </a:r>
            <a:endParaRPr lang="en-US" sz="2100">
              <a:latin typeface="Arial" panose="020B0604020202020204" pitchFamily="34" charset="0"/>
              <a:ea typeface="Arial-Rounded" panose="020B0500000000000000" pitchFamily="34" charset="0"/>
              <a:cs typeface="Arial" panose="020B0604020202020204" pitchFamily="34" charset="0"/>
            </a:endParaRPr>
          </a:p>
        </p:txBody>
      </p:sp>
      <p:sp>
        <p:nvSpPr>
          <p:cNvPr id="8" name="Cloud 7"/>
          <p:cNvSpPr/>
          <p:nvPr/>
        </p:nvSpPr>
        <p:spPr>
          <a:xfrm>
            <a:off x="7581900" y="65829"/>
            <a:ext cx="1524000" cy="499833"/>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a:r>
              <a:rPr lang="en-US" sz="1600" b="1">
                <a:solidFill>
                  <a:schemeClr val="tx1"/>
                </a:solidFill>
                <a:latin typeface="Arial" panose="020B0604020202020204" pitchFamily="34" charset="0"/>
                <a:ea typeface="Arial-Rounded" panose="020B0500000000000000" pitchFamily="34" charset="0"/>
                <a:cs typeface="Arial" panose="020B0604020202020204" pitchFamily="34" charset="0"/>
              </a:rPr>
              <a:t>Đọc mẫu</a:t>
            </a:r>
            <a:endParaRPr lang="en-US" sz="1600" b="1">
              <a:solidFill>
                <a:schemeClr val="tx1"/>
              </a:solidFill>
              <a:latin typeface="Arial" panose="020B0604020202020204" pitchFamily="34" charset="0"/>
              <a:ea typeface="Arial-Rounded" panose="020B0500000000000000" pitchFamily="34" charset="0"/>
              <a:cs typeface="Arial" panose="020B0604020202020204" pitchFamily="34" charset="0"/>
            </a:endParaRP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anose="020F0704030504030204" pitchFamily="34" charset="0"/>
                <a:cs typeface="Times New Roman" panose="02020603050405020304" charset="0"/>
              </a:rPr>
              <a:t>2</a:t>
            </a:r>
            <a:endParaRPr lang="en-US" sz="2800" b="1">
              <a:solidFill>
                <a:schemeClr val="bg1"/>
              </a:solidFill>
              <a:latin typeface="Arial Rounded MT Bold" panose="020F0704030504030204" pitchFamily="34" charset="0"/>
              <a:cs typeface="Times New Roman" panose="02020603050405020304" charset="0"/>
            </a:endParaRPr>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605683" cy="70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2268" y="-4133"/>
            <a:ext cx="5947064" cy="461532"/>
          </a:xfrm>
          <a:prstGeom prst="rect">
            <a:avLst/>
          </a:prstGeom>
          <a:noFill/>
        </p:spPr>
        <p:txBody>
          <a:bodyPr wrap="square" lIns="91305" tIns="45654" rIns="91305" bIns="45654" rtlCol="0">
            <a:spAutoFit/>
          </a:bodyPr>
          <a:lstStyle/>
          <a:p>
            <a:pPr algn="ctr"/>
            <a:r>
              <a:rPr lang="en-US" sz="2400" b="1" smtClean="0">
                <a:latin typeface="Arial" panose="020B0604020202020204" pitchFamily="34" charset="0"/>
                <a:ea typeface="Arial-Rounded" panose="020B0500000000000000" pitchFamily="34" charset="0"/>
                <a:cs typeface="Arial" panose="020B0604020202020204" pitchFamily="34" charset="0"/>
              </a:rPr>
              <a:t>Câu hỏi của sói</a:t>
            </a:r>
            <a:endParaRPr lang="en-US" sz="2400" b="1">
              <a:latin typeface="Arial" panose="020B0604020202020204" pitchFamily="34" charset="0"/>
              <a:ea typeface="Arial-Rounded" panose="020B0500000000000000" pitchFamily="34" charset="0"/>
              <a:cs typeface="Arial" panose="020B0604020202020204" pitchFamily="34" charset="0"/>
            </a:endParaRPr>
          </a:p>
        </p:txBody>
      </p:sp>
      <p:sp>
        <p:nvSpPr>
          <p:cNvPr id="9" name="TextBox 8"/>
          <p:cNvSpPr txBox="1"/>
          <p:nvPr/>
        </p:nvSpPr>
        <p:spPr>
          <a:xfrm>
            <a:off x="50800" y="371433"/>
            <a:ext cx="8991600" cy="4616515"/>
          </a:xfrm>
          <a:prstGeom prst="rect">
            <a:avLst/>
          </a:prstGeom>
          <a:noFill/>
        </p:spPr>
        <p:txBody>
          <a:bodyPr wrap="square" lIns="91305" tIns="45654" rIns="91305" bIns="45654" rtlCol="0">
            <a:spAutoFit/>
          </a:bodyPr>
          <a:lstStyle/>
          <a:p>
            <a:pPr algn="just"/>
            <a:r>
              <a:rPr lang="en-US" sz="2100" smtClean="0">
                <a:latin typeface="Arial" panose="020B0604020202020204" pitchFamily="34" charset="0"/>
                <a:ea typeface="Arial-Rounded" panose="020B0500000000000000" pitchFamily="34" charset="0"/>
                <a:cs typeface="Arial" panose="020B0604020202020204" pitchFamily="34" charset="0"/>
              </a:rPr>
              <a:t>	Một chú sóc đang chuyền trên cành cây bỗng trượt chân, rơi trúng đầu lão sói đang ngái ngủ. Sói chồm dậy, túm lấy sóc. Sóc van nài:</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 Xin hãy thả tôi ra!</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Sói nói:</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 Được, ta sẽ thả, nhưng ngươi hãy nói cho ta biết: Vì sao bọn sóc các ngươi cứ nhảy nhót vui đùa suốt ngày, còn ta lúc nào cũng thấy buồn bực?</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Sóc bảo:</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 Thả tôi ra, rồi tôi sẽ nói.</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Sói thả sóc ra. Sóc nhảy tót lên cây cao, rồi đáp vọng xuống:</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 Mỗi khi nhìn thấy anh, chúng tôi đều bỏ chạy vì anh hay gây gổ. Anh hay buồn bực vì anh không có bạn bè. Còn chúng tôi lúc nào cũng vui vẻ vì chúng tôi có nhiều bạn tốt.</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r"/>
            <a:r>
              <a:rPr lang="en-US" sz="2100" smtClean="0">
                <a:latin typeface="Arial" panose="020B0604020202020204" pitchFamily="34" charset="0"/>
                <a:ea typeface="Arial-Rounded" panose="020B0500000000000000" pitchFamily="34" charset="0"/>
                <a:cs typeface="Arial" panose="020B0604020202020204" pitchFamily="34" charset="0"/>
              </a:rPr>
              <a:t>(Theo </a:t>
            </a:r>
            <a:r>
              <a:rPr lang="en-US" sz="2100" i="1" smtClean="0">
                <a:latin typeface="Arial" panose="020B0604020202020204" pitchFamily="34" charset="0"/>
                <a:ea typeface="Arial-Rounded" panose="020B0500000000000000" pitchFamily="34" charset="0"/>
                <a:cs typeface="Arial" panose="020B0604020202020204" pitchFamily="34" charset="0"/>
              </a:rPr>
              <a:t>Truyện cổ Grim</a:t>
            </a:r>
            <a:r>
              <a:rPr lang="en-US" sz="2100" smtClean="0">
                <a:latin typeface="Arial" panose="020B0604020202020204" pitchFamily="34" charset="0"/>
                <a:ea typeface="Arial-Rounded" panose="020B0500000000000000" pitchFamily="34" charset="0"/>
                <a:cs typeface="Arial" panose="020B0604020202020204" pitchFamily="34" charset="0"/>
              </a:rPr>
              <a:t>)</a:t>
            </a:r>
            <a:endParaRPr lang="en-US" sz="2100">
              <a:latin typeface="Arial" panose="020B0604020202020204" pitchFamily="34" charset="0"/>
              <a:ea typeface="Arial-Rounded" panose="020B0500000000000000" pitchFamily="34" charset="0"/>
              <a:cs typeface="Arial" panose="020B0604020202020204" pitchFamily="34" charset="0"/>
            </a:endParaRPr>
          </a:p>
        </p:txBody>
      </p:sp>
      <p:sp>
        <p:nvSpPr>
          <p:cNvPr id="13" name="TextBox 12"/>
          <p:cNvSpPr txBox="1"/>
          <p:nvPr/>
        </p:nvSpPr>
        <p:spPr>
          <a:xfrm>
            <a:off x="50800" y="349250"/>
            <a:ext cx="8991600" cy="4614545"/>
          </a:xfrm>
          <a:prstGeom prst="rect">
            <a:avLst/>
          </a:prstGeom>
          <a:solidFill>
            <a:schemeClr val="bg1"/>
          </a:solidFill>
        </p:spPr>
        <p:txBody>
          <a:bodyPr wrap="square" lIns="91305" tIns="45654" rIns="91305" bIns="45654" rtlCol="0">
            <a:spAutoFit/>
          </a:bodyPr>
          <a:lstStyle/>
          <a:p>
            <a:pPr algn="just"/>
            <a:r>
              <a:rPr lang="en-US" sz="2100" smtClean="0">
                <a:latin typeface="Arial" panose="020B0604020202020204" pitchFamily="34" charset="0"/>
                <a:ea typeface="Arial-Rounded" panose="020B0500000000000000" pitchFamily="34" charset="0"/>
                <a:cs typeface="Arial" panose="020B0604020202020204" pitchFamily="34" charset="0"/>
              </a:rPr>
              <a:t>	Một chú sóc đang chuyền trên cành cây bỗng trượt chân, rơi trúng đầu lão sói đang ngái ngủ </a:t>
            </a:r>
            <a:r>
              <a:rPr lang="en-US" sz="2100" smtClean="0">
                <a:solidFill>
                  <a:srgbClr val="FF0000"/>
                </a:solidFill>
                <a:latin typeface="Arial" panose="020B0604020202020204" pitchFamily="34" charset="0"/>
                <a:ea typeface="Arial-Rounded" panose="020B0500000000000000" pitchFamily="34" charset="0"/>
                <a:cs typeface="Arial" panose="020B0604020202020204" pitchFamily="34" charset="0"/>
              </a:rPr>
              <a:t>//</a:t>
            </a:r>
            <a:r>
              <a:rPr lang="en-US" sz="2100" smtClean="0">
                <a:latin typeface="Arial" panose="020B0604020202020204" pitchFamily="34" charset="0"/>
                <a:ea typeface="Arial-Rounded" panose="020B0500000000000000" pitchFamily="34" charset="0"/>
                <a:cs typeface="Arial" panose="020B0604020202020204" pitchFamily="34" charset="0"/>
              </a:rPr>
              <a:t> Sói chồm dậy, túm lấy sóc.</a:t>
            </a:r>
            <a:r>
              <a:rPr lang="en-US" sz="2100">
                <a:solidFill>
                  <a:srgbClr val="FF0000"/>
                </a:solidFill>
                <a:latin typeface="Arial" panose="020B0604020202020204" pitchFamily="34" charset="0"/>
                <a:ea typeface="Arial-Rounded" panose="020B0500000000000000" pitchFamily="34" charset="0"/>
                <a:cs typeface="Arial" panose="020B0604020202020204" pitchFamily="34" charset="0"/>
              </a:rPr>
              <a:t>//</a:t>
            </a:r>
            <a:r>
              <a:rPr lang="en-US" sz="2100" smtClean="0">
                <a:latin typeface="Arial" panose="020B0604020202020204" pitchFamily="34" charset="0"/>
                <a:ea typeface="Arial-Rounded" panose="020B0500000000000000" pitchFamily="34" charset="0"/>
                <a:cs typeface="Arial" panose="020B0604020202020204" pitchFamily="34" charset="0"/>
              </a:rPr>
              <a:t> Sóc van nài:</a:t>
            </a:r>
            <a:r>
              <a:rPr lang="en-US" sz="2100">
                <a:solidFill>
                  <a:srgbClr val="FF0000"/>
                </a:solidFill>
                <a:latin typeface="Arial" panose="020B0604020202020204" pitchFamily="34" charset="0"/>
                <a:ea typeface="Arial-Rounded" panose="020B0500000000000000" pitchFamily="34" charset="0"/>
                <a:cs typeface="Arial" panose="020B0604020202020204" pitchFamily="34" charset="0"/>
                <a:sym typeface="+mn-ea"/>
              </a:rPr>
              <a:t>//</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 Xin hãy thả tôi ra! </a:t>
            </a:r>
            <a:r>
              <a:rPr lang="en-US" sz="2100">
                <a:solidFill>
                  <a:srgbClr val="FF0000"/>
                </a:solidFill>
                <a:latin typeface="Arial" panose="020B0604020202020204" pitchFamily="34" charset="0"/>
                <a:ea typeface="Arial-Rounded" panose="020B0500000000000000" pitchFamily="34" charset="0"/>
                <a:cs typeface="Arial" panose="020B0604020202020204" pitchFamily="34" charset="0"/>
              </a:rPr>
              <a:t>//</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smtClean="0">
                <a:latin typeface="Arial" panose="020B0604020202020204" pitchFamily="34" charset="0"/>
                <a:ea typeface="Arial-Rounded" panose="020B0500000000000000" pitchFamily="34" charset="0"/>
                <a:cs typeface="Arial" panose="020B0604020202020204" pitchFamily="34" charset="0"/>
              </a:rPr>
              <a:t>	Sói nói:</a:t>
            </a:r>
            <a:r>
              <a:rPr lang="en-US" sz="2100">
                <a:solidFill>
                  <a:srgbClr val="FF0000"/>
                </a:solidFill>
                <a:latin typeface="Arial" panose="020B0604020202020204" pitchFamily="34" charset="0"/>
                <a:ea typeface="Arial-Rounded" panose="020B0500000000000000" pitchFamily="34" charset="0"/>
                <a:cs typeface="Arial" panose="020B0604020202020204" pitchFamily="34" charset="0"/>
                <a:sym typeface="+mn-ea"/>
              </a:rPr>
              <a:t>//</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 Được, ta sẽ thả, nhưng ngươi hãy nói cho ta biết:</a:t>
            </a:r>
            <a:r>
              <a:rPr lang="en-US" sz="2100">
                <a:solidFill>
                  <a:srgbClr val="FF0000"/>
                </a:solidFill>
                <a:latin typeface="Arial" panose="020B0604020202020204" pitchFamily="34" charset="0"/>
                <a:ea typeface="Arial-Rounded" panose="020B0500000000000000" pitchFamily="34" charset="0"/>
                <a:cs typeface="Arial" panose="020B0604020202020204" pitchFamily="34" charset="0"/>
                <a:sym typeface="+mn-ea"/>
              </a:rPr>
              <a:t>//</a:t>
            </a:r>
            <a:r>
              <a:rPr lang="en-US" sz="2100" smtClean="0">
                <a:latin typeface="Arial" panose="020B0604020202020204" pitchFamily="34" charset="0"/>
                <a:ea typeface="Arial-Rounded" panose="020B0500000000000000" pitchFamily="34" charset="0"/>
                <a:cs typeface="Arial" panose="020B0604020202020204" pitchFamily="34" charset="0"/>
              </a:rPr>
              <a:t>Vì sao bọn sóc các ngươi cứ nhảy nhót vui đùa suốt ngày, còn ta lúc nào cũng thấy buồn bực? </a:t>
            </a:r>
            <a:r>
              <a:rPr lang="en-US" sz="2100">
                <a:solidFill>
                  <a:srgbClr val="FF0000"/>
                </a:solidFill>
                <a:latin typeface="Arial" panose="020B0604020202020204" pitchFamily="34" charset="0"/>
                <a:ea typeface="Arial-Rounded" panose="020B0500000000000000" pitchFamily="34" charset="0"/>
                <a:cs typeface="Arial" panose="020B0604020202020204" pitchFamily="34" charset="0"/>
              </a:rPr>
              <a:t>//</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Sóc bảo:</a:t>
            </a:r>
            <a:r>
              <a:rPr lang="en-US" sz="2100">
                <a:solidFill>
                  <a:srgbClr val="FF0000"/>
                </a:solidFill>
                <a:latin typeface="Arial" panose="020B0604020202020204" pitchFamily="34" charset="0"/>
                <a:ea typeface="Arial-Rounded" panose="020B0500000000000000" pitchFamily="34" charset="0"/>
                <a:cs typeface="Arial" panose="020B0604020202020204" pitchFamily="34" charset="0"/>
                <a:sym typeface="+mn-ea"/>
              </a:rPr>
              <a:t>//</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 Thả tôi ra, rồi tôi sẽ nói.</a:t>
            </a:r>
            <a:r>
              <a:rPr lang="en-US" sz="2100">
                <a:solidFill>
                  <a:srgbClr val="FF0000"/>
                </a:solidFill>
                <a:latin typeface="Arial" panose="020B0604020202020204" pitchFamily="34" charset="0"/>
                <a:ea typeface="Arial-Rounded" panose="020B0500000000000000" pitchFamily="34" charset="0"/>
                <a:cs typeface="Arial" panose="020B0604020202020204" pitchFamily="34" charset="0"/>
              </a:rPr>
              <a:t>//</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Sói thả sóc ra.</a:t>
            </a:r>
            <a:r>
              <a:rPr lang="en-US" sz="2100">
                <a:solidFill>
                  <a:srgbClr val="FF0000"/>
                </a:solidFill>
                <a:latin typeface="Arial" panose="020B0604020202020204" pitchFamily="34" charset="0"/>
                <a:ea typeface="Arial-Rounded" panose="020B0500000000000000" pitchFamily="34" charset="0"/>
                <a:cs typeface="Arial" panose="020B0604020202020204" pitchFamily="34" charset="0"/>
              </a:rPr>
              <a:t>//</a:t>
            </a:r>
            <a:r>
              <a:rPr lang="en-US" sz="2100" smtClean="0">
                <a:latin typeface="Arial" panose="020B0604020202020204" pitchFamily="34" charset="0"/>
                <a:ea typeface="Arial-Rounded" panose="020B0500000000000000" pitchFamily="34" charset="0"/>
                <a:cs typeface="Arial" panose="020B0604020202020204" pitchFamily="34" charset="0"/>
              </a:rPr>
              <a:t> Sóc nhảy tót lên cây cao, rồi đáp vọng xuống:</a:t>
            </a:r>
            <a:r>
              <a:rPr lang="en-US" sz="2100">
                <a:solidFill>
                  <a:srgbClr val="FF0000"/>
                </a:solidFill>
                <a:latin typeface="Arial" panose="020B0604020202020204" pitchFamily="34" charset="0"/>
                <a:ea typeface="Arial-Rounded" panose="020B0500000000000000" pitchFamily="34" charset="0"/>
                <a:cs typeface="Arial" panose="020B0604020202020204" pitchFamily="34" charset="0"/>
                <a:sym typeface="+mn-ea"/>
              </a:rPr>
              <a:t>//</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 Mỗi khi nhìn thấy anh, chúng tôi đều bỏ chạy vì anh hay gây gổ.</a:t>
            </a:r>
            <a:r>
              <a:rPr lang="en-US" sz="2100">
                <a:solidFill>
                  <a:srgbClr val="FF0000"/>
                </a:solidFill>
                <a:latin typeface="Arial" panose="020B0604020202020204" pitchFamily="34" charset="0"/>
                <a:ea typeface="Arial-Rounded" panose="020B0500000000000000" pitchFamily="34" charset="0"/>
                <a:cs typeface="Arial" panose="020B0604020202020204" pitchFamily="34" charset="0"/>
              </a:rPr>
              <a:t>//</a:t>
            </a:r>
            <a:r>
              <a:rPr lang="en-US" sz="2100" smtClean="0">
                <a:latin typeface="Arial" panose="020B0604020202020204" pitchFamily="34" charset="0"/>
                <a:ea typeface="Arial-Rounded" panose="020B0500000000000000" pitchFamily="34" charset="0"/>
                <a:cs typeface="Arial" panose="020B0604020202020204" pitchFamily="34" charset="0"/>
              </a:rPr>
              <a:t> Anh hay buồn bực vì anh không có bạn bè. </a:t>
            </a:r>
            <a:r>
              <a:rPr lang="en-US" sz="2100">
                <a:solidFill>
                  <a:srgbClr val="FF0000"/>
                </a:solidFill>
                <a:latin typeface="Arial" panose="020B0604020202020204" pitchFamily="34" charset="0"/>
                <a:ea typeface="Arial-Rounded" panose="020B0500000000000000" pitchFamily="34" charset="0"/>
                <a:cs typeface="Arial" panose="020B0604020202020204" pitchFamily="34" charset="0"/>
              </a:rPr>
              <a:t>//</a:t>
            </a:r>
            <a:r>
              <a:rPr lang="en-US" sz="2100" smtClean="0">
                <a:latin typeface="Arial" panose="020B0604020202020204" pitchFamily="34" charset="0"/>
                <a:ea typeface="Arial-Rounded" panose="020B0500000000000000" pitchFamily="34" charset="0"/>
                <a:cs typeface="Arial" panose="020B0604020202020204" pitchFamily="34" charset="0"/>
              </a:rPr>
              <a:t> Còn chúng tôi lúc nào cũng vui vì chúng tôi có nhiều bạn tốt. </a:t>
            </a:r>
            <a:r>
              <a:rPr lang="en-US" sz="2100">
                <a:solidFill>
                  <a:srgbClr val="FF0000"/>
                </a:solidFill>
                <a:latin typeface="Arial" panose="020B0604020202020204" pitchFamily="34" charset="0"/>
                <a:ea typeface="Arial-Rounded" panose="020B0500000000000000" pitchFamily="34" charset="0"/>
                <a:cs typeface="Arial" panose="020B0604020202020204" pitchFamily="34" charset="0"/>
              </a:rPr>
              <a:t>//</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r"/>
            <a:r>
              <a:rPr lang="en-US" sz="2100" smtClean="0">
                <a:latin typeface="Arial" panose="020B0604020202020204" pitchFamily="34" charset="0"/>
                <a:ea typeface="Arial-Rounded" panose="020B0500000000000000" pitchFamily="34" charset="0"/>
                <a:cs typeface="Arial" panose="020B0604020202020204" pitchFamily="34" charset="0"/>
              </a:rPr>
              <a:t>(Theo </a:t>
            </a:r>
            <a:r>
              <a:rPr lang="en-US" sz="2100" i="1" smtClean="0">
                <a:latin typeface="Arial" panose="020B0604020202020204" pitchFamily="34" charset="0"/>
                <a:ea typeface="Arial-Rounded" panose="020B0500000000000000" pitchFamily="34" charset="0"/>
                <a:cs typeface="Arial" panose="020B0604020202020204" pitchFamily="34" charset="0"/>
              </a:rPr>
              <a:t>Truyện cổ Grim</a:t>
            </a:r>
            <a:r>
              <a:rPr lang="en-US" sz="2100" smtClean="0">
                <a:latin typeface="Arial" panose="020B0604020202020204" pitchFamily="34" charset="0"/>
                <a:ea typeface="Arial-Rounded" panose="020B0500000000000000" pitchFamily="34" charset="0"/>
                <a:cs typeface="Arial" panose="020B0604020202020204" pitchFamily="34" charset="0"/>
              </a:rPr>
              <a:t>)</a:t>
            </a:r>
            <a:endParaRPr lang="en-US" sz="2100">
              <a:latin typeface="Arial" panose="020B0604020202020204" pitchFamily="34" charset="0"/>
              <a:ea typeface="Arial-Rounded" panose="020B0500000000000000"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22268" y="-42233"/>
            <a:ext cx="5947064" cy="461532"/>
          </a:xfrm>
          <a:prstGeom prst="rect">
            <a:avLst/>
          </a:prstGeom>
          <a:noFill/>
        </p:spPr>
        <p:txBody>
          <a:bodyPr wrap="square" lIns="91305" tIns="45654" rIns="91305" bIns="45654" rtlCol="0">
            <a:spAutoFit/>
          </a:bodyPr>
          <a:lstStyle/>
          <a:p>
            <a:pPr algn="ctr"/>
            <a:r>
              <a:rPr lang="en-US" sz="2400" b="1" smtClean="0">
                <a:latin typeface="Arial" panose="020B0604020202020204" pitchFamily="34" charset="0"/>
                <a:ea typeface="Arial-Rounded" panose="020B0500000000000000" pitchFamily="34" charset="0"/>
                <a:cs typeface="Arial" panose="020B0604020202020204" pitchFamily="34" charset="0"/>
              </a:rPr>
              <a:t>Câu hỏi của sói</a:t>
            </a:r>
            <a:endParaRPr lang="en-US" sz="2400" b="1">
              <a:latin typeface="Arial" panose="020B0604020202020204" pitchFamily="34" charset="0"/>
              <a:ea typeface="Arial-Rounded" panose="020B0500000000000000" pitchFamily="34" charset="0"/>
              <a:cs typeface="Arial" panose="020B0604020202020204" pitchFamily="34" charset="0"/>
            </a:endParaRPr>
          </a:p>
        </p:txBody>
      </p:sp>
      <p:sp>
        <p:nvSpPr>
          <p:cNvPr id="17" name="TextBox 16"/>
          <p:cNvSpPr txBox="1"/>
          <p:nvPr/>
        </p:nvSpPr>
        <p:spPr>
          <a:xfrm>
            <a:off x="50800" y="333333"/>
            <a:ext cx="8991600" cy="4616515"/>
          </a:xfrm>
          <a:prstGeom prst="rect">
            <a:avLst/>
          </a:prstGeom>
          <a:noFill/>
        </p:spPr>
        <p:txBody>
          <a:bodyPr wrap="square" lIns="91305" tIns="45654" rIns="91305" bIns="45654" rtlCol="0">
            <a:spAutoFit/>
          </a:bodyPr>
          <a:lstStyle/>
          <a:p>
            <a:pPr algn="just"/>
            <a:r>
              <a:rPr lang="en-US" sz="2100" smtClean="0">
                <a:latin typeface="Arial" panose="020B0604020202020204" pitchFamily="34" charset="0"/>
                <a:ea typeface="Arial-Rounded" panose="020B0500000000000000" pitchFamily="34" charset="0"/>
                <a:cs typeface="Arial" panose="020B0604020202020204" pitchFamily="34" charset="0"/>
              </a:rPr>
              <a:t>	Một chú sóc đang chuyền trên cành cây bỗng trượt chân, rơi trúng đầu lão sói đang ngái ngủ. Sói chồm dậy, túm lấy sóc. Sóc van nài:</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 Xin hãy thả tôi ra!</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Sói nói:</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 Được, ta sẽ thả, nhưng ngươi hãy nói cho ta biết: Vì sao bọn sóc các ngươi cứ nhảy nhót vui đùa suốt ngày, còn ta lúc nào cũng thấy buồn bực?</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Sóc bảo:</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 Thả tôi ra, rồi tôi sẽ nói.</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Sói thả sóc ra. Sóc nhảy tót lên cây cao, rồi đáp vọng xuống:</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 Mỗi khi nhìn thấy anh, chúng tôi đều bỏ chạy vì anh hay gây gổ. Anh hay buồn bực vì anh không có bạn bè. Còn chúng tôi lúc nào cũng vui vì chúng tôi có nhiều bạn tốt.</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r"/>
            <a:r>
              <a:rPr lang="en-US" sz="2100" smtClean="0">
                <a:latin typeface="Arial" panose="020B0604020202020204" pitchFamily="34" charset="0"/>
                <a:ea typeface="Arial-Rounded" panose="020B0500000000000000" pitchFamily="34" charset="0"/>
                <a:cs typeface="Arial" panose="020B0604020202020204" pitchFamily="34" charset="0"/>
              </a:rPr>
              <a:t>(Theo </a:t>
            </a:r>
            <a:r>
              <a:rPr lang="en-US" sz="2100" i="1" smtClean="0">
                <a:latin typeface="Arial" panose="020B0604020202020204" pitchFamily="34" charset="0"/>
                <a:ea typeface="Arial-Rounded" panose="020B0500000000000000" pitchFamily="34" charset="0"/>
                <a:cs typeface="Arial" panose="020B0604020202020204" pitchFamily="34" charset="0"/>
              </a:rPr>
              <a:t>Truyện cổ Grim</a:t>
            </a:r>
            <a:r>
              <a:rPr lang="en-US" sz="2100" smtClean="0">
                <a:latin typeface="Arial" panose="020B0604020202020204" pitchFamily="34" charset="0"/>
                <a:ea typeface="Arial-Rounded" panose="020B0500000000000000" pitchFamily="34" charset="0"/>
                <a:cs typeface="Arial" panose="020B0604020202020204" pitchFamily="34" charset="0"/>
              </a:rPr>
              <a:t>)</a:t>
            </a:r>
            <a:endParaRPr lang="en-US" sz="2100">
              <a:latin typeface="Arial" panose="020B0604020202020204" pitchFamily="34" charset="0"/>
              <a:ea typeface="Arial-Rounded" panose="020B0500000000000000" pitchFamily="34" charset="0"/>
              <a:cs typeface="Arial" panose="020B0604020202020204" pitchFamily="34" charset="0"/>
            </a:endParaRPr>
          </a:p>
        </p:txBody>
      </p:sp>
      <p:sp>
        <p:nvSpPr>
          <p:cNvPr id="4" name="TextBox 3"/>
          <p:cNvSpPr txBox="1"/>
          <p:nvPr/>
        </p:nvSpPr>
        <p:spPr>
          <a:xfrm>
            <a:off x="609600" y="4624806"/>
            <a:ext cx="5117841" cy="461544"/>
          </a:xfrm>
          <a:prstGeom prst="rect">
            <a:avLst/>
          </a:prstGeom>
          <a:solidFill>
            <a:srgbClr val="FEDEF3"/>
          </a:solidFill>
        </p:spPr>
        <p:txBody>
          <a:bodyPr wrap="square" lIns="91318" tIns="45660" rIns="91318" bIns="45660" rtlCol="0">
            <a:spAutoFit/>
          </a:bodyPr>
          <a:lstStyle/>
          <a:p>
            <a:pPr algn="ctr"/>
            <a:r>
              <a:rPr lang="en-US" sz="2400">
                <a:latin typeface="Arial" panose="020B0604020202020204" pitchFamily="34" charset="0"/>
                <a:ea typeface="Arial-Rounded" panose="020B0500000000000000" pitchFamily="34" charset="0"/>
                <a:cs typeface="Arial" panose="020B0604020202020204" pitchFamily="34" charset="0"/>
              </a:rPr>
              <a:t>Em hãy tìm từ khó trong bài.</a:t>
            </a:r>
            <a:endParaRPr lang="en-US" sz="2400">
              <a:latin typeface="Arial" panose="020B0604020202020204" pitchFamily="34" charset="0"/>
              <a:ea typeface="Arial-Rounded" panose="020B0500000000000000" pitchFamily="34" charset="0"/>
              <a:cs typeface="Arial" panose="020B0604020202020204" pitchFamily="34" charset="0"/>
            </a:endParaRPr>
          </a:p>
        </p:txBody>
      </p:sp>
      <p:cxnSp>
        <p:nvCxnSpPr>
          <p:cNvPr id="9" name="Straight Connector 8"/>
          <p:cNvCxnSpPr/>
          <p:nvPr/>
        </p:nvCxnSpPr>
        <p:spPr>
          <a:xfrm flipH="1">
            <a:off x="6781556" y="2266892"/>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65706" y="7012132"/>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64695" y="7349837"/>
            <a:ext cx="879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061695" y="7718137"/>
            <a:ext cx="574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Straight Connector 1"/>
          <p:cNvCxnSpPr/>
          <p:nvPr/>
        </p:nvCxnSpPr>
        <p:spPr>
          <a:xfrm flipH="1">
            <a:off x="7338099" y="4194800"/>
            <a:ext cx="9759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H="1">
            <a:off x="617259" y="979160"/>
            <a:ext cx="838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6546889" y="689600"/>
            <a:ext cx="11493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205496" y="2618682"/>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FEDEF3"/>
          </a:solidFill>
        </p:spPr>
        <p:txBody>
          <a:bodyPr wrap="square" lIns="91318" tIns="45660" rIns="91318" bIns="45660" rtlCol="0">
            <a:spAutoFit/>
          </a:bodyPr>
          <a:lstStyle/>
          <a:p>
            <a:pPr algn="ctr"/>
            <a:r>
              <a:rPr lang="en-US" sz="3200" b="1">
                <a:latin typeface="Arial" panose="020B0604020202020204" pitchFamily="34" charset="0"/>
                <a:ea typeface="Arial-Rounded" panose="020B0500000000000000" pitchFamily="34" charset="0"/>
                <a:cs typeface="Arial" panose="020B0604020202020204" pitchFamily="34" charset="0"/>
              </a:rPr>
              <a:t>Luyện đọc câu dài:</a:t>
            </a:r>
            <a:endParaRPr lang="en-US" sz="3200" b="1">
              <a:latin typeface="Arial" panose="020B0604020202020204" pitchFamily="34" charset="0"/>
              <a:ea typeface="Arial-Rounded" panose="020B0500000000000000" pitchFamily="34" charset="0"/>
              <a:cs typeface="Arial" panose="020B0604020202020204" pitchFamily="34" charset="0"/>
            </a:endParaRPr>
          </a:p>
        </p:txBody>
      </p:sp>
      <p:sp>
        <p:nvSpPr>
          <p:cNvPr id="4" name="TextBox 3"/>
          <p:cNvSpPr txBox="1"/>
          <p:nvPr/>
        </p:nvSpPr>
        <p:spPr>
          <a:xfrm>
            <a:off x="431740" y="1733552"/>
            <a:ext cx="8407461" cy="1569539"/>
          </a:xfrm>
          <a:prstGeom prst="rect">
            <a:avLst/>
          </a:prstGeom>
          <a:noFill/>
        </p:spPr>
        <p:txBody>
          <a:bodyPr wrap="square" lIns="91318" tIns="45660" rIns="91318" bIns="45660" rtlCol="0">
            <a:spAutoFit/>
          </a:bodyPr>
          <a:lstStyle/>
          <a:p>
            <a:pPr algn="just"/>
            <a:r>
              <a:rPr lang="en-US" sz="3200">
                <a:latin typeface="Arial" panose="020B0604020202020204" pitchFamily="34" charset="0"/>
                <a:ea typeface="Arial-Rounded" panose="020B0500000000000000" pitchFamily="34" charset="0"/>
                <a:cs typeface="Arial" panose="020B0604020202020204" pitchFamily="34" charset="0"/>
              </a:rPr>
              <a:t>Một chú sóc đang chuyền trên cành cây bỗng trượt chân, rơi trúng đầu lão sói đang ngái ngủ.</a:t>
            </a:r>
            <a:endParaRPr lang="en-US" sz="3200">
              <a:latin typeface="Arial" panose="020B0604020202020204" pitchFamily="34" charset="0"/>
              <a:ea typeface="Arial-Rounded" panose="020B0500000000000000" pitchFamily="34" charset="0"/>
              <a:cs typeface="Arial" panose="020B0604020202020204" pitchFamily="34" charset="0"/>
            </a:endParaRPr>
          </a:p>
        </p:txBody>
      </p:sp>
      <p:cxnSp>
        <p:nvCxnSpPr>
          <p:cNvPr id="5" name="Straight Connector 4"/>
          <p:cNvCxnSpPr/>
          <p:nvPr/>
        </p:nvCxnSpPr>
        <p:spPr>
          <a:xfrm flipH="1">
            <a:off x="2768600" y="181512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4470" y="3490180"/>
            <a:ext cx="8382000" cy="1077097"/>
          </a:xfrm>
          <a:prstGeom prst="rect">
            <a:avLst/>
          </a:prstGeom>
          <a:noFill/>
        </p:spPr>
        <p:txBody>
          <a:bodyPr wrap="square" lIns="91318" tIns="45660" rIns="91318" bIns="45660" rtlCol="0">
            <a:spAutoFit/>
          </a:bodyPr>
          <a:lstStyle/>
          <a:p>
            <a:pPr algn="just"/>
            <a:r>
              <a:rPr lang="en-US" sz="3200">
                <a:latin typeface="Arial" panose="020B0604020202020204" pitchFamily="34" charset="0"/>
                <a:ea typeface="Arial-Rounded" panose="020B0500000000000000" pitchFamily="34" charset="0"/>
                <a:cs typeface="Arial" panose="020B0604020202020204" pitchFamily="34" charset="0"/>
              </a:rPr>
              <a:t>Còn chúng tôi lúc nào cũng vui </a:t>
            </a:r>
            <a:r>
              <a:rPr lang="en-US" sz="3200" smtClean="0">
                <a:latin typeface="Arial" panose="020B0604020202020204" pitchFamily="34" charset="0"/>
                <a:ea typeface="Arial-Rounded" panose="020B0500000000000000" pitchFamily="34" charset="0"/>
                <a:cs typeface="Arial" panose="020B0604020202020204" pitchFamily="34" charset="0"/>
              </a:rPr>
              <a:t>vì </a:t>
            </a:r>
            <a:r>
              <a:rPr lang="en-US" sz="3200">
                <a:latin typeface="Arial" panose="020B0604020202020204" pitchFamily="34" charset="0"/>
                <a:ea typeface="Arial-Rounded" panose="020B0500000000000000" pitchFamily="34" charset="0"/>
                <a:cs typeface="Arial" panose="020B0604020202020204" pitchFamily="34" charset="0"/>
              </a:rPr>
              <a:t>chúng tôi có nhiều bạn tốt.</a:t>
            </a:r>
            <a:endParaRPr lang="en-US" sz="320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 name="Straight Connector 9"/>
          <p:cNvCxnSpPr/>
          <p:nvPr/>
        </p:nvCxnSpPr>
        <p:spPr>
          <a:xfrm flipH="1">
            <a:off x="3200400" y="357703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438900" y="357703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657600" y="4028728"/>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371600" y="2766729"/>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7772400" y="179987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667000" y="234150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1+#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2000" b="-2000"/>
          </a:stretch>
        </a:blipFill>
        <a:effectLst/>
      </p:bgPr>
    </p:bg>
    <p:spTree>
      <p:nvGrpSpPr>
        <p:cNvPr id="1" name=""/>
        <p:cNvGrpSpPr/>
        <p:nvPr/>
      </p:nvGrpSpPr>
      <p:grpSpPr>
        <a:xfrm>
          <a:off x="0" y="0"/>
          <a:ext cx="0" cy="0"/>
          <a:chOff x="0" y="0"/>
          <a:chExt cx="0" cy="0"/>
        </a:xfrm>
      </p:grpSpPr>
      <p:sp>
        <p:nvSpPr>
          <p:cNvPr id="19" name="TextBox 18"/>
          <p:cNvSpPr txBox="1"/>
          <p:nvPr/>
        </p:nvSpPr>
        <p:spPr>
          <a:xfrm>
            <a:off x="304800" y="392891"/>
            <a:ext cx="8813799" cy="4770403"/>
          </a:xfrm>
          <a:prstGeom prst="rect">
            <a:avLst/>
          </a:prstGeom>
          <a:noFill/>
        </p:spPr>
        <p:txBody>
          <a:bodyPr wrap="square" lIns="91305" tIns="45654" rIns="91305" bIns="45654" rtlCol="0">
            <a:spAutoFit/>
          </a:bodyPr>
          <a:lstStyle/>
          <a:p>
            <a:pPr algn="just"/>
            <a:r>
              <a:rPr lang="en-US" sz="2100" smtClean="0">
                <a:latin typeface="Arial" panose="020B0604020202020204" pitchFamily="34" charset="0"/>
                <a:ea typeface="Arial-Rounded" panose="020B0500000000000000" pitchFamily="34" charset="0"/>
                <a:cs typeface="Arial" panose="020B0604020202020204" pitchFamily="34" charset="0"/>
              </a:rPr>
              <a:t>	Một chú sóc đang chuyền trên cành cây bỗng trượt chân, rơi trúng đầu lão sói đang ngái ngủ. Sói chồm dậy, túm lấy sóc. Sóc van nài:</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 Xin hãy thả tôi ra!</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Sói nói:</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 Được, ta sẽ thả, nhưng ngươi hãy nói cho ta biết: Vì sao bọn sóc các ngươi cứ nhảy nhót vui đùa suốt ngày, còn ta lúc nào cũng thấy buồn bực?</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Sóc bảo:</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spcAft>
                <a:spcPts val="1200"/>
              </a:spcAft>
            </a:pPr>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 Thả tôi ra, rồi tôi sẽ nói.</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Sói thả sóc ra. Sóc nhảy tót lên cây cao, rồi đáp vọng xuống:</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 Mỗi khi nhìn thấy anh, chúng tôi đều bỏ chạy vì anh hay gây gổ. Anh hay buồn bực vì anh không có bạn bè. Còn chúng tôi lúc nào cũng vui vì chúng tôi có nhiều bạn tốt.</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r"/>
            <a:r>
              <a:rPr lang="en-US" sz="2100" smtClean="0">
                <a:latin typeface="Arial" panose="020B0604020202020204" pitchFamily="34" charset="0"/>
                <a:ea typeface="Arial-Rounded" panose="020B0500000000000000" pitchFamily="34" charset="0"/>
                <a:cs typeface="Arial" panose="020B0604020202020204" pitchFamily="34" charset="0"/>
              </a:rPr>
              <a:t>(Theo </a:t>
            </a:r>
            <a:r>
              <a:rPr lang="en-US" sz="2100" i="1" smtClean="0">
                <a:latin typeface="Arial" panose="020B0604020202020204" pitchFamily="34" charset="0"/>
                <a:ea typeface="Arial-Rounded" panose="020B0500000000000000" pitchFamily="34" charset="0"/>
                <a:cs typeface="Arial" panose="020B0604020202020204" pitchFamily="34" charset="0"/>
              </a:rPr>
              <a:t>Truyện cổ Grim</a:t>
            </a:r>
            <a:r>
              <a:rPr lang="en-US" sz="2100" smtClean="0">
                <a:latin typeface="Arial" panose="020B0604020202020204" pitchFamily="34" charset="0"/>
                <a:ea typeface="Arial-Rounded" panose="020B0500000000000000" pitchFamily="34" charset="0"/>
                <a:cs typeface="Arial" panose="020B0604020202020204" pitchFamily="34" charset="0"/>
              </a:rPr>
              <a:t>)</a:t>
            </a:r>
            <a:endParaRPr lang="en-US" sz="2100">
              <a:latin typeface="Arial" panose="020B0604020202020204" pitchFamily="34" charset="0"/>
              <a:ea typeface="Arial-Rounded" panose="020B0500000000000000" pitchFamily="34" charset="0"/>
              <a:cs typeface="Arial" panose="020B0604020202020204" pitchFamily="34" charset="0"/>
            </a:endParaRP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00" y="-433752"/>
            <a:ext cx="527050" cy="3704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25" y="3232151"/>
            <a:ext cx="527050" cy="1521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1657350"/>
            <a:ext cx="381000" cy="400110"/>
          </a:xfrm>
          <a:prstGeom prst="rect">
            <a:avLst/>
          </a:prstGeom>
          <a:noFill/>
        </p:spPr>
        <p:txBody>
          <a:bodyPr wrap="square" rtlCol="0">
            <a:spAutoFit/>
          </a:bodyPr>
          <a:lstStyle/>
          <a:p>
            <a:pPr algn="ctr"/>
            <a:r>
              <a:rPr lang="en-US" sz="2000" b="1" smtClean="0">
                <a:latin typeface="Arial" panose="020B0604020202020204" pitchFamily="34" charset="0"/>
                <a:cs typeface="Arial" panose="020B0604020202020204" pitchFamily="34" charset="0"/>
              </a:rPr>
              <a:t>1</a:t>
            </a:r>
            <a:endParaRPr lang="en-US" sz="2000" b="1">
              <a:latin typeface="Arial" panose="020B0604020202020204" pitchFamily="34" charset="0"/>
              <a:cs typeface="Arial" panose="020B0604020202020204" pitchFamily="34" charset="0"/>
            </a:endParaRPr>
          </a:p>
        </p:txBody>
      </p:sp>
      <p:sp>
        <p:nvSpPr>
          <p:cNvPr id="14" name="TextBox 13"/>
          <p:cNvSpPr txBox="1"/>
          <p:nvPr/>
        </p:nvSpPr>
        <p:spPr>
          <a:xfrm>
            <a:off x="-66675" y="4029229"/>
            <a:ext cx="381000" cy="400110"/>
          </a:xfrm>
          <a:prstGeom prst="rect">
            <a:avLst/>
          </a:prstGeom>
          <a:noFill/>
        </p:spPr>
        <p:txBody>
          <a:bodyPr wrap="square" rtlCol="0">
            <a:spAutoFit/>
          </a:bodyPr>
          <a:lstStyle/>
          <a:p>
            <a:pPr algn="ctr"/>
            <a:r>
              <a:rPr lang="en-US" sz="2000" b="1" smtClean="0">
                <a:latin typeface="Arial" panose="020B0604020202020204" pitchFamily="34" charset="0"/>
                <a:cs typeface="Arial" panose="020B0604020202020204" pitchFamily="34" charset="0"/>
              </a:rPr>
              <a:t>2</a:t>
            </a:r>
            <a:endParaRPr lang="en-US" sz="2000" b="1">
              <a:latin typeface="Arial" panose="020B0604020202020204" pitchFamily="34" charset="0"/>
              <a:cs typeface="Arial" panose="020B0604020202020204" pitchFamily="34" charset="0"/>
            </a:endParaRPr>
          </a:p>
        </p:txBody>
      </p:sp>
      <p:sp>
        <p:nvSpPr>
          <p:cNvPr id="16" name="TextBox 15"/>
          <p:cNvSpPr txBox="1"/>
          <p:nvPr/>
        </p:nvSpPr>
        <p:spPr>
          <a:xfrm>
            <a:off x="1598468" y="4625"/>
            <a:ext cx="5947064" cy="461532"/>
          </a:xfrm>
          <a:prstGeom prst="rect">
            <a:avLst/>
          </a:prstGeom>
          <a:noFill/>
        </p:spPr>
        <p:txBody>
          <a:bodyPr wrap="square" lIns="91305" tIns="45654" rIns="91305" bIns="45654" rtlCol="0">
            <a:spAutoFit/>
          </a:bodyPr>
          <a:lstStyle/>
          <a:p>
            <a:pPr algn="ctr"/>
            <a:r>
              <a:rPr lang="en-US" sz="2400" b="1" smtClean="0">
                <a:latin typeface="Arial" panose="020B0604020202020204" pitchFamily="34" charset="0"/>
                <a:ea typeface="Arial-Rounded" panose="020B0500000000000000" pitchFamily="34" charset="0"/>
                <a:cs typeface="Arial" panose="020B0604020202020204" pitchFamily="34" charset="0"/>
              </a:rPr>
              <a:t>Câu hỏi của sói</a:t>
            </a:r>
            <a:endParaRPr lang="en-US" sz="2400" b="1">
              <a:latin typeface="Arial" panose="020B0604020202020204" pitchFamily="34" charset="0"/>
              <a:ea typeface="Arial-Rounded" panose="020B0500000000000000"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BEBA8EAE-BF5A-486C-A8C5-ECC9F3942E4B}">
                <a14:imgProps xmlns:a14="http://schemas.microsoft.com/office/drawing/2010/main">
                  <a14:imgLayer r:embed="rId2">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2700" y="20320"/>
            <a:ext cx="903605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339703" y="3628578"/>
            <a:ext cx="4061637" cy="706755"/>
          </a:xfrm>
          <a:prstGeom prst="rect">
            <a:avLst/>
          </a:prstGeom>
          <a:solidFill>
            <a:schemeClr val="bg1"/>
          </a:solidFill>
        </p:spPr>
        <p:txBody>
          <a:bodyPr wrap="square">
            <a:spAutoFit/>
          </a:bodyPr>
          <a:lstStyle/>
          <a:p>
            <a:r>
              <a:rPr lang="vi-VN" sz="2000" b="1">
                <a:solidFill>
                  <a:srgbClr val="002060"/>
                </a:solidFill>
              </a:rPr>
              <a:t>chưa hết buồn ngủ hoặc chưa tỉnh táo  sau khi vừa ngủ dậy </a:t>
            </a:r>
            <a:endParaRPr lang="en-US" sz="2000" b="1">
              <a:solidFill>
                <a:srgbClr val="00206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
            <a:extLst>
              <a:ext uri="{BEBA8EAE-BF5A-486C-A8C5-ECC9F3942E4B}">
                <a14:imgProps xmlns:a14="http://schemas.microsoft.com/office/drawing/2010/main">
                  <a14:imgLayer r:embed="rId2">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092607" y="460302"/>
            <a:ext cx="644842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62229" y="3364160"/>
            <a:ext cx="3416097" cy="829945"/>
          </a:xfrm>
          <a:prstGeom prst="rect">
            <a:avLst/>
          </a:prstGeom>
          <a:solidFill>
            <a:schemeClr val="bg1"/>
          </a:solidFill>
        </p:spPr>
        <p:txBody>
          <a:bodyPr wrap="square">
            <a:spAutoFit/>
          </a:bodyPr>
          <a:lstStyle/>
          <a:p>
            <a:r>
              <a:rPr lang="vi-VN" sz="2400" dirty="0" smtClean="0"/>
              <a:t> </a:t>
            </a:r>
            <a:r>
              <a:rPr lang="en-US" altLang="vi-VN" sz="2400" dirty="0" smtClean="0"/>
              <a:t>C</a:t>
            </a:r>
            <a:r>
              <a:rPr lang="vi-VN" sz="2400" dirty="0"/>
              <a:t>ầu xin </a:t>
            </a:r>
            <a:r>
              <a:rPr lang="en-US" altLang="vi-VN" sz="2400" dirty="0"/>
              <a:t>một cách tha thiết, dai dẳng</a:t>
            </a:r>
            <a:endParaRPr lang="en-US" altLang="vi-VN"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1">
            <a:extLst>
              <a:ext uri="{BEBA8EAE-BF5A-486C-A8C5-ECC9F3942E4B}">
                <a14:imgProps xmlns:a14="http://schemas.microsoft.com/office/drawing/2010/main">
                  <a14:imgLayer r:embed="rId2">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33450" y="704850"/>
            <a:ext cx="72771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33450" y="4438650"/>
            <a:ext cx="7249100" cy="461665"/>
          </a:xfrm>
          <a:prstGeom prst="rect">
            <a:avLst/>
          </a:prstGeom>
        </p:spPr>
        <p:txBody>
          <a:bodyPr wrap="none">
            <a:spAutoFit/>
          </a:bodyPr>
          <a:lstStyle/>
          <a:p>
            <a:r>
              <a:rPr lang="vi-VN" sz="2400"/>
              <a:t>nhảy bằng động tác rất nhanh lên một vị trí cao hơn</a:t>
            </a:r>
            <a:endParaRPr lang="en-US" sz="2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1">
            <a:extLst>
              <a:ext uri="{BEBA8EAE-BF5A-486C-A8C5-ECC9F3942E4B}">
                <a14:imgProps xmlns:a14="http://schemas.microsoft.com/office/drawing/2010/main">
                  <a14:imgLayer r:embed="rId2">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8750" y="171450"/>
            <a:ext cx="8831580" cy="479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15365" y="3586480"/>
            <a:ext cx="3810000" cy="1000125"/>
          </a:xfrm>
          <a:prstGeom prst="rect">
            <a:avLst/>
          </a:prstGeom>
          <a:solidFill>
            <a:schemeClr val="bg1"/>
          </a:solidFill>
        </p:spPr>
        <p:txBody>
          <a:bodyPr wrap="square">
            <a:noAutofit/>
          </a:bodyPr>
          <a:lstStyle/>
          <a:p>
            <a:r>
              <a:rPr lang="vi-VN" sz="2400" dirty="0"/>
              <a:t>gây chuyện c</a:t>
            </a:r>
            <a:r>
              <a:rPr lang="en-US" sz="2400" dirty="0"/>
              <a:t>ã</a:t>
            </a:r>
            <a:r>
              <a:rPr lang="vi-VN" sz="2400" dirty="0"/>
              <a:t>i </a:t>
            </a:r>
            <a:r>
              <a:rPr lang="vi-VN" sz="2400" dirty="0" smtClean="0"/>
              <a:t>cọ, </a:t>
            </a:r>
            <a:r>
              <a:rPr lang="vi-VN" sz="2400" dirty="0"/>
              <a:t>xô xát </a:t>
            </a:r>
            <a:r>
              <a:rPr lang="en-US" altLang="vi-VN" sz="2400" dirty="0"/>
              <a:t>nhau </a:t>
            </a:r>
            <a:r>
              <a:rPr lang="vi-VN" sz="2400" dirty="0"/>
              <a:t>với thái độ hung hãn </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ÀO RỪNG HOA - SGK KẾT NỐI TRI THỨC VỚI CUỘC SỐNG - ÂM NHẠC LỚP 1 - NHẠC MỚI SÔI ĐỘNG -">
            <a:hlinkClick r:id="" action="ppaction://media"/>
          </p:cNvPr>
          <p:cNvPicPr>
            <a:picLocks noChangeAspect="1"/>
          </p:cNvPicPr>
          <p:nvPr>
            <a:videoFile r:link="rId1"/>
            <p:extLst>
              <p:ext uri="{DAA4B4D4-6D71-4841-9C94-3DE7FCFB9230}">
                <p14:media xmlns:p14="http://schemas.microsoft.com/office/powerpoint/2010/main" r:embed="rId2"/>
              </p:ext>
            </p:extLst>
          </p:nvPr>
        </p:nvPicPr>
        <p:blipFill>
          <a:blip r:embed="rId3"/>
          <a:stretch>
            <a:fillRect/>
          </a:stretch>
        </p:blipFill>
        <p:spPr>
          <a:xfrm>
            <a:off x="11430" y="6430"/>
            <a:ext cx="9121140" cy="51306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98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381"/>
            <a:ext cx="8229600" cy="857250"/>
          </a:xfrm>
        </p:spPr>
        <p:txBody>
          <a:bodyPr>
            <a:normAutofit/>
          </a:bodyPr>
          <a:lstStyle/>
          <a:p>
            <a:r>
              <a:rPr lang="en-US" sz="4000">
                <a:latin typeface="Arial" panose="020B0604020202020204" pitchFamily="34" charset="0"/>
                <a:cs typeface="Arial" panose="020B0604020202020204" pitchFamily="34" charset="0"/>
              </a:rPr>
              <a:t>Giải nghĩa từ khó:</a:t>
            </a:r>
            <a:endParaRPr lang="en-US" sz="4000">
              <a:latin typeface="Arial" panose="020B0604020202020204" pitchFamily="34" charset="0"/>
              <a:cs typeface="Arial" panose="020B0604020202020204" pitchFamily="34" charset="0"/>
            </a:endParaRPr>
          </a:p>
        </p:txBody>
      </p:sp>
      <p:sp>
        <p:nvSpPr>
          <p:cNvPr id="3" name="Title 1"/>
          <p:cNvSpPr txBox="1"/>
          <p:nvPr/>
        </p:nvSpPr>
        <p:spPr>
          <a:xfrm>
            <a:off x="228600" y="971550"/>
            <a:ext cx="9144000" cy="857250"/>
          </a:xfrm>
          <a:prstGeom prst="rect">
            <a:avLst/>
          </a:prstGeom>
        </p:spPr>
        <p:txBody>
          <a:bodyPr vert="horz" lIns="91305" tIns="45654" rIns="91305" bIns="45654" rtlCol="0" anchor="ctr">
            <a:noAutofit/>
          </a:bodyPr>
          <a:lstStyle>
            <a:lvl1pPr algn="ctr" defTabSz="913130" rtl="0" eaLnBrk="1" latinLnBrk="0" hangingPunct="1">
              <a:spcBef>
                <a:spcPct val="0"/>
              </a:spcBef>
              <a:buNone/>
              <a:defRPr sz="4400" kern="1200">
                <a:solidFill>
                  <a:schemeClr val="tx1"/>
                </a:solidFill>
                <a:latin typeface="+mj-lt"/>
                <a:ea typeface="+mj-ea"/>
                <a:cs typeface="+mj-cs"/>
              </a:defRPr>
            </a:lvl1pPr>
          </a:lstStyle>
          <a:p>
            <a:pPr algn="l"/>
            <a:r>
              <a:rPr lang="en-US" sz="3400" b="1" smtClean="0">
                <a:solidFill>
                  <a:srgbClr val="FF0000"/>
                </a:solidFill>
                <a:latin typeface="Arial" panose="020B0604020202020204" pitchFamily="34" charset="0"/>
                <a:cs typeface="Arial" panose="020B0604020202020204" pitchFamily="34" charset="0"/>
              </a:rPr>
              <a:t>Ngái ngủ</a:t>
            </a:r>
            <a:r>
              <a:rPr lang="en-US" sz="3400" b="1" smtClean="0">
                <a:latin typeface="Arial" panose="020B0604020202020204" pitchFamily="34" charset="0"/>
                <a:cs typeface="Arial" panose="020B0604020202020204" pitchFamily="34" charset="0"/>
              </a:rPr>
              <a:t>:</a:t>
            </a:r>
            <a:r>
              <a:rPr lang="en-US" sz="3400" b="1" smtClean="0">
                <a:solidFill>
                  <a:srgbClr val="FF0000"/>
                </a:solidFill>
                <a:latin typeface="Arial" panose="020B0604020202020204" pitchFamily="34" charset="0"/>
                <a:cs typeface="Arial" panose="020B0604020202020204" pitchFamily="34" charset="0"/>
              </a:rPr>
              <a:t> </a:t>
            </a:r>
            <a:r>
              <a:rPr lang="en-US" sz="3400" smtClean="0">
                <a:latin typeface="Arial" panose="020B0604020202020204" pitchFamily="34" charset="0"/>
                <a:cs typeface="Arial" panose="020B0604020202020204" pitchFamily="34" charset="0"/>
              </a:rPr>
              <a:t>chưa hết buồn ngủ hoặc chưa tỉnh táo hẳn sau khi vừa ngủ dậy.</a:t>
            </a:r>
            <a:endParaRPr lang="en-US" sz="3400">
              <a:latin typeface="Arial" panose="020B0604020202020204" pitchFamily="34" charset="0"/>
              <a:cs typeface="Arial" panose="020B0604020202020204" pitchFamily="34" charset="0"/>
            </a:endParaRPr>
          </a:p>
        </p:txBody>
      </p:sp>
      <p:sp>
        <p:nvSpPr>
          <p:cNvPr id="6" name="Title 1"/>
          <p:cNvSpPr txBox="1"/>
          <p:nvPr/>
        </p:nvSpPr>
        <p:spPr>
          <a:xfrm>
            <a:off x="228600" y="1885950"/>
            <a:ext cx="9144000" cy="857250"/>
          </a:xfrm>
          <a:prstGeom prst="rect">
            <a:avLst/>
          </a:prstGeom>
        </p:spPr>
        <p:txBody>
          <a:bodyPr vert="horz" lIns="91305" tIns="45654" rIns="91305" bIns="45654" rtlCol="0" anchor="ctr">
            <a:normAutofit/>
          </a:bodyPr>
          <a:lstStyle>
            <a:lvl1pPr algn="ctr" defTabSz="913130" rtl="0" eaLnBrk="1" latinLnBrk="0" hangingPunct="1">
              <a:spcBef>
                <a:spcPct val="0"/>
              </a:spcBef>
              <a:buNone/>
              <a:defRPr sz="4400" kern="1200">
                <a:solidFill>
                  <a:schemeClr val="tx1"/>
                </a:solidFill>
                <a:latin typeface="+mj-lt"/>
                <a:ea typeface="+mj-ea"/>
                <a:cs typeface="+mj-cs"/>
              </a:defRPr>
            </a:lvl1pPr>
          </a:lstStyle>
          <a:p>
            <a:pPr algn="l"/>
            <a:r>
              <a:rPr lang="en-US" sz="3400" b="1" smtClean="0">
                <a:solidFill>
                  <a:srgbClr val="FF0000"/>
                </a:solidFill>
                <a:latin typeface="Arial" panose="020B0604020202020204" pitchFamily="34" charset="0"/>
                <a:cs typeface="Arial" panose="020B0604020202020204" pitchFamily="34" charset="0"/>
              </a:rPr>
              <a:t>Van nài</a:t>
            </a:r>
            <a:r>
              <a:rPr lang="en-US" sz="3400" b="1" smtClean="0">
                <a:latin typeface="Arial" panose="020B0604020202020204" pitchFamily="34" charset="0"/>
                <a:cs typeface="Arial" panose="020B0604020202020204" pitchFamily="34" charset="0"/>
              </a:rPr>
              <a:t>:</a:t>
            </a:r>
            <a:r>
              <a:rPr lang="en-US" sz="3400" b="1" smtClean="0">
                <a:solidFill>
                  <a:srgbClr val="FF0000"/>
                </a:solidFill>
                <a:latin typeface="Arial" panose="020B0604020202020204" pitchFamily="34" charset="0"/>
                <a:cs typeface="Arial" panose="020B0604020202020204" pitchFamily="34" charset="0"/>
              </a:rPr>
              <a:t> </a:t>
            </a:r>
            <a:r>
              <a:rPr lang="en-US" sz="3400" smtClean="0">
                <a:latin typeface="Arial" panose="020B0604020202020204" pitchFamily="34" charset="0"/>
                <a:cs typeface="Arial" panose="020B0604020202020204" pitchFamily="34" charset="0"/>
              </a:rPr>
              <a:t>nói bằng giọng khẩn khoản, cầu xin.</a:t>
            </a:r>
            <a:endParaRPr lang="en-US" sz="3400">
              <a:latin typeface="Arial" panose="020B0604020202020204" pitchFamily="34" charset="0"/>
              <a:cs typeface="Arial" panose="020B0604020202020204" pitchFamily="34" charset="0"/>
            </a:endParaRPr>
          </a:p>
        </p:txBody>
      </p:sp>
      <p:sp>
        <p:nvSpPr>
          <p:cNvPr id="7" name="Title 1"/>
          <p:cNvSpPr txBox="1"/>
          <p:nvPr/>
        </p:nvSpPr>
        <p:spPr>
          <a:xfrm>
            <a:off x="215900" y="2876550"/>
            <a:ext cx="9144000" cy="857250"/>
          </a:xfrm>
          <a:prstGeom prst="rect">
            <a:avLst/>
          </a:prstGeom>
        </p:spPr>
        <p:txBody>
          <a:bodyPr vert="horz" lIns="91305" tIns="45654" rIns="91305" bIns="45654" rtlCol="0" anchor="ctr">
            <a:noAutofit/>
          </a:bodyPr>
          <a:lstStyle>
            <a:lvl1pPr algn="ctr" defTabSz="913130" rtl="0" eaLnBrk="1" latinLnBrk="0" hangingPunct="1">
              <a:spcBef>
                <a:spcPct val="0"/>
              </a:spcBef>
              <a:buNone/>
              <a:defRPr sz="4400" kern="1200">
                <a:solidFill>
                  <a:schemeClr val="tx1"/>
                </a:solidFill>
                <a:latin typeface="+mj-lt"/>
                <a:ea typeface="+mj-ea"/>
                <a:cs typeface="+mj-cs"/>
              </a:defRPr>
            </a:lvl1pPr>
          </a:lstStyle>
          <a:p>
            <a:pPr algn="l"/>
            <a:r>
              <a:rPr lang="en-US" sz="3400" b="1" smtClean="0">
                <a:solidFill>
                  <a:srgbClr val="FF0000"/>
                </a:solidFill>
                <a:latin typeface="Arial" panose="020B0604020202020204" pitchFamily="34" charset="0"/>
                <a:cs typeface="Arial" panose="020B0604020202020204" pitchFamily="34" charset="0"/>
              </a:rPr>
              <a:t>Nhảy tót</a:t>
            </a:r>
            <a:r>
              <a:rPr lang="en-US" sz="3400" b="1" smtClean="0">
                <a:latin typeface="Arial" panose="020B0604020202020204" pitchFamily="34" charset="0"/>
                <a:cs typeface="Arial" panose="020B0604020202020204" pitchFamily="34" charset="0"/>
              </a:rPr>
              <a:t>:</a:t>
            </a:r>
            <a:r>
              <a:rPr lang="en-US" sz="3400" b="1" smtClean="0">
                <a:solidFill>
                  <a:srgbClr val="FF0000"/>
                </a:solidFill>
                <a:latin typeface="Arial" panose="020B0604020202020204" pitchFamily="34" charset="0"/>
                <a:cs typeface="Arial" panose="020B0604020202020204" pitchFamily="34" charset="0"/>
              </a:rPr>
              <a:t> </a:t>
            </a:r>
            <a:r>
              <a:rPr lang="en-US" sz="3400" smtClean="0">
                <a:latin typeface="Arial" panose="020B0604020202020204" pitchFamily="34" charset="0"/>
                <a:cs typeface="Arial" panose="020B0604020202020204" pitchFamily="34" charset="0"/>
              </a:rPr>
              <a:t>nhảy bằng động tác rất nhanh lên một vị trí cao hơn.</a:t>
            </a:r>
            <a:endParaRPr lang="en-US" sz="3400">
              <a:latin typeface="Arial" panose="020B0604020202020204" pitchFamily="34" charset="0"/>
              <a:cs typeface="Arial" panose="020B0604020202020204" pitchFamily="34" charset="0"/>
            </a:endParaRPr>
          </a:p>
        </p:txBody>
      </p:sp>
      <p:sp>
        <p:nvSpPr>
          <p:cNvPr id="8" name="Title 1"/>
          <p:cNvSpPr txBox="1"/>
          <p:nvPr/>
        </p:nvSpPr>
        <p:spPr>
          <a:xfrm>
            <a:off x="215900" y="4076700"/>
            <a:ext cx="9144000" cy="857250"/>
          </a:xfrm>
          <a:prstGeom prst="rect">
            <a:avLst/>
          </a:prstGeom>
        </p:spPr>
        <p:txBody>
          <a:bodyPr vert="horz" lIns="91305" tIns="45654" rIns="91305" bIns="45654" rtlCol="0" anchor="ctr">
            <a:noAutofit/>
          </a:bodyPr>
          <a:lstStyle>
            <a:lvl1pPr algn="ctr" defTabSz="913130" rtl="0" eaLnBrk="1" latinLnBrk="0" hangingPunct="1">
              <a:spcBef>
                <a:spcPct val="0"/>
              </a:spcBef>
              <a:buNone/>
              <a:defRPr sz="4400" kern="1200">
                <a:solidFill>
                  <a:schemeClr val="tx1"/>
                </a:solidFill>
                <a:latin typeface="+mj-lt"/>
                <a:ea typeface="+mj-ea"/>
                <a:cs typeface="+mj-cs"/>
              </a:defRPr>
            </a:lvl1pPr>
          </a:lstStyle>
          <a:p>
            <a:pPr algn="l"/>
            <a:r>
              <a:rPr lang="en-US" sz="3400" b="1" smtClean="0">
                <a:solidFill>
                  <a:srgbClr val="FF0000"/>
                </a:solidFill>
                <a:latin typeface="Arial" panose="020B0604020202020204" pitchFamily="34" charset="0"/>
                <a:cs typeface="Arial" panose="020B0604020202020204" pitchFamily="34" charset="0"/>
              </a:rPr>
              <a:t>Gây gổ</a:t>
            </a:r>
            <a:r>
              <a:rPr lang="en-US" sz="3400" b="1" smtClean="0">
                <a:latin typeface="Arial" panose="020B0604020202020204" pitchFamily="34" charset="0"/>
                <a:cs typeface="Arial" panose="020B0604020202020204" pitchFamily="34" charset="0"/>
              </a:rPr>
              <a:t>:</a:t>
            </a:r>
            <a:r>
              <a:rPr lang="en-US" sz="3400" b="1" smtClean="0">
                <a:solidFill>
                  <a:srgbClr val="FF0000"/>
                </a:solidFill>
                <a:latin typeface="Arial" panose="020B0604020202020204" pitchFamily="34" charset="0"/>
                <a:cs typeface="Arial" panose="020B0604020202020204" pitchFamily="34" charset="0"/>
              </a:rPr>
              <a:t> </a:t>
            </a:r>
            <a:r>
              <a:rPr lang="en-US" sz="3400" smtClean="0">
                <a:latin typeface="Arial" panose="020B0604020202020204" pitchFamily="34" charset="0"/>
                <a:cs typeface="Arial" panose="020B0604020202020204" pitchFamily="34" charset="0"/>
              </a:rPr>
              <a:t>gây chuyện cãi cọ, xô xát với thái độ hung hăng.</a:t>
            </a:r>
            <a:endParaRPr lang="en-US" sz="34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2268" y="-42233"/>
            <a:ext cx="5947064" cy="461532"/>
          </a:xfrm>
          <a:prstGeom prst="rect">
            <a:avLst/>
          </a:prstGeom>
          <a:noFill/>
        </p:spPr>
        <p:txBody>
          <a:bodyPr wrap="square" lIns="91305" tIns="45654" rIns="91305" bIns="45654" rtlCol="0">
            <a:spAutoFit/>
          </a:bodyPr>
          <a:lstStyle/>
          <a:p>
            <a:pPr algn="ctr"/>
            <a:r>
              <a:rPr lang="en-US" sz="2400" b="1" smtClean="0">
                <a:latin typeface="Arial" panose="020B0604020202020204" pitchFamily="34" charset="0"/>
                <a:ea typeface="Arial-Rounded" panose="020B0500000000000000" pitchFamily="34" charset="0"/>
                <a:cs typeface="Arial" panose="020B0604020202020204" pitchFamily="34" charset="0"/>
              </a:rPr>
              <a:t>Câu hỏi của sói</a:t>
            </a:r>
            <a:endParaRPr lang="en-US" sz="2400" b="1">
              <a:latin typeface="Arial" panose="020B0604020202020204" pitchFamily="34" charset="0"/>
              <a:ea typeface="Arial-Rounded" panose="020B0500000000000000" pitchFamily="34" charset="0"/>
              <a:cs typeface="Arial" panose="020B0604020202020204" pitchFamily="34" charset="0"/>
            </a:endParaRPr>
          </a:p>
        </p:txBody>
      </p:sp>
      <p:sp>
        <p:nvSpPr>
          <p:cNvPr id="11" name="TextBox 10"/>
          <p:cNvSpPr txBox="1"/>
          <p:nvPr/>
        </p:nvSpPr>
        <p:spPr>
          <a:xfrm>
            <a:off x="50800" y="333333"/>
            <a:ext cx="8991600" cy="4616515"/>
          </a:xfrm>
          <a:prstGeom prst="rect">
            <a:avLst/>
          </a:prstGeom>
          <a:noFill/>
        </p:spPr>
        <p:txBody>
          <a:bodyPr wrap="square" lIns="91305" tIns="45654" rIns="91305" bIns="45654" rtlCol="0">
            <a:spAutoFit/>
          </a:bodyPr>
          <a:lstStyle/>
          <a:p>
            <a:pPr algn="just"/>
            <a:r>
              <a:rPr lang="en-US" sz="2100" smtClean="0">
                <a:latin typeface="Arial" panose="020B0604020202020204" pitchFamily="34" charset="0"/>
                <a:ea typeface="Arial-Rounded" panose="020B0500000000000000" pitchFamily="34" charset="0"/>
                <a:cs typeface="Arial" panose="020B0604020202020204" pitchFamily="34" charset="0"/>
              </a:rPr>
              <a:t>	Một chú sóc đang chuyền trên cành cây bỗng trượt chân, rơi trúng đầu lão sói đang ngái ngủ. Sói chồm dậy, túm lấy sóc. Sóc van nài:</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 Xin hãy thả tôi ra!</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Sói nói:</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 Được, ta sẽ thả, nhưng ngươi hãy nói cho ta biết: Vì sao bọn sóc các ngươi cứ nhảy nhót vui đùa suốt ngày, còn ta lúc nào cũng thấy buồn bực?</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Sóc bảo:</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 Thả tôi ra, rồi tôi sẽ nói.</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Sói thả sóc ra. Sóc nhảy tót lên cây cao, rồi đáp vọng xuống:</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 Mỗi khi nhìn thấy anh, chúng tôi đều bỏ chạy vì anh hay gây gổ. Anh hay buồn bực vì anh không có bạn bè. Còn chúng tôi lúc nào cũng vui vì chúng tôi có nhiều bạn tốt.</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r"/>
            <a:r>
              <a:rPr lang="en-US" sz="2100" smtClean="0">
                <a:latin typeface="Arial" panose="020B0604020202020204" pitchFamily="34" charset="0"/>
                <a:ea typeface="Arial-Rounded" panose="020B0500000000000000" pitchFamily="34" charset="0"/>
                <a:cs typeface="Arial" panose="020B0604020202020204" pitchFamily="34" charset="0"/>
              </a:rPr>
              <a:t>(Theo </a:t>
            </a:r>
            <a:r>
              <a:rPr lang="en-US" sz="2100" i="1" smtClean="0">
                <a:latin typeface="Arial" panose="020B0604020202020204" pitchFamily="34" charset="0"/>
                <a:ea typeface="Arial-Rounded" panose="020B0500000000000000" pitchFamily="34" charset="0"/>
                <a:cs typeface="Arial" panose="020B0604020202020204" pitchFamily="34" charset="0"/>
              </a:rPr>
              <a:t>Truyện cổ Grim</a:t>
            </a:r>
            <a:r>
              <a:rPr lang="en-US" sz="2100" smtClean="0">
                <a:latin typeface="Arial" panose="020B0604020202020204" pitchFamily="34" charset="0"/>
                <a:ea typeface="Arial-Rounded" panose="020B0500000000000000" pitchFamily="34" charset="0"/>
                <a:cs typeface="Arial" panose="020B0604020202020204" pitchFamily="34" charset="0"/>
              </a:rPr>
              <a:t>)</a:t>
            </a:r>
            <a:endParaRPr lang="en-US" sz="2100">
              <a:latin typeface="Arial" panose="020B0604020202020204" pitchFamily="34" charset="0"/>
              <a:ea typeface="Arial-Rounded" panose="020B0500000000000000"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cstate="print">
            <a:extLst>
              <a:ext uri="{28A0092B-C50C-407E-A947-70E740481C1C}">
                <a14:useLocalDpi xmlns:a14="http://schemas.microsoft.com/office/drawing/2010/main" val="0"/>
              </a:ext>
            </a:extLst>
          </a:blip>
          <a:srcRect t="20182" b="30348"/>
          <a:stretch>
            <a:fillRect/>
          </a:stretch>
        </p:blipFill>
        <p:spPr>
          <a:xfrm>
            <a:off x="4114800" y="4324350"/>
            <a:ext cx="1828800" cy="706120"/>
          </a:xfrm>
          <a:prstGeom prst="rect">
            <a:avLst/>
          </a:prstGeom>
        </p:spPr>
      </p:pic>
      <p:sp>
        <p:nvSpPr>
          <p:cNvPr id="6" name="TextBox 5"/>
          <p:cNvSpPr txBox="1"/>
          <p:nvPr/>
        </p:nvSpPr>
        <p:spPr>
          <a:xfrm>
            <a:off x="1522268" y="-42233"/>
            <a:ext cx="5947064" cy="461532"/>
          </a:xfrm>
          <a:prstGeom prst="rect">
            <a:avLst/>
          </a:prstGeom>
          <a:noFill/>
        </p:spPr>
        <p:txBody>
          <a:bodyPr wrap="square" lIns="91305" tIns="45654" rIns="91305" bIns="45654" rtlCol="0">
            <a:spAutoFit/>
          </a:bodyPr>
          <a:lstStyle/>
          <a:p>
            <a:pPr algn="ctr"/>
            <a:r>
              <a:rPr lang="en-US" sz="2400" b="1" smtClean="0">
                <a:latin typeface="Arial" panose="020B0604020202020204" pitchFamily="34" charset="0"/>
                <a:ea typeface="Arial-Rounded" panose="020B0500000000000000" pitchFamily="34" charset="0"/>
                <a:cs typeface="Arial" panose="020B0604020202020204" pitchFamily="34" charset="0"/>
              </a:rPr>
              <a:t>Câu hỏi của sói</a:t>
            </a:r>
            <a:endParaRPr lang="en-US" sz="2400" b="1">
              <a:latin typeface="Arial" panose="020B0604020202020204" pitchFamily="34" charset="0"/>
              <a:ea typeface="Arial-Rounded" panose="020B0500000000000000" pitchFamily="34" charset="0"/>
              <a:cs typeface="Arial" panose="020B0604020202020204" pitchFamily="34" charset="0"/>
            </a:endParaRPr>
          </a:p>
        </p:txBody>
      </p:sp>
      <p:sp>
        <p:nvSpPr>
          <p:cNvPr id="7" name="TextBox 6"/>
          <p:cNvSpPr txBox="1"/>
          <p:nvPr/>
        </p:nvSpPr>
        <p:spPr>
          <a:xfrm>
            <a:off x="50800" y="333333"/>
            <a:ext cx="8991600" cy="4616515"/>
          </a:xfrm>
          <a:prstGeom prst="rect">
            <a:avLst/>
          </a:prstGeom>
          <a:noFill/>
        </p:spPr>
        <p:txBody>
          <a:bodyPr wrap="square" lIns="91305" tIns="45654" rIns="91305" bIns="45654" rtlCol="0">
            <a:spAutoFit/>
          </a:bodyPr>
          <a:lstStyle/>
          <a:p>
            <a:pPr algn="just"/>
            <a:r>
              <a:rPr lang="en-US" sz="2100" smtClean="0">
                <a:latin typeface="Arial" panose="020B0604020202020204" pitchFamily="34" charset="0"/>
                <a:ea typeface="Arial-Rounded" panose="020B0500000000000000" pitchFamily="34" charset="0"/>
                <a:cs typeface="Arial" panose="020B0604020202020204" pitchFamily="34" charset="0"/>
              </a:rPr>
              <a:t>	Một chú sóc đang chuyền trên cành cây bỗng trượt chân, rơi trúng đầu lão sói đang ngái ngủ. Sói chồm dậy, túm lấy sóc. Sóc van nài:</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 Xin hãy thả tôi ra!</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Sói nói:</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 Được, ta sẽ thả, nhưng ngươi hãy nói cho ta biết: Vì sao bọn sóc các ngươi cứ nhảy nhót vui đùa suốt ngày, còn ta lúc nào cũng thấy buồn bực?</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Sóc bảo:</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 Thả tôi ra, rồi tôi sẽ nói.</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Sói thả sóc ra. Sóc nhảy tót lên cây cao, rồi đáp vọng xuống:</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 Mỗi khi nhìn thấy anh, chúng tôi đều bỏ chạy vì anh hay gây gổ. Anh hay buồn bực vì anh không có bạn bè. Còn chúng tôi lúc nào cũng vui vì chúng tôi có nhiều bạn tốt.</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r"/>
            <a:r>
              <a:rPr lang="en-US" sz="2100" smtClean="0">
                <a:latin typeface="Arial" panose="020B0604020202020204" pitchFamily="34" charset="0"/>
                <a:ea typeface="Arial-Rounded" panose="020B0500000000000000" pitchFamily="34" charset="0"/>
                <a:cs typeface="Arial" panose="020B0604020202020204" pitchFamily="34" charset="0"/>
              </a:rPr>
              <a:t>(Theo </a:t>
            </a:r>
            <a:r>
              <a:rPr lang="en-US" sz="2100" i="1" smtClean="0">
                <a:latin typeface="Arial" panose="020B0604020202020204" pitchFamily="34" charset="0"/>
                <a:ea typeface="Arial-Rounded" panose="020B0500000000000000" pitchFamily="34" charset="0"/>
                <a:cs typeface="Arial" panose="020B0604020202020204" pitchFamily="34" charset="0"/>
              </a:rPr>
              <a:t>Truyện cổ Grim</a:t>
            </a:r>
            <a:r>
              <a:rPr lang="en-US" sz="2100" smtClean="0">
                <a:latin typeface="Arial" panose="020B0604020202020204" pitchFamily="34" charset="0"/>
                <a:ea typeface="Arial-Rounded" panose="020B0500000000000000" pitchFamily="34" charset="0"/>
                <a:cs typeface="Arial" panose="020B0604020202020204" pitchFamily="34" charset="0"/>
              </a:rPr>
              <a:t>)</a:t>
            </a:r>
            <a:endParaRPr lang="en-US" sz="2100">
              <a:latin typeface="Arial" panose="020B0604020202020204" pitchFamily="34" charset="0"/>
              <a:ea typeface="Arial-Rounded" panose="020B0500000000000000"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2800" b="1">
                <a:solidFill>
                  <a:schemeClr val="tx1"/>
                </a:solidFill>
                <a:latin typeface="Arial" panose="020B0604020202020204" pitchFamily="34" charset="0"/>
                <a:cs typeface="Arial" panose="020B0604020202020204" pitchFamily="34" charset="0"/>
              </a:rPr>
              <a:t>Dặn dò:</a:t>
            </a:r>
            <a:endParaRPr lang="en-US" sz="2800" b="1">
              <a:solidFill>
                <a:schemeClr val="tx1"/>
              </a:solidFill>
              <a:latin typeface="Arial" panose="020B0604020202020204" pitchFamily="34" charset="0"/>
              <a:cs typeface="Arial" panose="020B0604020202020204" pitchFamily="34" charset="0"/>
            </a:endParaRPr>
          </a:p>
          <a:p>
            <a:pPr marL="457200" indent="-457200" algn="just">
              <a:buFontTx/>
              <a:buChar char="-"/>
            </a:pPr>
            <a:r>
              <a:rPr lang="en-US" sz="2800">
                <a:solidFill>
                  <a:schemeClr val="tx1"/>
                </a:solidFill>
                <a:latin typeface="Arial" panose="020B0604020202020204" pitchFamily="34" charset="0"/>
                <a:cs typeface="Arial" panose="020B0604020202020204" pitchFamily="34" charset="0"/>
              </a:rPr>
              <a:t>Đọc lại bài: </a:t>
            </a:r>
            <a:r>
              <a:rPr lang="en-US" sz="2800" i="1" smtClean="0">
                <a:solidFill>
                  <a:schemeClr val="tx1"/>
                </a:solidFill>
                <a:latin typeface="Arial" panose="020B0604020202020204" pitchFamily="34" charset="0"/>
                <a:cs typeface="Arial" panose="020B0604020202020204" pitchFamily="34" charset="0"/>
              </a:rPr>
              <a:t>Câu hỏi của sói</a:t>
            </a:r>
            <a:r>
              <a:rPr lang="en-US" sz="2800" smtClean="0">
                <a:solidFill>
                  <a:schemeClr val="tx1"/>
                </a:solidFill>
                <a:latin typeface="Arial" panose="020B0604020202020204" pitchFamily="34" charset="0"/>
                <a:cs typeface="Arial" panose="020B0604020202020204" pitchFamily="34" charset="0"/>
              </a:rPr>
              <a:t> </a:t>
            </a:r>
            <a:r>
              <a:rPr lang="en-US" sz="2800">
                <a:solidFill>
                  <a:schemeClr val="tx1"/>
                </a:solidFill>
                <a:latin typeface="Arial" panose="020B0604020202020204" pitchFamily="34" charset="0"/>
                <a:cs typeface="Arial" panose="020B0604020202020204" pitchFamily="34" charset="0"/>
              </a:rPr>
              <a:t>(trang </a:t>
            </a:r>
            <a:r>
              <a:rPr lang="en-US" sz="2800" smtClean="0">
                <a:solidFill>
                  <a:schemeClr val="tx1"/>
                </a:solidFill>
                <a:latin typeface="Arial" panose="020B0604020202020204" pitchFamily="34" charset="0"/>
                <a:cs typeface="Arial" panose="020B0604020202020204" pitchFamily="34" charset="0"/>
              </a:rPr>
              <a:t>90, 91).</a:t>
            </a:r>
            <a:endParaRPr lang="en-US" sz="2800">
              <a:solidFill>
                <a:schemeClr val="tx1"/>
              </a:solidFill>
              <a:latin typeface="Arial" panose="020B0604020202020204" pitchFamily="34" charset="0"/>
              <a:cs typeface="Arial" panose="020B0604020202020204" pitchFamily="34" charset="0"/>
            </a:endParaRPr>
          </a:p>
          <a:p>
            <a:pPr marL="457200" indent="-457200" algn="just">
              <a:buFontTx/>
              <a:buChar char="-"/>
            </a:pPr>
            <a:r>
              <a:rPr lang="en-US" sz="2800">
                <a:solidFill>
                  <a:schemeClr val="tx1"/>
                </a:solidFill>
                <a:latin typeface="Arial" panose="020B0604020202020204" pitchFamily="34" charset="0"/>
                <a:cs typeface="Arial" panose="020B0604020202020204" pitchFamily="34" charset="0"/>
              </a:rPr>
              <a:t>Chuẩn bị bài mới (trang </a:t>
            </a:r>
            <a:r>
              <a:rPr lang="en-US" sz="2800" smtClean="0">
                <a:solidFill>
                  <a:schemeClr val="tx1"/>
                </a:solidFill>
                <a:latin typeface="Arial" panose="020B0604020202020204" pitchFamily="34" charset="0"/>
                <a:cs typeface="Arial" panose="020B0604020202020204" pitchFamily="34" charset="0"/>
              </a:rPr>
              <a:t>92, 93).</a:t>
            </a:r>
            <a:endParaRPr lang="en-US" sz="2800" smtClean="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02107" y="-100302"/>
            <a:ext cx="4630186"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4003691"/>
            <a:ext cx="1192902" cy="1238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4138433"/>
            <a:ext cx="1099188" cy="124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0345" y="606425"/>
            <a:ext cx="90745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0345" y="606425"/>
            <a:ext cx="90745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5821" y="1655689"/>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a:hlinkClick r:id="rId7"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5821" y="1655689"/>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6416" y="522214"/>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
            <a:hlinkClick r:id="rId9"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6415" y="522213"/>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47079" y="1306512"/>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0">
            <a:hlinkClick r:id="rId11"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47079" y="1309545"/>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a:hlinkClick r:id="rId12" action="ppaction://hlinksldjump"/>
          </p:cNvPr>
          <p:cNvSpPr/>
          <p:nvPr/>
        </p:nvSpPr>
        <p:spPr>
          <a:xfrm>
            <a:off x="7532671" y="0"/>
            <a:ext cx="1458633" cy="471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t>Đi tới bài mới</a:t>
            </a:r>
            <a:endParaRPr lang="en-US" sz="1400"/>
          </a:p>
        </p:txBody>
      </p:sp>
      <p:pic>
        <p:nvPicPr>
          <p:cNvPr id="3"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 y="2619200"/>
            <a:ext cx="2857626" cy="303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
                                        <p:tgtEl>
                                          <p:spTgt spid="17"/>
                                        </p:tgtEl>
                                      </p:cBhvr>
                                    </p:animEffect>
                                    <p:set>
                                      <p:cBhvr>
                                        <p:cTn id="7" dur="1" fill="hold">
                                          <p:stCondLst>
                                            <p:cond delay="9"/>
                                          </p:stCondLst>
                                        </p:cTn>
                                        <p:tgtEl>
                                          <p:spTgt spid="17"/>
                                        </p:tgtEl>
                                        <p:attrNameLst>
                                          <p:attrName>style.visibility</p:attrName>
                                        </p:attrNameLst>
                                      </p:cBhvr>
                                      <p:to>
                                        <p:strVal val="hidden"/>
                                      </p:to>
                                    </p:se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2.77778E-6 -4.32099E-6 L -0.40035 0.64291 " pathEditMode="relative" rAng="0" ptsTypes="AA">
                                      <p:cBhvr>
                                        <p:cTn id="10" dur="2500" fill="hold"/>
                                        <p:tgtEl>
                                          <p:spTgt spid="1031"/>
                                        </p:tgtEl>
                                        <p:attrNameLst>
                                          <p:attrName>ppt_x</p:attrName>
                                          <p:attrName>ppt_y</p:attrName>
                                        </p:attrNameLst>
                                      </p:cBhvr>
                                      <p:rCtr x="-20017" y="32130"/>
                                    </p:animMotion>
                                  </p:childTnLst>
                                  <p:subTnLst>
                                    <p:audio>
                                      <p:cMediaNode>
                                        <p:cTn display="0" masterRel="sameClick">
                                          <p:stCondLst>
                                            <p:cond evt="begin" delay="0">
                                              <p:tn val="9"/>
                                            </p:cond>
                                          </p:stCondLst>
                                          <p:endCondLst>
                                            <p:cond evt="onStopAudio" delay="0">
                                              <p:tgtEl>
                                                <p:sldTgt/>
                                              </p:tgtEl>
                                            </p:cond>
                                          </p:endCondLst>
                                        </p:cTn>
                                        <p:tgtEl>
                                          <p:sndTgt r:embed="rId14" name="applause.wav"/>
                                        </p:tgtEl>
                                      </p:cMediaNode>
                                    </p:audio>
                                  </p:subTnLst>
                                </p:cTn>
                              </p:par>
                            </p:childTnLst>
                          </p:cTn>
                        </p:par>
                      </p:childTnLst>
                    </p:cTn>
                  </p:par>
                </p:childTnLst>
              </p:cTn>
              <p:nextCondLst>
                <p:cond evt="onClick" delay="0">
                  <p:tgtEl>
                    <p:spTgt spid="17"/>
                  </p:tgtEl>
                </p:cond>
              </p:nextCondLst>
            </p:seq>
            <p:seq concurrent="1" nextAc="seek">
              <p:cTn id="11" restart="whenNotActive" fill="hold" evtFilter="cancelBubble" nodeType="interactiveSeq">
                <p:stCondLst>
                  <p:cond evt="onClick" delay="0">
                    <p:tgtEl>
                      <p:spTgt spid="18"/>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
                                        <p:tgtEl>
                                          <p:spTgt spid="18"/>
                                        </p:tgtEl>
                                      </p:cBhvr>
                                    </p:animEffect>
                                    <p:set>
                                      <p:cBhvr>
                                        <p:cTn id="16" dur="1" fill="hold">
                                          <p:stCondLst>
                                            <p:cond delay="9"/>
                                          </p:stCondLst>
                                        </p:cTn>
                                        <p:tgtEl>
                                          <p:spTgt spid="18"/>
                                        </p:tgtEl>
                                        <p:attrNameLst>
                                          <p:attrName>style.visibility</p:attrName>
                                        </p:attrNameLst>
                                      </p:cBhvr>
                                      <p:to>
                                        <p:strVal val="hidden"/>
                                      </p:to>
                                    </p:set>
                                  </p:childTnLst>
                                </p:cTn>
                              </p:par>
                            </p:childTnLst>
                          </p:cTn>
                        </p:par>
                        <p:par>
                          <p:cTn id="17" fill="hold">
                            <p:stCondLst>
                              <p:cond delay="500"/>
                            </p:stCondLst>
                            <p:childTnLst>
                              <p:par>
                                <p:cTn id="18" presetID="42" presetClass="path" presetSubtype="0" accel="50000" decel="50000" fill="hold" nodeType="afterEffect">
                                  <p:stCondLst>
                                    <p:cond delay="0"/>
                                  </p:stCondLst>
                                  <p:childTnLst>
                                    <p:animMotion origin="layout" path="M -2.77778E-7 -1.48148E-6 L -0.18976 0.40926 " pathEditMode="relative" rAng="0" ptsTypes="AA">
                                      <p:cBhvr>
                                        <p:cTn id="19" dur="2250" fill="hold"/>
                                        <p:tgtEl>
                                          <p:spTgt spid="1032"/>
                                        </p:tgtEl>
                                        <p:attrNameLst>
                                          <p:attrName>ppt_x</p:attrName>
                                          <p:attrName>ppt_y</p:attrName>
                                        </p:attrNameLst>
                                      </p:cBhvr>
                                      <p:rCtr x="-9497" y="20463"/>
                                    </p:animMotion>
                                  </p:childTnLst>
                                  <p:subTnLst>
                                    <p:audio>
                                      <p:cMediaNode>
                                        <p:cTn display="0" masterRel="sameClick">
                                          <p:stCondLst>
                                            <p:cond evt="begin" delay="0">
                                              <p:tn val="18"/>
                                            </p:cond>
                                          </p:stCondLst>
                                          <p:endCondLst>
                                            <p:cond evt="onStopAudio" delay="0">
                                              <p:tgtEl>
                                                <p:sldTgt/>
                                              </p:tgtEl>
                                            </p:cond>
                                          </p:endCondLst>
                                        </p:cTn>
                                        <p:tgtEl>
                                          <p:sndTgt r:embed="rId14" name="applause.wav"/>
                                        </p:tgtEl>
                                      </p:cMediaNode>
                                    </p:audio>
                                  </p:sub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
                                        <p:tgtEl>
                                          <p:spTgt spid="19"/>
                                        </p:tgtEl>
                                      </p:cBhvr>
                                    </p:animEffect>
                                    <p:set>
                                      <p:cBhvr>
                                        <p:cTn id="25" dur="1" fill="hold">
                                          <p:stCondLst>
                                            <p:cond delay="9"/>
                                          </p:stCondLst>
                                        </p:cTn>
                                        <p:tgtEl>
                                          <p:spTgt spid="19"/>
                                        </p:tgtEl>
                                        <p:attrNameLst>
                                          <p:attrName>style.visibility</p:attrName>
                                        </p:attrNameLst>
                                      </p:cBhvr>
                                      <p:to>
                                        <p:strVal val="hidden"/>
                                      </p:to>
                                    </p:set>
                                  </p:childTnLst>
                                </p:cTn>
                              </p:par>
                            </p:childTnLst>
                          </p:cTn>
                        </p:par>
                        <p:par>
                          <p:cTn id="26" fill="hold">
                            <p:stCondLst>
                              <p:cond delay="500"/>
                            </p:stCondLst>
                            <p:childTnLst>
                              <p:par>
                                <p:cTn id="27" presetID="42" presetClass="path" presetSubtype="0" accel="50000" decel="50000" fill="hold" nodeType="afterEffect">
                                  <p:stCondLst>
                                    <p:cond delay="0"/>
                                  </p:stCondLst>
                                  <p:childTnLst>
                                    <p:animMotion origin="layout" path="M 4.16667E-6 -1.11111E-6 L -0.62448 0.64445 " pathEditMode="relative" rAng="0" ptsTypes="AA">
                                      <p:cBhvr>
                                        <p:cTn id="28" dur="2000" fill="hold"/>
                                        <p:tgtEl>
                                          <p:spTgt spid="1033"/>
                                        </p:tgtEl>
                                        <p:attrNameLst>
                                          <p:attrName>ppt_x</p:attrName>
                                          <p:attrName>ppt_y</p:attrName>
                                        </p:attrNameLst>
                                      </p:cBhvr>
                                      <p:rCtr x="-31233" y="32222"/>
                                    </p:animMotion>
                                  </p:childTnLst>
                                  <p:subTnLst>
                                    <p:audio>
                                      <p:cMediaNode>
                                        <p:cTn display="0" masterRel="sameClick">
                                          <p:stCondLst>
                                            <p:cond evt="begin" delay="0">
                                              <p:tn val="27"/>
                                            </p:cond>
                                          </p:stCondLst>
                                          <p:endCondLst>
                                            <p:cond evt="onStopAudio" delay="0">
                                              <p:tgtEl>
                                                <p:sldTgt/>
                                              </p:tgtEl>
                                            </p:cond>
                                          </p:endCondLst>
                                        </p:cTn>
                                        <p:tgtEl>
                                          <p:sndTgt r:embed="rId14" name="applause.wav"/>
                                        </p:tgtEl>
                                      </p:cMediaNode>
                                    </p:audio>
                                  </p:subTnLst>
                                </p:cTn>
                              </p:par>
                            </p:childTnLst>
                          </p:cTn>
                        </p:par>
                      </p:childTnLst>
                    </p:cTn>
                  </p:par>
                </p:childTnLst>
              </p:cTn>
              <p:nextCondLst>
                <p:cond evt="onClick" delay="0">
                  <p:tgtEl>
                    <p:spTgt spid="19"/>
                  </p:tgtEl>
                </p:cond>
              </p:nextCondLst>
            </p:seq>
            <p:seq concurrent="1" nextAc="seek">
              <p:cTn id="29" restart="whenNotActive" fill="hold" evtFilter="cancelBubble" nodeType="interactiveSeq">
                <p:stCondLst>
                  <p:cond evt="onClick" delay="0">
                    <p:tgtEl>
                      <p:spTgt spid="20"/>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10"/>
                                        <p:tgtEl>
                                          <p:spTgt spid="20"/>
                                        </p:tgtEl>
                                      </p:cBhvr>
                                    </p:animEffect>
                                    <p:set>
                                      <p:cBhvr>
                                        <p:cTn id="34" dur="1" fill="hold">
                                          <p:stCondLst>
                                            <p:cond delay="9"/>
                                          </p:stCondLst>
                                        </p:cTn>
                                        <p:tgtEl>
                                          <p:spTgt spid="20"/>
                                        </p:tgtEl>
                                        <p:attrNameLst>
                                          <p:attrName>style.visibility</p:attrName>
                                        </p:attrNameLst>
                                      </p:cBhvr>
                                      <p:to>
                                        <p:strVal val="hidden"/>
                                      </p:to>
                                    </p:set>
                                  </p:childTnLst>
                                </p:cTn>
                              </p:par>
                            </p:childTnLst>
                          </p:cTn>
                        </p:par>
                        <p:par>
                          <p:cTn id="35" fill="hold">
                            <p:stCondLst>
                              <p:cond delay="500"/>
                            </p:stCondLst>
                            <p:childTnLst>
                              <p:par>
                                <p:cTn id="36" presetID="42" presetClass="path" presetSubtype="0" accel="50000" decel="50000" fill="hold" nodeType="afterEffect">
                                  <p:stCondLst>
                                    <p:cond delay="0"/>
                                  </p:stCondLst>
                                  <p:childTnLst>
                                    <p:animMotion origin="layout" path="M 1.11111E-6 -2.46914E-7 L -0.41806 0.49198 " pathEditMode="relative" rAng="0" ptsTypes="AA">
                                      <p:cBhvr>
                                        <p:cTn id="37" dur="2000" fill="hold"/>
                                        <p:tgtEl>
                                          <p:spTgt spid="27"/>
                                        </p:tgtEl>
                                        <p:attrNameLst>
                                          <p:attrName>ppt_x</p:attrName>
                                          <p:attrName>ppt_y</p:attrName>
                                        </p:attrNameLst>
                                      </p:cBhvr>
                                      <p:rCtr x="-20903" y="24599"/>
                                    </p:animMotion>
                                  </p:childTnLst>
                                  <p:subTnLst>
                                    <p:audio>
                                      <p:cMediaNode>
                                        <p:cTn display="0" masterRel="sameClick">
                                          <p:stCondLst>
                                            <p:cond evt="begin" delay="0">
                                              <p:tn val="36"/>
                                            </p:cond>
                                          </p:stCondLst>
                                          <p:endCondLst>
                                            <p:cond evt="onStopAudio" delay="0">
                                              <p:tgtEl>
                                                <p:sldTgt/>
                                              </p:tgtEl>
                                            </p:cond>
                                          </p:endCondLst>
                                        </p:cTn>
                                        <p:tgtEl>
                                          <p:sndTgt r:embed="rId14" name="applause.wav"/>
                                        </p:tgtEl>
                                      </p:cMediaNode>
                                    </p:audio>
                                  </p:subTnLst>
                                </p:cTn>
                              </p:par>
                            </p:childTnLst>
                          </p:cTn>
                        </p:par>
                      </p:childTnLst>
                    </p:cTn>
                  </p:par>
                </p:childTnLst>
              </p:cTn>
              <p:nextCondLst>
                <p:cond evt="onClick" delay="0">
                  <p:tgtEl>
                    <p:spTgt spid="2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77091" y="1149313"/>
            <a:ext cx="8589818" cy="1964527"/>
          </a:xfrm>
        </p:spPr>
        <p:txBody>
          <a:bodyPr>
            <a:noAutofit/>
          </a:bodyPr>
          <a:lstStyle/>
          <a:p>
            <a:r>
              <a:rPr lang="en-US" sz="3200" dirty="0" smtClean="0">
                <a:latin typeface="+mn-lt"/>
              </a:rPr>
              <a:t>Chuyền cành mau lẹ</a:t>
            </a:r>
            <a:br>
              <a:rPr lang="en-US" sz="3200" dirty="0" smtClean="0">
                <a:latin typeface="+mn-lt"/>
              </a:rPr>
            </a:br>
            <a:r>
              <a:rPr lang="en-US" sz="3200" dirty="0" smtClean="0">
                <a:latin typeface="+mn-lt"/>
              </a:rPr>
              <a:t>Có cái đuôi bông</a:t>
            </a:r>
            <a:br>
              <a:rPr lang="en-US" sz="3200" dirty="0" smtClean="0">
                <a:latin typeface="+mn-lt"/>
              </a:rPr>
            </a:br>
            <a:r>
              <a:rPr lang="en-US" sz="3200" dirty="0" smtClean="0">
                <a:latin typeface="+mn-lt"/>
              </a:rPr>
              <a:t>Hạt dẻ thích ăn</a:t>
            </a:r>
            <a:br>
              <a:rPr lang="en-US" sz="3200" dirty="0" smtClean="0">
                <a:latin typeface="+mn-lt"/>
              </a:rPr>
            </a:br>
            <a:r>
              <a:rPr lang="en-US" sz="3200" dirty="0" smtClean="0">
                <a:latin typeface="+mn-lt"/>
              </a:rPr>
              <a:t>Con gì thế nhỉ</a:t>
            </a:r>
            <a:r>
              <a:rPr lang="en-US" sz="3200" dirty="0" smtClean="0">
                <a:latin typeface="Arial" panose="020B0604020202020204" pitchFamily="34" charset="0"/>
                <a:cs typeface="Arial" panose="020B0604020202020204" pitchFamily="34" charset="0"/>
              </a:rPr>
              <a:t>?</a:t>
            </a:r>
            <a:endParaRPr lang="vi-VN" sz="3200" dirty="0">
              <a:latin typeface="Arial" panose="020B0604020202020204" pitchFamily="34" charset="0"/>
              <a:cs typeface="Arial" panose="020B0604020202020204" pitchFamily="34" charset="0"/>
            </a:endParaRPr>
          </a:p>
        </p:txBody>
      </p:sp>
      <p:pic>
        <p:nvPicPr>
          <p:cNvPr id="4" name="Picture 7">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4663" y="0"/>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2"/>
          <p:cNvSpPr txBox="1"/>
          <p:nvPr/>
        </p:nvSpPr>
        <p:spPr>
          <a:xfrm>
            <a:off x="1752600" y="3485145"/>
            <a:ext cx="3311747" cy="1008113"/>
          </a:xfrm>
          <a:prstGeom prst="rect">
            <a:avLst/>
          </a:prstGeom>
        </p:spPr>
        <p:txBody>
          <a:bodyPr vert="horz" lIns="91305" tIns="45654" rIns="91305" bIns="45654" rtlCol="0" anchor="ctr">
            <a:noAutofit/>
          </a:bodyPr>
          <a:lstStyle>
            <a:lvl1pPr algn="ctr" defTabSz="91313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latin typeface="Arial" panose="020B0604020202020204" pitchFamily="34" charset="0"/>
                <a:cs typeface="Arial" panose="020B0604020202020204" pitchFamily="34" charset="0"/>
              </a:rPr>
              <a:t>Con </a:t>
            </a:r>
            <a:r>
              <a:rPr lang="en-US" b="1" dirty="0" smtClean="0">
                <a:solidFill>
                  <a:srgbClr val="FF0000"/>
                </a:solidFill>
                <a:latin typeface="Arial" panose="020B0604020202020204" pitchFamily="34" charset="0"/>
                <a:cs typeface="Arial" panose="020B0604020202020204" pitchFamily="34" charset="0"/>
              </a:rPr>
              <a:t>sóc</a:t>
            </a:r>
            <a:endParaRPr lang="vi-VN" b="1" dirty="0">
              <a:solidFill>
                <a:srgbClr val="FF000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3219240"/>
            <a:ext cx="1781175" cy="16715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1331" y="1732"/>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2"/>
          <p:cNvSpPr txBox="1"/>
          <p:nvPr/>
        </p:nvSpPr>
        <p:spPr>
          <a:xfrm>
            <a:off x="1371600" y="1128857"/>
            <a:ext cx="6400800" cy="1964527"/>
          </a:xfrm>
          <a:prstGeom prst="rect">
            <a:avLst/>
          </a:prstGeom>
        </p:spPr>
        <p:txBody>
          <a:bodyPr vert="horz" lIns="91305" tIns="45654" rIns="91305" bIns="45654" rtlCol="0" anchor="ctr">
            <a:noAutofit/>
          </a:bodyPr>
          <a:lstStyle>
            <a:lvl1pPr algn="ctr" defTabSz="913130" rtl="0" eaLnBrk="1" latinLnBrk="0" hangingPunct="1">
              <a:spcBef>
                <a:spcPct val="0"/>
              </a:spcBef>
              <a:buNone/>
              <a:defRPr sz="4400" kern="1200">
                <a:solidFill>
                  <a:schemeClr val="tx1"/>
                </a:solidFill>
                <a:latin typeface="+mj-lt"/>
                <a:ea typeface="+mj-ea"/>
                <a:cs typeface="+mj-cs"/>
              </a:defRPr>
            </a:lvl1pPr>
          </a:lstStyle>
          <a:p>
            <a:r>
              <a:rPr lang="en-US" sz="3200" dirty="0"/>
              <a:t>Con gì chạy thật là </a:t>
            </a:r>
            <a:r>
              <a:rPr lang="en-US" sz="3200" dirty="0" smtClean="0"/>
              <a:t>nhanh</a:t>
            </a:r>
            <a:endParaRPr lang="en-US" sz="3200" dirty="0" smtClean="0"/>
          </a:p>
          <a:p>
            <a:r>
              <a:rPr lang="en-US" sz="3200" dirty="0" smtClean="0"/>
              <a:t> </a:t>
            </a:r>
            <a:r>
              <a:rPr lang="en-US" sz="3200" dirty="0"/>
              <a:t>Có đôi sừng nhỏ giống cành cây </a:t>
            </a:r>
            <a:r>
              <a:rPr lang="en-US" sz="3200" dirty="0" smtClean="0"/>
              <a:t>khô?</a:t>
            </a:r>
            <a:endParaRPr lang="vi-VN" sz="3200" dirty="0">
              <a:latin typeface="Arial" panose="020B0604020202020204" pitchFamily="34" charset="0"/>
              <a:cs typeface="Arial" panose="020B0604020202020204" pitchFamily="34" charset="0"/>
            </a:endParaRPr>
          </a:p>
        </p:txBody>
      </p:sp>
      <p:sp>
        <p:nvSpPr>
          <p:cNvPr id="8" name="Title 2"/>
          <p:cNvSpPr txBox="1"/>
          <p:nvPr/>
        </p:nvSpPr>
        <p:spPr>
          <a:xfrm>
            <a:off x="1752600" y="3485145"/>
            <a:ext cx="3311747" cy="1008113"/>
          </a:xfrm>
          <a:prstGeom prst="rect">
            <a:avLst/>
          </a:prstGeom>
        </p:spPr>
        <p:txBody>
          <a:bodyPr vert="horz" lIns="91305" tIns="45654" rIns="91305" bIns="45654" rtlCol="0" anchor="ctr">
            <a:noAutofit/>
          </a:bodyPr>
          <a:lstStyle>
            <a:lvl1pPr algn="ctr" defTabSz="91313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latin typeface="Arial" panose="020B0604020202020204" pitchFamily="34" charset="0"/>
                <a:cs typeface="Arial" panose="020B0604020202020204" pitchFamily="34" charset="0"/>
              </a:rPr>
              <a:t>Con </a:t>
            </a:r>
            <a:r>
              <a:rPr lang="en-US" b="1" dirty="0" smtClean="0">
                <a:solidFill>
                  <a:srgbClr val="FF0000"/>
                </a:solidFill>
                <a:latin typeface="Arial" panose="020B0604020202020204" pitchFamily="34" charset="0"/>
                <a:cs typeface="Arial" panose="020B0604020202020204" pitchFamily="34" charset="0"/>
              </a:rPr>
              <a:t>hươu</a:t>
            </a:r>
            <a:endParaRPr lang="vi-VN" b="1"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824439"/>
            <a:ext cx="2794000" cy="16688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742950"/>
            <a:ext cx="8288734" cy="1102519"/>
          </a:xfrm>
        </p:spPr>
        <p:txBody>
          <a:bodyPr>
            <a:noAutofit/>
          </a:bodyPr>
          <a:lstStyle/>
          <a:p>
            <a:r>
              <a:rPr lang="en-US" sz="3200" dirty="0"/>
              <a:t>Cũng gọi là chó. </a:t>
            </a:r>
            <a:br>
              <a:rPr lang="en-US" sz="3200" dirty="0" smtClean="0"/>
            </a:br>
            <a:r>
              <a:rPr lang="en-US" sz="3200" dirty="0" smtClean="0"/>
              <a:t>Mà </a:t>
            </a:r>
            <a:r>
              <a:rPr lang="en-US" sz="3200" dirty="0"/>
              <a:t>chẳng ở nhà. </a:t>
            </a:r>
            <a:br>
              <a:rPr lang="en-US" sz="3200" dirty="0" smtClean="0"/>
            </a:br>
            <a:r>
              <a:rPr lang="en-US" sz="3200" dirty="0" smtClean="0"/>
              <a:t>Sống </a:t>
            </a:r>
            <a:r>
              <a:rPr lang="en-US" sz="3200" dirty="0"/>
              <a:t>tận rừng xa. </a:t>
            </a:r>
            <a:br>
              <a:rPr lang="en-US" sz="3200" dirty="0" smtClean="0"/>
            </a:br>
            <a:r>
              <a:rPr lang="en-US" sz="3200" dirty="0" smtClean="0"/>
              <a:t>Là </a:t>
            </a:r>
            <a:r>
              <a:rPr lang="en-US" sz="3200" dirty="0"/>
              <a:t>loài hung </a:t>
            </a:r>
            <a:r>
              <a:rPr lang="en-US" sz="3200" dirty="0" smtClean="0"/>
              <a:t>dữ?</a:t>
            </a:r>
            <a:endParaRPr lang="en-US" sz="3200" dirty="0">
              <a:latin typeface="Arial" panose="020B0604020202020204" pitchFamily="34" charset="0"/>
              <a:ea typeface="AvantGarde" panose="00000400000000000000" pitchFamily="2" charset="0"/>
              <a:cs typeface="Arial" panose="020B0604020202020204" pitchFamily="34" charset="0"/>
            </a:endParaRPr>
          </a:p>
        </p:txBody>
      </p:sp>
      <p:pic>
        <p:nvPicPr>
          <p:cNvPr id="4" name="Picture 9">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4663" y="0"/>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txBox="1"/>
          <p:nvPr/>
        </p:nvSpPr>
        <p:spPr>
          <a:xfrm>
            <a:off x="838201" y="2814425"/>
            <a:ext cx="4114800" cy="1008113"/>
          </a:xfrm>
          <a:prstGeom prst="rect">
            <a:avLst/>
          </a:prstGeom>
        </p:spPr>
        <p:txBody>
          <a:bodyPr vert="horz" lIns="91305" tIns="45654" rIns="91305" bIns="45654" rtlCol="0" anchor="ctr">
            <a:noAutofit/>
          </a:bodyPr>
          <a:lstStyle>
            <a:lvl1pPr algn="ctr" defTabSz="91313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latin typeface="Arial" panose="020B0604020202020204" pitchFamily="34" charset="0"/>
                <a:cs typeface="Arial" panose="020B0604020202020204" pitchFamily="34" charset="0"/>
              </a:rPr>
              <a:t>Con </a:t>
            </a:r>
            <a:r>
              <a:rPr lang="en-US" b="1" dirty="0" smtClean="0">
                <a:solidFill>
                  <a:srgbClr val="FF0000"/>
                </a:solidFill>
                <a:latin typeface="Arial" panose="020B0604020202020204" pitchFamily="34" charset="0"/>
                <a:cs typeface="Arial" panose="020B0604020202020204" pitchFamily="34" charset="0"/>
              </a:rPr>
              <a:t>chó sói</a:t>
            </a:r>
            <a:endParaRPr lang="vi-VN" b="1"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343150"/>
            <a:ext cx="2343150" cy="25840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279692"/>
            <a:ext cx="8517335" cy="2574131"/>
          </a:xfrm>
        </p:spPr>
        <p:txBody>
          <a:bodyPr>
            <a:noAutofit/>
          </a:bodyPr>
          <a:lstStyle/>
          <a:p>
            <a:r>
              <a:rPr lang="vi-VN" dirty="0"/>
              <a:t>Con gì mào đỏ</a:t>
            </a:r>
            <a:br>
              <a:rPr lang="vi-VN" dirty="0"/>
            </a:br>
            <a:r>
              <a:rPr lang="vi-VN" dirty="0"/>
              <a:t>Gáy ò ó o…</a:t>
            </a:r>
            <a:br>
              <a:rPr lang="vi-VN" dirty="0"/>
            </a:br>
            <a:r>
              <a:rPr lang="vi-VN" dirty="0"/>
              <a:t>Từ sáng tinh mơ</a:t>
            </a:r>
            <a:br>
              <a:rPr lang="vi-VN" dirty="0"/>
            </a:br>
            <a:r>
              <a:rPr lang="vi-VN" dirty="0"/>
              <a:t>Gọi người thức giấc?</a:t>
            </a:r>
            <a:endParaRPr lang="vi-VN" dirty="0"/>
          </a:p>
        </p:txBody>
      </p:sp>
      <p:pic>
        <p:nvPicPr>
          <p:cNvPr id="4" name="Picture 10">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4663" y="31750"/>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txBox="1"/>
          <p:nvPr/>
        </p:nvSpPr>
        <p:spPr>
          <a:xfrm>
            <a:off x="1066801" y="3348927"/>
            <a:ext cx="3886200" cy="1008113"/>
          </a:xfrm>
          <a:prstGeom prst="rect">
            <a:avLst/>
          </a:prstGeom>
        </p:spPr>
        <p:txBody>
          <a:bodyPr vert="horz" lIns="91305" tIns="45654" rIns="91305" bIns="45654" rtlCol="0" anchor="ctr">
            <a:noAutofit/>
          </a:bodyPr>
          <a:lstStyle>
            <a:lvl1pPr algn="ctr" defTabSz="91313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latin typeface="Arial" panose="020B0604020202020204" pitchFamily="34" charset="0"/>
                <a:cs typeface="Arial" panose="020B0604020202020204" pitchFamily="34" charset="0"/>
              </a:rPr>
              <a:t>Con </a:t>
            </a:r>
            <a:r>
              <a:rPr lang="en-US" b="1" dirty="0" smtClean="0">
                <a:solidFill>
                  <a:srgbClr val="FF0000"/>
                </a:solidFill>
                <a:latin typeface="Arial" panose="020B0604020202020204" pitchFamily="34" charset="0"/>
                <a:cs typeface="Arial" panose="020B0604020202020204" pitchFamily="34" charset="0"/>
              </a:rPr>
              <a:t>gà trống</a:t>
            </a:r>
            <a:endParaRPr lang="vi-VN" b="1"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028950"/>
            <a:ext cx="2438400" cy="18145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09550"/>
            <a:ext cx="7962900" cy="584642"/>
          </a:xfrm>
          <a:prstGeom prst="rect">
            <a:avLst/>
          </a:prstGeom>
          <a:noFill/>
        </p:spPr>
        <p:txBody>
          <a:bodyPr wrap="square" lIns="91305" tIns="45654" rIns="91305" bIns="45654" rtlCol="0">
            <a:spAutoFit/>
          </a:bodyPr>
          <a:lstStyle/>
          <a:p>
            <a:pPr algn="just"/>
            <a:r>
              <a:rPr lang="en-US" sz="3200" b="1">
                <a:latin typeface="Arial" panose="020B0604020202020204" pitchFamily="34" charset="0"/>
                <a:ea typeface="Arial-Rounded" panose="020B0500000000000000" pitchFamily="34" charset="0"/>
                <a:cs typeface="Arial" panose="020B0604020202020204" pitchFamily="34" charset="0"/>
              </a:rPr>
              <a:t>Quan sát </a:t>
            </a:r>
            <a:r>
              <a:rPr lang="en-US" sz="3200" b="1" smtClean="0">
                <a:latin typeface="Arial" panose="020B0604020202020204" pitchFamily="34" charset="0"/>
                <a:ea typeface="Arial-Rounded" panose="020B0500000000000000" pitchFamily="34" charset="0"/>
                <a:cs typeface="Arial" panose="020B0604020202020204" pitchFamily="34" charset="0"/>
              </a:rPr>
              <a:t>các con vật trong tranh</a:t>
            </a:r>
            <a:endParaRPr lang="en-US" sz="3200" b="1">
              <a:latin typeface="Arial" panose="020B0604020202020204" pitchFamily="34" charset="0"/>
              <a:ea typeface="Arial-Rounded" panose="020B0500000000000000" pitchFamily="34" charset="0"/>
              <a:cs typeface="Arial" panose="020B0604020202020204" pitchFamily="34" charset="0"/>
            </a:endParaRP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219200" y="241697"/>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anose="020F0704030504030204" pitchFamily="34" charset="0"/>
                <a:cs typeface="Times New Roman" panose="02020603050405020304" charset="0"/>
              </a:rPr>
              <a:t>1</a:t>
            </a:r>
            <a:endParaRPr lang="en-US" sz="2800" b="1">
              <a:solidFill>
                <a:schemeClr val="bg1"/>
              </a:solidFill>
              <a:latin typeface="Arial Rounded MT Bold" panose="020F0704030504030204" pitchFamily="34" charset="0"/>
              <a:cs typeface="Times New Roman" panose="02020603050405020304" charset="0"/>
            </a:endParaRPr>
          </a:p>
        </p:txBody>
      </p:sp>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6991" y="133350"/>
            <a:ext cx="679309" cy="78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163" t="35677" r="33675" b="23438"/>
          <a:stretch>
            <a:fillRect/>
          </a:stretch>
        </p:blipFill>
        <p:spPr bwMode="auto">
          <a:xfrm>
            <a:off x="3200399" y="851297"/>
            <a:ext cx="5856209" cy="405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8100" y="921147"/>
            <a:ext cx="3009900" cy="1569527"/>
          </a:xfrm>
          <a:prstGeom prst="rect">
            <a:avLst/>
          </a:prstGeom>
          <a:noFill/>
        </p:spPr>
        <p:txBody>
          <a:bodyPr wrap="square" lIns="91305" tIns="45654" rIns="91305" bIns="45654" rtlCol="0">
            <a:spAutoFit/>
          </a:bodyPr>
          <a:lstStyle/>
          <a:p>
            <a:pPr algn="just"/>
            <a:r>
              <a:rPr lang="en-US" sz="3200" smtClean="0">
                <a:latin typeface="Arial" panose="020B0604020202020204" pitchFamily="34" charset="0"/>
                <a:ea typeface="Arial-Rounded" panose="020B0500000000000000" pitchFamily="34" charset="0"/>
                <a:cs typeface="Arial" panose="020B0604020202020204" pitchFamily="34" charset="0"/>
              </a:rPr>
              <a:t>a. Các con vật trong tranh đang làm gì?</a:t>
            </a:r>
            <a:endParaRPr lang="en-US" sz="3200">
              <a:latin typeface="Arial" panose="020B0604020202020204" pitchFamily="34" charset="0"/>
              <a:ea typeface="Arial-Rounded" panose="020B0500000000000000" pitchFamily="34" charset="0"/>
              <a:cs typeface="Arial" panose="020B0604020202020204" pitchFamily="34" charset="0"/>
            </a:endParaRPr>
          </a:p>
        </p:txBody>
      </p:sp>
      <p:sp>
        <p:nvSpPr>
          <p:cNvPr id="12" name="TextBox 11"/>
          <p:cNvSpPr txBox="1"/>
          <p:nvPr/>
        </p:nvSpPr>
        <p:spPr>
          <a:xfrm>
            <a:off x="38100" y="2571750"/>
            <a:ext cx="3009900" cy="1569527"/>
          </a:xfrm>
          <a:prstGeom prst="rect">
            <a:avLst/>
          </a:prstGeom>
          <a:noFill/>
        </p:spPr>
        <p:txBody>
          <a:bodyPr wrap="square" lIns="91305" tIns="45654" rIns="91305" bIns="45654" rtlCol="0">
            <a:spAutoFit/>
          </a:bodyPr>
          <a:lstStyle/>
          <a:p>
            <a:pPr algn="just"/>
            <a:r>
              <a:rPr lang="en-US" sz="3200" smtClean="0">
                <a:latin typeface="Arial" panose="020B0604020202020204" pitchFamily="34" charset="0"/>
                <a:ea typeface="Arial-Rounded" panose="020B0500000000000000" pitchFamily="34" charset="0"/>
                <a:cs typeface="Arial" panose="020B0604020202020204" pitchFamily="34" charset="0"/>
              </a:rPr>
              <a:t>b. Em thấy các con vật này thế nào?</a:t>
            </a:r>
            <a:endParaRPr lang="en-US" sz="3200">
              <a:latin typeface="Arial" panose="020B0604020202020204" pitchFamily="34" charset="0"/>
              <a:ea typeface="Arial-Rounded" panose="020B0500000000000000"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 name="connsiteX0-449" fmla="*/ 76 w 21676"/>
              <a:gd name="connsiteY0-450" fmla="*/ 0 h 23225"/>
              <a:gd name="connsiteX1-451" fmla="*/ 21676 w 21676"/>
              <a:gd name="connsiteY1-452" fmla="*/ 0 h 23225"/>
              <a:gd name="connsiteX2-453" fmla="*/ 21625 w 21676"/>
              <a:gd name="connsiteY2-454" fmla="*/ 18938 h 23225"/>
              <a:gd name="connsiteX3-455" fmla="*/ 17591 w 21676"/>
              <a:gd name="connsiteY3-456" fmla="*/ 19806 h 23225"/>
              <a:gd name="connsiteX4-457" fmla="*/ 8469 w 21676"/>
              <a:gd name="connsiteY4-458" fmla="*/ 23038 h 23225"/>
              <a:gd name="connsiteX5-459" fmla="*/ 1 w 21676"/>
              <a:gd name="connsiteY5-460" fmla="*/ 20416 h 23225"/>
              <a:gd name="connsiteX6-461" fmla="*/ 76 w 21676"/>
              <a:gd name="connsiteY6-462" fmla="*/ 0 h 23225"/>
              <a:gd name="connsiteX0-463" fmla="*/ 76 w 21676"/>
              <a:gd name="connsiteY0-464" fmla="*/ 0 h 23225"/>
              <a:gd name="connsiteX1-465" fmla="*/ 21676 w 21676"/>
              <a:gd name="connsiteY1-466" fmla="*/ 0 h 23225"/>
              <a:gd name="connsiteX2-467" fmla="*/ 21625 w 21676"/>
              <a:gd name="connsiteY2-468" fmla="*/ 18938 h 23225"/>
              <a:gd name="connsiteX3-469" fmla="*/ 17591 w 21676"/>
              <a:gd name="connsiteY3-470" fmla="*/ 19806 h 23225"/>
              <a:gd name="connsiteX4-471" fmla="*/ 8290 w 21676"/>
              <a:gd name="connsiteY4-472" fmla="*/ 23038 h 23225"/>
              <a:gd name="connsiteX5-473" fmla="*/ 1 w 21676"/>
              <a:gd name="connsiteY5-474" fmla="*/ 20416 h 23225"/>
              <a:gd name="connsiteX6-475" fmla="*/ 76 w 21676"/>
              <a:gd name="connsiteY6-476" fmla="*/ 0 h 23225"/>
              <a:gd name="connsiteX0-477" fmla="*/ 76 w 21676"/>
              <a:gd name="connsiteY0-478" fmla="*/ 0 h 23054"/>
              <a:gd name="connsiteX1-479" fmla="*/ 21676 w 21676"/>
              <a:gd name="connsiteY1-480" fmla="*/ 0 h 23054"/>
              <a:gd name="connsiteX2-481" fmla="*/ 21625 w 21676"/>
              <a:gd name="connsiteY2-482" fmla="*/ 18938 h 23054"/>
              <a:gd name="connsiteX3-483" fmla="*/ 17591 w 21676"/>
              <a:gd name="connsiteY3-484" fmla="*/ 19806 h 23054"/>
              <a:gd name="connsiteX4-485" fmla="*/ 8290 w 21676"/>
              <a:gd name="connsiteY4-486" fmla="*/ 23038 h 23054"/>
              <a:gd name="connsiteX5-487" fmla="*/ 1 w 21676"/>
              <a:gd name="connsiteY5-488" fmla="*/ 20416 h 23054"/>
              <a:gd name="connsiteX6-489" fmla="*/ 76 w 21676"/>
              <a:gd name="connsiteY6-490" fmla="*/ 0 h 23054"/>
              <a:gd name="connsiteX0-491" fmla="*/ 76 w 21676"/>
              <a:gd name="connsiteY0-492" fmla="*/ 0 h 23038"/>
              <a:gd name="connsiteX1-493" fmla="*/ 21676 w 21676"/>
              <a:gd name="connsiteY1-494" fmla="*/ 0 h 23038"/>
              <a:gd name="connsiteX2-495" fmla="*/ 21625 w 21676"/>
              <a:gd name="connsiteY2-496" fmla="*/ 18938 h 23038"/>
              <a:gd name="connsiteX3-497" fmla="*/ 17591 w 21676"/>
              <a:gd name="connsiteY3-498" fmla="*/ 19806 h 23038"/>
              <a:gd name="connsiteX4-499" fmla="*/ 8290 w 21676"/>
              <a:gd name="connsiteY4-500" fmla="*/ 23038 h 23038"/>
              <a:gd name="connsiteX5-501" fmla="*/ 1 w 21676"/>
              <a:gd name="connsiteY5-502" fmla="*/ 20416 h 23038"/>
              <a:gd name="connsiteX6-503" fmla="*/ 76 w 21676"/>
              <a:gd name="connsiteY6-504" fmla="*/ 0 h 23038"/>
              <a:gd name="connsiteX0-505" fmla="*/ 76 w 21676"/>
              <a:gd name="connsiteY0-506" fmla="*/ 0 h 23038"/>
              <a:gd name="connsiteX1-507" fmla="*/ 21676 w 21676"/>
              <a:gd name="connsiteY1-508" fmla="*/ 0 h 23038"/>
              <a:gd name="connsiteX2-509" fmla="*/ 21625 w 21676"/>
              <a:gd name="connsiteY2-510" fmla="*/ 18938 h 23038"/>
              <a:gd name="connsiteX3-511" fmla="*/ 18037 w 21676"/>
              <a:gd name="connsiteY3-512" fmla="*/ 19806 h 23038"/>
              <a:gd name="connsiteX4-513" fmla="*/ 8290 w 21676"/>
              <a:gd name="connsiteY4-514" fmla="*/ 23038 h 23038"/>
              <a:gd name="connsiteX5-515" fmla="*/ 1 w 21676"/>
              <a:gd name="connsiteY5-516" fmla="*/ 20416 h 23038"/>
              <a:gd name="connsiteX6-517" fmla="*/ 76 w 21676"/>
              <a:gd name="connsiteY6-518" fmla="*/ 0 h 23038"/>
              <a:gd name="connsiteX0-519" fmla="*/ 76 w 21676"/>
              <a:gd name="connsiteY0-520" fmla="*/ 0 h 23038"/>
              <a:gd name="connsiteX1-521" fmla="*/ 21676 w 21676"/>
              <a:gd name="connsiteY1-522" fmla="*/ 0 h 23038"/>
              <a:gd name="connsiteX2-523" fmla="*/ 21625 w 21676"/>
              <a:gd name="connsiteY2-524" fmla="*/ 19390 h 23038"/>
              <a:gd name="connsiteX3-525" fmla="*/ 18037 w 21676"/>
              <a:gd name="connsiteY3-526" fmla="*/ 19806 h 23038"/>
              <a:gd name="connsiteX4-527" fmla="*/ 8290 w 21676"/>
              <a:gd name="connsiteY4-528" fmla="*/ 23038 h 23038"/>
              <a:gd name="connsiteX5-529" fmla="*/ 1 w 21676"/>
              <a:gd name="connsiteY5-530" fmla="*/ 20416 h 23038"/>
              <a:gd name="connsiteX6-531" fmla="*/ 76 w 21676"/>
              <a:gd name="connsiteY6-532" fmla="*/ 0 h 23038"/>
              <a:gd name="connsiteX0-533" fmla="*/ 76 w 21676"/>
              <a:gd name="connsiteY0-534" fmla="*/ 0 h 23038"/>
              <a:gd name="connsiteX1-535" fmla="*/ 21676 w 21676"/>
              <a:gd name="connsiteY1-536" fmla="*/ 0 h 23038"/>
              <a:gd name="connsiteX2-537" fmla="*/ 21625 w 21676"/>
              <a:gd name="connsiteY2-538" fmla="*/ 19390 h 23038"/>
              <a:gd name="connsiteX3-539" fmla="*/ 18037 w 21676"/>
              <a:gd name="connsiteY3-540" fmla="*/ 19806 h 23038"/>
              <a:gd name="connsiteX4-541" fmla="*/ 8290 w 21676"/>
              <a:gd name="connsiteY4-542" fmla="*/ 23038 h 23038"/>
              <a:gd name="connsiteX5-543" fmla="*/ 1 w 21676"/>
              <a:gd name="connsiteY5-544" fmla="*/ 20416 h 23038"/>
              <a:gd name="connsiteX6-545" fmla="*/ 76 w 21676"/>
              <a:gd name="connsiteY6-546" fmla="*/ 0 h 23038"/>
              <a:gd name="connsiteX0-547" fmla="*/ 76 w 21676"/>
              <a:gd name="connsiteY0-548" fmla="*/ 0 h 23075"/>
              <a:gd name="connsiteX1-549" fmla="*/ 21676 w 21676"/>
              <a:gd name="connsiteY1-550" fmla="*/ 0 h 23075"/>
              <a:gd name="connsiteX2-551" fmla="*/ 21625 w 21676"/>
              <a:gd name="connsiteY2-552" fmla="*/ 19390 h 23075"/>
              <a:gd name="connsiteX3-553" fmla="*/ 18037 w 21676"/>
              <a:gd name="connsiteY3-554" fmla="*/ 19806 h 23075"/>
              <a:gd name="connsiteX4-555" fmla="*/ 8290 w 21676"/>
              <a:gd name="connsiteY4-556" fmla="*/ 23038 h 23075"/>
              <a:gd name="connsiteX5-557" fmla="*/ 1 w 21676"/>
              <a:gd name="connsiteY5-558" fmla="*/ 20416 h 23075"/>
              <a:gd name="connsiteX6-559" fmla="*/ 76 w 21676"/>
              <a:gd name="connsiteY6-560" fmla="*/ 0 h 23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anose="020F0704030504030204" pitchFamily="34" charset="0"/>
                <a:ea typeface="Arial-Rounded" panose="020B0500000000000000" pitchFamily="34" charset="0"/>
                <a:cs typeface="Times New Roman" panose="02020603050405020304" charset="0"/>
              </a:rPr>
              <a:t>5</a:t>
            </a:r>
            <a:endParaRPr lang="en-US" sz="6600" b="1">
              <a:solidFill>
                <a:srgbClr val="0070C0"/>
              </a:solidFill>
              <a:latin typeface="Arial Rounded MT Bold" panose="020F0704030504030204" pitchFamily="34" charset="0"/>
              <a:ea typeface="Arial-Rounded" panose="020B0500000000000000" pitchFamily="34" charset="0"/>
              <a:cs typeface="Times New Roman" panose="02020603050405020304" charset="0"/>
            </a:endParaRPr>
          </a:p>
        </p:txBody>
      </p:sp>
      <p:sp>
        <p:nvSpPr>
          <p:cNvPr id="22" name="TextBox 21"/>
          <p:cNvSpPr txBox="1"/>
          <p:nvPr/>
        </p:nvSpPr>
        <p:spPr>
          <a:xfrm>
            <a:off x="1349525" y="5314950"/>
            <a:ext cx="6931150" cy="646197"/>
          </a:xfrm>
          <a:prstGeom prst="rect">
            <a:avLst/>
          </a:prstGeom>
          <a:noFill/>
        </p:spPr>
        <p:txBody>
          <a:bodyPr wrap="square" lIns="91305" tIns="45654" rIns="91305" bIns="45654" rtlCol="0">
            <a:spAutoFit/>
          </a:bodyPr>
          <a:lstStyle/>
          <a:p>
            <a:pPr algn="ctr"/>
            <a:r>
              <a:rPr lang="en-US" sz="3600" b="1" smtClean="0">
                <a:ln w="12700">
                  <a:solidFill>
                    <a:srgbClr val="FD0B95"/>
                  </a:solidFill>
                </a:ln>
                <a:solidFill>
                  <a:srgbClr val="FD0B95"/>
                </a:solidFill>
                <a:latin typeface="Arial-Rounded" panose="020B0500000000000000" pitchFamily="34" charset="0"/>
                <a:ea typeface="Arial-Rounded" panose="020B0500000000000000" pitchFamily="34" charset="0"/>
                <a:cs typeface="Arial-Rounded" panose="020B0500000000000000" pitchFamily="34" charset="0"/>
              </a:rPr>
              <a:t>CÂU HỎI CỦA SÓI</a:t>
            </a:r>
            <a:endParaRPr lang="en-US" sz="3600" b="1">
              <a:ln w="12700">
                <a:solidFill>
                  <a:srgbClr val="FD0B95"/>
                </a:solidFill>
              </a:ln>
              <a:solidFill>
                <a:srgbClr val="FD0B95"/>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anose="020B0500000000000000" pitchFamily="34" charset="0"/>
                <a:ea typeface="Arial-Rounded" panose="020B0500000000000000" pitchFamily="34" charset="0"/>
                <a:cs typeface="Arial-Rounded" panose="020B0500000000000000" pitchFamily="34" charset="0"/>
              </a:rPr>
              <a:t>Bài</a:t>
            </a:r>
            <a:endParaRPr lang="en-US" sz="2400" b="1">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3200" b="1" smtClean="0">
                <a:solidFill>
                  <a:schemeClr val="bg1"/>
                </a:solidFill>
                <a:latin typeface="Arial Rounded MT Bold" panose="020F0704030504030204" pitchFamily="34" charset="0"/>
                <a:ea typeface="Arial-Rounded" panose="020B0500000000000000" pitchFamily="34" charset="0"/>
                <a:cs typeface="Times New Roman" panose="02020603050405020304" charset="0"/>
              </a:rPr>
              <a:t>3</a:t>
            </a:r>
            <a:endParaRPr lang="en-US" sz="3200" b="1">
              <a:solidFill>
                <a:schemeClr val="bg1"/>
              </a:solidFill>
              <a:latin typeface="Arial Rounded MT Bold" panose="020F0704030504030204" pitchFamily="34" charset="0"/>
              <a:ea typeface="Arial-Rounded" panose="020B0500000000000000" pitchFamily="34" charset="0"/>
              <a:cs typeface="Times New Roman" panose="02020603050405020304" charset="0"/>
            </a:endParaRPr>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812" y="2089682"/>
            <a:ext cx="9937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6832" y="2190750"/>
            <a:ext cx="69310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757108" y="3343344"/>
            <a:ext cx="2057992" cy="157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1467" y="3101852"/>
            <a:ext cx="1306522" cy="102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5675</Words>
  <Application>WPS Presentation</Application>
  <PresentationFormat>On-screen Show (16:9)</PresentationFormat>
  <Paragraphs>167</Paragraphs>
  <Slides>23</Slides>
  <Notes>7</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23</vt:i4>
      </vt:variant>
    </vt:vector>
  </HeadingPairs>
  <TitlesOfParts>
    <vt:vector size="36" baseType="lpstr">
      <vt:lpstr>Arial</vt:lpstr>
      <vt:lpstr>SimSun</vt:lpstr>
      <vt:lpstr>Wingdings</vt:lpstr>
      <vt:lpstr>Times New Roman</vt:lpstr>
      <vt:lpstr>Arial</vt:lpstr>
      <vt:lpstr>Times New Roman</vt:lpstr>
      <vt:lpstr>Arial-Rounded</vt:lpstr>
      <vt:lpstr>Arial Rounded MT Bold</vt:lpstr>
      <vt:lpstr>Microsoft YaHei</vt:lpstr>
      <vt:lpstr>Arial Unicode MS</vt:lpstr>
      <vt:lpstr>Calibri</vt:lpstr>
      <vt:lpstr>AvantGarde</vt:lpstr>
      <vt:lpstr>Office Theme</vt:lpstr>
      <vt:lpstr>PowerPoint 演示文稿</vt:lpstr>
      <vt:lpstr>PowerPoint 演示文稿</vt:lpstr>
      <vt:lpstr>PowerPoint 演示文稿</vt:lpstr>
      <vt:lpstr>Chuyền cành mau lẹ Có cái đuôi bông Hạt dẻ thích ăn Con gì thế nhỉ?</vt:lpstr>
      <vt:lpstr>PowerPoint 演示文稿</vt:lpstr>
      <vt:lpstr>Cũng gọi là chó.  Mà chẳng ở nhà.  Sống tận rừng xa.  Là loài hung dữ?</vt:lpstr>
      <vt:lpstr>Con gì mào đỏ Gáy ò ó o… Từ sáng tinh mơ Gọi người thức giấc?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Giải nghĩa từ khó:</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LUONG</cp:lastModifiedBy>
  <cp:revision>250</cp:revision>
  <dcterms:created xsi:type="dcterms:W3CDTF">2020-12-08T15:48:00Z</dcterms:created>
  <dcterms:modified xsi:type="dcterms:W3CDTF">2024-03-19T15:52:46Z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742A35D932F64478B80D70E97753FBB7_12</vt:lpwstr>
  </property>
  <property fmtid="{D5CDD505-2E9C-101B-9397-08002B2CF9AE}" pid="3" name="KSOProductBuildVer">
    <vt:lpwstr>1033-12.2.0.13489</vt:lpwstr>
  </property>
</Properties>
</file>