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wmf" ContentType="image/x-wm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Lst>
  <p:notesMasterIdLst>
    <p:notesMasterId r:id="rId10"/>
  </p:notesMasterIdLst>
  <p:sldIdLst>
    <p:sldId id="289" r:id="rId4"/>
    <p:sldId id="434" r:id="rId5"/>
    <p:sldId id="454" r:id="rId6"/>
    <p:sldId id="340" r:id="rId7"/>
    <p:sldId id="258" r:id="rId8"/>
    <p:sldId id="361" r:id="rId9"/>
    <p:sldId id="260" r:id="rId11"/>
    <p:sldId id="359" r:id="rId12"/>
    <p:sldId id="379" r:id="rId13"/>
    <p:sldId id="362" r:id="rId14"/>
    <p:sldId id="363" r:id="rId15"/>
    <p:sldId id="262" r:id="rId16"/>
    <p:sldId id="418" r:id="rId17"/>
    <p:sldId id="421" r:id="rId18"/>
    <p:sldId id="419" r:id="rId19"/>
    <p:sldId id="300" r:id="rId20"/>
    <p:sldId id="331" r:id="rId21"/>
    <p:sldId id="332" r:id="rId22"/>
    <p:sldId id="278" r:id="rId23"/>
    <p:sldId id="264" r:id="rId24"/>
    <p:sldId id="384" r:id="rId25"/>
    <p:sldId id="272" r:id="rId26"/>
  </p:sldIdLst>
  <p:sldSz cx="9144000" cy="5143500" type="screen16x9"/>
  <p:notesSz cx="6858000" cy="9144000"/>
  <p:defaultTextStyle>
    <a:defPPr>
      <a:defRPr lang="en-US"/>
    </a:defPPr>
    <a:lvl1pPr marL="0" algn="l" defTabSz="913130" rtl="0" eaLnBrk="1" latinLnBrk="0" hangingPunct="1">
      <a:defRPr sz="1800" kern="1200">
        <a:solidFill>
          <a:schemeClr val="tx1"/>
        </a:solidFill>
        <a:latin typeface="+mn-lt"/>
        <a:ea typeface="+mn-ea"/>
        <a:cs typeface="+mn-cs"/>
      </a:defRPr>
    </a:lvl1pPr>
    <a:lvl2pPr marL="456565" algn="l" defTabSz="913130" rtl="0" eaLnBrk="1" latinLnBrk="0" hangingPunct="1">
      <a:defRPr sz="1800" kern="1200">
        <a:solidFill>
          <a:schemeClr val="tx1"/>
        </a:solidFill>
        <a:latin typeface="+mn-lt"/>
        <a:ea typeface="+mn-ea"/>
        <a:cs typeface="+mn-cs"/>
      </a:defRPr>
    </a:lvl2pPr>
    <a:lvl3pPr marL="913130" algn="l" defTabSz="913130" rtl="0" eaLnBrk="1" latinLnBrk="0" hangingPunct="1">
      <a:defRPr sz="1800" kern="1200">
        <a:solidFill>
          <a:schemeClr val="tx1"/>
        </a:solidFill>
        <a:latin typeface="+mn-lt"/>
        <a:ea typeface="+mn-ea"/>
        <a:cs typeface="+mn-cs"/>
      </a:defRPr>
    </a:lvl3pPr>
    <a:lvl4pPr marL="1369695" algn="l" defTabSz="913130" rtl="0" eaLnBrk="1" latinLnBrk="0" hangingPunct="1">
      <a:defRPr sz="1800" kern="1200">
        <a:solidFill>
          <a:schemeClr val="tx1"/>
        </a:solidFill>
        <a:latin typeface="+mn-lt"/>
        <a:ea typeface="+mn-ea"/>
        <a:cs typeface="+mn-cs"/>
      </a:defRPr>
    </a:lvl4pPr>
    <a:lvl5pPr marL="1826260" algn="l" defTabSz="913130" rtl="0" eaLnBrk="1" latinLnBrk="0" hangingPunct="1">
      <a:defRPr sz="1800" kern="1200">
        <a:solidFill>
          <a:schemeClr val="tx1"/>
        </a:solidFill>
        <a:latin typeface="+mn-lt"/>
        <a:ea typeface="+mn-ea"/>
        <a:cs typeface="+mn-cs"/>
      </a:defRPr>
    </a:lvl5pPr>
    <a:lvl6pPr marL="2282825" algn="l" defTabSz="913130" rtl="0" eaLnBrk="1" latinLnBrk="0" hangingPunct="1">
      <a:defRPr sz="1800" kern="1200">
        <a:solidFill>
          <a:schemeClr val="tx1"/>
        </a:solidFill>
        <a:latin typeface="+mn-lt"/>
        <a:ea typeface="+mn-ea"/>
        <a:cs typeface="+mn-cs"/>
      </a:defRPr>
    </a:lvl6pPr>
    <a:lvl7pPr marL="2739390" algn="l" defTabSz="913130" rtl="0" eaLnBrk="1" latinLnBrk="0" hangingPunct="1">
      <a:defRPr sz="1800" kern="1200">
        <a:solidFill>
          <a:schemeClr val="tx1"/>
        </a:solidFill>
        <a:latin typeface="+mn-lt"/>
        <a:ea typeface="+mn-ea"/>
        <a:cs typeface="+mn-cs"/>
      </a:defRPr>
    </a:lvl7pPr>
    <a:lvl8pPr marL="3195955" algn="l" defTabSz="913130" rtl="0" eaLnBrk="1" latinLnBrk="0" hangingPunct="1">
      <a:defRPr sz="1800" kern="1200">
        <a:solidFill>
          <a:schemeClr val="tx1"/>
        </a:solidFill>
        <a:latin typeface="+mn-lt"/>
        <a:ea typeface="+mn-ea"/>
        <a:cs typeface="+mn-cs"/>
      </a:defRPr>
    </a:lvl8pPr>
    <a:lvl9pPr marL="3652520" algn="l" defTabSz="91313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hánh Nguyễn" initials="KN"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2ECB6"/>
    <a:srgbClr val="B8E08C"/>
    <a:srgbClr val="FF2980"/>
    <a:srgbClr val="FEDEF3"/>
    <a:srgbClr val="FE8ACC"/>
    <a:srgbClr val="FECEED"/>
    <a:srgbClr val="FD0B95"/>
    <a:srgbClr val="FDBBE5"/>
    <a:srgbClr val="FD49B0"/>
    <a:srgbClr val="FEA8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452" autoAdjust="0"/>
  </p:normalViewPr>
  <p:slideViewPr>
    <p:cSldViewPr>
      <p:cViewPr>
        <p:scale>
          <a:sx n="90" d="100"/>
          <a:sy n="90" d="100"/>
        </p:scale>
        <p:origin x="-1572" y="-636"/>
      </p:cViewPr>
      <p:guideLst>
        <p:guide orient="horz" pos="1640"/>
        <p:guide pos="287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0" Type="http://schemas.openxmlformats.org/officeDocument/2006/relationships/commentAuthors" Target="commentAuthors.xml"/><Relationship Id="rId3" Type="http://schemas.openxmlformats.org/officeDocument/2006/relationships/slideMaster" Target="slideMasters/slideMaster2.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3130" rtl="0" eaLnBrk="1" latinLnBrk="0" hangingPunct="1">
      <a:defRPr sz="1200" kern="1200">
        <a:solidFill>
          <a:schemeClr val="tx1"/>
        </a:solidFill>
        <a:latin typeface="+mn-lt"/>
        <a:ea typeface="+mn-ea"/>
        <a:cs typeface="+mn-cs"/>
      </a:defRPr>
    </a:lvl1pPr>
    <a:lvl2pPr marL="456565" algn="l" defTabSz="913130" rtl="0" eaLnBrk="1" latinLnBrk="0" hangingPunct="1">
      <a:defRPr sz="1200" kern="1200">
        <a:solidFill>
          <a:schemeClr val="tx1"/>
        </a:solidFill>
        <a:latin typeface="+mn-lt"/>
        <a:ea typeface="+mn-ea"/>
        <a:cs typeface="+mn-cs"/>
      </a:defRPr>
    </a:lvl2pPr>
    <a:lvl3pPr marL="913130" algn="l" defTabSz="913130" rtl="0" eaLnBrk="1" latinLnBrk="0" hangingPunct="1">
      <a:defRPr sz="1200" kern="1200">
        <a:solidFill>
          <a:schemeClr val="tx1"/>
        </a:solidFill>
        <a:latin typeface="+mn-lt"/>
        <a:ea typeface="+mn-ea"/>
        <a:cs typeface="+mn-cs"/>
      </a:defRPr>
    </a:lvl3pPr>
    <a:lvl4pPr marL="1369695" algn="l" defTabSz="913130" rtl="0" eaLnBrk="1" latinLnBrk="0" hangingPunct="1">
      <a:defRPr sz="1200" kern="1200">
        <a:solidFill>
          <a:schemeClr val="tx1"/>
        </a:solidFill>
        <a:latin typeface="+mn-lt"/>
        <a:ea typeface="+mn-ea"/>
        <a:cs typeface="+mn-cs"/>
      </a:defRPr>
    </a:lvl4pPr>
    <a:lvl5pPr marL="1826260" algn="l" defTabSz="913130" rtl="0" eaLnBrk="1" latinLnBrk="0" hangingPunct="1">
      <a:defRPr sz="1200" kern="1200">
        <a:solidFill>
          <a:schemeClr val="tx1"/>
        </a:solidFill>
        <a:latin typeface="+mn-lt"/>
        <a:ea typeface="+mn-ea"/>
        <a:cs typeface="+mn-cs"/>
      </a:defRPr>
    </a:lvl5pPr>
    <a:lvl6pPr marL="2282825" algn="l" defTabSz="913130" rtl="0" eaLnBrk="1" latinLnBrk="0" hangingPunct="1">
      <a:defRPr sz="1200" kern="1200">
        <a:solidFill>
          <a:schemeClr val="tx1"/>
        </a:solidFill>
        <a:latin typeface="+mn-lt"/>
        <a:ea typeface="+mn-ea"/>
        <a:cs typeface="+mn-cs"/>
      </a:defRPr>
    </a:lvl6pPr>
    <a:lvl7pPr marL="2739390" algn="l" defTabSz="913130" rtl="0" eaLnBrk="1" latinLnBrk="0" hangingPunct="1">
      <a:defRPr sz="1200" kern="1200">
        <a:solidFill>
          <a:schemeClr val="tx1"/>
        </a:solidFill>
        <a:latin typeface="+mn-lt"/>
        <a:ea typeface="+mn-ea"/>
        <a:cs typeface="+mn-cs"/>
      </a:defRPr>
    </a:lvl7pPr>
    <a:lvl8pPr marL="3195955" algn="l" defTabSz="913130" rtl="0" eaLnBrk="1" latinLnBrk="0" hangingPunct="1">
      <a:defRPr sz="1200" kern="1200">
        <a:solidFill>
          <a:schemeClr val="tx1"/>
        </a:solidFill>
        <a:latin typeface="+mn-lt"/>
        <a:ea typeface="+mn-ea"/>
        <a:cs typeface="+mn-cs"/>
      </a:defRPr>
    </a:lvl8pPr>
    <a:lvl9pPr marL="3652520" algn="l" defTabSz="91313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Giáo</a:t>
            </a:r>
            <a:r>
              <a:rPr lang="en-US" baseline="0" smtClean="0"/>
              <a:t> viên chủ động giải thích từ khó, cho hs luyện đọc từ. Từ khó có thể linh động theo vùng miền, không nhất thiết dạy theo giáo án soạn sẵn.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Gv yêu</a:t>
            </a:r>
            <a:r>
              <a:rPr lang="en-US" baseline="0" smtClean="0"/>
              <a:t> cầu hs nêu nghĩa theo cách hs hiểu trước.</a:t>
            </a:r>
            <a:endParaRPr lang="en-US" baseline="0" smtClean="0"/>
          </a:p>
          <a:p>
            <a:r>
              <a:rPr lang="en-US" baseline="0" smtClean="0"/>
              <a:t>Có thể cho HS giải nghĩa bằng cách đặt câu.</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Gv yêu</a:t>
            </a:r>
            <a:r>
              <a:rPr lang="en-US" baseline="0" smtClean="0"/>
              <a:t> cầu hs nêu nghĩa theo cách hs hiểu trước.</a:t>
            </a:r>
            <a:endParaRPr lang="en-US" baseline="0" smtClean="0"/>
          </a:p>
          <a:p>
            <a:r>
              <a:rPr lang="en-US" baseline="0" smtClean="0"/>
              <a:t>Có thể cho HS giải nghĩa bằng cách đặt câu.</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Đọc nối</a:t>
            </a:r>
            <a:r>
              <a:rPr lang="en-US" baseline="0" smtClean="0"/>
              <a:t> tiếp đoạn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Thi đua</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3"/>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65" indent="0" algn="ctr">
              <a:buNone/>
              <a:defRPr>
                <a:solidFill>
                  <a:schemeClr val="tx1">
                    <a:tint val="75000"/>
                  </a:schemeClr>
                </a:solidFill>
              </a:defRPr>
            </a:lvl2pPr>
            <a:lvl3pPr marL="913130" indent="0" algn="ctr">
              <a:buNone/>
              <a:defRPr>
                <a:solidFill>
                  <a:schemeClr val="tx1">
                    <a:tint val="75000"/>
                  </a:schemeClr>
                </a:solidFill>
              </a:defRPr>
            </a:lvl3pPr>
            <a:lvl4pPr marL="1369695" indent="0" algn="ctr">
              <a:buNone/>
              <a:defRPr>
                <a:solidFill>
                  <a:schemeClr val="tx1">
                    <a:tint val="75000"/>
                  </a:schemeClr>
                </a:solidFill>
              </a:defRPr>
            </a:lvl4pPr>
            <a:lvl5pPr marL="1826260" indent="0" algn="ctr">
              <a:buNone/>
              <a:defRPr>
                <a:solidFill>
                  <a:schemeClr val="tx1">
                    <a:tint val="75000"/>
                  </a:schemeClr>
                </a:solidFill>
              </a:defRPr>
            </a:lvl5pPr>
            <a:lvl6pPr marL="2282825" indent="0" algn="ctr">
              <a:buNone/>
              <a:defRPr>
                <a:solidFill>
                  <a:schemeClr val="tx1">
                    <a:tint val="75000"/>
                  </a:schemeClr>
                </a:solidFill>
              </a:defRPr>
            </a:lvl6pPr>
            <a:lvl7pPr marL="2739390" indent="0" algn="ctr">
              <a:buNone/>
              <a:defRPr>
                <a:solidFill>
                  <a:schemeClr val="tx1">
                    <a:tint val="75000"/>
                  </a:schemeClr>
                </a:solidFill>
              </a:defRPr>
            </a:lvl7pPr>
            <a:lvl8pPr marL="3195955" indent="0" algn="ctr">
              <a:buNone/>
              <a:defRPr>
                <a:solidFill>
                  <a:schemeClr val="tx1">
                    <a:tint val="75000"/>
                  </a:schemeClr>
                </a:solidFill>
              </a:defRPr>
            </a:lvl8pPr>
            <a:lvl9pPr marL="365252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9144001" cy="51435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 y="3458194"/>
            <a:ext cx="9144011" cy="168530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advTm="1000">
        <p:blinds dir="vert"/>
      </p:transition>
    </mc:Choice>
    <mc:Fallback>
      <p:transition spd="slow" advTm="1000">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a:p>
        </p:txBody>
      </p:sp>
      <p:sp>
        <p:nvSpPr>
          <p:cNvPr id="3" name="Subtitle 2"/>
          <p:cNvSpPr>
            <a:spLocks noGrp="1"/>
          </p:cNvSpPr>
          <p:nvPr>
            <p:ph type="subTitle" idx="1"/>
          </p:nvPr>
        </p:nvSpPr>
        <p:spPr>
          <a:xfrm>
            <a:off x="1143000" y="2701529"/>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a:defRPr/>
            </a:pPr>
            <a:fld id="{C2D907A8-08EF-4BC7-B8B4-4B07F3E0E921}" type="datetimeFigureOut">
              <a:rPr lang="en-US" smtClean="0"/>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19C6D037-8CF1-4728-8284-3D4633DD1640}" type="slidenum">
              <a:rPr lang="en-US" altLang="en-US" smtClean="0"/>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a:defRPr/>
            </a:pPr>
            <a:fld id="{817AF33D-62A9-4993-B2F2-2CA8E8436CE7}" type="datetimeFigureOut">
              <a:rPr lang="en-US" smtClean="0"/>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36431602-688B-4E5A-9301-0B5B8471EA56}" type="slidenum">
              <a:rPr lang="en-US" altLang="en-US" smtClean="0"/>
            </a:fld>
            <a:endParaRPr lang="en-US"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a:p>
        </p:txBody>
      </p:sp>
      <p:sp>
        <p:nvSpPr>
          <p:cNvPr id="3" name="Text Placeholder 2"/>
          <p:cNvSpPr>
            <a:spLocks noGrp="1"/>
          </p:cNvSpPr>
          <p:nvPr>
            <p:ph type="body" idx="1"/>
          </p:nvPr>
        </p:nvSpPr>
        <p:spPr>
          <a:xfrm>
            <a:off x="623888" y="3442097"/>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pPr>
              <a:defRPr/>
            </a:pPr>
            <a:fld id="{BA387889-08B3-49B9-9B7B-9006B4C27C76}" type="datetimeFigureOut">
              <a:rPr lang="en-US" smtClean="0"/>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12CE79AC-CB52-4D80-93BB-6CF4110D969A}" type="slidenum">
              <a:rPr lang="en-US" altLang="en-US" smtClean="0"/>
            </a:fld>
            <a:endParaRPr lang="en-US"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pPr>
              <a:defRPr/>
            </a:pPr>
            <a:fld id="{9A4AB530-B3ED-408C-9D9B-594C8FA6028B}" type="datetimeFigureOut">
              <a:rPr lang="en-US" smtClean="0"/>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558262A0-0C32-4519-A2ED-864BFCA5FBDF}" type="slidenum">
              <a:rPr lang="en-US" altLang="en-US" smtClean="0"/>
            </a:fld>
            <a:endParaRPr lang="en-US"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a:p>
        </p:txBody>
      </p:sp>
      <p:sp>
        <p:nvSpPr>
          <p:cNvPr id="3" name="Text Placeholder 2"/>
          <p:cNvSpPr>
            <a:spLocks noGrp="1"/>
          </p:cNvSpPr>
          <p:nvPr>
            <p:ph type="body" idx="1"/>
          </p:nvPr>
        </p:nvSpPr>
        <p:spPr>
          <a:xfrm>
            <a:off x="629841"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endParaRPr lang="en-US"/>
          </a:p>
        </p:txBody>
      </p:sp>
      <p:sp>
        <p:nvSpPr>
          <p:cNvPr id="4" name="Content Placeholder 3"/>
          <p:cNvSpPr>
            <a:spLocks noGrp="1"/>
          </p:cNvSpPr>
          <p:nvPr>
            <p:ph sz="half" idx="2"/>
          </p:nvPr>
        </p:nvSpPr>
        <p:spPr>
          <a:xfrm>
            <a:off x="629841" y="1878806"/>
            <a:ext cx="3868340" cy="2763441"/>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endParaRPr lang="en-US"/>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pPr>
              <a:defRPr/>
            </a:pPr>
            <a:fld id="{D82987B2-C4CC-4F1E-BCF1-4FC9B8172819}" type="datetimeFigureOut">
              <a:rPr lang="en-US" smtClean="0"/>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F98104A0-B71B-45A2-B19C-78DA444944F7}" type="slidenum">
              <a:rPr lang="en-US" altLang="en-US" smtClean="0"/>
            </a:fld>
            <a:endParaRPr lang="en-US"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a:defRPr/>
            </a:pPr>
            <a:fld id="{4E42781B-6FD5-4610-8C7D-C5E1CC0B0FEB}" type="datetimeFigureOut">
              <a:rPr lang="en-US" smtClean="0"/>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F2FDCC4D-2D8D-4212-B9D9-D70573A567EC}" type="slidenum">
              <a:rPr lang="en-US" altLang="en-US" smtClean="0"/>
            </a:fld>
            <a:endParaRPr lang="en-US"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89626709-DE4A-45CD-A274-40AD2D07EE2B}" type="datetimeFigureOut">
              <a:rPr lang="en-US" smtClean="0"/>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D4227876-7077-4584-8839-E5E119CD3740}" type="slidenum">
              <a:rPr lang="en-US" altLang="en-US" smtClean="0"/>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fld>
            <a:endParaRPr 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a:defRPr/>
            </a:pPr>
            <a:fld id="{F24149DC-D99A-459E-995E-66A69B1A53A3}" type="datetimeFigureOut">
              <a:rPr lang="en-US" smtClean="0"/>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26B7BAD2-2943-4FF4-A59F-0CDD217F0CC1}" type="slidenum">
              <a:rPr lang="en-US" altLang="en-US" smtClean="0"/>
            </a:fld>
            <a:endParaRPr lang="en-US"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a:defRPr/>
            </a:pPr>
            <a:fld id="{146D8F8E-81F6-4D8C-9665-B1922FD86DA7}" type="datetimeFigureOut">
              <a:rPr lang="en-US" smtClean="0"/>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91B0B736-C6BF-432C-9E0E-8CE637DBEEB5}" type="slidenum">
              <a:rPr lang="en-US" altLang="en-US" smtClean="0"/>
            </a:fld>
            <a:endParaRPr lang="en-US"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a:defRPr/>
            </a:pPr>
            <a:fld id="{36707A10-4121-4F6C-948D-B61D7E698C03}" type="datetimeFigureOut">
              <a:rPr lang="en-US" smtClean="0"/>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0FEC8737-327E-4267-AF32-B689FB443E67}" type="slidenum">
              <a:rPr lang="en-US" altLang="en-US" smtClean="0"/>
            </a:fld>
            <a:endParaRPr lang="en-US"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a:defRPr/>
            </a:pPr>
            <a:fld id="{238D2053-1657-4C81-B0BA-81F874AFB0CE}" type="datetimeFigureOut">
              <a:rPr lang="en-US" smtClean="0"/>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B33F1AB2-9AAA-4EA3-92AD-2CF2494AAEB4}" type="slidenum">
              <a:rPr lang="en-US" altLang="en-US" smtClean="0"/>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65" indent="0">
              <a:buNone/>
              <a:defRPr sz="1800">
                <a:solidFill>
                  <a:schemeClr val="tx1">
                    <a:tint val="75000"/>
                  </a:schemeClr>
                </a:solidFill>
              </a:defRPr>
            </a:lvl2pPr>
            <a:lvl3pPr marL="913130" indent="0">
              <a:buNone/>
              <a:defRPr sz="1600">
                <a:solidFill>
                  <a:schemeClr val="tx1">
                    <a:tint val="75000"/>
                  </a:schemeClr>
                </a:solidFill>
              </a:defRPr>
            </a:lvl3pPr>
            <a:lvl4pPr marL="1369695" indent="0">
              <a:buNone/>
              <a:defRPr sz="1400">
                <a:solidFill>
                  <a:schemeClr val="tx1">
                    <a:tint val="75000"/>
                  </a:schemeClr>
                </a:solidFill>
              </a:defRPr>
            </a:lvl4pPr>
            <a:lvl5pPr marL="1826260" indent="0">
              <a:buNone/>
              <a:defRPr sz="1400">
                <a:solidFill>
                  <a:schemeClr val="tx1">
                    <a:tint val="75000"/>
                  </a:schemeClr>
                </a:solidFill>
              </a:defRPr>
            </a:lvl5pPr>
            <a:lvl6pPr marL="2282825" indent="0">
              <a:buNone/>
              <a:defRPr sz="1400">
                <a:solidFill>
                  <a:schemeClr val="tx1">
                    <a:tint val="75000"/>
                  </a:schemeClr>
                </a:solidFill>
              </a:defRPr>
            </a:lvl6pPr>
            <a:lvl7pPr marL="2739390" indent="0">
              <a:buNone/>
              <a:defRPr sz="1400">
                <a:solidFill>
                  <a:schemeClr val="tx1">
                    <a:tint val="75000"/>
                  </a:schemeClr>
                </a:solidFill>
              </a:defRPr>
            </a:lvl7pPr>
            <a:lvl8pPr marL="3195955" indent="0">
              <a:buNone/>
              <a:defRPr sz="1400">
                <a:solidFill>
                  <a:schemeClr val="tx1">
                    <a:tint val="75000"/>
                  </a:schemeClr>
                </a:solidFill>
              </a:defRPr>
            </a:lvl8pPr>
            <a:lvl9pPr marL="365252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4CEF851F-4C9B-4ED8-A706-7687066F5A2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65" indent="0">
              <a:buNone/>
              <a:defRPr sz="2000" b="1"/>
            </a:lvl2pPr>
            <a:lvl3pPr marL="913130" indent="0">
              <a:buNone/>
              <a:defRPr sz="1800" b="1"/>
            </a:lvl3pPr>
            <a:lvl4pPr marL="1369695" indent="0">
              <a:buNone/>
              <a:defRPr sz="1600" b="1"/>
            </a:lvl4pPr>
            <a:lvl5pPr marL="1826260" indent="0">
              <a:buNone/>
              <a:defRPr sz="1600" b="1"/>
            </a:lvl5pPr>
            <a:lvl6pPr marL="2282825" indent="0">
              <a:buNone/>
              <a:defRPr sz="1600" b="1"/>
            </a:lvl6pPr>
            <a:lvl7pPr marL="2739390" indent="0">
              <a:buNone/>
              <a:defRPr sz="1600" b="1"/>
            </a:lvl7pPr>
            <a:lvl8pPr marL="3195955" indent="0">
              <a:buNone/>
              <a:defRPr sz="1600" b="1"/>
            </a:lvl8pPr>
            <a:lvl9pPr marL="365252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6565" indent="0">
              <a:buNone/>
              <a:defRPr sz="2000" b="1"/>
            </a:lvl2pPr>
            <a:lvl3pPr marL="913130" indent="0">
              <a:buNone/>
              <a:defRPr sz="1800" b="1"/>
            </a:lvl3pPr>
            <a:lvl4pPr marL="1369695" indent="0">
              <a:buNone/>
              <a:defRPr sz="1600" b="1"/>
            </a:lvl4pPr>
            <a:lvl5pPr marL="1826260" indent="0">
              <a:buNone/>
              <a:defRPr sz="1600" b="1"/>
            </a:lvl5pPr>
            <a:lvl6pPr marL="2282825" indent="0">
              <a:buNone/>
              <a:defRPr sz="1600" b="1"/>
            </a:lvl6pPr>
            <a:lvl7pPr marL="2739390" indent="0">
              <a:buNone/>
              <a:defRPr sz="1600" b="1"/>
            </a:lvl7pPr>
            <a:lvl8pPr marL="3195955" indent="0">
              <a:buNone/>
              <a:defRPr sz="1600" b="1"/>
            </a:lvl8pPr>
            <a:lvl9pPr marL="365252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4CEF851F-4C9B-4ED8-A706-7687066F5A2C}"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5" y="1076329"/>
            <a:ext cx="3008313" cy="3518297"/>
          </a:xfrm>
        </p:spPr>
        <p:txBody>
          <a:bodyPr/>
          <a:lstStyle>
            <a:lvl1pPr marL="0" indent="0">
              <a:buNone/>
              <a:defRPr sz="1400"/>
            </a:lvl1pPr>
            <a:lvl2pPr marL="456565" indent="0">
              <a:buNone/>
              <a:defRPr sz="1200"/>
            </a:lvl2pPr>
            <a:lvl3pPr marL="913130" indent="0">
              <a:buNone/>
              <a:defRPr sz="1000"/>
            </a:lvl3pPr>
            <a:lvl4pPr marL="1369695" indent="0">
              <a:buNone/>
              <a:defRPr sz="900"/>
            </a:lvl4pPr>
            <a:lvl5pPr marL="1826260" indent="0">
              <a:buNone/>
              <a:defRPr sz="900"/>
            </a:lvl5pPr>
            <a:lvl6pPr marL="2282825" indent="0">
              <a:buNone/>
              <a:defRPr sz="900"/>
            </a:lvl6pPr>
            <a:lvl7pPr marL="2739390" indent="0">
              <a:buNone/>
              <a:defRPr sz="900"/>
            </a:lvl7pPr>
            <a:lvl8pPr marL="3195955" indent="0">
              <a:buNone/>
              <a:defRPr sz="900"/>
            </a:lvl8pPr>
            <a:lvl9pPr marL="365252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4CEF851F-4C9B-4ED8-A706-7687066F5A2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65" indent="0">
              <a:buNone/>
              <a:defRPr sz="2800"/>
            </a:lvl2pPr>
            <a:lvl3pPr marL="913130" indent="0">
              <a:buNone/>
              <a:defRPr sz="2400"/>
            </a:lvl3pPr>
            <a:lvl4pPr marL="1369695" indent="0">
              <a:buNone/>
              <a:defRPr sz="2000"/>
            </a:lvl4pPr>
            <a:lvl5pPr marL="1826260" indent="0">
              <a:buNone/>
              <a:defRPr sz="2000"/>
            </a:lvl5pPr>
            <a:lvl6pPr marL="2282825" indent="0">
              <a:buNone/>
              <a:defRPr sz="2000"/>
            </a:lvl6pPr>
            <a:lvl7pPr marL="2739390" indent="0">
              <a:buNone/>
              <a:defRPr sz="2000"/>
            </a:lvl7pPr>
            <a:lvl8pPr marL="3195955" indent="0">
              <a:buNone/>
              <a:defRPr sz="2000"/>
            </a:lvl8pPr>
            <a:lvl9pPr marL="3652520" indent="0">
              <a:buNone/>
              <a:defRPr sz="2000"/>
            </a:lvl9pPr>
          </a:lstStyle>
          <a:p>
            <a:endParaRPr lang="en-US"/>
          </a:p>
        </p:txBody>
      </p:sp>
      <p:sp>
        <p:nvSpPr>
          <p:cNvPr id="4" name="Text Placeholder 3"/>
          <p:cNvSpPr>
            <a:spLocks noGrp="1"/>
          </p:cNvSpPr>
          <p:nvPr>
            <p:ph type="body" sz="half" idx="2"/>
          </p:nvPr>
        </p:nvSpPr>
        <p:spPr>
          <a:xfrm>
            <a:off x="1792288" y="4025507"/>
            <a:ext cx="5486400" cy="603647"/>
          </a:xfrm>
        </p:spPr>
        <p:txBody>
          <a:bodyPr/>
          <a:lstStyle>
            <a:lvl1pPr marL="0" indent="0">
              <a:buNone/>
              <a:defRPr sz="1400"/>
            </a:lvl1pPr>
            <a:lvl2pPr marL="456565" indent="0">
              <a:buNone/>
              <a:defRPr sz="1200"/>
            </a:lvl2pPr>
            <a:lvl3pPr marL="913130" indent="0">
              <a:buNone/>
              <a:defRPr sz="1000"/>
            </a:lvl3pPr>
            <a:lvl4pPr marL="1369695" indent="0">
              <a:buNone/>
              <a:defRPr sz="900"/>
            </a:lvl4pPr>
            <a:lvl5pPr marL="1826260" indent="0">
              <a:buNone/>
              <a:defRPr sz="900"/>
            </a:lvl5pPr>
            <a:lvl6pPr marL="2282825" indent="0">
              <a:buNone/>
              <a:defRPr sz="900"/>
            </a:lvl6pPr>
            <a:lvl7pPr marL="2739390" indent="0">
              <a:buNone/>
              <a:defRPr sz="900"/>
            </a:lvl7pPr>
            <a:lvl8pPr marL="3195955" indent="0">
              <a:buNone/>
              <a:defRPr sz="900"/>
            </a:lvl8pPr>
            <a:lvl9pPr marL="365252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4CEF851F-4C9B-4ED8-A706-7687066F5A2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3.jpe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2" Type="http://schemas.openxmlformats.org/officeDocument/2006/relationships/theme" Target="../theme/theme2.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05" tIns="45654" rIns="91305" bIns="4565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305" tIns="45654" rIns="91305" bIns="45654"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305" tIns="45654" rIns="91305" bIns="45654" rtlCol="0" anchor="ctr"/>
          <a:lstStyle>
            <a:lvl1pPr algn="l">
              <a:defRPr sz="1200">
                <a:solidFill>
                  <a:schemeClr val="tx1">
                    <a:tint val="75000"/>
                  </a:schemeClr>
                </a:solidFill>
              </a:defRPr>
            </a:lvl1pPr>
          </a:lstStyle>
          <a:p>
            <a:fld id="{4CEF851F-4C9B-4ED8-A706-7687066F5A2C}" type="datetimeFigureOut">
              <a:rPr lang="en-US" smtClean="0"/>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305" tIns="45654" rIns="91305" bIns="45654"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305" tIns="45654" rIns="91305" bIns="45654" rtlCol="0" anchor="ctr"/>
          <a:lstStyle>
            <a:lvl1pPr algn="r">
              <a:defRPr sz="1200">
                <a:solidFill>
                  <a:schemeClr val="tx1">
                    <a:tint val="75000"/>
                  </a:schemeClr>
                </a:solidFill>
              </a:defRPr>
            </a:lvl1pPr>
          </a:lstStyle>
          <a:p>
            <a:fld id="{46F2045C-80A1-433A-B3B9-3018D210B466}"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3130" rtl="0" eaLnBrk="1" latinLnBrk="0" hangingPunct="1">
        <a:spcBef>
          <a:spcPct val="0"/>
        </a:spcBef>
        <a:buNone/>
        <a:defRPr sz="4400" kern="1200">
          <a:solidFill>
            <a:schemeClr val="tx1"/>
          </a:solidFill>
          <a:latin typeface="+mj-lt"/>
          <a:ea typeface="+mj-ea"/>
          <a:cs typeface="+mj-cs"/>
        </a:defRPr>
      </a:lvl1pPr>
    </p:titleStyle>
    <p:bodyStyle>
      <a:lvl1pPr marL="342265" indent="-342265" algn="l" defTabSz="91313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1680" indent="-285115" algn="l" defTabSz="91313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1095" indent="-227965" algn="l" defTabSz="91313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7660" indent="-227965"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4225" indent="-227965"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0790" indent="-227965"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7355" indent="-227965"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3920" indent="-227965"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0485" indent="-227965" algn="l" defTabSz="9131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130" rtl="0" eaLnBrk="1" latinLnBrk="0" hangingPunct="1">
        <a:defRPr sz="1800" kern="1200">
          <a:solidFill>
            <a:schemeClr val="tx1"/>
          </a:solidFill>
          <a:latin typeface="+mn-lt"/>
          <a:ea typeface="+mn-ea"/>
          <a:cs typeface="+mn-cs"/>
        </a:defRPr>
      </a:lvl1pPr>
      <a:lvl2pPr marL="456565" algn="l" defTabSz="913130" rtl="0" eaLnBrk="1" latinLnBrk="0" hangingPunct="1">
        <a:defRPr sz="1800" kern="1200">
          <a:solidFill>
            <a:schemeClr val="tx1"/>
          </a:solidFill>
          <a:latin typeface="+mn-lt"/>
          <a:ea typeface="+mn-ea"/>
          <a:cs typeface="+mn-cs"/>
        </a:defRPr>
      </a:lvl2pPr>
      <a:lvl3pPr marL="913130" algn="l" defTabSz="913130" rtl="0" eaLnBrk="1" latinLnBrk="0" hangingPunct="1">
        <a:defRPr sz="1800" kern="1200">
          <a:solidFill>
            <a:schemeClr val="tx1"/>
          </a:solidFill>
          <a:latin typeface="+mn-lt"/>
          <a:ea typeface="+mn-ea"/>
          <a:cs typeface="+mn-cs"/>
        </a:defRPr>
      </a:lvl3pPr>
      <a:lvl4pPr marL="1369695" algn="l" defTabSz="913130" rtl="0" eaLnBrk="1" latinLnBrk="0" hangingPunct="1">
        <a:defRPr sz="1800" kern="1200">
          <a:solidFill>
            <a:schemeClr val="tx1"/>
          </a:solidFill>
          <a:latin typeface="+mn-lt"/>
          <a:ea typeface="+mn-ea"/>
          <a:cs typeface="+mn-cs"/>
        </a:defRPr>
      </a:lvl4pPr>
      <a:lvl5pPr marL="1826260" algn="l" defTabSz="913130" rtl="0" eaLnBrk="1" latinLnBrk="0" hangingPunct="1">
        <a:defRPr sz="1800" kern="1200">
          <a:solidFill>
            <a:schemeClr val="tx1"/>
          </a:solidFill>
          <a:latin typeface="+mn-lt"/>
          <a:ea typeface="+mn-ea"/>
          <a:cs typeface="+mn-cs"/>
        </a:defRPr>
      </a:lvl5pPr>
      <a:lvl6pPr marL="2282825" algn="l" defTabSz="913130" rtl="0" eaLnBrk="1" latinLnBrk="0" hangingPunct="1">
        <a:defRPr sz="1800" kern="1200">
          <a:solidFill>
            <a:schemeClr val="tx1"/>
          </a:solidFill>
          <a:latin typeface="+mn-lt"/>
          <a:ea typeface="+mn-ea"/>
          <a:cs typeface="+mn-cs"/>
        </a:defRPr>
      </a:lvl6pPr>
      <a:lvl7pPr marL="2739390" algn="l" defTabSz="913130" rtl="0" eaLnBrk="1" latinLnBrk="0" hangingPunct="1">
        <a:defRPr sz="1800" kern="1200">
          <a:solidFill>
            <a:schemeClr val="tx1"/>
          </a:solidFill>
          <a:latin typeface="+mn-lt"/>
          <a:ea typeface="+mn-ea"/>
          <a:cs typeface="+mn-cs"/>
        </a:defRPr>
      </a:lvl7pPr>
      <a:lvl8pPr marL="3195955" algn="l" defTabSz="913130" rtl="0" eaLnBrk="1" latinLnBrk="0" hangingPunct="1">
        <a:defRPr sz="1800" kern="1200">
          <a:solidFill>
            <a:schemeClr val="tx1"/>
          </a:solidFill>
          <a:latin typeface="+mn-lt"/>
          <a:ea typeface="+mn-ea"/>
          <a:cs typeface="+mn-cs"/>
        </a:defRPr>
      </a:lvl8pPr>
      <a:lvl9pPr marL="3652520" algn="l" defTabSz="91313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5BB58035-19D2-4B2A-BC65-8A78935D8D7A}" type="datetimeFigureOut">
              <a:rPr lang="en-US" smtClean="0"/>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F6EC820-4AEB-49DB-845D-058AF19DCECA}" type="slidenum">
              <a:rPr lang="en-US" altLang="en-US" smtClean="0"/>
            </a:fld>
            <a:endParaRPr lang="en-US" alt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png"/><Relationship Id="rId1"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9.png"/><Relationship Id="rId1"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6.xml"/><Relationship Id="rId2" Type="http://schemas.openxmlformats.org/officeDocument/2006/relationships/image" Target="../media/image11.jpeg"/><Relationship Id="rId1" Type="http://schemas.openxmlformats.org/officeDocument/2006/relationships/image" Target="../media/image1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2.xml"/><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2.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17.jpeg"/><Relationship Id="rId1" Type="http://schemas.openxmlformats.org/officeDocument/2006/relationships/image" Target="../media/image16.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19.xml"/><Relationship Id="rId4" Type="http://schemas.openxmlformats.org/officeDocument/2006/relationships/image" Target="../media/image6.png"/><Relationship Id="rId3" Type="http://schemas.openxmlformats.org/officeDocument/2006/relationships/tags" Target="../tags/tag1.xml"/><Relationship Id="rId2" Type="http://schemas.microsoft.com/office/2007/relationships/media" Target="../media/media1.mp4"/><Relationship Id="rId1" Type="http://schemas.openxmlformats.org/officeDocument/2006/relationships/video" Target="../media/media1.mp4"/></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image" Target="../media/image18.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4" Type="http://schemas.openxmlformats.org/officeDocument/2006/relationships/vmlDrawing" Target="../drawings/vmlDrawing1.vml"/><Relationship Id="rId3" Type="http://schemas.openxmlformats.org/officeDocument/2006/relationships/slideLayout" Target="../slideLayouts/slideLayout4.xml"/><Relationship Id="rId2" Type="http://schemas.openxmlformats.org/officeDocument/2006/relationships/image" Target="../media/image7.wmf"/><Relationship Id="rId1"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5000" b="-13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3562" y="1428750"/>
            <a:ext cx="5449887"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09800" y="466150"/>
            <a:ext cx="4419600" cy="584654"/>
          </a:xfrm>
          <a:prstGeom prst="rect">
            <a:avLst/>
          </a:prstGeom>
          <a:solidFill>
            <a:srgbClr val="D2ECB6"/>
          </a:solidFill>
        </p:spPr>
        <p:txBody>
          <a:bodyPr wrap="square" lIns="91318" tIns="45660" rIns="91318" bIns="45660" rtlCol="0">
            <a:spAutoFit/>
          </a:bodyPr>
          <a:lstStyle/>
          <a:p>
            <a:pPr algn="ctr"/>
            <a:r>
              <a:rPr lang="en-US" sz="3200" b="1">
                <a:latin typeface="Arial" panose="020B0604020202020204" pitchFamily="34" charset="0"/>
                <a:ea typeface="Arial-Rounded" panose="020B0500000000000000" pitchFamily="34" charset="0"/>
                <a:cs typeface="Arial" panose="020B0604020202020204" pitchFamily="34" charset="0"/>
              </a:rPr>
              <a:t>Luyện đọc câu dài:</a:t>
            </a:r>
            <a:endParaRPr lang="en-US" sz="3200" b="1">
              <a:latin typeface="Arial" panose="020B0604020202020204" pitchFamily="34" charset="0"/>
              <a:ea typeface="Arial-Rounded" panose="020B0500000000000000" pitchFamily="34" charset="0"/>
              <a:cs typeface="Arial" panose="020B0604020202020204" pitchFamily="34" charset="0"/>
            </a:endParaRPr>
          </a:p>
        </p:txBody>
      </p:sp>
      <p:sp>
        <p:nvSpPr>
          <p:cNvPr id="4" name="TextBox 3"/>
          <p:cNvSpPr txBox="1"/>
          <p:nvPr/>
        </p:nvSpPr>
        <p:spPr>
          <a:xfrm>
            <a:off x="431740" y="1733552"/>
            <a:ext cx="8407461" cy="1567180"/>
          </a:xfrm>
          <a:prstGeom prst="rect">
            <a:avLst/>
          </a:prstGeom>
          <a:noFill/>
        </p:spPr>
        <p:txBody>
          <a:bodyPr wrap="square" lIns="91318" tIns="45660" rIns="91318" bIns="45660" rtlCol="0">
            <a:spAutoFit/>
          </a:bodyPr>
          <a:lstStyle/>
          <a:p>
            <a:pPr algn="just"/>
            <a:r>
              <a:rPr lang="en-US" sz="3200" smtClean="0">
                <a:latin typeface="Times New Roman" panose="02020603050405020304" pitchFamily="18" charset="0"/>
                <a:ea typeface="Arial-Rounded" panose="020B0500000000000000" pitchFamily="34" charset="0"/>
                <a:cs typeface="Times New Roman" panose="02020603050405020304" pitchFamily="18" charset="0"/>
              </a:rPr>
              <a:t>	</a:t>
            </a:r>
            <a:r>
              <a:rPr lang="en-US" sz="3200">
                <a:latin typeface="Times New Roman" panose="02020603050405020304" pitchFamily="18" charset="0"/>
                <a:ea typeface="Arial-Rounded" panose="020B0500000000000000" pitchFamily="34" charset="0"/>
                <a:cs typeface="Times New Roman" panose="02020603050405020304" pitchFamily="18" charset="0"/>
              </a:rPr>
              <a:t> Bây giờ, ao, hồ, đầm phải nhường chỗ cho những toà nhà cao vút, những con đường cao tốc, những nhà máy toả khói mịt mù. </a:t>
            </a:r>
            <a:endParaRPr lang="en-US" sz="3200">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5" name="Straight Connector 4"/>
          <p:cNvCxnSpPr/>
          <p:nvPr/>
        </p:nvCxnSpPr>
        <p:spPr>
          <a:xfrm flipH="1">
            <a:off x="3048000" y="1840583"/>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4343400" y="2292044"/>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5882775" y="2789687"/>
            <a:ext cx="98712" cy="435617"/>
            <a:chOff x="2590800" y="2272159"/>
            <a:chExt cx="98712" cy="435617"/>
          </a:xfrm>
        </p:grpSpPr>
        <p:cxnSp>
          <p:nvCxnSpPr>
            <p:cNvPr id="11" name="Straight Connector 10"/>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3" name="Straight Connector 12"/>
          <p:cNvCxnSpPr/>
          <p:nvPr/>
        </p:nvCxnSpPr>
        <p:spPr>
          <a:xfrm flipH="1">
            <a:off x="8801100" y="2304168"/>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6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17764" y="209187"/>
            <a:ext cx="8901546" cy="4953748"/>
            <a:chOff x="117764" y="209187"/>
            <a:chExt cx="8901546" cy="4953748"/>
          </a:xfrm>
        </p:grpSpPr>
        <p:sp>
          <p:nvSpPr>
            <p:cNvPr id="7" name="TextBox 6"/>
            <p:cNvSpPr txBox="1"/>
            <p:nvPr/>
          </p:nvSpPr>
          <p:spPr>
            <a:xfrm>
              <a:off x="1524000" y="209187"/>
              <a:ext cx="5947064" cy="461532"/>
            </a:xfrm>
            <a:prstGeom prst="rect">
              <a:avLst/>
            </a:prstGeom>
            <a:noFill/>
          </p:spPr>
          <p:txBody>
            <a:bodyPr wrap="square" lIns="91305" tIns="45654" rIns="91305" bIns="45654" rtlCol="0">
              <a:spAutoFit/>
            </a:bodyPr>
            <a:lstStyle/>
            <a:p>
              <a:pPr algn="ctr"/>
              <a:r>
                <a:rPr lang="en-US" sz="2400" b="1" smtClean="0">
                  <a:latin typeface="Arial" panose="020B0604020202020204" pitchFamily="34" charset="0"/>
                  <a:ea typeface="Arial-Rounded" panose="020B0500000000000000" pitchFamily="34" charset="0"/>
                  <a:cs typeface="Arial" panose="020B0604020202020204" pitchFamily="34" charset="0"/>
                </a:rPr>
                <a:t>Những cánh cò</a:t>
              </a:r>
              <a:endParaRPr lang="en-US" sz="2400" b="1">
                <a:latin typeface="Arial" panose="020B0604020202020204" pitchFamily="34" charset="0"/>
                <a:ea typeface="Arial-Rounded" panose="020B0500000000000000" pitchFamily="34" charset="0"/>
                <a:cs typeface="Arial" panose="020B0604020202020204" pitchFamily="34" charset="0"/>
              </a:endParaRPr>
            </a:p>
          </p:txBody>
        </p:sp>
        <p:sp>
          <p:nvSpPr>
            <p:cNvPr id="12" name="TextBox 11"/>
            <p:cNvSpPr txBox="1"/>
            <p:nvPr/>
          </p:nvSpPr>
          <p:spPr>
            <a:xfrm>
              <a:off x="117764" y="779530"/>
              <a:ext cx="8901546" cy="4383405"/>
            </a:xfrm>
            <a:prstGeom prst="rect">
              <a:avLst/>
            </a:prstGeom>
            <a:noFill/>
          </p:spPr>
          <p:txBody>
            <a:bodyPr wrap="square" lIns="91305" tIns="45654" rIns="91305" bIns="45654" rtlCol="0">
              <a:spAutoFit/>
            </a:bodyPr>
            <a:lstStyle/>
            <a:p>
              <a:pPr algn="just">
                <a:spcAft>
                  <a:spcPts val="600"/>
                </a:spcAft>
              </a:pPr>
              <a:r>
                <a:rPr lang="en-US" sz="2400" smtClean="0">
                  <a:latin typeface="Arial" panose="020B0604020202020204" pitchFamily="34" charset="0"/>
                  <a:ea typeface="Arial-Rounded" panose="020B0500000000000000" pitchFamily="34" charset="0"/>
                  <a:cs typeface="Arial" panose="020B0604020202020204" pitchFamily="34" charset="0"/>
                </a:rPr>
                <a:t>	Ông kể ngày xưa, quê của bé có rất nhiều cò.  Mùa xuân, từng đàn cò trắng duyên dáng bay tới</a:t>
              </a:r>
              <a:r>
                <a:rPr lang="en-US" sz="2400">
                  <a:latin typeface="Arial" panose="020B0604020202020204" pitchFamily="34" charset="0"/>
                  <a:ea typeface="Arial-Rounded" panose="020B0500000000000000" pitchFamily="34" charset="0"/>
                  <a:cs typeface="Arial" panose="020B0604020202020204" pitchFamily="34" charset="0"/>
                </a:rPr>
                <a:t>.  </a:t>
              </a:r>
              <a:r>
                <a:rPr lang="en-US" sz="2400" smtClean="0">
                  <a:latin typeface="Arial" panose="020B0604020202020204" pitchFamily="34" charset="0"/>
                  <a:ea typeface="Arial-Rounded" panose="020B0500000000000000" pitchFamily="34" charset="0"/>
                  <a:cs typeface="Arial" panose="020B0604020202020204" pitchFamily="34" charset="0"/>
                </a:rPr>
                <a:t>Chúng lượn trên bầu trời trong xanh rồi hạ cánh xuống nhữn</a:t>
              </a:r>
              <a:r>
                <a:rPr lang="en-US" sz="2400" smtClean="0">
                  <a:solidFill>
                    <a:schemeClr val="tx1"/>
                  </a:solidFill>
                  <a:latin typeface="Arial" panose="020B0604020202020204" pitchFamily="34" charset="0"/>
                  <a:ea typeface="Arial-Rounded" panose="020B0500000000000000" pitchFamily="34" charset="0"/>
                  <a:cs typeface="Arial" panose="020B0604020202020204" pitchFamily="34" charset="0"/>
                </a:rPr>
                <a:t>g luỹ tre.</a:t>
              </a:r>
              <a:r>
                <a:rPr lang="en-US" sz="2400">
                  <a:solidFill>
                    <a:schemeClr val="tx1"/>
                  </a:solidFill>
                  <a:latin typeface="Arial" panose="020B0604020202020204" pitchFamily="34" charset="0"/>
                  <a:ea typeface="Arial-Rounded" panose="020B0500000000000000" pitchFamily="34" charset="0"/>
                  <a:cs typeface="Arial" panose="020B0604020202020204" pitchFamily="34" charset="0"/>
                </a:rPr>
                <a:t> </a:t>
              </a:r>
              <a:r>
                <a:rPr lang="en-US" sz="2400" smtClean="0">
                  <a:latin typeface="Arial" panose="020B0604020202020204" pitchFamily="34" charset="0"/>
                  <a:ea typeface="Arial-Rounded" panose="020B0500000000000000" pitchFamily="34" charset="0"/>
                  <a:cs typeface="Arial" panose="020B0604020202020204" pitchFamily="34" charset="0"/>
                </a:rPr>
                <a:t> Hằng ngày, cò đi mò tôm, bắt cá ở các ao, hồ, đầm. </a:t>
              </a:r>
              <a:endParaRPr lang="en-US" sz="2400" smtClean="0">
                <a:latin typeface="Arial" panose="020B0604020202020204" pitchFamily="34" charset="0"/>
                <a:ea typeface="Arial-Rounded" panose="020B0500000000000000" pitchFamily="34" charset="0"/>
                <a:cs typeface="Arial" panose="020B0604020202020204" pitchFamily="34" charset="0"/>
              </a:endParaRPr>
            </a:p>
            <a:p>
              <a:pPr algn="just">
                <a:spcAft>
                  <a:spcPts val="600"/>
                </a:spcAft>
              </a:pPr>
              <a:r>
                <a:rPr lang="en-US" sz="2400" smtClean="0">
                  <a:latin typeface="Arial" panose="020B0604020202020204" pitchFamily="34" charset="0"/>
                  <a:ea typeface="Arial-Rounded" panose="020B0500000000000000" pitchFamily="34" charset="0"/>
                  <a:cs typeface="Arial" panose="020B0604020202020204" pitchFamily="34" charset="0"/>
                </a:rPr>
                <a:t>	Bây giờ, ao, hồ, đầm phải nhường chỗ cho những toà nhà cao vút, những con đường cao tốc, những nhà máy toả khói mịt mù. </a:t>
              </a:r>
              <a:r>
                <a:rPr lang="en-US" sz="240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400" smtClean="0">
                  <a:latin typeface="Arial" panose="020B0604020202020204" pitchFamily="34" charset="0"/>
                  <a:ea typeface="Arial-Rounded" panose="020B0500000000000000" pitchFamily="34" charset="0"/>
                  <a:cs typeface="Arial" panose="020B0604020202020204" pitchFamily="34" charset="0"/>
                </a:rPr>
                <a:t>Cò chẳng còn nơi kiếm ăn.</a:t>
              </a:r>
              <a:r>
                <a:rPr lang="en-US" sz="240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400" smtClean="0">
                  <a:latin typeface="Arial" panose="020B0604020202020204" pitchFamily="34" charset="0"/>
                  <a:ea typeface="Arial-Rounded" panose="020B0500000000000000" pitchFamily="34" charset="0"/>
                  <a:cs typeface="Arial" panose="020B0604020202020204" pitchFamily="34" charset="0"/>
                </a:rPr>
                <a:t> Cò sợ những âm thanh ồn ào. </a:t>
              </a:r>
              <a:r>
                <a:rPr lang="en-US" sz="240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400" smtClean="0">
                  <a:latin typeface="Arial" panose="020B0604020202020204" pitchFamily="34" charset="0"/>
                  <a:ea typeface="Arial-Rounded" panose="020B0500000000000000" pitchFamily="34" charset="0"/>
                  <a:cs typeface="Arial" panose="020B0604020202020204" pitchFamily="34" charset="0"/>
                </a:rPr>
                <a:t>Thế là chúng bay đi.</a:t>
              </a:r>
              <a:r>
                <a:rPr lang="en-US" sz="2400">
                  <a:solidFill>
                    <a:srgbClr val="FF0000"/>
                  </a:solidFill>
                  <a:latin typeface="Arial" panose="020B0604020202020204" pitchFamily="34" charset="0"/>
                  <a:ea typeface="Arial-Rounded" panose="020B0500000000000000" pitchFamily="34" charset="0"/>
                  <a:cs typeface="Arial" panose="020B0604020202020204" pitchFamily="34" charset="0"/>
                </a:rPr>
                <a:t> </a:t>
              </a:r>
              <a:endParaRPr lang="en-US" sz="2400" smtClean="0">
                <a:latin typeface="Arial" panose="020B0604020202020204" pitchFamily="34" charset="0"/>
                <a:ea typeface="Arial-Rounded" panose="020B0500000000000000" pitchFamily="34" charset="0"/>
                <a:cs typeface="Arial" panose="020B0604020202020204" pitchFamily="34" charset="0"/>
              </a:endParaRPr>
            </a:p>
            <a:p>
              <a:pPr algn="just">
                <a:spcAft>
                  <a:spcPts val="600"/>
                </a:spcAft>
              </a:pPr>
              <a:r>
                <a:rPr lang="en-US" sz="2400" smtClean="0">
                  <a:latin typeface="Arial" panose="020B0604020202020204" pitchFamily="34" charset="0"/>
                  <a:ea typeface="Arial-Rounded" panose="020B0500000000000000" pitchFamily="34" charset="0"/>
                  <a:cs typeface="Arial" panose="020B0604020202020204" pitchFamily="34" charset="0"/>
                </a:rPr>
                <a:t>	Bé ước ao được thấy những cánh cò trên cánh đồng quê . </a:t>
              </a:r>
              <a:endParaRPr lang="en-US" sz="2400" smtClean="0">
                <a:latin typeface="Arial" panose="020B0604020202020204" pitchFamily="34" charset="0"/>
                <a:ea typeface="Arial-Rounded" panose="020B0500000000000000" pitchFamily="34" charset="0"/>
                <a:cs typeface="Arial" panose="020B0604020202020204" pitchFamily="34" charset="0"/>
              </a:endParaRPr>
            </a:p>
            <a:p>
              <a:pPr algn="r"/>
              <a:r>
                <a:rPr lang="en-US" sz="2400" smtClean="0">
                  <a:latin typeface="Arial" panose="020B0604020202020204" pitchFamily="34" charset="0"/>
                  <a:ea typeface="Arial-Rounded" panose="020B0500000000000000" pitchFamily="34" charset="0"/>
                  <a:cs typeface="Arial" panose="020B0604020202020204" pitchFamily="34" charset="0"/>
                </a:rPr>
                <a:t>(</a:t>
              </a:r>
              <a:r>
                <a:rPr lang="en-US" sz="2400" i="1" smtClean="0">
                  <a:latin typeface="Arial" panose="020B0604020202020204" pitchFamily="34" charset="0"/>
                  <a:ea typeface="Arial-Rounded" panose="020B0500000000000000" pitchFamily="34" charset="0"/>
                  <a:cs typeface="Arial" panose="020B0604020202020204" pitchFamily="34" charset="0"/>
                </a:rPr>
                <a:t>Theo </a:t>
              </a:r>
              <a:r>
                <a:rPr lang="en-US" sz="2400" smtClean="0">
                  <a:latin typeface="Arial" panose="020B0604020202020204" pitchFamily="34" charset="0"/>
                  <a:ea typeface="Arial-Rounded" panose="020B0500000000000000" pitchFamily="34" charset="0"/>
                  <a:cs typeface="Arial" panose="020B0604020202020204" pitchFamily="34" charset="0"/>
                </a:rPr>
                <a:t>Hoài Nam)</a:t>
              </a:r>
              <a:endParaRPr lang="en-US" sz="2400">
                <a:latin typeface="Arial" panose="020B0604020202020204" pitchFamily="34" charset="0"/>
                <a:ea typeface="Arial-Rounded" panose="020B0500000000000000" pitchFamily="34" charset="0"/>
                <a:cs typeface="Arial" panose="020B0604020202020204" pitchFamily="34" charset="0"/>
              </a:endParaRPr>
            </a:p>
          </p:txBody>
        </p:sp>
      </p:grpSp>
      <p:sp>
        <p:nvSpPr>
          <p:cNvPr id="3" name="Text Box 2"/>
          <p:cNvSpPr txBox="1"/>
          <p:nvPr/>
        </p:nvSpPr>
        <p:spPr>
          <a:xfrm>
            <a:off x="885190" y="709295"/>
            <a:ext cx="219710" cy="337185"/>
          </a:xfrm>
          <a:prstGeom prst="rect">
            <a:avLst/>
          </a:prstGeom>
          <a:noFill/>
        </p:spPr>
        <p:txBody>
          <a:bodyPr wrap="square" rtlCol="0">
            <a:spAutoFit/>
          </a:bodyPr>
          <a:lstStyle/>
          <a:p>
            <a:r>
              <a:rPr lang="en-US" sz="1600" b="1">
                <a:solidFill>
                  <a:srgbClr val="FF0000"/>
                </a:solidFill>
                <a:latin typeface="Times New Roman" panose="02020603050405020304" pitchFamily="18" charset="0"/>
                <a:cs typeface="Times New Roman" panose="02020603050405020304" pitchFamily="18" charset="0"/>
              </a:rPr>
              <a:t>1</a:t>
            </a:r>
            <a:endParaRPr lang="en-US" sz="1600" b="1">
              <a:solidFill>
                <a:srgbClr val="FF0000"/>
              </a:solidFill>
              <a:latin typeface="Times New Roman" panose="02020603050405020304" pitchFamily="18" charset="0"/>
              <a:cs typeface="Times New Roman" panose="02020603050405020304" pitchFamily="18" charset="0"/>
            </a:endParaRPr>
          </a:p>
        </p:txBody>
      </p:sp>
      <p:sp>
        <p:nvSpPr>
          <p:cNvPr id="4" name="Text Box 3"/>
          <p:cNvSpPr txBox="1"/>
          <p:nvPr/>
        </p:nvSpPr>
        <p:spPr>
          <a:xfrm>
            <a:off x="7239000" y="670560"/>
            <a:ext cx="219710" cy="337185"/>
          </a:xfrm>
          <a:prstGeom prst="rect">
            <a:avLst/>
          </a:prstGeom>
          <a:noFill/>
        </p:spPr>
        <p:txBody>
          <a:bodyPr wrap="square" rtlCol="0">
            <a:spAutoFit/>
          </a:bodyPr>
          <a:lstStyle/>
          <a:p>
            <a:r>
              <a:rPr lang="en-US" sz="1600" b="1">
                <a:solidFill>
                  <a:srgbClr val="FF0000"/>
                </a:solidFill>
                <a:latin typeface="Times New Roman" panose="02020603050405020304" pitchFamily="18" charset="0"/>
                <a:cs typeface="Times New Roman" panose="02020603050405020304" pitchFamily="18" charset="0"/>
              </a:rPr>
              <a:t>2</a:t>
            </a:r>
            <a:endParaRPr lang="en-US" sz="1600" b="1">
              <a:solidFill>
                <a:srgbClr val="FF0000"/>
              </a:solidFill>
              <a:latin typeface="Times New Roman" panose="02020603050405020304" pitchFamily="18" charset="0"/>
              <a:cs typeface="Times New Roman" panose="02020603050405020304" pitchFamily="18" charset="0"/>
            </a:endParaRPr>
          </a:p>
        </p:txBody>
      </p:sp>
      <p:sp>
        <p:nvSpPr>
          <p:cNvPr id="5" name="Text Box 4"/>
          <p:cNvSpPr txBox="1"/>
          <p:nvPr/>
        </p:nvSpPr>
        <p:spPr>
          <a:xfrm>
            <a:off x="5334000" y="1123950"/>
            <a:ext cx="219710" cy="337185"/>
          </a:xfrm>
          <a:prstGeom prst="rect">
            <a:avLst/>
          </a:prstGeom>
          <a:noFill/>
        </p:spPr>
        <p:txBody>
          <a:bodyPr wrap="square" rtlCol="0">
            <a:spAutoFit/>
          </a:bodyPr>
          <a:lstStyle/>
          <a:p>
            <a:r>
              <a:rPr lang="en-US" sz="1600" b="1">
                <a:solidFill>
                  <a:srgbClr val="FF0000"/>
                </a:solidFill>
                <a:latin typeface="Times New Roman" panose="02020603050405020304" pitchFamily="18" charset="0"/>
                <a:cs typeface="Times New Roman" panose="02020603050405020304" pitchFamily="18" charset="0"/>
              </a:rPr>
              <a:t>3</a:t>
            </a:r>
            <a:endParaRPr lang="en-US" sz="1600" b="1">
              <a:solidFill>
                <a:srgbClr val="FF0000"/>
              </a:solidFill>
              <a:latin typeface="Times New Roman" panose="02020603050405020304" pitchFamily="18" charset="0"/>
              <a:cs typeface="Times New Roman" panose="02020603050405020304" pitchFamily="18" charset="0"/>
            </a:endParaRPr>
          </a:p>
        </p:txBody>
      </p:sp>
      <p:sp>
        <p:nvSpPr>
          <p:cNvPr id="8" name="Text Box 7"/>
          <p:cNvSpPr txBox="1"/>
          <p:nvPr/>
        </p:nvSpPr>
        <p:spPr>
          <a:xfrm>
            <a:off x="6329680" y="1456690"/>
            <a:ext cx="219710" cy="337185"/>
          </a:xfrm>
          <a:prstGeom prst="rect">
            <a:avLst/>
          </a:prstGeom>
          <a:noFill/>
        </p:spPr>
        <p:txBody>
          <a:bodyPr wrap="square" rtlCol="0">
            <a:spAutoFit/>
          </a:bodyPr>
          <a:lstStyle/>
          <a:p>
            <a:r>
              <a:rPr lang="en-US" sz="1600" b="1">
                <a:solidFill>
                  <a:srgbClr val="FF0000"/>
                </a:solidFill>
                <a:latin typeface="Times New Roman" panose="02020603050405020304" pitchFamily="18" charset="0"/>
                <a:cs typeface="Times New Roman" panose="02020603050405020304" pitchFamily="18" charset="0"/>
              </a:rPr>
              <a:t>4</a:t>
            </a:r>
            <a:endParaRPr lang="en-US" sz="1600" b="1">
              <a:solidFill>
                <a:srgbClr val="FF0000"/>
              </a:solidFill>
              <a:latin typeface="Times New Roman" panose="02020603050405020304" pitchFamily="18" charset="0"/>
              <a:cs typeface="Times New Roman" panose="02020603050405020304" pitchFamily="18" charset="0"/>
            </a:endParaRPr>
          </a:p>
        </p:txBody>
      </p:sp>
      <p:sp>
        <p:nvSpPr>
          <p:cNvPr id="9" name="Text Box 8"/>
          <p:cNvSpPr txBox="1"/>
          <p:nvPr/>
        </p:nvSpPr>
        <p:spPr>
          <a:xfrm>
            <a:off x="914400" y="2266950"/>
            <a:ext cx="219710" cy="337185"/>
          </a:xfrm>
          <a:prstGeom prst="rect">
            <a:avLst/>
          </a:prstGeom>
          <a:noFill/>
        </p:spPr>
        <p:txBody>
          <a:bodyPr wrap="square" rtlCol="0">
            <a:spAutoFit/>
          </a:bodyPr>
          <a:lstStyle/>
          <a:p>
            <a:r>
              <a:rPr lang="en-US" sz="1600" b="1">
                <a:solidFill>
                  <a:srgbClr val="FF0000"/>
                </a:solidFill>
                <a:latin typeface="Times New Roman" panose="02020603050405020304" pitchFamily="18" charset="0"/>
                <a:cs typeface="Times New Roman" panose="02020603050405020304" pitchFamily="18" charset="0"/>
              </a:rPr>
              <a:t>5</a:t>
            </a:r>
            <a:endParaRPr lang="en-US" sz="1600" b="1">
              <a:solidFill>
                <a:srgbClr val="FF0000"/>
              </a:solidFill>
              <a:latin typeface="Times New Roman" panose="02020603050405020304" pitchFamily="18" charset="0"/>
              <a:cs typeface="Times New Roman" panose="02020603050405020304" pitchFamily="18" charset="0"/>
            </a:endParaRPr>
          </a:p>
        </p:txBody>
      </p:sp>
      <p:sp>
        <p:nvSpPr>
          <p:cNvPr id="10" name="Text Box 9"/>
          <p:cNvSpPr txBox="1"/>
          <p:nvPr/>
        </p:nvSpPr>
        <p:spPr>
          <a:xfrm>
            <a:off x="1986280" y="3003550"/>
            <a:ext cx="219710" cy="337185"/>
          </a:xfrm>
          <a:prstGeom prst="rect">
            <a:avLst/>
          </a:prstGeom>
          <a:noFill/>
        </p:spPr>
        <p:txBody>
          <a:bodyPr wrap="square" rtlCol="0">
            <a:spAutoFit/>
          </a:bodyPr>
          <a:lstStyle/>
          <a:p>
            <a:r>
              <a:rPr lang="en-US" sz="1600" b="1">
                <a:solidFill>
                  <a:srgbClr val="FF0000"/>
                </a:solidFill>
                <a:latin typeface="Times New Roman" panose="02020603050405020304" pitchFamily="18" charset="0"/>
                <a:cs typeface="Times New Roman" panose="02020603050405020304" pitchFamily="18" charset="0"/>
              </a:rPr>
              <a:t>6</a:t>
            </a:r>
            <a:endParaRPr lang="en-US" sz="1600" b="1">
              <a:solidFill>
                <a:srgbClr val="FF0000"/>
              </a:solidFill>
              <a:latin typeface="Times New Roman" panose="02020603050405020304" pitchFamily="18" charset="0"/>
              <a:cs typeface="Times New Roman" panose="02020603050405020304" pitchFamily="18" charset="0"/>
            </a:endParaRPr>
          </a:p>
        </p:txBody>
      </p:sp>
      <p:sp>
        <p:nvSpPr>
          <p:cNvPr id="11" name="Text Box 10"/>
          <p:cNvSpPr txBox="1"/>
          <p:nvPr/>
        </p:nvSpPr>
        <p:spPr>
          <a:xfrm>
            <a:off x="6228080" y="3008630"/>
            <a:ext cx="219710" cy="337185"/>
          </a:xfrm>
          <a:prstGeom prst="rect">
            <a:avLst/>
          </a:prstGeom>
          <a:noFill/>
        </p:spPr>
        <p:txBody>
          <a:bodyPr wrap="square" rtlCol="0">
            <a:spAutoFit/>
          </a:bodyPr>
          <a:lstStyle/>
          <a:p>
            <a:r>
              <a:rPr lang="en-US" sz="1600" b="1">
                <a:solidFill>
                  <a:srgbClr val="FF0000"/>
                </a:solidFill>
                <a:latin typeface="Times New Roman" panose="02020603050405020304" pitchFamily="18" charset="0"/>
                <a:cs typeface="Times New Roman" panose="02020603050405020304" pitchFamily="18" charset="0"/>
              </a:rPr>
              <a:t>7</a:t>
            </a:r>
            <a:endParaRPr lang="en-US" sz="1600" b="1">
              <a:solidFill>
                <a:srgbClr val="FF0000"/>
              </a:solidFill>
              <a:latin typeface="Times New Roman" panose="02020603050405020304" pitchFamily="18" charset="0"/>
              <a:cs typeface="Times New Roman" panose="02020603050405020304" pitchFamily="18" charset="0"/>
            </a:endParaRPr>
          </a:p>
        </p:txBody>
      </p:sp>
      <p:sp>
        <p:nvSpPr>
          <p:cNvPr id="13" name="Text Box 12"/>
          <p:cNvSpPr txBox="1"/>
          <p:nvPr/>
        </p:nvSpPr>
        <p:spPr>
          <a:xfrm>
            <a:off x="1859280" y="3368675"/>
            <a:ext cx="219710" cy="337185"/>
          </a:xfrm>
          <a:prstGeom prst="rect">
            <a:avLst/>
          </a:prstGeom>
          <a:noFill/>
        </p:spPr>
        <p:txBody>
          <a:bodyPr wrap="square" rtlCol="0">
            <a:spAutoFit/>
          </a:bodyPr>
          <a:lstStyle/>
          <a:p>
            <a:r>
              <a:rPr lang="en-US" sz="1600" b="1">
                <a:solidFill>
                  <a:srgbClr val="FF0000"/>
                </a:solidFill>
                <a:latin typeface="Times New Roman" panose="02020603050405020304" pitchFamily="18" charset="0"/>
                <a:cs typeface="Times New Roman" panose="02020603050405020304" pitchFamily="18" charset="0"/>
              </a:rPr>
              <a:t>8</a:t>
            </a:r>
            <a:endParaRPr lang="en-US" sz="1600" b="1">
              <a:solidFill>
                <a:srgbClr val="FF0000"/>
              </a:solidFill>
              <a:latin typeface="Times New Roman" panose="02020603050405020304" pitchFamily="18" charset="0"/>
              <a:cs typeface="Times New Roman" panose="02020603050405020304" pitchFamily="18" charset="0"/>
            </a:endParaRPr>
          </a:p>
        </p:txBody>
      </p:sp>
      <p:sp>
        <p:nvSpPr>
          <p:cNvPr id="14" name="Text Box 13"/>
          <p:cNvSpPr txBox="1"/>
          <p:nvPr/>
        </p:nvSpPr>
        <p:spPr>
          <a:xfrm>
            <a:off x="914400" y="3806190"/>
            <a:ext cx="219710" cy="337185"/>
          </a:xfrm>
          <a:prstGeom prst="rect">
            <a:avLst/>
          </a:prstGeom>
          <a:noFill/>
        </p:spPr>
        <p:txBody>
          <a:bodyPr wrap="square" rtlCol="0">
            <a:spAutoFit/>
          </a:bodyPr>
          <a:lstStyle/>
          <a:p>
            <a:r>
              <a:rPr lang="en-US" sz="1600" b="1">
                <a:solidFill>
                  <a:srgbClr val="FF0000"/>
                </a:solidFill>
                <a:latin typeface="Times New Roman" panose="02020603050405020304" pitchFamily="18" charset="0"/>
                <a:cs typeface="Times New Roman" panose="02020603050405020304" pitchFamily="18" charset="0"/>
              </a:rPr>
              <a:t>9</a:t>
            </a:r>
            <a:endParaRPr lang="en-US" sz="1600" b="1">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heckerboard(across)">
                                      <p:cBhvr>
                                        <p:cTn id="13" dur="500"/>
                                        <p:tgtEl>
                                          <p:spTgt spid="5"/>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heckerboard(across)">
                                      <p:cBhvr>
                                        <p:cTn id="16" dur="500"/>
                                        <p:tgtEl>
                                          <p:spTgt spid="8"/>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heckerboard(across)">
                                      <p:cBhvr>
                                        <p:cTn id="19" dur="500"/>
                                        <p:tgtEl>
                                          <p:spTgt spid="9"/>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heckerboard(across)">
                                      <p:cBhvr>
                                        <p:cTn id="22" dur="500"/>
                                        <p:tgtEl>
                                          <p:spTgt spid="10"/>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heckerboard(across)">
                                      <p:cBhvr>
                                        <p:cTn id="25" dur="500"/>
                                        <p:tgtEl>
                                          <p:spTgt spid="11"/>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checkerboard(across)">
                                      <p:cBhvr>
                                        <p:cTn id="28" dur="500"/>
                                        <p:tgtEl>
                                          <p:spTgt spid="13"/>
                                        </p:tgtEl>
                                      </p:cBhvr>
                                    </p:animEffect>
                                  </p:childTnLst>
                                </p:cTn>
                              </p:par>
                              <p:par>
                                <p:cTn id="29" presetID="5" presetClass="entr" presetSubtype="1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checkerboard(across)">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P spid="9" grpId="0"/>
      <p:bldP spid="10" grpId="0"/>
      <p:bldP spid="11" grpId="0"/>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00025" y="447675"/>
            <a:ext cx="527050" cy="181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515" y="1804670"/>
            <a:ext cx="527050" cy="2685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0" y="1430734"/>
            <a:ext cx="381000" cy="400110"/>
          </a:xfrm>
          <a:prstGeom prst="rect">
            <a:avLst/>
          </a:prstGeom>
          <a:noFill/>
        </p:spPr>
        <p:txBody>
          <a:bodyPr wrap="square" rtlCol="0">
            <a:spAutoFit/>
          </a:bodyPr>
          <a:lstStyle/>
          <a:p>
            <a:pPr algn="ctr"/>
            <a:r>
              <a:rPr lang="en-US" sz="2000" b="1" smtClean="0">
                <a:latin typeface="Arial" panose="020B0604020202020204" pitchFamily="34" charset="0"/>
                <a:cs typeface="Arial" panose="020B0604020202020204" pitchFamily="34" charset="0"/>
              </a:rPr>
              <a:t>1</a:t>
            </a:r>
            <a:endParaRPr lang="en-US" sz="2000" b="1">
              <a:latin typeface="Arial" panose="020B0604020202020204" pitchFamily="34" charset="0"/>
              <a:cs typeface="Arial" panose="020B0604020202020204" pitchFamily="34" charset="0"/>
            </a:endParaRPr>
          </a:p>
        </p:txBody>
      </p:sp>
      <p:sp>
        <p:nvSpPr>
          <p:cNvPr id="14" name="TextBox 13"/>
          <p:cNvSpPr txBox="1"/>
          <p:nvPr/>
        </p:nvSpPr>
        <p:spPr>
          <a:xfrm>
            <a:off x="-7081" y="2972371"/>
            <a:ext cx="381000" cy="400110"/>
          </a:xfrm>
          <a:prstGeom prst="rect">
            <a:avLst/>
          </a:prstGeom>
          <a:noFill/>
        </p:spPr>
        <p:txBody>
          <a:bodyPr wrap="square" rtlCol="0">
            <a:spAutoFit/>
          </a:bodyPr>
          <a:lstStyle/>
          <a:p>
            <a:pPr algn="ctr"/>
            <a:r>
              <a:rPr lang="en-US" sz="2000" b="1" smtClean="0">
                <a:latin typeface="Arial" panose="020B0604020202020204" pitchFamily="34" charset="0"/>
                <a:cs typeface="Arial" panose="020B0604020202020204" pitchFamily="34" charset="0"/>
              </a:rPr>
              <a:t>2</a:t>
            </a:r>
            <a:endParaRPr lang="en-US" sz="2000" b="1">
              <a:latin typeface="Arial" panose="020B0604020202020204" pitchFamily="34" charset="0"/>
              <a:cs typeface="Arial" panose="020B0604020202020204" pitchFamily="34" charset="0"/>
            </a:endParaRPr>
          </a:p>
        </p:txBody>
      </p:sp>
      <p:grpSp>
        <p:nvGrpSpPr>
          <p:cNvPr id="12" name="Group 11"/>
          <p:cNvGrpSpPr/>
          <p:nvPr/>
        </p:nvGrpSpPr>
        <p:grpSpPr>
          <a:xfrm>
            <a:off x="463794" y="209187"/>
            <a:ext cx="8555515" cy="4953748"/>
            <a:chOff x="117764" y="209187"/>
            <a:chExt cx="8901546" cy="4953748"/>
          </a:xfrm>
        </p:grpSpPr>
        <p:sp>
          <p:nvSpPr>
            <p:cNvPr id="16" name="TextBox 15"/>
            <p:cNvSpPr txBox="1"/>
            <p:nvPr/>
          </p:nvSpPr>
          <p:spPr>
            <a:xfrm>
              <a:off x="1524000" y="209187"/>
              <a:ext cx="5947064" cy="461532"/>
            </a:xfrm>
            <a:prstGeom prst="rect">
              <a:avLst/>
            </a:prstGeom>
            <a:noFill/>
          </p:spPr>
          <p:txBody>
            <a:bodyPr wrap="square" lIns="91305" tIns="45654" rIns="91305" bIns="45654" rtlCol="0">
              <a:spAutoFit/>
            </a:bodyPr>
            <a:lstStyle/>
            <a:p>
              <a:pPr algn="ctr"/>
              <a:r>
                <a:rPr lang="en-US" sz="2400" b="1" smtClean="0">
                  <a:latin typeface="Arial" panose="020B0604020202020204" pitchFamily="34" charset="0"/>
                  <a:ea typeface="Arial-Rounded" panose="020B0500000000000000" pitchFamily="34" charset="0"/>
                  <a:cs typeface="Arial" panose="020B0604020202020204" pitchFamily="34" charset="0"/>
                </a:rPr>
                <a:t>Những cánh cò</a:t>
              </a:r>
              <a:endParaRPr lang="en-US" sz="2400" b="1">
                <a:latin typeface="Arial" panose="020B0604020202020204" pitchFamily="34" charset="0"/>
                <a:ea typeface="Arial-Rounded" panose="020B0500000000000000" pitchFamily="34" charset="0"/>
                <a:cs typeface="Arial" panose="020B0604020202020204" pitchFamily="34" charset="0"/>
              </a:endParaRPr>
            </a:p>
          </p:txBody>
        </p:sp>
        <p:sp>
          <p:nvSpPr>
            <p:cNvPr id="19" name="TextBox 18"/>
            <p:cNvSpPr txBox="1"/>
            <p:nvPr/>
          </p:nvSpPr>
          <p:spPr>
            <a:xfrm>
              <a:off x="117764" y="779530"/>
              <a:ext cx="8901546" cy="4383405"/>
            </a:xfrm>
            <a:prstGeom prst="rect">
              <a:avLst/>
            </a:prstGeom>
            <a:noFill/>
          </p:spPr>
          <p:txBody>
            <a:bodyPr wrap="square" lIns="91305" tIns="45654" rIns="91305" bIns="45654" rtlCol="0">
              <a:spAutoFit/>
            </a:bodyPr>
            <a:lstStyle/>
            <a:p>
              <a:pPr algn="just">
                <a:spcAft>
                  <a:spcPts val="600"/>
                </a:spcAft>
              </a:pPr>
              <a:r>
                <a:rPr lang="en-US" sz="2400" smtClean="0">
                  <a:latin typeface="Arial" panose="020B0604020202020204" pitchFamily="34" charset="0"/>
                  <a:ea typeface="Arial-Rounded" panose="020B0500000000000000" pitchFamily="34" charset="0"/>
                  <a:cs typeface="Arial" panose="020B0604020202020204" pitchFamily="34" charset="0"/>
                </a:rPr>
                <a:t>	</a:t>
              </a:r>
              <a:r>
                <a:rPr lang="en-US" sz="2400" smtClean="0">
                  <a:solidFill>
                    <a:srgbClr val="C00000"/>
                  </a:solidFill>
                  <a:latin typeface="Arial" panose="020B0604020202020204" pitchFamily="34" charset="0"/>
                  <a:ea typeface="Arial-Rounded" panose="020B0500000000000000" pitchFamily="34" charset="0"/>
                  <a:cs typeface="Arial" panose="020B0604020202020204" pitchFamily="34" charset="0"/>
                </a:rPr>
                <a:t>Ông kể ngày xưa, quê của bé có rất nhiều cò. Mùa xuân, từng đàn cò trắng duyên dáng bay tới. Chúng lượn trên bầu trời trong xanh rồi hạ cánh xuống những luỹ tre. Hằng ngày, cò đi mò tôm, bắt cá ở các ao, hồ, đầm. </a:t>
              </a:r>
              <a:endParaRPr lang="en-US" sz="2400" smtClean="0">
                <a:latin typeface="Arial" panose="020B0604020202020204" pitchFamily="34" charset="0"/>
                <a:ea typeface="Arial-Rounded" panose="020B0500000000000000" pitchFamily="34" charset="0"/>
                <a:cs typeface="Arial" panose="020B0604020202020204" pitchFamily="34" charset="0"/>
              </a:endParaRPr>
            </a:p>
            <a:p>
              <a:pPr algn="just">
                <a:spcAft>
                  <a:spcPts val="600"/>
                </a:spcAft>
              </a:pPr>
              <a:r>
                <a:rPr lang="en-US" sz="2400" smtClean="0">
                  <a:latin typeface="Arial" panose="020B0604020202020204" pitchFamily="34" charset="0"/>
                  <a:ea typeface="Arial-Rounded" panose="020B0500000000000000" pitchFamily="34" charset="0"/>
                  <a:cs typeface="Arial" panose="020B0604020202020204" pitchFamily="34" charset="0"/>
                </a:rPr>
                <a:t>	</a:t>
              </a:r>
              <a:r>
                <a:rPr lang="en-US" sz="2400" smtClean="0">
                  <a:solidFill>
                    <a:schemeClr val="tx1"/>
                  </a:solidFill>
                  <a:latin typeface="Arial" panose="020B0604020202020204" pitchFamily="34" charset="0"/>
                  <a:ea typeface="Arial-Rounded" panose="020B0500000000000000" pitchFamily="34" charset="0"/>
                  <a:cs typeface="Arial" panose="020B0604020202020204" pitchFamily="34" charset="0"/>
                </a:rPr>
                <a:t>Bây giờ, ao, hồ, đầm phải nhường chỗ cho những toà nhà cao vút, những con đường cao tốc, những nhà máy toả khói mịt mù. Cò chẳng còn nơi kiếm ăn. Cò sợ những âm thanh ồn ào. Thế là chúng bay đi.</a:t>
              </a:r>
              <a:endParaRPr lang="en-US" sz="2400" smtClean="0">
                <a:solidFill>
                  <a:schemeClr val="tx1"/>
                </a:solidFill>
                <a:latin typeface="Arial" panose="020B0604020202020204" pitchFamily="34" charset="0"/>
                <a:ea typeface="Arial-Rounded" panose="020B0500000000000000" pitchFamily="34" charset="0"/>
                <a:cs typeface="Arial" panose="020B0604020202020204" pitchFamily="34" charset="0"/>
              </a:endParaRPr>
            </a:p>
            <a:p>
              <a:pPr algn="just">
                <a:spcAft>
                  <a:spcPts val="600"/>
                </a:spcAft>
              </a:pPr>
              <a:r>
                <a:rPr lang="en-US" sz="2400" smtClean="0">
                  <a:solidFill>
                    <a:schemeClr val="tx1"/>
                  </a:solidFill>
                  <a:latin typeface="Arial" panose="020B0604020202020204" pitchFamily="34" charset="0"/>
                  <a:ea typeface="Arial-Rounded" panose="020B0500000000000000" pitchFamily="34" charset="0"/>
                  <a:cs typeface="Arial" panose="020B0604020202020204" pitchFamily="34" charset="0"/>
                </a:rPr>
                <a:t>	Bé ước ao được thấy những cánh cò trên cánh đồng quê . </a:t>
              </a:r>
              <a:endParaRPr lang="en-US" sz="2400" smtClean="0">
                <a:solidFill>
                  <a:schemeClr val="tx1"/>
                </a:solidFill>
                <a:latin typeface="Arial" panose="020B0604020202020204" pitchFamily="34" charset="0"/>
                <a:ea typeface="Arial-Rounded" panose="020B0500000000000000" pitchFamily="34" charset="0"/>
                <a:cs typeface="Arial" panose="020B0604020202020204" pitchFamily="34" charset="0"/>
              </a:endParaRPr>
            </a:p>
            <a:p>
              <a:pPr algn="r"/>
              <a:r>
                <a:rPr lang="en-US" sz="2400" smtClean="0">
                  <a:latin typeface="Arial" panose="020B0604020202020204" pitchFamily="34" charset="0"/>
                  <a:ea typeface="Arial-Rounded" panose="020B0500000000000000" pitchFamily="34" charset="0"/>
                  <a:cs typeface="Arial" panose="020B0604020202020204" pitchFamily="34" charset="0"/>
                </a:rPr>
                <a:t>(</a:t>
              </a:r>
              <a:r>
                <a:rPr lang="en-US" sz="2400" i="1" smtClean="0">
                  <a:latin typeface="Arial" panose="020B0604020202020204" pitchFamily="34" charset="0"/>
                  <a:ea typeface="Arial-Rounded" panose="020B0500000000000000" pitchFamily="34" charset="0"/>
                  <a:cs typeface="Arial" panose="020B0604020202020204" pitchFamily="34" charset="0"/>
                </a:rPr>
                <a:t>Theo </a:t>
              </a:r>
              <a:r>
                <a:rPr lang="en-US" sz="2400" smtClean="0">
                  <a:latin typeface="Arial" panose="020B0604020202020204" pitchFamily="34" charset="0"/>
                  <a:ea typeface="Arial-Rounded" panose="020B0500000000000000" pitchFamily="34" charset="0"/>
                  <a:cs typeface="Arial" panose="020B0604020202020204" pitchFamily="34" charset="0"/>
                </a:rPr>
                <a:t>Hoài Nam)</a:t>
              </a:r>
              <a:endParaRPr lang="en-US" sz="2400">
                <a:latin typeface="Arial" panose="020B0604020202020204" pitchFamily="34" charset="0"/>
                <a:ea typeface="Arial-Rounded" panose="020B0500000000000000" pitchFamily="34"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ext Box 2"/>
          <p:cNvSpPr txBox="1"/>
          <p:nvPr/>
        </p:nvSpPr>
        <p:spPr>
          <a:xfrm>
            <a:off x="92075" y="1352550"/>
            <a:ext cx="8967470" cy="1568450"/>
          </a:xfrm>
          <a:prstGeom prst="rect">
            <a:avLst/>
          </a:prstGeom>
          <a:noFill/>
        </p:spPr>
        <p:txBody>
          <a:bodyPr wrap="square" rtlCol="0" anchor="t">
            <a:spAutoFit/>
          </a:bodyPr>
          <a:p>
            <a:pPr algn="just"/>
            <a:r>
              <a:rPr lang="en-US" sz="2400" smtClean="0">
                <a:solidFill>
                  <a:srgbClr val="C00000"/>
                </a:solidFill>
                <a:latin typeface="Arial" panose="020B0604020202020204" pitchFamily="34" charset="0"/>
                <a:ea typeface="Arial-Rounded" panose="020B0500000000000000" pitchFamily="34" charset="0"/>
                <a:cs typeface="Arial" panose="020B0604020202020204" pitchFamily="34" charset="0"/>
                <a:sym typeface="+mn-ea"/>
              </a:rPr>
              <a:t>Ông kể ngày xưa, quê của bé có rất nhiều cò. Mùa xuân, từng đàn cò trắng duyên dáng bay tới. Chúng lượn trên bầu trời trong xanh rồi hạ cánh xuống những luỹ tre. Hằng ngày, cò đi mò tôm, bắt cá ở các ao, hồ, đầm. </a:t>
            </a:r>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050"/>
            <a:ext cx="8229600" cy="857250"/>
          </a:xfrm>
        </p:spPr>
        <p:txBody>
          <a:bodyPr>
            <a:normAutofit/>
          </a:bodyPr>
          <a:lstStyle/>
          <a:p>
            <a:r>
              <a:rPr lang="en-US" sz="4000">
                <a:latin typeface="Arial" panose="020B0604020202020204" pitchFamily="34" charset="0"/>
                <a:cs typeface="Arial" panose="020B0604020202020204" pitchFamily="34" charset="0"/>
              </a:rPr>
              <a:t>Giải nghĩa từ khó:</a:t>
            </a:r>
            <a:endParaRPr lang="en-US" sz="4000">
              <a:latin typeface="Arial" panose="020B0604020202020204" pitchFamily="34" charset="0"/>
              <a:cs typeface="Arial" panose="020B0604020202020204" pitchFamily="34" charset="0"/>
            </a:endParaRPr>
          </a:p>
        </p:txBody>
      </p:sp>
      <p:sp>
        <p:nvSpPr>
          <p:cNvPr id="3" name="Title 1"/>
          <p:cNvSpPr txBox="1"/>
          <p:nvPr/>
        </p:nvSpPr>
        <p:spPr>
          <a:xfrm>
            <a:off x="139700" y="773384"/>
            <a:ext cx="2971800" cy="857250"/>
          </a:xfrm>
          <a:prstGeom prst="rect">
            <a:avLst/>
          </a:prstGeom>
        </p:spPr>
        <p:txBody>
          <a:bodyPr vert="horz" lIns="91305" tIns="45654" rIns="91305" bIns="45654" rtlCol="0" anchor="ctr">
            <a:noAutofit/>
          </a:bodyPr>
          <a:lstStyle>
            <a:lvl1pPr algn="ctr" defTabSz="913130" rtl="0" eaLnBrk="1" latinLnBrk="0" hangingPunct="1">
              <a:spcBef>
                <a:spcPct val="0"/>
              </a:spcBef>
              <a:buNone/>
              <a:defRPr sz="4400" kern="1200">
                <a:solidFill>
                  <a:schemeClr val="tx1"/>
                </a:solidFill>
                <a:latin typeface="+mj-lt"/>
                <a:ea typeface="+mj-ea"/>
                <a:cs typeface="+mj-cs"/>
              </a:defRPr>
            </a:lvl1pPr>
          </a:lstStyle>
          <a:p>
            <a:pPr algn="l"/>
            <a:r>
              <a:rPr lang="en-US" sz="3600" smtClean="0">
                <a:solidFill>
                  <a:srgbClr val="FF0000"/>
                </a:solidFill>
                <a:latin typeface="Arial" panose="020B0604020202020204" pitchFamily="34" charset="0"/>
                <a:cs typeface="Arial" panose="020B0604020202020204" pitchFamily="34" charset="0"/>
              </a:rPr>
              <a:t>Luỹ tre	:</a:t>
            </a:r>
            <a:endParaRPr lang="en-US" sz="3600">
              <a:latin typeface="Arial" panose="020B0604020202020204" pitchFamily="34" charset="0"/>
              <a:cs typeface="Arial" panose="020B0604020202020204" pitchFamily="34" charset="0"/>
            </a:endParaRPr>
          </a:p>
        </p:txBody>
      </p:sp>
      <p:sp>
        <p:nvSpPr>
          <p:cNvPr id="7" name="Title 1"/>
          <p:cNvSpPr txBox="1"/>
          <p:nvPr/>
        </p:nvSpPr>
        <p:spPr>
          <a:xfrm>
            <a:off x="2224453" y="762000"/>
            <a:ext cx="6192715" cy="857250"/>
          </a:xfrm>
          <a:prstGeom prst="rect">
            <a:avLst/>
          </a:prstGeom>
        </p:spPr>
        <p:txBody>
          <a:bodyPr vert="horz" lIns="91305" tIns="45654" rIns="91305" bIns="45654" rtlCol="0" anchor="ctr">
            <a:noAutofit/>
          </a:bodyPr>
          <a:lstStyle>
            <a:lvl1pPr algn="ctr" defTabSz="913130" rtl="0" eaLnBrk="1" latinLnBrk="0" hangingPunct="1">
              <a:spcBef>
                <a:spcPct val="0"/>
              </a:spcBef>
              <a:buNone/>
              <a:defRPr sz="4400" kern="1200">
                <a:solidFill>
                  <a:schemeClr val="tx1"/>
                </a:solidFill>
                <a:latin typeface="+mj-lt"/>
                <a:ea typeface="+mj-ea"/>
                <a:cs typeface="+mj-cs"/>
              </a:defRPr>
            </a:lvl1pPr>
          </a:lstStyle>
          <a:p>
            <a:pPr algn="l"/>
            <a:r>
              <a:rPr lang="en-US" sz="3600" smtClean="0">
                <a:latin typeface="Arial" panose="020B0604020202020204" pitchFamily="34" charset="0"/>
                <a:cs typeface="Arial" panose="020B0604020202020204" pitchFamily="34" charset="0"/>
              </a:rPr>
              <a:t>tre mọc thành hàng rất dày.</a:t>
            </a:r>
            <a:endParaRPr lang="en-US" sz="3600">
              <a:latin typeface="Arial" panose="020B0604020202020204" pitchFamily="34" charset="0"/>
              <a:cs typeface="Arial" panose="020B0604020202020204" pitchFamily="34" charset="0"/>
            </a:endParaRPr>
          </a:p>
        </p:txBody>
      </p:sp>
      <p:pic>
        <p:nvPicPr>
          <p:cNvPr id="1026" name="Picture 2" descr="Ngỡ ngàng tre Việt! - Báo Người lao độ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2400" y="45720"/>
            <a:ext cx="5003800" cy="50272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òn đâu những lũy tre làng? | Báo Dân tộc và Phát triể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1400" y="43180"/>
            <a:ext cx="4256405" cy="50298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par>
                                <p:cTn id="18" presetID="10" presetClass="entr" presetSubtype="0" fill="hold" nodeType="with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fade">
                                      <p:cBhvr>
                                        <p:cTn id="20"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ext Box 3"/>
          <p:cNvSpPr txBox="1"/>
          <p:nvPr/>
        </p:nvSpPr>
        <p:spPr>
          <a:xfrm>
            <a:off x="152400" y="1352550"/>
            <a:ext cx="8712835" cy="2384425"/>
          </a:xfrm>
          <a:prstGeom prst="rect">
            <a:avLst/>
          </a:prstGeom>
          <a:noFill/>
        </p:spPr>
        <p:txBody>
          <a:bodyPr wrap="square" rtlCol="0" anchor="t">
            <a:spAutoFit/>
          </a:bodyPr>
          <a:p>
            <a:pPr algn="just">
              <a:spcAft>
                <a:spcPts val="600"/>
              </a:spcAft>
            </a:pPr>
            <a:r>
              <a:rPr lang="en-US" sz="2400" smtClean="0">
                <a:latin typeface="Arial" panose="020B0604020202020204" pitchFamily="34" charset="0"/>
                <a:ea typeface="Arial-Rounded" panose="020B0500000000000000" pitchFamily="34" charset="0"/>
                <a:cs typeface="Arial" panose="020B0604020202020204" pitchFamily="34" charset="0"/>
                <a:sym typeface="+mn-ea"/>
              </a:rPr>
              <a:t>Bây giờ, ao, hồ, đầm phải nhường chỗ cho những toà nhà </a:t>
            </a:r>
            <a:r>
              <a:rPr lang="en-US" sz="2400" smtClean="0">
                <a:gradFill>
                  <a:gsLst>
                    <a:gs pos="0">
                      <a:srgbClr val="FE4444"/>
                    </a:gs>
                    <a:gs pos="100000">
                      <a:srgbClr val="832B2B"/>
                    </a:gs>
                  </a:gsLst>
                  <a:lin scaled="0"/>
                </a:gradFill>
                <a:latin typeface="Arial" panose="020B0604020202020204" pitchFamily="34" charset="0"/>
                <a:ea typeface="Arial-Rounded" panose="020B0500000000000000" pitchFamily="34" charset="0"/>
                <a:cs typeface="Arial" panose="020B0604020202020204" pitchFamily="34" charset="0"/>
                <a:sym typeface="+mn-ea"/>
              </a:rPr>
              <a:t>cao vút</a:t>
            </a:r>
            <a:r>
              <a:rPr lang="en-US" sz="2400" smtClean="0">
                <a:latin typeface="Arial" panose="020B0604020202020204" pitchFamily="34" charset="0"/>
                <a:ea typeface="Arial-Rounded" panose="020B0500000000000000" pitchFamily="34" charset="0"/>
                <a:cs typeface="Arial" panose="020B0604020202020204" pitchFamily="34" charset="0"/>
                <a:sym typeface="+mn-ea"/>
              </a:rPr>
              <a:t>, những con đường </a:t>
            </a:r>
            <a:r>
              <a:rPr lang="en-US" sz="2400" smtClean="0">
                <a:gradFill>
                  <a:gsLst>
                    <a:gs pos="0">
                      <a:srgbClr val="FE4444"/>
                    </a:gs>
                    <a:gs pos="100000">
                      <a:srgbClr val="832B2B"/>
                    </a:gs>
                  </a:gsLst>
                  <a:lin scaled="0"/>
                </a:gradFill>
                <a:latin typeface="Arial" panose="020B0604020202020204" pitchFamily="34" charset="0"/>
                <a:ea typeface="Arial-Rounded" panose="020B0500000000000000" pitchFamily="34" charset="0"/>
                <a:cs typeface="Arial" panose="020B0604020202020204" pitchFamily="34" charset="0"/>
                <a:sym typeface="+mn-ea"/>
              </a:rPr>
              <a:t>cao tốc</a:t>
            </a:r>
            <a:r>
              <a:rPr lang="en-US" sz="2400" smtClean="0">
                <a:latin typeface="Arial" panose="020B0604020202020204" pitchFamily="34" charset="0"/>
                <a:ea typeface="Arial-Rounded" panose="020B0500000000000000" pitchFamily="34" charset="0"/>
                <a:cs typeface="Arial" panose="020B0604020202020204" pitchFamily="34" charset="0"/>
                <a:sym typeface="+mn-ea"/>
              </a:rPr>
              <a:t>, những nhà máy toả khói </a:t>
            </a:r>
            <a:r>
              <a:rPr lang="en-US" sz="2400" smtClean="0">
                <a:gradFill>
                  <a:gsLst>
                    <a:gs pos="0">
                      <a:srgbClr val="FE4444"/>
                    </a:gs>
                    <a:gs pos="100000">
                      <a:srgbClr val="832B2B"/>
                    </a:gs>
                  </a:gsLst>
                  <a:lin scaled="0"/>
                </a:gradFill>
                <a:latin typeface="Arial" panose="020B0604020202020204" pitchFamily="34" charset="0"/>
                <a:ea typeface="Arial-Rounded" panose="020B0500000000000000" pitchFamily="34" charset="0"/>
                <a:cs typeface="Arial" panose="020B0604020202020204" pitchFamily="34" charset="0"/>
                <a:sym typeface="+mn-ea"/>
              </a:rPr>
              <a:t>mịt mù</a:t>
            </a:r>
            <a:r>
              <a:rPr lang="en-US" sz="2400" smtClean="0">
                <a:latin typeface="Arial" panose="020B0604020202020204" pitchFamily="34" charset="0"/>
                <a:ea typeface="Arial-Rounded" panose="020B0500000000000000" pitchFamily="34" charset="0"/>
                <a:cs typeface="Arial" panose="020B0604020202020204" pitchFamily="34" charset="0"/>
                <a:sym typeface="+mn-ea"/>
              </a:rPr>
              <a:t>. Cò chẳng còn nơi kiếm ăn. Cò sợ những âm thanh ồn ào. Thế là chúng bay đi.</a:t>
            </a:r>
            <a:endParaRPr lang="en-US" sz="2400" smtClean="0">
              <a:solidFill>
                <a:schemeClr val="tx1"/>
              </a:solidFill>
              <a:latin typeface="Arial" panose="020B0604020202020204" pitchFamily="34" charset="0"/>
              <a:ea typeface="Arial-Rounded" panose="020B0500000000000000" pitchFamily="34" charset="0"/>
              <a:cs typeface="Arial" panose="020B0604020202020204" pitchFamily="34" charset="0"/>
            </a:endParaRPr>
          </a:p>
          <a:p>
            <a:pPr algn="just">
              <a:spcAft>
                <a:spcPts val="600"/>
              </a:spcAft>
            </a:pPr>
            <a:r>
              <a:rPr lang="en-US" sz="2400" smtClean="0">
                <a:latin typeface="Arial" panose="020B0604020202020204" pitchFamily="34" charset="0"/>
                <a:ea typeface="Arial-Rounded" panose="020B0500000000000000" pitchFamily="34" charset="0"/>
                <a:cs typeface="Arial" panose="020B0604020202020204" pitchFamily="34" charset="0"/>
                <a:sym typeface="+mn-ea"/>
              </a:rPr>
              <a:t>	Bé ước ao được thấy những cánh cò trên cánh đồng quê . </a:t>
            </a:r>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latin typeface="Arial" panose="020B0604020202020204" pitchFamily="34" charset="0"/>
                <a:cs typeface="Arial" panose="020B0604020202020204" pitchFamily="34" charset="0"/>
              </a:rPr>
              <a:t>Giải nghĩa từ khó:</a:t>
            </a:r>
            <a:endParaRPr lang="en-US" sz="4000">
              <a:latin typeface="Arial" panose="020B0604020202020204" pitchFamily="34" charset="0"/>
              <a:cs typeface="Arial" panose="020B0604020202020204" pitchFamily="34" charset="0"/>
            </a:endParaRPr>
          </a:p>
        </p:txBody>
      </p:sp>
      <p:sp>
        <p:nvSpPr>
          <p:cNvPr id="3" name="Title 1"/>
          <p:cNvSpPr txBox="1"/>
          <p:nvPr/>
        </p:nvSpPr>
        <p:spPr>
          <a:xfrm>
            <a:off x="139700" y="514350"/>
            <a:ext cx="2971800" cy="857250"/>
          </a:xfrm>
          <a:prstGeom prst="rect">
            <a:avLst/>
          </a:prstGeom>
        </p:spPr>
        <p:txBody>
          <a:bodyPr vert="horz" lIns="91305" tIns="45654" rIns="91305" bIns="45654" rtlCol="0" anchor="ctr">
            <a:noAutofit/>
          </a:bodyPr>
          <a:lstStyle>
            <a:lvl1pPr algn="ctr" defTabSz="913130" rtl="0" eaLnBrk="1" latinLnBrk="0" hangingPunct="1">
              <a:spcBef>
                <a:spcPct val="0"/>
              </a:spcBef>
              <a:buNone/>
              <a:defRPr sz="4400" kern="1200">
                <a:solidFill>
                  <a:schemeClr val="tx1"/>
                </a:solidFill>
                <a:latin typeface="+mj-lt"/>
                <a:ea typeface="+mj-ea"/>
                <a:cs typeface="+mj-cs"/>
              </a:defRPr>
            </a:lvl1pPr>
          </a:lstStyle>
          <a:p>
            <a:pPr algn="l"/>
            <a:r>
              <a:rPr lang="en-US" sz="3600" smtClean="0">
                <a:solidFill>
                  <a:srgbClr val="FF0000"/>
                </a:solidFill>
                <a:latin typeface="Arial" panose="020B0604020202020204" pitchFamily="34" charset="0"/>
                <a:cs typeface="Arial" panose="020B0604020202020204" pitchFamily="34" charset="0"/>
              </a:rPr>
              <a:t>Cao vút	:</a:t>
            </a:r>
            <a:endParaRPr lang="en-US" sz="3600">
              <a:latin typeface="Arial" panose="020B0604020202020204" pitchFamily="34" charset="0"/>
              <a:cs typeface="Arial" panose="020B0604020202020204" pitchFamily="34" charset="0"/>
            </a:endParaRPr>
          </a:p>
        </p:txBody>
      </p:sp>
      <p:sp>
        <p:nvSpPr>
          <p:cNvPr id="7" name="Title 1"/>
          <p:cNvSpPr txBox="1"/>
          <p:nvPr/>
        </p:nvSpPr>
        <p:spPr>
          <a:xfrm>
            <a:off x="2224453" y="769666"/>
            <a:ext cx="6192715" cy="857250"/>
          </a:xfrm>
          <a:prstGeom prst="rect">
            <a:avLst/>
          </a:prstGeom>
        </p:spPr>
        <p:txBody>
          <a:bodyPr vert="horz" lIns="91305" tIns="45654" rIns="91305" bIns="45654" rtlCol="0" anchor="ctr">
            <a:noAutofit/>
          </a:bodyPr>
          <a:lstStyle>
            <a:lvl1pPr algn="ctr" defTabSz="913130" rtl="0" eaLnBrk="1" latinLnBrk="0" hangingPunct="1">
              <a:spcBef>
                <a:spcPct val="0"/>
              </a:spcBef>
              <a:buNone/>
              <a:defRPr sz="4400" kern="1200">
                <a:solidFill>
                  <a:schemeClr val="tx1"/>
                </a:solidFill>
                <a:latin typeface="+mj-lt"/>
                <a:ea typeface="+mj-ea"/>
                <a:cs typeface="+mj-cs"/>
              </a:defRPr>
            </a:lvl1pPr>
          </a:lstStyle>
          <a:p>
            <a:pPr algn="l"/>
            <a:r>
              <a:rPr lang="en-US" sz="3600" smtClean="0">
                <a:latin typeface="Arial" panose="020B0604020202020204" pitchFamily="34" charset="0"/>
                <a:cs typeface="Arial" panose="020B0604020202020204" pitchFamily="34" charset="0"/>
              </a:rPr>
              <a:t>rất cao, vươn lên thẳng không trung.</a:t>
            </a:r>
            <a:endParaRPr lang="en-US" sz="3600">
              <a:latin typeface="Arial" panose="020B0604020202020204" pitchFamily="34" charset="0"/>
              <a:cs typeface="Arial" panose="020B0604020202020204" pitchFamily="34" charset="0"/>
            </a:endParaRPr>
          </a:p>
        </p:txBody>
      </p:sp>
      <p:pic>
        <p:nvPicPr>
          <p:cNvPr id="2050" name="Picture 2" descr="Lạc bước thung lũng cọ xanh cao vút - DiaOcOnlin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6403" y="1932368"/>
            <a:ext cx="4356100" cy="289680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ạc bước thung lũng cọ xanh cao vút - DiaOcOn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3085" y="8890"/>
            <a:ext cx="4780915" cy="5028565"/>
          </a:xfrm>
          <a:prstGeom prst="rect">
            <a:avLst/>
          </a:prstGeom>
          <a:noFill/>
          <a:extLst>
            <a:ext uri="{909E8E84-426E-40DD-AFC4-6F175D3DCCD1}">
              <a14:hiddenFill xmlns:a14="http://schemas.microsoft.com/office/drawing/2010/main">
                <a:solidFill>
                  <a:srgbClr val="FFFFFF"/>
                </a:solidFill>
              </a14:hiddenFill>
            </a:ext>
          </a:extLst>
        </p:spPr>
      </p:pic>
      <p:pic>
        <p:nvPicPr>
          <p:cNvPr id="4" name="Content Placeholder 3" descr="a2"/>
          <p:cNvPicPr>
            <a:picLocks noGrp="1" noChangeAspect="1"/>
          </p:cNvPicPr>
          <p:nvPr>
            <p:ph idx="1"/>
          </p:nvPr>
        </p:nvPicPr>
        <p:blipFill>
          <a:blip r:embed="rId3"/>
          <a:stretch>
            <a:fillRect/>
          </a:stretch>
        </p:blipFill>
        <p:spPr>
          <a:xfrm>
            <a:off x="46355" y="8255"/>
            <a:ext cx="4316095" cy="512953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a3"/>
          <p:cNvPicPr>
            <a:picLocks noGrp="1" noChangeAspect="1"/>
          </p:cNvPicPr>
          <p:nvPr>
            <p:ph idx="1"/>
          </p:nvPr>
        </p:nvPicPr>
        <p:blipFill>
          <a:blip r:embed="rId1"/>
          <a:stretch>
            <a:fillRect/>
          </a:stretch>
        </p:blipFill>
        <p:spPr>
          <a:xfrm>
            <a:off x="0" y="34290"/>
            <a:ext cx="9105265" cy="503682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4" name="Content Placeholder 3" descr="a4"/>
          <p:cNvPicPr>
            <a:picLocks noGrp="1" noChangeAspect="1"/>
          </p:cNvPicPr>
          <p:nvPr>
            <p:ph sz="half" idx="1"/>
          </p:nvPr>
        </p:nvPicPr>
        <p:blipFill>
          <a:blip r:embed="rId1"/>
          <a:stretch>
            <a:fillRect/>
          </a:stretch>
        </p:blipFill>
        <p:spPr>
          <a:xfrm>
            <a:off x="0" y="73025"/>
            <a:ext cx="4629150" cy="5010785"/>
          </a:xfrm>
          <a:prstGeom prst="rect">
            <a:avLst/>
          </a:prstGeom>
        </p:spPr>
      </p:pic>
      <p:pic>
        <p:nvPicPr>
          <p:cNvPr id="3074" name="Picture 2" descr="Người dân &quot;nghẹt thở&quot; trước cảnh bụi bay mịt mù, khi đơn vị thi công dùng  máy công suất lớn thổi bụi làm đườn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73660"/>
            <a:ext cx="4495800" cy="49460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764" y="209187"/>
            <a:ext cx="8901546" cy="4953748"/>
            <a:chOff x="117764" y="209187"/>
            <a:chExt cx="8901546" cy="4953748"/>
          </a:xfrm>
        </p:grpSpPr>
        <p:sp>
          <p:nvSpPr>
            <p:cNvPr id="20" name="TextBox 19"/>
            <p:cNvSpPr txBox="1"/>
            <p:nvPr/>
          </p:nvSpPr>
          <p:spPr>
            <a:xfrm>
              <a:off x="117764" y="779530"/>
              <a:ext cx="8901546" cy="4383405"/>
            </a:xfrm>
            <a:prstGeom prst="rect">
              <a:avLst/>
            </a:prstGeom>
            <a:noFill/>
          </p:spPr>
          <p:txBody>
            <a:bodyPr wrap="square" lIns="91305" tIns="45654" rIns="91305" bIns="45654" rtlCol="0">
              <a:spAutoFit/>
            </a:bodyPr>
            <a:lstStyle/>
            <a:p>
              <a:pPr algn="just">
                <a:spcAft>
                  <a:spcPts val="600"/>
                </a:spcAft>
              </a:pPr>
              <a:r>
                <a:rPr lang="en-US" sz="2400" smtClean="0">
                  <a:latin typeface="Arial" panose="020B0604020202020204" pitchFamily="34" charset="0"/>
                  <a:ea typeface="Arial-Rounded" panose="020B0500000000000000" pitchFamily="34" charset="0"/>
                  <a:cs typeface="Arial" panose="020B0604020202020204" pitchFamily="34" charset="0"/>
                </a:rPr>
                <a:t>	Ông kể ngày xưa, quê của bé có rất nhiều cò. Mùa xuân, từng đàn cò trắng duyên dáng bay tới. Chúng lượn trên bầu trời trong xanh rồi hạ cánh xuống những luỹ tre. Hằng ngày, cò đi mò tôm, bắt cá ở các ao, hồ, đầm. </a:t>
              </a:r>
              <a:endParaRPr lang="en-US" sz="2400" smtClean="0">
                <a:latin typeface="Arial" panose="020B0604020202020204" pitchFamily="34" charset="0"/>
                <a:ea typeface="Arial-Rounded" panose="020B0500000000000000" pitchFamily="34" charset="0"/>
                <a:cs typeface="Arial" panose="020B0604020202020204" pitchFamily="34" charset="0"/>
              </a:endParaRPr>
            </a:p>
            <a:p>
              <a:pPr algn="just">
                <a:spcAft>
                  <a:spcPts val="600"/>
                </a:spcAft>
              </a:pPr>
              <a:r>
                <a:rPr lang="en-US" sz="2400" smtClean="0">
                  <a:latin typeface="Arial" panose="020B0604020202020204" pitchFamily="34" charset="0"/>
                  <a:ea typeface="Arial-Rounded" panose="020B0500000000000000" pitchFamily="34" charset="0"/>
                  <a:cs typeface="Arial" panose="020B0604020202020204" pitchFamily="34" charset="0"/>
                </a:rPr>
                <a:t>	Bây giờ, ao, hồ, đầm phải nhường chỗ cho những toà nhà cao vút, những con đường cao tốc, những nhà máy toả khói mịt mù. Cò chẳng còn nơi kiếm ăn. Cò sợ những âm thanh ồn ào. Thế là chúng bay đi.</a:t>
              </a:r>
              <a:endParaRPr lang="en-US" sz="2400" smtClean="0">
                <a:latin typeface="Arial" panose="020B0604020202020204" pitchFamily="34" charset="0"/>
                <a:ea typeface="Arial-Rounded" panose="020B0500000000000000" pitchFamily="34" charset="0"/>
                <a:cs typeface="Arial" panose="020B0604020202020204" pitchFamily="34" charset="0"/>
              </a:endParaRPr>
            </a:p>
            <a:p>
              <a:pPr algn="just">
                <a:spcAft>
                  <a:spcPts val="600"/>
                </a:spcAft>
              </a:pPr>
              <a:r>
                <a:rPr lang="en-US" sz="2400" smtClean="0">
                  <a:latin typeface="Arial" panose="020B0604020202020204" pitchFamily="34" charset="0"/>
                  <a:ea typeface="Arial-Rounded" panose="020B0500000000000000" pitchFamily="34" charset="0"/>
                  <a:cs typeface="Arial" panose="020B0604020202020204" pitchFamily="34" charset="0"/>
                </a:rPr>
                <a:t>	Bé ước ao được thấy những cánh cò trên cánh đồng quê . </a:t>
              </a:r>
              <a:endParaRPr lang="en-US" sz="2400" smtClean="0">
                <a:latin typeface="Arial" panose="020B0604020202020204" pitchFamily="34" charset="0"/>
                <a:ea typeface="Arial-Rounded" panose="020B0500000000000000" pitchFamily="34" charset="0"/>
                <a:cs typeface="Arial" panose="020B0604020202020204" pitchFamily="34" charset="0"/>
              </a:endParaRPr>
            </a:p>
            <a:p>
              <a:pPr algn="r"/>
              <a:r>
                <a:rPr lang="en-US" sz="2400" smtClean="0">
                  <a:latin typeface="Arial" panose="020B0604020202020204" pitchFamily="34" charset="0"/>
                  <a:ea typeface="Arial-Rounded" panose="020B0500000000000000" pitchFamily="34" charset="0"/>
                  <a:cs typeface="Arial" panose="020B0604020202020204" pitchFamily="34" charset="0"/>
                </a:rPr>
                <a:t>(</a:t>
              </a:r>
              <a:r>
                <a:rPr lang="en-US" sz="2400" i="1" smtClean="0">
                  <a:latin typeface="Arial" panose="020B0604020202020204" pitchFamily="34" charset="0"/>
                  <a:ea typeface="Arial-Rounded" panose="020B0500000000000000" pitchFamily="34" charset="0"/>
                  <a:cs typeface="Arial" panose="020B0604020202020204" pitchFamily="34" charset="0"/>
                </a:rPr>
                <a:t>Theo </a:t>
              </a:r>
              <a:r>
                <a:rPr lang="en-US" sz="2400" smtClean="0">
                  <a:latin typeface="Arial" panose="020B0604020202020204" pitchFamily="34" charset="0"/>
                  <a:ea typeface="Arial-Rounded" panose="020B0500000000000000" pitchFamily="34" charset="0"/>
                  <a:cs typeface="Arial" panose="020B0604020202020204" pitchFamily="34" charset="0"/>
                </a:rPr>
                <a:t>Hoài Nam)</a:t>
              </a:r>
              <a:endParaRPr lang="en-US" sz="2400">
                <a:latin typeface="Arial" panose="020B0604020202020204" pitchFamily="34" charset="0"/>
                <a:ea typeface="Arial-Rounded" panose="020B0500000000000000" pitchFamily="34" charset="0"/>
                <a:cs typeface="Arial" panose="020B0604020202020204" pitchFamily="34" charset="0"/>
              </a:endParaRPr>
            </a:p>
          </p:txBody>
        </p:sp>
        <p:sp>
          <p:nvSpPr>
            <p:cNvPr id="19" name="TextBox 18"/>
            <p:cNvSpPr txBox="1"/>
            <p:nvPr/>
          </p:nvSpPr>
          <p:spPr>
            <a:xfrm>
              <a:off x="1524000" y="209187"/>
              <a:ext cx="5947064" cy="461532"/>
            </a:xfrm>
            <a:prstGeom prst="rect">
              <a:avLst/>
            </a:prstGeom>
            <a:noFill/>
          </p:spPr>
          <p:txBody>
            <a:bodyPr wrap="square" lIns="91305" tIns="45654" rIns="91305" bIns="45654" rtlCol="0">
              <a:spAutoFit/>
            </a:bodyPr>
            <a:lstStyle/>
            <a:p>
              <a:pPr algn="ctr"/>
              <a:r>
                <a:rPr lang="en-US" sz="2400" b="1" smtClean="0">
                  <a:latin typeface="Arial" panose="020B0604020202020204" pitchFamily="34" charset="0"/>
                  <a:ea typeface="Arial-Rounded" panose="020B0500000000000000" pitchFamily="34" charset="0"/>
                  <a:cs typeface="Arial" panose="020B0604020202020204" pitchFamily="34" charset="0"/>
                </a:rPr>
                <a:t>Những cánh cò</a:t>
              </a:r>
              <a:endParaRPr lang="en-US" sz="2400" b="1">
                <a:latin typeface="Arial" panose="020B0604020202020204" pitchFamily="34" charset="0"/>
                <a:ea typeface="Arial-Rounded" panose="020B0500000000000000" pitchFamily="34" charset="0"/>
                <a:cs typeface="Arial" panose="020B0604020202020204" pitchFamily="34" charset="0"/>
              </a:endParaRPr>
            </a:p>
          </p:txBody>
        </p:sp>
      </p:grpSp>
      <p:grpSp>
        <p:nvGrpSpPr>
          <p:cNvPr id="9" name="Group 8"/>
          <p:cNvGrpSpPr/>
          <p:nvPr/>
        </p:nvGrpSpPr>
        <p:grpSpPr>
          <a:xfrm>
            <a:off x="5029200" y="1885950"/>
            <a:ext cx="98712" cy="435617"/>
            <a:chOff x="2590800" y="2272159"/>
            <a:chExt cx="98712" cy="435617"/>
          </a:xfrm>
        </p:grpSpPr>
        <p:cxnSp>
          <p:nvCxnSpPr>
            <p:cNvPr id="10" name="Straight Connector 9"/>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1235075" y="4313986"/>
            <a:ext cx="98712" cy="435617"/>
            <a:chOff x="2590800" y="2272159"/>
            <a:chExt cx="98712" cy="435617"/>
          </a:xfrm>
        </p:grpSpPr>
        <p:cxnSp>
          <p:nvCxnSpPr>
            <p:cNvPr id="13" name="Straight Connector 12"/>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Học sinh lớp 1 vui ca (Tập hát theo lời bài hát mẫu SGK mới 2018)">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0" y="0"/>
            <a:ext cx="9144000" cy="5143500"/>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1" cstate="print">
            <a:extLst>
              <a:ext uri="{28A0092B-C50C-407E-A947-70E740481C1C}">
                <a14:useLocalDpi xmlns:a14="http://schemas.microsoft.com/office/drawing/2010/main" val="0"/>
              </a:ext>
            </a:extLst>
          </a:blip>
          <a:srcRect t="20182" b="30348"/>
          <a:stretch>
            <a:fillRect/>
          </a:stretch>
        </p:blipFill>
        <p:spPr>
          <a:xfrm>
            <a:off x="3572846" y="4578682"/>
            <a:ext cx="1143000" cy="441037"/>
          </a:xfrm>
          <a:prstGeom prst="rect">
            <a:avLst/>
          </a:prstGeom>
        </p:spPr>
      </p:pic>
      <p:grpSp>
        <p:nvGrpSpPr>
          <p:cNvPr id="6" name="Group 5"/>
          <p:cNvGrpSpPr/>
          <p:nvPr/>
        </p:nvGrpSpPr>
        <p:grpSpPr>
          <a:xfrm>
            <a:off x="117764" y="209187"/>
            <a:ext cx="8901546" cy="4953748"/>
            <a:chOff x="117764" y="209187"/>
            <a:chExt cx="8901546" cy="4953748"/>
          </a:xfrm>
        </p:grpSpPr>
        <p:sp>
          <p:nvSpPr>
            <p:cNvPr id="7" name="TextBox 6"/>
            <p:cNvSpPr txBox="1"/>
            <p:nvPr/>
          </p:nvSpPr>
          <p:spPr>
            <a:xfrm>
              <a:off x="1524000" y="209187"/>
              <a:ext cx="5947064" cy="461532"/>
            </a:xfrm>
            <a:prstGeom prst="rect">
              <a:avLst/>
            </a:prstGeom>
            <a:noFill/>
          </p:spPr>
          <p:txBody>
            <a:bodyPr wrap="square" lIns="91305" tIns="45654" rIns="91305" bIns="45654" rtlCol="0">
              <a:spAutoFit/>
            </a:bodyPr>
            <a:lstStyle/>
            <a:p>
              <a:pPr algn="ctr"/>
              <a:r>
                <a:rPr lang="en-US" sz="2400" b="1" smtClean="0">
                  <a:latin typeface="Arial" panose="020B0604020202020204" pitchFamily="34" charset="0"/>
                  <a:ea typeface="Arial-Rounded" panose="020B0500000000000000" pitchFamily="34" charset="0"/>
                  <a:cs typeface="Arial" panose="020B0604020202020204" pitchFamily="34" charset="0"/>
                </a:rPr>
                <a:t>Những cánh cò</a:t>
              </a:r>
              <a:endParaRPr lang="en-US" sz="2400" b="1">
                <a:latin typeface="Arial" panose="020B0604020202020204" pitchFamily="34" charset="0"/>
                <a:ea typeface="Arial-Rounded" panose="020B0500000000000000" pitchFamily="34" charset="0"/>
                <a:cs typeface="Arial" panose="020B0604020202020204" pitchFamily="34" charset="0"/>
              </a:endParaRPr>
            </a:p>
          </p:txBody>
        </p:sp>
        <p:sp>
          <p:nvSpPr>
            <p:cNvPr id="10" name="TextBox 9"/>
            <p:cNvSpPr txBox="1"/>
            <p:nvPr/>
          </p:nvSpPr>
          <p:spPr>
            <a:xfrm>
              <a:off x="117764" y="779530"/>
              <a:ext cx="8901546" cy="4383405"/>
            </a:xfrm>
            <a:prstGeom prst="rect">
              <a:avLst/>
            </a:prstGeom>
            <a:noFill/>
          </p:spPr>
          <p:txBody>
            <a:bodyPr wrap="square" lIns="91305" tIns="45654" rIns="91305" bIns="45654" rtlCol="0">
              <a:spAutoFit/>
            </a:bodyPr>
            <a:lstStyle/>
            <a:p>
              <a:pPr algn="just">
                <a:spcAft>
                  <a:spcPts val="600"/>
                </a:spcAft>
              </a:pPr>
              <a:r>
                <a:rPr lang="en-US" sz="2400" smtClean="0">
                  <a:latin typeface="Arial" panose="020B0604020202020204" pitchFamily="34" charset="0"/>
                  <a:ea typeface="Arial-Rounded" panose="020B0500000000000000" pitchFamily="34" charset="0"/>
                  <a:cs typeface="Arial" panose="020B0604020202020204" pitchFamily="34" charset="0"/>
                </a:rPr>
                <a:t>	Ông kể ngày xưa, quê của bé có rất nhiều cò. Mùa xuân, từng đàn cò trắng duyên dáng bay tới. Chúng lượn trên bầu trời trong xanh rồi hạ cánh xuống những luỹ tre. Hằng ngày, cò đi mò tôm, bắt cá ở các ao, hồ, đầm. </a:t>
              </a:r>
              <a:endParaRPr lang="en-US" sz="2400" smtClean="0">
                <a:latin typeface="Arial" panose="020B0604020202020204" pitchFamily="34" charset="0"/>
                <a:ea typeface="Arial-Rounded" panose="020B0500000000000000" pitchFamily="34" charset="0"/>
                <a:cs typeface="Arial" panose="020B0604020202020204" pitchFamily="34" charset="0"/>
              </a:endParaRPr>
            </a:p>
            <a:p>
              <a:pPr algn="just">
                <a:spcAft>
                  <a:spcPts val="600"/>
                </a:spcAft>
              </a:pPr>
              <a:r>
                <a:rPr lang="en-US" sz="2400" smtClean="0">
                  <a:latin typeface="Arial" panose="020B0604020202020204" pitchFamily="34" charset="0"/>
                  <a:ea typeface="Arial-Rounded" panose="020B0500000000000000" pitchFamily="34" charset="0"/>
                  <a:cs typeface="Arial" panose="020B0604020202020204" pitchFamily="34" charset="0"/>
                </a:rPr>
                <a:t>	Bây giờ, ao, hồ, đầm phải nhường chỗ cho những toà nhà cao vút, những con đường cao tốc, những nhà máy toả khói mịt mù. Cò chẳng còn nơi kiếm ăn. Cò sợ những âm thanh ồn ào. Thế là chúng bay đi.</a:t>
              </a:r>
              <a:endParaRPr lang="en-US" sz="2400" smtClean="0">
                <a:latin typeface="Arial" panose="020B0604020202020204" pitchFamily="34" charset="0"/>
                <a:ea typeface="Arial-Rounded" panose="020B0500000000000000" pitchFamily="34" charset="0"/>
                <a:cs typeface="Arial" panose="020B0604020202020204" pitchFamily="34" charset="0"/>
              </a:endParaRPr>
            </a:p>
            <a:p>
              <a:pPr algn="just">
                <a:spcAft>
                  <a:spcPts val="600"/>
                </a:spcAft>
              </a:pPr>
              <a:r>
                <a:rPr lang="en-US" sz="2400" smtClean="0">
                  <a:latin typeface="Arial" panose="020B0604020202020204" pitchFamily="34" charset="0"/>
                  <a:ea typeface="Arial-Rounded" panose="020B0500000000000000" pitchFamily="34" charset="0"/>
                  <a:cs typeface="Arial" panose="020B0604020202020204" pitchFamily="34" charset="0"/>
                </a:rPr>
                <a:t>	Bé ước ao được thấy những cánh cò trên cánh đồng quê . </a:t>
              </a:r>
              <a:endParaRPr lang="en-US" sz="2400" smtClean="0">
                <a:latin typeface="Arial" panose="020B0604020202020204" pitchFamily="34" charset="0"/>
                <a:ea typeface="Arial-Rounded" panose="020B0500000000000000" pitchFamily="34" charset="0"/>
                <a:cs typeface="Arial" panose="020B0604020202020204" pitchFamily="34" charset="0"/>
              </a:endParaRPr>
            </a:p>
            <a:p>
              <a:pPr algn="r"/>
              <a:r>
                <a:rPr lang="en-US" sz="2400" smtClean="0">
                  <a:latin typeface="Arial" panose="020B0604020202020204" pitchFamily="34" charset="0"/>
                  <a:ea typeface="Arial-Rounded" panose="020B0500000000000000" pitchFamily="34" charset="0"/>
                  <a:cs typeface="Arial" panose="020B0604020202020204" pitchFamily="34" charset="0"/>
                </a:rPr>
                <a:t>(</a:t>
              </a:r>
              <a:r>
                <a:rPr lang="en-US" sz="2400" i="1" smtClean="0">
                  <a:latin typeface="Arial" panose="020B0604020202020204" pitchFamily="34" charset="0"/>
                  <a:ea typeface="Arial-Rounded" panose="020B0500000000000000" pitchFamily="34" charset="0"/>
                  <a:cs typeface="Arial" panose="020B0604020202020204" pitchFamily="34" charset="0"/>
                </a:rPr>
                <a:t>Theo </a:t>
              </a:r>
              <a:r>
                <a:rPr lang="en-US" sz="2400" smtClean="0">
                  <a:latin typeface="Arial" panose="020B0604020202020204" pitchFamily="34" charset="0"/>
                  <a:ea typeface="Arial-Rounded" panose="020B0500000000000000" pitchFamily="34" charset="0"/>
                  <a:cs typeface="Arial" panose="020B0604020202020204" pitchFamily="34" charset="0"/>
                </a:rPr>
                <a:t>Hoài Nam)</a:t>
              </a:r>
              <a:endParaRPr lang="en-US" sz="2400">
                <a:latin typeface="Arial" panose="020B0604020202020204" pitchFamily="34" charset="0"/>
                <a:ea typeface="Arial-Rounded" panose="020B0500000000000000" pitchFamily="34" charset="0"/>
                <a:cs typeface="Arial" panose="020B0604020202020204" pitchFamily="34" charset="0"/>
              </a:endParaRPr>
            </a:p>
          </p:txBody>
        </p: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1"/>
            <a:ext cx="11201400" cy="2834639"/>
          </a:xfrm>
          <a:prstGeom prst="rect">
            <a:avLst/>
          </a:prstGeom>
          <a:noFill/>
          <a:ln>
            <a:noFill/>
          </a:ln>
        </p:spPr>
        <p:txBody>
          <a:bodyPr spcFirstLastPara="1" wrap="square" lIns="121900" tIns="121900" rIns="121900" bIns="121900" anchor="ctr" anchorCtr="0">
            <a:noAutofit/>
          </a:bodyPr>
          <a:lstStyle/>
          <a:p>
            <a:pPr marL="0" marR="0" lvl="0" indent="0" algn="ctr" defTabSz="1219200" eaLnBrk="1" fontAlgn="auto" latinLnBrk="0" hangingPunct="1">
              <a:lnSpc>
                <a:spcPct val="150000"/>
              </a:lnSpc>
              <a:spcBef>
                <a:spcPts val="0"/>
              </a:spcBef>
              <a:spcAft>
                <a:spcPts val="0"/>
              </a:spcAft>
              <a:buClr>
                <a:srgbClr val="000000"/>
              </a:buClr>
              <a:buSzPts val="5200"/>
              <a:buFontTx/>
              <a:buNone/>
              <a:defRPr/>
            </a:pPr>
            <a:r>
              <a:rPr kumimoji="0" lang="en-GB" sz="6000" b="1" i="0" u="none" strike="noStrike" kern="0" cap="none" spc="13" normalizeH="0" baseline="0" noProof="0" dirty="0" err="1">
                <a:ln>
                  <a:noFill/>
                </a:ln>
                <a:solidFill>
                  <a:srgbClr val="ED7D31">
                    <a:lumMod val="75000"/>
                  </a:srgbClr>
                </a:solidFill>
                <a:effectLst/>
                <a:uLnTx/>
                <a:uFillTx/>
                <a:latin typeface="VNI-Avo" pitchFamily="2" charset="0"/>
                <a:ea typeface="Arial-Rounded" panose="020B0500000000000000" pitchFamily="34" charset="0"/>
                <a:cs typeface="Arial-Rounded" panose="020B0500000000000000" pitchFamily="34" charset="0"/>
                <a:sym typeface="Arial" panose="020B0604020202020204"/>
              </a:rPr>
              <a:t>Cuûng</a:t>
            </a:r>
            <a:r>
              <a:rPr kumimoji="0" lang="en-GB" sz="6000" b="1" i="0" u="none" strike="noStrike" kern="0" cap="none" spc="13" normalizeH="0" baseline="0" noProof="0" dirty="0">
                <a:ln>
                  <a:noFill/>
                </a:ln>
                <a:solidFill>
                  <a:srgbClr val="ED7D31">
                    <a:lumMod val="75000"/>
                  </a:srgbClr>
                </a:solidFill>
                <a:effectLst/>
                <a:uLnTx/>
                <a:uFillTx/>
                <a:latin typeface="VNI-Avo" pitchFamily="2" charset="0"/>
                <a:ea typeface="Arial-Rounded" panose="020B0500000000000000" pitchFamily="34" charset="0"/>
                <a:cs typeface="Arial-Rounded" panose="020B0500000000000000" pitchFamily="34" charset="0"/>
                <a:sym typeface="Arial" panose="020B0604020202020204"/>
              </a:rPr>
              <a:t> </a:t>
            </a:r>
            <a:r>
              <a:rPr kumimoji="0" lang="en-GB" sz="6000" b="1" i="0" u="none" strike="noStrike" kern="0" cap="none" spc="13" normalizeH="0" baseline="0" noProof="0" dirty="0" err="1">
                <a:ln>
                  <a:noFill/>
                </a:ln>
                <a:solidFill>
                  <a:srgbClr val="ED7D31">
                    <a:lumMod val="75000"/>
                  </a:srgbClr>
                </a:solidFill>
                <a:effectLst/>
                <a:uLnTx/>
                <a:uFillTx/>
                <a:latin typeface="VNI-Avo" pitchFamily="2" charset="0"/>
                <a:ea typeface="Arial-Rounded" panose="020B0500000000000000" pitchFamily="34" charset="0"/>
                <a:cs typeface="Arial-Rounded" panose="020B0500000000000000" pitchFamily="34" charset="0"/>
                <a:sym typeface="Arial" panose="020B0604020202020204"/>
              </a:rPr>
              <a:t>coá</a:t>
            </a:r>
            <a:r>
              <a:rPr kumimoji="0" lang="en-GB" sz="6000" b="1" i="0" u="none" strike="noStrike" kern="0" cap="none" spc="13" normalizeH="0" baseline="0" noProof="0" dirty="0">
                <a:ln>
                  <a:noFill/>
                </a:ln>
                <a:solidFill>
                  <a:srgbClr val="ED7D31">
                    <a:lumMod val="75000"/>
                  </a:srgbClr>
                </a:solidFill>
                <a:effectLst/>
                <a:uLnTx/>
                <a:uFillTx/>
                <a:latin typeface="VNI-Avo" pitchFamily="2" charset="0"/>
                <a:ea typeface="Arial-Rounded" panose="020B0500000000000000" pitchFamily="34" charset="0"/>
                <a:cs typeface="Arial-Rounded" panose="020B0500000000000000" pitchFamily="34" charset="0"/>
                <a:sym typeface="Arial" panose="020B0604020202020204"/>
              </a:rPr>
              <a:t> </a:t>
            </a:r>
            <a:r>
              <a:rPr kumimoji="0" lang="en-GB" sz="6000" b="1" i="0" u="none" strike="noStrike" kern="0" cap="none" spc="13" normalizeH="0" baseline="0" noProof="0" dirty="0" err="1">
                <a:ln>
                  <a:noFill/>
                </a:ln>
                <a:solidFill>
                  <a:srgbClr val="ED7D31">
                    <a:lumMod val="75000"/>
                  </a:srgbClr>
                </a:solidFill>
                <a:effectLst/>
                <a:uLnTx/>
                <a:uFillTx/>
                <a:latin typeface="VNI-Avo" pitchFamily="2" charset="0"/>
                <a:ea typeface="Arial-Rounded" panose="020B0500000000000000" pitchFamily="34" charset="0"/>
                <a:cs typeface="Arial-Rounded" panose="020B0500000000000000" pitchFamily="34" charset="0"/>
                <a:sym typeface="Arial" panose="020B0604020202020204"/>
              </a:rPr>
              <a:t>baøi</a:t>
            </a:r>
            <a:r>
              <a:rPr kumimoji="0" lang="en-GB" sz="6000" b="1" i="0" u="none" strike="noStrike" kern="0" cap="none" spc="13" normalizeH="0" baseline="0" noProof="0" dirty="0">
                <a:ln>
                  <a:noFill/>
                </a:ln>
                <a:solidFill>
                  <a:srgbClr val="ED7D31">
                    <a:lumMod val="75000"/>
                  </a:srgbClr>
                </a:solidFill>
                <a:effectLst/>
                <a:uLnTx/>
                <a:uFillTx/>
                <a:latin typeface="VNI-Avo" pitchFamily="2" charset="0"/>
                <a:ea typeface="Arial-Rounded" panose="020B0500000000000000" pitchFamily="34" charset="0"/>
                <a:cs typeface="Arial-Rounded" panose="020B0500000000000000" pitchFamily="34" charset="0"/>
                <a:sym typeface="Arial" panose="020B0604020202020204"/>
              </a:rPr>
              <a:t> </a:t>
            </a:r>
            <a:r>
              <a:rPr kumimoji="0" lang="en-GB" sz="6000" b="1" i="0" u="none" strike="noStrike" kern="0" cap="none" spc="13" normalizeH="0" baseline="0" noProof="0" dirty="0" err="1">
                <a:ln>
                  <a:noFill/>
                </a:ln>
                <a:solidFill>
                  <a:srgbClr val="ED7D31">
                    <a:lumMod val="75000"/>
                  </a:srgbClr>
                </a:solidFill>
                <a:effectLst/>
                <a:uLnTx/>
                <a:uFillTx/>
                <a:latin typeface="VNI-Avo" pitchFamily="2" charset="0"/>
                <a:ea typeface="Arial-Rounded" panose="020B0500000000000000" pitchFamily="34" charset="0"/>
                <a:cs typeface="Arial-Rounded" panose="020B0500000000000000" pitchFamily="34" charset="0"/>
                <a:sym typeface="Arial" panose="020B0604020202020204"/>
              </a:rPr>
              <a:t>hoïc</a:t>
            </a:r>
            <a:endParaRPr kumimoji="0" lang="en-GB" sz="6000" b="1" i="0" u="none" strike="noStrike" kern="0" cap="none" spc="13" normalizeH="0" baseline="0" noProof="0" dirty="0">
              <a:ln>
                <a:noFill/>
              </a:ln>
              <a:solidFill>
                <a:srgbClr val="ED7D31">
                  <a:lumMod val="75000"/>
                </a:srgbClr>
              </a:solidFill>
              <a:effectLst/>
              <a:uLnTx/>
              <a:uFillTx/>
              <a:latin typeface="VNI-Avo" pitchFamily="2" charset="0"/>
              <a:ea typeface="Arial-Rounded" panose="020B0500000000000000" pitchFamily="34" charset="0"/>
              <a:cs typeface="Arial-Rounded" panose="020B0500000000000000" pitchFamily="34" charset="0"/>
              <a:sym typeface="Arial" panose="020B0604020202020204"/>
            </a:endParaRPr>
          </a:p>
        </p:txBody>
      </p:sp>
      <p:pic>
        <p:nvPicPr>
          <p:cNvPr id="3" name="Picture 2"/>
          <p:cNvPicPr>
            <a:picLocks noChangeAspect="1"/>
          </p:cNvPicPr>
          <p:nvPr/>
        </p:nvPicPr>
        <p:blipFill>
          <a:blip r:embed="rId1"/>
          <a:stretch>
            <a:fillRect/>
          </a:stretch>
        </p:blipFill>
        <p:spPr>
          <a:xfrm>
            <a:off x="3124200" y="2607297"/>
            <a:ext cx="2938088" cy="255525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advTm="1000">
        <p:blinds dir="vert"/>
      </p:transition>
    </mc:Choice>
    <mc:Fallback>
      <p:transition spd="slow" advTm="1000">
        <p:blinds dir="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p:cNvSpPr/>
          <p:nvPr/>
        </p:nvSpPr>
        <p:spPr>
          <a:xfrm>
            <a:off x="304800" y="285750"/>
            <a:ext cx="8662416" cy="44196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r>
              <a:rPr lang="en-US" sz="3200" b="1">
                <a:solidFill>
                  <a:schemeClr val="tx1"/>
                </a:solidFill>
                <a:latin typeface="Arial" panose="020B0604020202020204" pitchFamily="34" charset="0"/>
                <a:cs typeface="Arial" panose="020B0604020202020204" pitchFamily="34" charset="0"/>
              </a:rPr>
              <a:t>Dặn dò:</a:t>
            </a:r>
            <a:endParaRPr lang="en-US" sz="3200" b="1">
              <a:solidFill>
                <a:schemeClr val="tx1"/>
              </a:solidFill>
              <a:latin typeface="Arial" panose="020B0604020202020204" pitchFamily="34" charset="0"/>
              <a:cs typeface="Arial" panose="020B0604020202020204" pitchFamily="34" charset="0"/>
            </a:endParaRPr>
          </a:p>
          <a:p>
            <a:pPr marL="457200" indent="-457200" algn="just">
              <a:buFontTx/>
              <a:buChar char="-"/>
            </a:pPr>
            <a:r>
              <a:rPr lang="en-US" sz="3200" smtClean="0">
                <a:solidFill>
                  <a:schemeClr val="tx1"/>
                </a:solidFill>
                <a:latin typeface="Arial" panose="020B0604020202020204" pitchFamily="34" charset="0"/>
                <a:cs typeface="Arial" panose="020B0604020202020204" pitchFamily="34" charset="0"/>
              </a:rPr>
              <a:t>Xem lại bài đã học </a:t>
            </a:r>
            <a:r>
              <a:rPr lang="en-US" sz="3200">
                <a:solidFill>
                  <a:schemeClr val="tx1"/>
                </a:solidFill>
                <a:latin typeface="Arial" panose="020B0604020202020204" pitchFamily="34" charset="0"/>
                <a:cs typeface="Arial" panose="020B0604020202020204" pitchFamily="34" charset="0"/>
              </a:rPr>
              <a:t>(trang </a:t>
            </a:r>
            <a:r>
              <a:rPr lang="en-US" sz="3200" smtClean="0">
                <a:solidFill>
                  <a:schemeClr val="tx1"/>
                </a:solidFill>
                <a:latin typeface="Arial" panose="020B0604020202020204" pitchFamily="34" charset="0"/>
                <a:cs typeface="Arial" panose="020B0604020202020204" pitchFamily="34" charset="0"/>
              </a:rPr>
              <a:t>134 - 136).</a:t>
            </a:r>
            <a:endParaRPr lang="en-US" sz="3200">
              <a:solidFill>
                <a:schemeClr val="tx1"/>
              </a:solidFill>
              <a:latin typeface="Arial" panose="020B0604020202020204" pitchFamily="34" charset="0"/>
              <a:cs typeface="Arial" panose="020B0604020202020204" pitchFamily="34" charset="0"/>
            </a:endParaRPr>
          </a:p>
          <a:p>
            <a:pPr marL="457200" indent="-457200" algn="just">
              <a:buFontTx/>
              <a:buChar char="-"/>
            </a:pPr>
            <a:r>
              <a:rPr lang="en-US" sz="3200">
                <a:solidFill>
                  <a:schemeClr val="tx1"/>
                </a:solidFill>
                <a:latin typeface="Arial" panose="020B0604020202020204" pitchFamily="34" charset="0"/>
                <a:cs typeface="Arial" panose="020B0604020202020204" pitchFamily="34" charset="0"/>
              </a:rPr>
              <a:t>Chuẩn bị bài mới (trang </a:t>
            </a:r>
            <a:r>
              <a:rPr lang="en-US" sz="3200" smtClean="0">
                <a:solidFill>
                  <a:schemeClr val="tx1"/>
                </a:solidFill>
                <a:latin typeface="Arial" panose="020B0604020202020204" pitchFamily="34" charset="0"/>
                <a:cs typeface="Arial" panose="020B0604020202020204" pitchFamily="34" charset="0"/>
              </a:rPr>
              <a:t>136, 137).</a:t>
            </a:r>
            <a:endParaRPr lang="en-US" sz="3200">
              <a:solidFill>
                <a:schemeClr val="tx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sz="half" idx="2"/>
          </p:nvPr>
        </p:nvGraphicFramePr>
        <p:xfrm>
          <a:off x="19685" y="26035"/>
          <a:ext cx="9123680" cy="5031105"/>
        </p:xfrm>
        <a:graphic>
          <a:graphicData uri="http://schemas.openxmlformats.org/presentationml/2006/ole">
            <mc:AlternateContent xmlns:mc="http://schemas.openxmlformats.org/markup-compatibility/2006">
              <mc:Choice xmlns:v="urn:schemas-microsoft-com:vml" Requires="v">
                <p:oleObj spid="_x0000_s1027" name="" r:id="rId1" imgW="8770620" imgH="7627620" progId="Paint.Picture">
                  <p:embed/>
                </p:oleObj>
              </mc:Choice>
              <mc:Fallback>
                <p:oleObj name="" r:id="rId1" imgW="8770620" imgH="7627620" progId="Paint.Picture">
                  <p:embed/>
                  <p:pic>
                    <p:nvPicPr>
                      <p:cNvPr id="0" name="Picture 6"/>
                      <p:cNvPicPr/>
                      <p:nvPr/>
                    </p:nvPicPr>
                    <p:blipFill>
                      <a:blip r:embed="rId2"/>
                      <a:stretch>
                        <a:fillRect/>
                      </a:stretch>
                    </p:blipFill>
                    <p:spPr>
                      <a:xfrm>
                        <a:off x="19685" y="26035"/>
                        <a:ext cx="9123680" cy="5031105"/>
                      </a:xfrm>
                      <a:prstGeom prst="rect">
                        <a:avLst/>
                      </a:prstGeom>
                    </p:spPr>
                  </p:pic>
                </p:oleObj>
              </mc:Fallback>
            </mc:AlternateContent>
          </a:graphicData>
        </a:graphic>
      </p:graphicFrame>
      <p:sp>
        <p:nvSpPr>
          <p:cNvPr id="2" name="Oval 1"/>
          <p:cNvSpPr/>
          <p:nvPr/>
        </p:nvSpPr>
        <p:spPr>
          <a:xfrm>
            <a:off x="228600" y="4629150"/>
            <a:ext cx="381000"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Times New Roman" panose="02020603050405020304" pitchFamily="18" charset="0"/>
                <a:cs typeface="Times New Roman" panose="02020603050405020304" pitchFamily="18" charset="0"/>
              </a:rPr>
              <a:t>1</a:t>
            </a:r>
            <a:endParaRPr lang="en-US" b="1">
              <a:solidFill>
                <a:schemeClr val="tx1"/>
              </a:solidFill>
              <a:latin typeface="Times New Roman" panose="02020603050405020304" pitchFamily="18" charset="0"/>
              <a:cs typeface="Times New Roman" panose="02020603050405020304" pitchFamily="18" charset="0"/>
            </a:endParaRPr>
          </a:p>
        </p:txBody>
      </p:sp>
      <p:sp>
        <p:nvSpPr>
          <p:cNvPr id="3" name="Oval 2"/>
          <p:cNvSpPr/>
          <p:nvPr/>
        </p:nvSpPr>
        <p:spPr>
          <a:xfrm>
            <a:off x="4648200" y="4599940"/>
            <a:ext cx="381000"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Times New Roman" panose="02020603050405020304" pitchFamily="18" charset="0"/>
                <a:cs typeface="Times New Roman" panose="02020603050405020304" pitchFamily="18" charset="0"/>
              </a:rPr>
              <a:t>2</a:t>
            </a:r>
            <a:endParaRPr lang="en-US" b="1">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44682" y="122916"/>
            <a:ext cx="1160318" cy="523087"/>
          </a:xfrm>
          <a:prstGeom prst="rect">
            <a:avLst/>
          </a:prstGeom>
          <a:noFill/>
        </p:spPr>
        <p:txBody>
          <a:bodyPr wrap="square" lIns="91305" tIns="45654" rIns="91305" bIns="45654" rtlCol="0">
            <a:spAutoFit/>
          </a:bodyPr>
          <a:lstStyle/>
          <a:p>
            <a:pPr algn="just"/>
            <a:r>
              <a:rPr lang="en-US" sz="2800" b="1">
                <a:latin typeface="Arial" panose="020B0604020202020204" pitchFamily="34" charset="0"/>
                <a:ea typeface="Arial-Rounded" panose="020B0500000000000000" pitchFamily="34" charset="0"/>
                <a:cs typeface="Arial" panose="020B0604020202020204" pitchFamily="34" charset="0"/>
              </a:rPr>
              <a:t>Đọc</a:t>
            </a:r>
            <a:endParaRPr lang="en-US" sz="2800" b="1">
              <a:latin typeface="Arial" panose="020B0604020202020204" pitchFamily="34" charset="0"/>
              <a:ea typeface="Arial-Rounded" panose="020B0500000000000000" pitchFamily="34" charset="0"/>
              <a:cs typeface="Arial" panose="020B0604020202020204" pitchFamily="34" charset="0"/>
            </a:endParaRPr>
          </a:p>
        </p:txBody>
      </p:sp>
      <p:grpSp>
        <p:nvGrpSpPr>
          <p:cNvPr id="7" name="Group 6"/>
          <p:cNvGrpSpPr/>
          <p:nvPr/>
        </p:nvGrpSpPr>
        <p:grpSpPr>
          <a:xfrm>
            <a:off x="117764" y="209187"/>
            <a:ext cx="8901546" cy="4953748"/>
            <a:chOff x="117764" y="209187"/>
            <a:chExt cx="8901546" cy="4953748"/>
          </a:xfrm>
        </p:grpSpPr>
        <p:sp>
          <p:nvSpPr>
            <p:cNvPr id="4" name="TextBox 3"/>
            <p:cNvSpPr txBox="1"/>
            <p:nvPr/>
          </p:nvSpPr>
          <p:spPr>
            <a:xfrm>
              <a:off x="1524000" y="209187"/>
              <a:ext cx="5947064" cy="461532"/>
            </a:xfrm>
            <a:prstGeom prst="rect">
              <a:avLst/>
            </a:prstGeom>
            <a:noFill/>
          </p:spPr>
          <p:txBody>
            <a:bodyPr wrap="square" lIns="91305" tIns="45654" rIns="91305" bIns="45654" rtlCol="0">
              <a:spAutoFit/>
            </a:bodyPr>
            <a:lstStyle/>
            <a:p>
              <a:pPr algn="ctr"/>
              <a:r>
                <a:rPr lang="en-US" sz="2400" b="1" smtClean="0">
                  <a:latin typeface="Arial" panose="020B0604020202020204" pitchFamily="34" charset="0"/>
                  <a:ea typeface="Arial-Rounded" panose="020B0500000000000000" pitchFamily="34" charset="0"/>
                  <a:cs typeface="Arial" panose="020B0604020202020204" pitchFamily="34" charset="0"/>
                </a:rPr>
                <a:t>Những cánh cò</a:t>
              </a:r>
              <a:endParaRPr lang="en-US" sz="2400" b="1">
                <a:latin typeface="Arial" panose="020B0604020202020204" pitchFamily="34" charset="0"/>
                <a:ea typeface="Arial-Rounded" panose="020B0500000000000000" pitchFamily="34" charset="0"/>
                <a:cs typeface="Arial" panose="020B0604020202020204" pitchFamily="34" charset="0"/>
              </a:endParaRPr>
            </a:p>
          </p:txBody>
        </p:sp>
        <p:sp>
          <p:nvSpPr>
            <p:cNvPr id="5" name="TextBox 4"/>
            <p:cNvSpPr txBox="1"/>
            <p:nvPr/>
          </p:nvSpPr>
          <p:spPr>
            <a:xfrm>
              <a:off x="117764" y="779530"/>
              <a:ext cx="8901546" cy="4383405"/>
            </a:xfrm>
            <a:prstGeom prst="rect">
              <a:avLst/>
            </a:prstGeom>
            <a:noFill/>
          </p:spPr>
          <p:txBody>
            <a:bodyPr wrap="square" lIns="91305" tIns="45654" rIns="91305" bIns="45654" rtlCol="0">
              <a:spAutoFit/>
            </a:bodyPr>
            <a:lstStyle/>
            <a:p>
              <a:pPr algn="just">
                <a:spcAft>
                  <a:spcPts val="600"/>
                </a:spcAft>
              </a:pPr>
              <a:r>
                <a:rPr lang="en-US" sz="2400" smtClean="0">
                  <a:latin typeface="Arial" panose="020B0604020202020204" pitchFamily="34" charset="0"/>
                  <a:ea typeface="Arial-Rounded" panose="020B0500000000000000" pitchFamily="34" charset="0"/>
                  <a:cs typeface="Arial" panose="020B0604020202020204" pitchFamily="34" charset="0"/>
                </a:rPr>
                <a:t>	Ông kể ngày xưa, quê của bé có rất nhiều cò. Mùa xuân, từng đàn cò trắng duyên dáng bay tới. Chúng lượn trên bầu trời trong xanh rồi hạ cánh xuống những luỹ tre. Hằng ngày, cò đi mò tôm, bắt cá ở các ao, hồ, đầm. </a:t>
              </a:r>
              <a:endParaRPr lang="en-US" sz="2400" smtClean="0">
                <a:latin typeface="Arial" panose="020B0604020202020204" pitchFamily="34" charset="0"/>
                <a:ea typeface="Arial-Rounded" panose="020B0500000000000000" pitchFamily="34" charset="0"/>
                <a:cs typeface="Arial" panose="020B0604020202020204" pitchFamily="34" charset="0"/>
              </a:endParaRPr>
            </a:p>
            <a:p>
              <a:pPr algn="just">
                <a:spcAft>
                  <a:spcPts val="600"/>
                </a:spcAft>
              </a:pPr>
              <a:r>
                <a:rPr lang="en-US" sz="2400" smtClean="0">
                  <a:latin typeface="Arial" panose="020B0604020202020204" pitchFamily="34" charset="0"/>
                  <a:ea typeface="Arial-Rounded" panose="020B0500000000000000" pitchFamily="34" charset="0"/>
                  <a:cs typeface="Arial" panose="020B0604020202020204" pitchFamily="34" charset="0"/>
                </a:rPr>
                <a:t>	Bây giờ, ao, hồ, đầm phải nhường chỗ cho những toà nhà cao vút, những con đường cao tốc, những nhà máy toả khói mịt mù. Cò chẳng còn nơi kiếm ăn. Cò sợ những âm thanh ồn ào. Thế là chúng bay đi.</a:t>
              </a:r>
              <a:endParaRPr lang="en-US" sz="2400" smtClean="0">
                <a:latin typeface="Arial" panose="020B0604020202020204" pitchFamily="34" charset="0"/>
                <a:ea typeface="Arial-Rounded" panose="020B0500000000000000" pitchFamily="34" charset="0"/>
                <a:cs typeface="Arial" panose="020B0604020202020204" pitchFamily="34" charset="0"/>
              </a:endParaRPr>
            </a:p>
            <a:p>
              <a:pPr algn="just">
                <a:spcAft>
                  <a:spcPts val="600"/>
                </a:spcAft>
              </a:pPr>
              <a:r>
                <a:rPr lang="en-US" sz="2400" smtClean="0">
                  <a:latin typeface="Arial" panose="020B0604020202020204" pitchFamily="34" charset="0"/>
                  <a:ea typeface="Arial-Rounded" panose="020B0500000000000000" pitchFamily="34" charset="0"/>
                  <a:cs typeface="Arial" panose="020B0604020202020204" pitchFamily="34" charset="0"/>
                </a:rPr>
                <a:t>	Bé ước ao được thấy những cánh cò trên cánh đồng quê . </a:t>
              </a:r>
              <a:endParaRPr lang="en-US" sz="2400" smtClean="0">
                <a:latin typeface="Arial" panose="020B0604020202020204" pitchFamily="34" charset="0"/>
                <a:ea typeface="Arial-Rounded" panose="020B0500000000000000" pitchFamily="34" charset="0"/>
                <a:cs typeface="Arial" panose="020B0604020202020204" pitchFamily="34" charset="0"/>
              </a:endParaRPr>
            </a:p>
            <a:p>
              <a:pPr algn="r"/>
              <a:r>
                <a:rPr lang="en-US" sz="2400" smtClean="0">
                  <a:latin typeface="Arial" panose="020B0604020202020204" pitchFamily="34" charset="0"/>
                  <a:ea typeface="Arial-Rounded" panose="020B0500000000000000" pitchFamily="34" charset="0"/>
                  <a:cs typeface="Arial" panose="020B0604020202020204" pitchFamily="34" charset="0"/>
                </a:rPr>
                <a:t>(</a:t>
              </a:r>
              <a:r>
                <a:rPr lang="en-US" sz="2400" i="1" smtClean="0">
                  <a:latin typeface="Arial" panose="020B0604020202020204" pitchFamily="34" charset="0"/>
                  <a:ea typeface="Arial-Rounded" panose="020B0500000000000000" pitchFamily="34" charset="0"/>
                  <a:cs typeface="Arial" panose="020B0604020202020204" pitchFamily="34" charset="0"/>
                </a:rPr>
                <a:t>Theo </a:t>
              </a:r>
              <a:r>
                <a:rPr lang="en-US" sz="2400" smtClean="0">
                  <a:latin typeface="Arial" panose="020B0604020202020204" pitchFamily="34" charset="0"/>
                  <a:ea typeface="Arial-Rounded" panose="020B0500000000000000" pitchFamily="34" charset="0"/>
                  <a:cs typeface="Arial" panose="020B0604020202020204" pitchFamily="34" charset="0"/>
                </a:rPr>
                <a:t>Hoài Nam)</a:t>
              </a:r>
              <a:endParaRPr lang="en-US" sz="2400">
                <a:latin typeface="Arial" panose="020B0604020202020204" pitchFamily="34" charset="0"/>
                <a:ea typeface="Arial-Rounded" panose="020B0500000000000000" pitchFamily="34" charset="0"/>
                <a:cs typeface="Arial" panose="020B0604020202020204" pitchFamily="34" charset="0"/>
              </a:endParaRPr>
            </a:p>
          </p:txBody>
        </p:sp>
      </p:grpSp>
      <p:sp>
        <p:nvSpPr>
          <p:cNvPr id="6" name="Oval 5"/>
          <p:cNvSpPr/>
          <p:nvPr/>
        </p:nvSpPr>
        <p:spPr>
          <a:xfrm>
            <a:off x="117764" y="57150"/>
            <a:ext cx="609600" cy="6096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a:solidFill>
                  <a:schemeClr val="bg1"/>
                </a:solidFill>
                <a:latin typeface="Arial Rounded MT Bold" panose="020F0704030504030204" pitchFamily="34" charset="0"/>
                <a:cs typeface="Times New Roman" panose="02020603050405020304" pitchFamily="18" charset="0"/>
              </a:rPr>
              <a:t>2</a:t>
            </a:r>
            <a:endParaRPr lang="en-US" sz="2800" b="1">
              <a:solidFill>
                <a:schemeClr val="bg1"/>
              </a:solidFill>
              <a:latin typeface="Arial Rounded MT Bold" panose="020F0704030504030204" pitchFamily="34"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17764" y="209187"/>
            <a:ext cx="8901546" cy="4953748"/>
            <a:chOff x="117764" y="209187"/>
            <a:chExt cx="8901546" cy="4953748"/>
          </a:xfrm>
        </p:grpSpPr>
        <p:sp>
          <p:nvSpPr>
            <p:cNvPr id="7" name="TextBox 6"/>
            <p:cNvSpPr txBox="1"/>
            <p:nvPr/>
          </p:nvSpPr>
          <p:spPr>
            <a:xfrm>
              <a:off x="1524000" y="209187"/>
              <a:ext cx="5947064" cy="461532"/>
            </a:xfrm>
            <a:prstGeom prst="rect">
              <a:avLst/>
            </a:prstGeom>
            <a:noFill/>
          </p:spPr>
          <p:txBody>
            <a:bodyPr wrap="square" lIns="91305" tIns="45654" rIns="91305" bIns="45654" rtlCol="0">
              <a:spAutoFit/>
            </a:bodyPr>
            <a:lstStyle/>
            <a:p>
              <a:pPr algn="ctr"/>
              <a:r>
                <a:rPr lang="en-US" sz="2400" b="1" smtClean="0">
                  <a:latin typeface="Arial" panose="020B0604020202020204" pitchFamily="34" charset="0"/>
                  <a:ea typeface="Arial-Rounded" panose="020B0500000000000000" pitchFamily="34" charset="0"/>
                  <a:cs typeface="Arial" panose="020B0604020202020204" pitchFamily="34" charset="0"/>
                </a:rPr>
                <a:t>Những cánh cò</a:t>
              </a:r>
              <a:endParaRPr lang="en-US" sz="2400" b="1">
                <a:latin typeface="Arial" panose="020B0604020202020204" pitchFamily="34" charset="0"/>
                <a:ea typeface="Arial-Rounded" panose="020B0500000000000000" pitchFamily="34" charset="0"/>
                <a:cs typeface="Arial" panose="020B0604020202020204" pitchFamily="34" charset="0"/>
              </a:endParaRPr>
            </a:p>
          </p:txBody>
        </p:sp>
        <p:sp>
          <p:nvSpPr>
            <p:cNvPr id="12" name="TextBox 11"/>
            <p:cNvSpPr txBox="1"/>
            <p:nvPr/>
          </p:nvSpPr>
          <p:spPr>
            <a:xfrm>
              <a:off x="117764" y="779530"/>
              <a:ext cx="8901546" cy="4383405"/>
            </a:xfrm>
            <a:prstGeom prst="rect">
              <a:avLst/>
            </a:prstGeom>
            <a:noFill/>
          </p:spPr>
          <p:txBody>
            <a:bodyPr wrap="square" lIns="91305" tIns="45654" rIns="91305" bIns="45654" rtlCol="0">
              <a:spAutoFit/>
            </a:bodyPr>
            <a:lstStyle/>
            <a:p>
              <a:pPr algn="just">
                <a:spcAft>
                  <a:spcPts val="600"/>
                </a:spcAft>
              </a:pPr>
              <a:r>
                <a:rPr lang="en-US" sz="2400" smtClean="0">
                  <a:latin typeface="Arial" panose="020B0604020202020204" pitchFamily="34" charset="0"/>
                  <a:ea typeface="Arial-Rounded" panose="020B0500000000000000" pitchFamily="34" charset="0"/>
                  <a:cs typeface="Arial" panose="020B0604020202020204" pitchFamily="34" charset="0"/>
                </a:rPr>
                <a:t>	Ông kể ngày xưa, quê của bé có rất nhiều cò.  Mùa xuân, từng đàn cò trắng duyên dáng bay tới</a:t>
              </a:r>
              <a:r>
                <a:rPr lang="en-US" sz="2400">
                  <a:latin typeface="Arial" panose="020B0604020202020204" pitchFamily="34" charset="0"/>
                  <a:ea typeface="Arial-Rounded" panose="020B0500000000000000" pitchFamily="34" charset="0"/>
                  <a:cs typeface="Arial" panose="020B0604020202020204" pitchFamily="34" charset="0"/>
                </a:rPr>
                <a:t>.  </a:t>
              </a:r>
              <a:r>
                <a:rPr lang="en-US" sz="2400" smtClean="0">
                  <a:latin typeface="Arial" panose="020B0604020202020204" pitchFamily="34" charset="0"/>
                  <a:ea typeface="Arial-Rounded" panose="020B0500000000000000" pitchFamily="34" charset="0"/>
                  <a:cs typeface="Arial" panose="020B0604020202020204" pitchFamily="34" charset="0"/>
                </a:rPr>
                <a:t>Chúng lượn trên bầu trời trong xanh rồi hạ cánh xuống những luỹ tre.</a:t>
              </a:r>
              <a:r>
                <a:rPr lang="en-US" sz="240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400" smtClean="0">
                  <a:latin typeface="Arial" panose="020B0604020202020204" pitchFamily="34" charset="0"/>
                  <a:ea typeface="Arial-Rounded" panose="020B0500000000000000" pitchFamily="34" charset="0"/>
                  <a:cs typeface="Arial" panose="020B0604020202020204" pitchFamily="34" charset="0"/>
                </a:rPr>
                <a:t> Hằng ngày, cò đi mò tôm, bắt cá ở các ao, hồ, đầm. </a:t>
              </a:r>
              <a:endParaRPr lang="en-US" sz="2400" smtClean="0">
                <a:latin typeface="Arial" panose="020B0604020202020204" pitchFamily="34" charset="0"/>
                <a:ea typeface="Arial-Rounded" panose="020B0500000000000000" pitchFamily="34" charset="0"/>
                <a:cs typeface="Arial" panose="020B0604020202020204" pitchFamily="34" charset="0"/>
              </a:endParaRPr>
            </a:p>
            <a:p>
              <a:pPr algn="just">
                <a:spcAft>
                  <a:spcPts val="600"/>
                </a:spcAft>
              </a:pPr>
              <a:r>
                <a:rPr lang="en-US" sz="2400" smtClean="0">
                  <a:latin typeface="Arial" panose="020B0604020202020204" pitchFamily="34" charset="0"/>
                  <a:ea typeface="Arial-Rounded" panose="020B0500000000000000" pitchFamily="34" charset="0"/>
                  <a:cs typeface="Arial" panose="020B0604020202020204" pitchFamily="34" charset="0"/>
                </a:rPr>
                <a:t>	Bây giờ, ao, hồ, đầm phải nhường chỗ cho những toà nhà cao vút, những con đường cao tốc, những nhà máy toả khói mịt mù. </a:t>
              </a:r>
              <a:r>
                <a:rPr lang="en-US" sz="240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400" smtClean="0">
                  <a:latin typeface="Arial" panose="020B0604020202020204" pitchFamily="34" charset="0"/>
                  <a:ea typeface="Arial-Rounded" panose="020B0500000000000000" pitchFamily="34" charset="0"/>
                  <a:cs typeface="Arial" panose="020B0604020202020204" pitchFamily="34" charset="0"/>
                </a:rPr>
                <a:t>Cò chẳng còn nơi kiếm ăn.</a:t>
              </a:r>
              <a:r>
                <a:rPr lang="en-US" sz="240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400" smtClean="0">
                  <a:latin typeface="Arial" panose="020B0604020202020204" pitchFamily="34" charset="0"/>
                  <a:ea typeface="Arial-Rounded" panose="020B0500000000000000" pitchFamily="34" charset="0"/>
                  <a:cs typeface="Arial" panose="020B0604020202020204" pitchFamily="34" charset="0"/>
                </a:rPr>
                <a:t> Cò sợ những âm thanh ồn ào. </a:t>
              </a:r>
              <a:r>
                <a:rPr lang="en-US" sz="240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400" smtClean="0">
                  <a:latin typeface="Arial" panose="020B0604020202020204" pitchFamily="34" charset="0"/>
                  <a:ea typeface="Arial-Rounded" panose="020B0500000000000000" pitchFamily="34" charset="0"/>
                  <a:cs typeface="Arial" panose="020B0604020202020204" pitchFamily="34" charset="0"/>
                </a:rPr>
                <a:t>Thế là chúng bay đi.</a:t>
              </a:r>
              <a:r>
                <a:rPr lang="en-US" sz="2400">
                  <a:solidFill>
                    <a:srgbClr val="FF0000"/>
                  </a:solidFill>
                  <a:latin typeface="Arial" panose="020B0604020202020204" pitchFamily="34" charset="0"/>
                  <a:ea typeface="Arial-Rounded" panose="020B0500000000000000" pitchFamily="34" charset="0"/>
                  <a:cs typeface="Arial" panose="020B0604020202020204" pitchFamily="34" charset="0"/>
                </a:rPr>
                <a:t> </a:t>
              </a:r>
              <a:endParaRPr lang="en-US" sz="2400" smtClean="0">
                <a:latin typeface="Arial" panose="020B0604020202020204" pitchFamily="34" charset="0"/>
                <a:ea typeface="Arial-Rounded" panose="020B0500000000000000" pitchFamily="34" charset="0"/>
                <a:cs typeface="Arial" panose="020B0604020202020204" pitchFamily="34" charset="0"/>
              </a:endParaRPr>
            </a:p>
            <a:p>
              <a:pPr algn="just">
                <a:spcAft>
                  <a:spcPts val="600"/>
                </a:spcAft>
              </a:pPr>
              <a:r>
                <a:rPr lang="en-US" sz="2400" smtClean="0">
                  <a:latin typeface="Arial" panose="020B0604020202020204" pitchFamily="34" charset="0"/>
                  <a:ea typeface="Arial-Rounded" panose="020B0500000000000000" pitchFamily="34" charset="0"/>
                  <a:cs typeface="Arial" panose="020B0604020202020204" pitchFamily="34" charset="0"/>
                </a:rPr>
                <a:t>	Bé ước ao được thấy những cánh cò trên cánh đồng quê . </a:t>
              </a:r>
              <a:endParaRPr lang="en-US" sz="2400" smtClean="0">
                <a:latin typeface="Arial" panose="020B0604020202020204" pitchFamily="34" charset="0"/>
                <a:ea typeface="Arial-Rounded" panose="020B0500000000000000" pitchFamily="34" charset="0"/>
                <a:cs typeface="Arial" panose="020B0604020202020204" pitchFamily="34" charset="0"/>
              </a:endParaRPr>
            </a:p>
            <a:p>
              <a:pPr algn="r"/>
              <a:r>
                <a:rPr lang="en-US" sz="2400" smtClean="0">
                  <a:latin typeface="Arial" panose="020B0604020202020204" pitchFamily="34" charset="0"/>
                  <a:ea typeface="Arial-Rounded" panose="020B0500000000000000" pitchFamily="34" charset="0"/>
                  <a:cs typeface="Arial" panose="020B0604020202020204" pitchFamily="34" charset="0"/>
                </a:rPr>
                <a:t>(</a:t>
              </a:r>
              <a:r>
                <a:rPr lang="en-US" sz="2400" i="1" smtClean="0">
                  <a:latin typeface="Arial" panose="020B0604020202020204" pitchFamily="34" charset="0"/>
                  <a:ea typeface="Arial-Rounded" panose="020B0500000000000000" pitchFamily="34" charset="0"/>
                  <a:cs typeface="Arial" panose="020B0604020202020204" pitchFamily="34" charset="0"/>
                </a:rPr>
                <a:t>Theo </a:t>
              </a:r>
              <a:r>
                <a:rPr lang="en-US" sz="2400" smtClean="0">
                  <a:latin typeface="Arial" panose="020B0604020202020204" pitchFamily="34" charset="0"/>
                  <a:ea typeface="Arial-Rounded" panose="020B0500000000000000" pitchFamily="34" charset="0"/>
                  <a:cs typeface="Arial" panose="020B0604020202020204" pitchFamily="34" charset="0"/>
                </a:rPr>
                <a:t>Hoài Nam)</a:t>
              </a:r>
              <a:endParaRPr lang="en-US" sz="2400">
                <a:latin typeface="Arial" panose="020B0604020202020204" pitchFamily="34" charset="0"/>
                <a:ea typeface="Arial-Rounded" panose="020B0500000000000000" pitchFamily="34" charset="0"/>
                <a:cs typeface="Arial" panose="020B0604020202020204" pitchFamily="34" charset="0"/>
              </a:endParaRPr>
            </a:p>
          </p:txBody>
        </p:sp>
      </p:grpSp>
      <p:sp>
        <p:nvSpPr>
          <p:cNvPr id="3" name="Text Box 2"/>
          <p:cNvSpPr txBox="1"/>
          <p:nvPr/>
        </p:nvSpPr>
        <p:spPr>
          <a:xfrm>
            <a:off x="885190" y="709295"/>
            <a:ext cx="219710" cy="337185"/>
          </a:xfrm>
          <a:prstGeom prst="rect">
            <a:avLst/>
          </a:prstGeom>
          <a:noFill/>
        </p:spPr>
        <p:txBody>
          <a:bodyPr wrap="square" rtlCol="0">
            <a:spAutoFit/>
          </a:bodyPr>
          <a:lstStyle/>
          <a:p>
            <a:r>
              <a:rPr lang="en-US" sz="1600" b="1">
                <a:solidFill>
                  <a:srgbClr val="FF0000"/>
                </a:solidFill>
                <a:latin typeface="Times New Roman" panose="02020603050405020304" pitchFamily="18" charset="0"/>
                <a:cs typeface="Times New Roman" panose="02020603050405020304" pitchFamily="18" charset="0"/>
              </a:rPr>
              <a:t>1</a:t>
            </a:r>
            <a:endParaRPr lang="en-US" sz="1600" b="1">
              <a:solidFill>
                <a:srgbClr val="FF0000"/>
              </a:solidFill>
              <a:latin typeface="Times New Roman" panose="02020603050405020304" pitchFamily="18" charset="0"/>
              <a:cs typeface="Times New Roman" panose="02020603050405020304" pitchFamily="18" charset="0"/>
            </a:endParaRPr>
          </a:p>
        </p:txBody>
      </p:sp>
      <p:sp>
        <p:nvSpPr>
          <p:cNvPr id="4" name="Text Box 3"/>
          <p:cNvSpPr txBox="1"/>
          <p:nvPr/>
        </p:nvSpPr>
        <p:spPr>
          <a:xfrm>
            <a:off x="7239000" y="670560"/>
            <a:ext cx="219710" cy="337185"/>
          </a:xfrm>
          <a:prstGeom prst="rect">
            <a:avLst/>
          </a:prstGeom>
          <a:noFill/>
        </p:spPr>
        <p:txBody>
          <a:bodyPr wrap="square" rtlCol="0">
            <a:spAutoFit/>
          </a:bodyPr>
          <a:lstStyle/>
          <a:p>
            <a:r>
              <a:rPr lang="en-US" sz="1600" b="1">
                <a:solidFill>
                  <a:srgbClr val="FF0000"/>
                </a:solidFill>
                <a:latin typeface="Times New Roman" panose="02020603050405020304" pitchFamily="18" charset="0"/>
                <a:cs typeface="Times New Roman" panose="02020603050405020304" pitchFamily="18" charset="0"/>
              </a:rPr>
              <a:t>2</a:t>
            </a:r>
            <a:endParaRPr lang="en-US" sz="1600" b="1">
              <a:solidFill>
                <a:srgbClr val="FF0000"/>
              </a:solidFill>
              <a:latin typeface="Times New Roman" panose="02020603050405020304" pitchFamily="18" charset="0"/>
              <a:cs typeface="Times New Roman" panose="02020603050405020304" pitchFamily="18" charset="0"/>
            </a:endParaRPr>
          </a:p>
        </p:txBody>
      </p:sp>
      <p:sp>
        <p:nvSpPr>
          <p:cNvPr id="5" name="Text Box 4"/>
          <p:cNvSpPr txBox="1"/>
          <p:nvPr/>
        </p:nvSpPr>
        <p:spPr>
          <a:xfrm>
            <a:off x="5334000" y="1123950"/>
            <a:ext cx="219710" cy="337185"/>
          </a:xfrm>
          <a:prstGeom prst="rect">
            <a:avLst/>
          </a:prstGeom>
          <a:noFill/>
        </p:spPr>
        <p:txBody>
          <a:bodyPr wrap="square" rtlCol="0">
            <a:spAutoFit/>
          </a:bodyPr>
          <a:lstStyle/>
          <a:p>
            <a:r>
              <a:rPr lang="en-US" sz="1600" b="1">
                <a:solidFill>
                  <a:srgbClr val="FF0000"/>
                </a:solidFill>
                <a:latin typeface="Times New Roman" panose="02020603050405020304" pitchFamily="18" charset="0"/>
                <a:cs typeface="Times New Roman" panose="02020603050405020304" pitchFamily="18" charset="0"/>
              </a:rPr>
              <a:t>3</a:t>
            </a:r>
            <a:endParaRPr lang="en-US" sz="1600" b="1">
              <a:solidFill>
                <a:srgbClr val="FF0000"/>
              </a:solidFill>
              <a:latin typeface="Times New Roman" panose="02020603050405020304" pitchFamily="18" charset="0"/>
              <a:cs typeface="Times New Roman" panose="02020603050405020304" pitchFamily="18" charset="0"/>
            </a:endParaRPr>
          </a:p>
        </p:txBody>
      </p:sp>
      <p:sp>
        <p:nvSpPr>
          <p:cNvPr id="8" name="Text Box 7"/>
          <p:cNvSpPr txBox="1"/>
          <p:nvPr/>
        </p:nvSpPr>
        <p:spPr>
          <a:xfrm>
            <a:off x="6329680" y="1456690"/>
            <a:ext cx="219710" cy="337185"/>
          </a:xfrm>
          <a:prstGeom prst="rect">
            <a:avLst/>
          </a:prstGeom>
          <a:noFill/>
        </p:spPr>
        <p:txBody>
          <a:bodyPr wrap="square" rtlCol="0">
            <a:spAutoFit/>
          </a:bodyPr>
          <a:lstStyle/>
          <a:p>
            <a:r>
              <a:rPr lang="en-US" sz="1600" b="1">
                <a:solidFill>
                  <a:srgbClr val="FF0000"/>
                </a:solidFill>
                <a:latin typeface="Times New Roman" panose="02020603050405020304" pitchFamily="18" charset="0"/>
                <a:cs typeface="Times New Roman" panose="02020603050405020304" pitchFamily="18" charset="0"/>
              </a:rPr>
              <a:t>4</a:t>
            </a:r>
            <a:endParaRPr lang="en-US" sz="1600" b="1">
              <a:solidFill>
                <a:srgbClr val="FF0000"/>
              </a:solidFill>
              <a:latin typeface="Times New Roman" panose="02020603050405020304" pitchFamily="18" charset="0"/>
              <a:cs typeface="Times New Roman" panose="02020603050405020304" pitchFamily="18" charset="0"/>
            </a:endParaRPr>
          </a:p>
        </p:txBody>
      </p:sp>
      <p:sp>
        <p:nvSpPr>
          <p:cNvPr id="9" name="Text Box 8"/>
          <p:cNvSpPr txBox="1"/>
          <p:nvPr/>
        </p:nvSpPr>
        <p:spPr>
          <a:xfrm>
            <a:off x="914400" y="2266950"/>
            <a:ext cx="219710" cy="337185"/>
          </a:xfrm>
          <a:prstGeom prst="rect">
            <a:avLst/>
          </a:prstGeom>
          <a:noFill/>
        </p:spPr>
        <p:txBody>
          <a:bodyPr wrap="square" rtlCol="0">
            <a:spAutoFit/>
          </a:bodyPr>
          <a:lstStyle/>
          <a:p>
            <a:r>
              <a:rPr lang="en-US" sz="1600" b="1">
                <a:solidFill>
                  <a:srgbClr val="FF0000"/>
                </a:solidFill>
                <a:latin typeface="Times New Roman" panose="02020603050405020304" pitchFamily="18" charset="0"/>
                <a:cs typeface="Times New Roman" panose="02020603050405020304" pitchFamily="18" charset="0"/>
              </a:rPr>
              <a:t>5</a:t>
            </a:r>
            <a:endParaRPr lang="en-US" sz="1600" b="1">
              <a:solidFill>
                <a:srgbClr val="FF0000"/>
              </a:solidFill>
              <a:latin typeface="Times New Roman" panose="02020603050405020304" pitchFamily="18" charset="0"/>
              <a:cs typeface="Times New Roman" panose="02020603050405020304" pitchFamily="18" charset="0"/>
            </a:endParaRPr>
          </a:p>
        </p:txBody>
      </p:sp>
      <p:sp>
        <p:nvSpPr>
          <p:cNvPr id="10" name="Text Box 9"/>
          <p:cNvSpPr txBox="1"/>
          <p:nvPr/>
        </p:nvSpPr>
        <p:spPr>
          <a:xfrm>
            <a:off x="1986280" y="3003550"/>
            <a:ext cx="219710" cy="337185"/>
          </a:xfrm>
          <a:prstGeom prst="rect">
            <a:avLst/>
          </a:prstGeom>
          <a:noFill/>
        </p:spPr>
        <p:txBody>
          <a:bodyPr wrap="square" rtlCol="0">
            <a:spAutoFit/>
          </a:bodyPr>
          <a:lstStyle/>
          <a:p>
            <a:r>
              <a:rPr lang="en-US" sz="1600" b="1">
                <a:solidFill>
                  <a:srgbClr val="FF0000"/>
                </a:solidFill>
                <a:latin typeface="Times New Roman" panose="02020603050405020304" pitchFamily="18" charset="0"/>
                <a:cs typeface="Times New Roman" panose="02020603050405020304" pitchFamily="18" charset="0"/>
              </a:rPr>
              <a:t>6</a:t>
            </a:r>
            <a:endParaRPr lang="en-US" sz="1600" b="1">
              <a:solidFill>
                <a:srgbClr val="FF0000"/>
              </a:solidFill>
              <a:latin typeface="Times New Roman" panose="02020603050405020304" pitchFamily="18" charset="0"/>
              <a:cs typeface="Times New Roman" panose="02020603050405020304" pitchFamily="18" charset="0"/>
            </a:endParaRPr>
          </a:p>
        </p:txBody>
      </p:sp>
      <p:sp>
        <p:nvSpPr>
          <p:cNvPr id="11" name="Text Box 10"/>
          <p:cNvSpPr txBox="1"/>
          <p:nvPr/>
        </p:nvSpPr>
        <p:spPr>
          <a:xfrm>
            <a:off x="6228080" y="3008630"/>
            <a:ext cx="219710" cy="337185"/>
          </a:xfrm>
          <a:prstGeom prst="rect">
            <a:avLst/>
          </a:prstGeom>
          <a:noFill/>
        </p:spPr>
        <p:txBody>
          <a:bodyPr wrap="square" rtlCol="0">
            <a:spAutoFit/>
          </a:bodyPr>
          <a:lstStyle/>
          <a:p>
            <a:r>
              <a:rPr lang="en-US" sz="1600" b="1">
                <a:solidFill>
                  <a:srgbClr val="FF0000"/>
                </a:solidFill>
                <a:latin typeface="Times New Roman" panose="02020603050405020304" pitchFamily="18" charset="0"/>
                <a:cs typeface="Times New Roman" panose="02020603050405020304" pitchFamily="18" charset="0"/>
              </a:rPr>
              <a:t>7</a:t>
            </a:r>
            <a:endParaRPr lang="en-US" sz="1600" b="1">
              <a:solidFill>
                <a:srgbClr val="FF0000"/>
              </a:solidFill>
              <a:latin typeface="Times New Roman" panose="02020603050405020304" pitchFamily="18" charset="0"/>
              <a:cs typeface="Times New Roman" panose="02020603050405020304" pitchFamily="18" charset="0"/>
            </a:endParaRPr>
          </a:p>
        </p:txBody>
      </p:sp>
      <p:sp>
        <p:nvSpPr>
          <p:cNvPr id="13" name="Text Box 12"/>
          <p:cNvSpPr txBox="1"/>
          <p:nvPr/>
        </p:nvSpPr>
        <p:spPr>
          <a:xfrm>
            <a:off x="1859280" y="3368675"/>
            <a:ext cx="219710" cy="337185"/>
          </a:xfrm>
          <a:prstGeom prst="rect">
            <a:avLst/>
          </a:prstGeom>
          <a:noFill/>
        </p:spPr>
        <p:txBody>
          <a:bodyPr wrap="square" rtlCol="0">
            <a:spAutoFit/>
          </a:bodyPr>
          <a:lstStyle/>
          <a:p>
            <a:r>
              <a:rPr lang="en-US" sz="1600" b="1">
                <a:solidFill>
                  <a:srgbClr val="FF0000"/>
                </a:solidFill>
                <a:latin typeface="Times New Roman" panose="02020603050405020304" pitchFamily="18" charset="0"/>
                <a:cs typeface="Times New Roman" panose="02020603050405020304" pitchFamily="18" charset="0"/>
              </a:rPr>
              <a:t>8</a:t>
            </a:r>
            <a:endParaRPr lang="en-US" sz="1600" b="1">
              <a:solidFill>
                <a:srgbClr val="FF0000"/>
              </a:solidFill>
              <a:latin typeface="Times New Roman" panose="02020603050405020304" pitchFamily="18" charset="0"/>
              <a:cs typeface="Times New Roman" panose="02020603050405020304" pitchFamily="18" charset="0"/>
            </a:endParaRPr>
          </a:p>
        </p:txBody>
      </p:sp>
      <p:sp>
        <p:nvSpPr>
          <p:cNvPr id="14" name="Text Box 13"/>
          <p:cNvSpPr txBox="1"/>
          <p:nvPr/>
        </p:nvSpPr>
        <p:spPr>
          <a:xfrm>
            <a:off x="914400" y="3806190"/>
            <a:ext cx="219710" cy="337185"/>
          </a:xfrm>
          <a:prstGeom prst="rect">
            <a:avLst/>
          </a:prstGeom>
          <a:noFill/>
        </p:spPr>
        <p:txBody>
          <a:bodyPr wrap="square" rtlCol="0">
            <a:spAutoFit/>
          </a:bodyPr>
          <a:lstStyle/>
          <a:p>
            <a:r>
              <a:rPr lang="en-US" sz="1600" b="1">
                <a:solidFill>
                  <a:srgbClr val="FF0000"/>
                </a:solidFill>
                <a:latin typeface="Times New Roman" panose="02020603050405020304" pitchFamily="18" charset="0"/>
                <a:cs typeface="Times New Roman" panose="02020603050405020304" pitchFamily="18" charset="0"/>
              </a:rPr>
              <a:t>9</a:t>
            </a:r>
            <a:endParaRPr lang="en-US" sz="1600" b="1">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heckerboard(across)">
                                      <p:cBhvr>
                                        <p:cTn id="13" dur="500"/>
                                        <p:tgtEl>
                                          <p:spTgt spid="5"/>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heckerboard(across)">
                                      <p:cBhvr>
                                        <p:cTn id="16" dur="500"/>
                                        <p:tgtEl>
                                          <p:spTgt spid="8"/>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heckerboard(across)">
                                      <p:cBhvr>
                                        <p:cTn id="19" dur="500"/>
                                        <p:tgtEl>
                                          <p:spTgt spid="9"/>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heckerboard(across)">
                                      <p:cBhvr>
                                        <p:cTn id="22" dur="500"/>
                                        <p:tgtEl>
                                          <p:spTgt spid="10"/>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heckerboard(across)">
                                      <p:cBhvr>
                                        <p:cTn id="25" dur="500"/>
                                        <p:tgtEl>
                                          <p:spTgt spid="11"/>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checkerboard(across)">
                                      <p:cBhvr>
                                        <p:cTn id="28" dur="500"/>
                                        <p:tgtEl>
                                          <p:spTgt spid="13"/>
                                        </p:tgtEl>
                                      </p:cBhvr>
                                    </p:animEffect>
                                  </p:childTnLst>
                                </p:cTn>
                              </p:par>
                              <p:par>
                                <p:cTn id="29" presetID="5" presetClass="entr" presetSubtype="1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checkerboard(across)">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P spid="9" grpId="0"/>
      <p:bldP spid="10" grpId="0"/>
      <p:bldP spid="11" grpId="0"/>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17764" y="209187"/>
            <a:ext cx="8901546" cy="4953748"/>
            <a:chOff x="117764" y="209187"/>
            <a:chExt cx="8901546" cy="4953748"/>
          </a:xfrm>
        </p:grpSpPr>
        <p:sp>
          <p:nvSpPr>
            <p:cNvPr id="14" name="TextBox 13"/>
            <p:cNvSpPr txBox="1"/>
            <p:nvPr/>
          </p:nvSpPr>
          <p:spPr>
            <a:xfrm>
              <a:off x="1524000" y="209187"/>
              <a:ext cx="5947064" cy="461532"/>
            </a:xfrm>
            <a:prstGeom prst="rect">
              <a:avLst/>
            </a:prstGeom>
            <a:noFill/>
          </p:spPr>
          <p:txBody>
            <a:bodyPr wrap="square" lIns="91305" tIns="45654" rIns="91305" bIns="45654" rtlCol="0">
              <a:spAutoFit/>
            </a:bodyPr>
            <a:lstStyle/>
            <a:p>
              <a:pPr algn="ctr"/>
              <a:r>
                <a:rPr lang="en-US" sz="2400" b="1" smtClean="0">
                  <a:latin typeface="Arial" panose="020B0604020202020204" pitchFamily="34" charset="0"/>
                  <a:ea typeface="Arial-Rounded" panose="020B0500000000000000" pitchFamily="34" charset="0"/>
                  <a:cs typeface="Arial" panose="020B0604020202020204" pitchFamily="34" charset="0"/>
                </a:rPr>
                <a:t>Những cánh cò</a:t>
              </a:r>
              <a:endParaRPr lang="en-US" sz="2400" b="1">
                <a:latin typeface="Arial" panose="020B0604020202020204" pitchFamily="34" charset="0"/>
                <a:ea typeface="Arial-Rounded" panose="020B0500000000000000" pitchFamily="34" charset="0"/>
                <a:cs typeface="Arial" panose="020B0604020202020204" pitchFamily="34" charset="0"/>
              </a:endParaRPr>
            </a:p>
          </p:txBody>
        </p:sp>
        <p:sp>
          <p:nvSpPr>
            <p:cNvPr id="20" name="TextBox 19"/>
            <p:cNvSpPr txBox="1"/>
            <p:nvPr/>
          </p:nvSpPr>
          <p:spPr>
            <a:xfrm>
              <a:off x="117764" y="779530"/>
              <a:ext cx="8901546" cy="4383405"/>
            </a:xfrm>
            <a:prstGeom prst="rect">
              <a:avLst/>
            </a:prstGeom>
            <a:noFill/>
          </p:spPr>
          <p:txBody>
            <a:bodyPr wrap="square" lIns="91305" tIns="45654" rIns="91305" bIns="45654" rtlCol="0">
              <a:spAutoFit/>
            </a:bodyPr>
            <a:lstStyle/>
            <a:p>
              <a:pPr algn="just">
                <a:spcAft>
                  <a:spcPts val="600"/>
                </a:spcAft>
              </a:pPr>
              <a:r>
                <a:rPr lang="en-US" sz="2400" smtClean="0">
                  <a:latin typeface="Arial" panose="020B0604020202020204" pitchFamily="34" charset="0"/>
                  <a:ea typeface="Arial-Rounded" panose="020B0500000000000000" pitchFamily="34" charset="0"/>
                  <a:cs typeface="Arial" panose="020B0604020202020204" pitchFamily="34" charset="0"/>
                </a:rPr>
                <a:t>	Ông kể ngày xưa, quê của bé có rất nhiều cò. Mùa xuân, từng đàn cò trắng duyên dáng bay tới. Chúng lượn trên bầu trời trong xanh rồi hạ cánh xuống những luỹ tre. Hằng ngày, cò đi mò tôm, bắt cá ở các ao, hồ, đầm. </a:t>
              </a:r>
              <a:endParaRPr lang="en-US" sz="2400" smtClean="0">
                <a:latin typeface="Arial" panose="020B0604020202020204" pitchFamily="34" charset="0"/>
                <a:ea typeface="Arial-Rounded" panose="020B0500000000000000" pitchFamily="34" charset="0"/>
                <a:cs typeface="Arial" panose="020B0604020202020204" pitchFamily="34" charset="0"/>
              </a:endParaRPr>
            </a:p>
            <a:p>
              <a:pPr algn="just">
                <a:spcAft>
                  <a:spcPts val="600"/>
                </a:spcAft>
              </a:pPr>
              <a:r>
                <a:rPr lang="en-US" sz="2400" smtClean="0">
                  <a:latin typeface="Arial" panose="020B0604020202020204" pitchFamily="34" charset="0"/>
                  <a:ea typeface="Arial-Rounded" panose="020B0500000000000000" pitchFamily="34" charset="0"/>
                  <a:cs typeface="Arial" panose="020B0604020202020204" pitchFamily="34" charset="0"/>
                </a:rPr>
                <a:t>	Bây giờ, ao, hồ, đầm phải nhường chỗ cho những toà nhà cao vút, những con đường cao tốc, những nhà máy toả khói mịt mù. Cò chẳng còn nơi kiếm ăn. Cò sợ những âm thanh ồn ào. Thế là chúng bay đi.</a:t>
              </a:r>
              <a:endParaRPr lang="en-US" sz="2400" smtClean="0">
                <a:latin typeface="Arial" panose="020B0604020202020204" pitchFamily="34" charset="0"/>
                <a:ea typeface="Arial-Rounded" panose="020B0500000000000000" pitchFamily="34" charset="0"/>
                <a:cs typeface="Arial" panose="020B0604020202020204" pitchFamily="34" charset="0"/>
              </a:endParaRPr>
            </a:p>
            <a:p>
              <a:pPr algn="just">
                <a:spcAft>
                  <a:spcPts val="600"/>
                </a:spcAft>
              </a:pPr>
              <a:r>
                <a:rPr lang="en-US" sz="2400" smtClean="0">
                  <a:latin typeface="Arial" panose="020B0604020202020204" pitchFamily="34" charset="0"/>
                  <a:ea typeface="Arial-Rounded" panose="020B0500000000000000" pitchFamily="34" charset="0"/>
                  <a:cs typeface="Arial" panose="020B0604020202020204" pitchFamily="34" charset="0"/>
                </a:rPr>
                <a:t>	Bé ước ao được thấy những cánh cò trên cánh đồng quê . </a:t>
              </a:r>
              <a:endParaRPr lang="en-US" sz="2400" smtClean="0">
                <a:latin typeface="Arial" panose="020B0604020202020204" pitchFamily="34" charset="0"/>
                <a:ea typeface="Arial-Rounded" panose="020B0500000000000000" pitchFamily="34" charset="0"/>
                <a:cs typeface="Arial" panose="020B0604020202020204" pitchFamily="34" charset="0"/>
              </a:endParaRPr>
            </a:p>
            <a:p>
              <a:pPr algn="r"/>
              <a:r>
                <a:rPr lang="en-US" sz="2400" smtClean="0">
                  <a:latin typeface="Arial" panose="020B0604020202020204" pitchFamily="34" charset="0"/>
                  <a:ea typeface="Arial-Rounded" panose="020B0500000000000000" pitchFamily="34" charset="0"/>
                  <a:cs typeface="Arial" panose="020B0604020202020204" pitchFamily="34" charset="0"/>
                </a:rPr>
                <a:t>(</a:t>
              </a:r>
              <a:r>
                <a:rPr lang="en-US" sz="2400" i="1" smtClean="0">
                  <a:latin typeface="Arial" panose="020B0604020202020204" pitchFamily="34" charset="0"/>
                  <a:ea typeface="Arial-Rounded" panose="020B0500000000000000" pitchFamily="34" charset="0"/>
                  <a:cs typeface="Arial" panose="020B0604020202020204" pitchFamily="34" charset="0"/>
                </a:rPr>
                <a:t>Theo </a:t>
              </a:r>
              <a:r>
                <a:rPr lang="en-US" sz="2400" smtClean="0">
                  <a:latin typeface="Arial" panose="020B0604020202020204" pitchFamily="34" charset="0"/>
                  <a:ea typeface="Arial-Rounded" panose="020B0500000000000000" pitchFamily="34" charset="0"/>
                  <a:cs typeface="Arial" panose="020B0604020202020204" pitchFamily="34" charset="0"/>
                </a:rPr>
                <a:t>Hoài Nam)</a:t>
              </a:r>
              <a:endParaRPr lang="en-US" sz="2400">
                <a:latin typeface="Arial" panose="020B0604020202020204" pitchFamily="34" charset="0"/>
                <a:ea typeface="Arial-Rounded" panose="020B0500000000000000" pitchFamily="34" charset="0"/>
                <a:cs typeface="Arial" panose="020B0604020202020204" pitchFamily="34" charset="0"/>
              </a:endParaRPr>
            </a:p>
          </p:txBody>
        </p:sp>
      </p:grpSp>
      <p:cxnSp>
        <p:nvCxnSpPr>
          <p:cNvPr id="9" name="Straight Connector 8"/>
          <p:cNvCxnSpPr/>
          <p:nvPr/>
        </p:nvCxnSpPr>
        <p:spPr>
          <a:xfrm flipH="1">
            <a:off x="5455540" y="1921119"/>
            <a:ext cx="8711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902788" y="3462704"/>
            <a:ext cx="88144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888288" y="3081704"/>
            <a:ext cx="100423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 name="Straight Connector 1"/>
          <p:cNvCxnSpPr/>
          <p:nvPr/>
        </p:nvCxnSpPr>
        <p:spPr>
          <a:xfrm>
            <a:off x="4834890" y="3055620"/>
            <a:ext cx="1055370" cy="381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152400" y="1352550"/>
            <a:ext cx="8684895" cy="953135"/>
          </a:xfrm>
          <a:prstGeom prst="rect">
            <a:avLst/>
          </a:prstGeom>
          <a:noFill/>
        </p:spPr>
        <p:txBody>
          <a:bodyPr wrap="square" rtlCol="0" anchor="t">
            <a:spAutoFit/>
          </a:bodyPr>
          <a:lstStyle/>
          <a:p>
            <a:pPr algn="just"/>
            <a:r>
              <a:rPr lang="en-US" sz="2400" smtClean="0">
                <a:latin typeface="Arial" panose="020B0604020202020204" pitchFamily="34" charset="0"/>
                <a:ea typeface="Arial-Rounded" panose="020B0500000000000000" pitchFamily="34" charset="0"/>
                <a:cs typeface="Arial" panose="020B0604020202020204" pitchFamily="34" charset="0"/>
                <a:sym typeface="+mn-ea"/>
              </a:rPr>
              <a:t> </a:t>
            </a:r>
            <a:r>
              <a:rPr lang="en-US" sz="2800" smtClean="0">
                <a:latin typeface="Arial" panose="020B0604020202020204" pitchFamily="34" charset="0"/>
                <a:ea typeface="Arial-Rounded" panose="020B0500000000000000" pitchFamily="34" charset="0"/>
                <a:cs typeface="Arial" panose="020B0604020202020204" pitchFamily="34" charset="0"/>
                <a:sym typeface="+mn-ea"/>
              </a:rPr>
              <a:t>Chúng lượn trên bầu trời trong xanh / rồi hạ cánh xuống những </a:t>
            </a:r>
            <a:r>
              <a:rPr lang="en-US" sz="2800" smtClean="0">
                <a:gradFill>
                  <a:gsLst>
                    <a:gs pos="0">
                      <a:srgbClr val="FE4444"/>
                    </a:gs>
                    <a:gs pos="100000">
                      <a:srgbClr val="832B2B"/>
                    </a:gs>
                  </a:gsLst>
                  <a:lin scaled="0"/>
                </a:gradFill>
                <a:latin typeface="Arial" panose="020B0604020202020204" pitchFamily="34" charset="0"/>
                <a:ea typeface="Arial-Rounded" panose="020B0500000000000000" pitchFamily="34" charset="0"/>
                <a:cs typeface="Arial" panose="020B0604020202020204" pitchFamily="34" charset="0"/>
                <a:sym typeface="+mn-ea"/>
              </a:rPr>
              <a:t>lũy tre.</a:t>
            </a:r>
            <a:endParaRPr lang="en-US" sz="2800" smtClean="0">
              <a:gradFill>
                <a:gsLst>
                  <a:gs pos="0">
                    <a:srgbClr val="FE4444"/>
                  </a:gs>
                  <a:gs pos="100000">
                    <a:srgbClr val="832B2B"/>
                  </a:gs>
                </a:gsLst>
                <a:lin scaled="0"/>
              </a:gradFill>
              <a:latin typeface="Arial" panose="020B0604020202020204" pitchFamily="34" charset="0"/>
              <a:ea typeface="Arial-Rounded" panose="020B0500000000000000" pitchFamily="34" charset="0"/>
              <a:cs typeface="Arial" panose="020B0604020202020204" pitchFamily="3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p:nvPr/>
        </p:nvSpPr>
        <p:spPr>
          <a:xfrm>
            <a:off x="152400" y="1352550"/>
            <a:ext cx="8662035" cy="1383665"/>
          </a:xfrm>
          <a:prstGeom prst="rect">
            <a:avLst/>
          </a:prstGeom>
          <a:noFill/>
        </p:spPr>
        <p:txBody>
          <a:bodyPr wrap="square" rtlCol="0" anchor="t">
            <a:spAutoFit/>
          </a:bodyPr>
          <a:lstStyle/>
          <a:p>
            <a:pPr algn="just"/>
            <a:r>
              <a:rPr lang="en-US" sz="2800" smtClean="0">
                <a:latin typeface="Times New Roman" panose="02020603050405020304" pitchFamily="18" charset="0"/>
                <a:ea typeface="Arial-Rounded" panose="020B0500000000000000" pitchFamily="34" charset="0"/>
                <a:cs typeface="Times New Roman" panose="02020603050405020304" pitchFamily="18" charset="0"/>
                <a:sym typeface="+mn-ea"/>
              </a:rPr>
              <a:t>	Bây giờ , ao, hồ, đầm phải nhường chỗ cho những toà nhà </a:t>
            </a:r>
            <a:r>
              <a:rPr lang="en-US" sz="2800" smtClean="0">
                <a:gradFill>
                  <a:gsLst>
                    <a:gs pos="0">
                      <a:srgbClr val="FE4444"/>
                    </a:gs>
                    <a:gs pos="100000">
                      <a:srgbClr val="832B2B"/>
                    </a:gs>
                  </a:gsLst>
                  <a:lin scaled="0"/>
                </a:gradFill>
                <a:latin typeface="Times New Roman" panose="02020603050405020304" pitchFamily="18" charset="0"/>
                <a:ea typeface="Arial-Rounded" panose="020B0500000000000000" pitchFamily="34" charset="0"/>
                <a:cs typeface="Times New Roman" panose="02020603050405020304" pitchFamily="18" charset="0"/>
                <a:sym typeface="+mn-ea"/>
              </a:rPr>
              <a:t>cao vút</a:t>
            </a:r>
            <a:r>
              <a:rPr lang="en-US" sz="2800" smtClean="0">
                <a:latin typeface="Times New Roman" panose="02020603050405020304" pitchFamily="18" charset="0"/>
                <a:ea typeface="Arial-Rounded" panose="020B0500000000000000" pitchFamily="34" charset="0"/>
                <a:cs typeface="Times New Roman" panose="02020603050405020304" pitchFamily="18" charset="0"/>
                <a:sym typeface="+mn-ea"/>
              </a:rPr>
              <a:t>, những con đường </a:t>
            </a:r>
            <a:r>
              <a:rPr lang="en-US" sz="2800" smtClean="0">
                <a:gradFill>
                  <a:gsLst>
                    <a:gs pos="0">
                      <a:srgbClr val="FE4444"/>
                    </a:gs>
                    <a:gs pos="100000">
                      <a:srgbClr val="832B2B"/>
                    </a:gs>
                  </a:gsLst>
                  <a:lin scaled="0"/>
                </a:gradFill>
                <a:latin typeface="Times New Roman" panose="02020603050405020304" pitchFamily="18" charset="0"/>
                <a:ea typeface="Arial-Rounded" panose="020B0500000000000000" pitchFamily="34" charset="0"/>
                <a:cs typeface="Times New Roman" panose="02020603050405020304" pitchFamily="18" charset="0"/>
                <a:sym typeface="+mn-ea"/>
              </a:rPr>
              <a:t>cao tốc</a:t>
            </a:r>
            <a:r>
              <a:rPr lang="en-US" sz="2800" smtClean="0">
                <a:latin typeface="Times New Roman" panose="02020603050405020304" pitchFamily="18" charset="0"/>
                <a:ea typeface="Arial-Rounded" panose="020B0500000000000000" pitchFamily="34" charset="0"/>
                <a:cs typeface="Times New Roman" panose="02020603050405020304" pitchFamily="18" charset="0"/>
                <a:sym typeface="+mn-ea"/>
              </a:rPr>
              <a:t>, những nhà máy toả khói </a:t>
            </a:r>
            <a:r>
              <a:rPr lang="en-US" sz="2800" smtClean="0">
                <a:gradFill>
                  <a:gsLst>
                    <a:gs pos="0">
                      <a:srgbClr val="FE4444"/>
                    </a:gs>
                    <a:gs pos="100000">
                      <a:srgbClr val="832B2B"/>
                    </a:gs>
                  </a:gsLst>
                  <a:lin scaled="0"/>
                </a:gradFill>
                <a:latin typeface="Times New Roman" panose="02020603050405020304" pitchFamily="18" charset="0"/>
                <a:ea typeface="Arial-Rounded" panose="020B0500000000000000" pitchFamily="34" charset="0"/>
                <a:cs typeface="Times New Roman" panose="02020603050405020304" pitchFamily="18" charset="0"/>
                <a:sym typeface="+mn-ea"/>
              </a:rPr>
              <a:t>mịt mù</a:t>
            </a:r>
            <a:r>
              <a:rPr lang="en-US" sz="2800" smtClean="0">
                <a:latin typeface="Times New Roman" panose="02020603050405020304" pitchFamily="18" charset="0"/>
                <a:ea typeface="Arial-Rounded" panose="020B0500000000000000" pitchFamily="34" charset="0"/>
                <a:cs typeface="Times New Roman" panose="02020603050405020304" pitchFamily="18" charset="0"/>
                <a:sym typeface="+mn-ea"/>
              </a:rPr>
              <a:t>. </a:t>
            </a:r>
            <a:endParaRPr lang="en-US" sz="280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8250">
        <p:blinds dir="vert"/>
      </p:transition>
    </mc:Choice>
    <mc:Fallback>
      <p:transition spd="slow">
        <p:blinds dir="vert"/>
      </p:transition>
    </mc:Fallback>
  </mc:AlternateContent>
  <p:timing>
    <p:tnLst>
      <p:par>
        <p:cTn id="1" dur="indefinite" restart="never" nodeType="tmRoot"/>
      </p:par>
    </p:tnLst>
  </p:timing>
</p:sld>
</file>

<file path=ppt/tags/tag1.xml><?xml version="1.0" encoding="utf-8"?>
<p:tagLst xmlns:p="http://schemas.openxmlformats.org/presentationml/2006/main">
  <p:tag name="KSO_WM_MEDIACOVER_FLAG" val="1"/>
  <p:tag name="KSO_WM_UNIT_MEDIACOVER_BTN_STATE"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4501</Words>
  <Application>WPS Presentation</Application>
  <PresentationFormat>On-screen Show (16:9)</PresentationFormat>
  <Paragraphs>128</Paragraphs>
  <Slides>22</Slides>
  <Notes>9</Notes>
  <HiddenSlides>0</HiddenSlides>
  <MMClips>3</MMClips>
  <ScaleCrop>false</ScaleCrop>
  <HeadingPairs>
    <vt:vector size="8" baseType="variant">
      <vt:variant>
        <vt:lpstr>已用的字体</vt:lpstr>
      </vt:variant>
      <vt:variant>
        <vt:i4>12</vt:i4>
      </vt:variant>
      <vt:variant>
        <vt:lpstr>主题</vt:lpstr>
      </vt:variant>
      <vt:variant>
        <vt:i4>2</vt:i4>
      </vt:variant>
      <vt:variant>
        <vt:lpstr>嵌入 OLE 服务器</vt:lpstr>
      </vt:variant>
      <vt:variant>
        <vt:i4>1</vt:i4>
      </vt:variant>
      <vt:variant>
        <vt:lpstr>幻灯片标题</vt:lpstr>
      </vt:variant>
      <vt:variant>
        <vt:i4>22</vt:i4>
      </vt:variant>
    </vt:vector>
  </HeadingPairs>
  <TitlesOfParts>
    <vt:vector size="37" baseType="lpstr">
      <vt:lpstr>Arial</vt:lpstr>
      <vt:lpstr>SimSun</vt:lpstr>
      <vt:lpstr>Wingdings</vt:lpstr>
      <vt:lpstr>Times New Roman</vt:lpstr>
      <vt:lpstr>Arial-Rounded</vt:lpstr>
      <vt:lpstr>Arial Rounded MT Bold</vt:lpstr>
      <vt:lpstr>Microsoft YaHei</vt:lpstr>
      <vt:lpstr>Arial Unicode MS</vt:lpstr>
      <vt:lpstr>Calibri</vt:lpstr>
      <vt:lpstr>VNI-Avo</vt:lpstr>
      <vt:lpstr>Arial</vt:lpstr>
      <vt:lpstr>Calibri Light</vt:lpstr>
      <vt:lpstr>Office Theme</vt:lpstr>
      <vt:lpstr>1_Office Theme</vt:lpstr>
      <vt:lpstr>Paint.Picture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Giải nghĩa từ khó:</vt:lpstr>
      <vt:lpstr>PowerPoint 演示文稿</vt:lpstr>
      <vt:lpstr>Giải nghĩa từ khó:</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LUONG</cp:lastModifiedBy>
  <cp:revision>353</cp:revision>
  <dcterms:created xsi:type="dcterms:W3CDTF">2020-12-08T15:48:00Z</dcterms:created>
  <dcterms:modified xsi:type="dcterms:W3CDTF">2022-03-25T01:52:37Z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7733AD421C4C4E7082DBC8B0488D90FD</vt:lpwstr>
  </property>
  <property fmtid="{D5CDD505-2E9C-101B-9397-08002B2CF9AE}" pid="3" name="KSOProductBuildVer">
    <vt:lpwstr>1033-11.2.0.11029</vt:lpwstr>
  </property>
</Properties>
</file>