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8" r:id="rId3"/>
    <p:sldId id="441" r:id="rId4"/>
    <p:sldId id="427" r:id="rId5"/>
    <p:sldId id="442" r:id="rId6"/>
    <p:sldId id="426" r:id="rId7"/>
    <p:sldId id="445" r:id="rId8"/>
    <p:sldId id="429" r:id="rId9"/>
    <p:sldId id="436" r:id="rId10"/>
    <p:sldId id="430" r:id="rId11"/>
    <p:sldId id="431" r:id="rId12"/>
    <p:sldId id="432" r:id="rId13"/>
    <p:sldId id="437" r:id="rId14"/>
    <p:sldId id="440" r:id="rId15"/>
    <p:sldId id="423"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47" d="100"/>
          <a:sy n="47" d="100"/>
        </p:scale>
        <p:origin x="740" y="6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655045"/>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err="1">
                <a:solidFill>
                  <a:srgbClr val="FF0066"/>
                </a:solidFill>
                <a:latin typeface="Times New Roman" pitchFamily="18" charset="0"/>
              </a:rPr>
              <a:t>TRƯỜNG</a:t>
            </a:r>
            <a:r>
              <a:rPr lang="en-US" altLang="en-US" sz="3500" b="1" dirty="0">
                <a:solidFill>
                  <a:srgbClr val="FF0066"/>
                </a:solidFill>
                <a:latin typeface="Times New Roman" pitchFamily="18" charset="0"/>
              </a:rPr>
              <a:t> </a:t>
            </a:r>
            <a:r>
              <a:rPr lang="en-US" altLang="en-US" sz="3500" b="1" dirty="0" err="1">
                <a:solidFill>
                  <a:srgbClr val="FF0066"/>
                </a:solidFill>
                <a:latin typeface="Times New Roman" pitchFamily="18" charset="0"/>
              </a:rPr>
              <a:t>TIỂU</a:t>
            </a:r>
            <a:r>
              <a:rPr lang="en-US" altLang="en-US" sz="3500" b="1" dirty="0">
                <a:solidFill>
                  <a:srgbClr val="FF0066"/>
                </a:solidFill>
                <a:latin typeface="Times New Roman" pitchFamily="18" charset="0"/>
              </a:rPr>
              <a:t> </a:t>
            </a:r>
            <a:r>
              <a:rPr lang="en-US" altLang="en-US" sz="3500" b="1" dirty="0" err="1" smtClean="0">
                <a:solidFill>
                  <a:srgbClr val="FF0066"/>
                </a:solidFill>
                <a:latin typeface="Times New Roman" pitchFamily="18" charset="0"/>
              </a:rPr>
              <a:t>HỌC</a:t>
            </a:r>
            <a:r>
              <a:rPr lang="en-US" altLang="en-US" sz="3500" b="1" dirty="0">
                <a:solidFill>
                  <a:srgbClr val="FF0066"/>
                </a:solidFill>
                <a:latin typeface="Times New Roman" pitchFamily="18" charset="0"/>
              </a:rPr>
              <a:t> </a:t>
            </a:r>
            <a:r>
              <a:rPr lang="en-US" altLang="en-US" sz="3500" b="1" dirty="0" err="1" smtClean="0">
                <a:solidFill>
                  <a:srgbClr val="FF0066"/>
                </a:solidFill>
                <a:latin typeface="Times New Roman" pitchFamily="18" charset="0"/>
              </a:rPr>
              <a:t>ĐOÀN</a:t>
            </a:r>
            <a:r>
              <a:rPr lang="en-US" altLang="en-US" sz="3500" b="1" dirty="0" smtClean="0">
                <a:solidFill>
                  <a:srgbClr val="FF0066"/>
                </a:solidFill>
                <a:latin typeface="Times New Roman" pitchFamily="18" charset="0"/>
              </a:rPr>
              <a:t> </a:t>
            </a:r>
            <a:r>
              <a:rPr lang="en-US" altLang="en-US" sz="3500" b="1" dirty="0" err="1" smtClean="0">
                <a:solidFill>
                  <a:srgbClr val="FF0066"/>
                </a:solidFill>
                <a:latin typeface="Times New Roman" pitchFamily="18" charset="0"/>
              </a:rPr>
              <a:t>LẬP</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7552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16: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NGÀY</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EM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4:  Theo em, bạn nhỏ cảm nhận được điều gì qua lời nhắn nhủ của chị ở khổ thơ cuối?</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4177297"/>
          </a:xfrm>
          <a:prstGeom prst="rect">
            <a:avLst/>
          </a:prstGeom>
        </p:spPr>
        <p:txBody>
          <a:bodyPr wrap="square">
            <a:spAutoFit/>
          </a:bodyPr>
          <a:lstStyle/>
          <a:p>
            <a:pPr algn="just">
              <a:lnSpc>
                <a:spcPct val="120000"/>
              </a:lnSpc>
            </a:pP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Người em cảm nhận được niềm vui, niềm xúc động của chị khi em mình được kết nạp vào Đội</a:t>
            </a:r>
            <a:r>
              <a:rPr lang="en-US" sz="3200" b="1">
                <a:solidFill>
                  <a:srgbClr val="0000CC"/>
                </a:solidFill>
                <a:latin typeface="Times New Roman" pitchFamily="18" charset="0"/>
                <a:cs typeface="Times New Roman" pitchFamily="18" charset="0"/>
              </a:rPr>
              <a:t>:</a:t>
            </a:r>
            <a:endParaRPr lang="vi-VN" sz="3200" b="1">
              <a:solidFill>
                <a:srgbClr val="0000CC"/>
              </a:solidFill>
              <a:latin typeface="Times New Roman" pitchFamily="18" charset="0"/>
              <a:cs typeface="Times New Roman" pitchFamily="18" charset="0"/>
            </a:endParaRPr>
          </a:p>
          <a:p>
            <a:pPr algn="just">
              <a:lnSpc>
                <a:spcPct val="120000"/>
              </a:lnSpc>
            </a:pPr>
            <a:r>
              <a:rPr lang="vi-VN" sz="3200" b="1">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41242"/>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712"/>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7018848" y="3442201"/>
            <a:ext cx="8518715" cy="491830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a:solidFill>
                    <a:srgbClr val="FF0000"/>
                  </a:solidFill>
                  <a:latin typeface="Times New Roman" pitchFamily="18" charset="0"/>
                  <a:cs typeface="Times New Roman" pitchFamily="18" charset="0"/>
                </a:rPr>
                <a:t>Bài thơ thể hiện niềm vui, nỗi xúc động, sự đồng cảm của người chị trước ti</a:t>
              </a:r>
              <a:r>
                <a:rPr lang="en-US" sz="3600" b="1" i="1">
                  <a:solidFill>
                    <a:srgbClr val="FF0000"/>
                  </a:solidFill>
                  <a:latin typeface="Times New Roman" pitchFamily="18" charset="0"/>
                  <a:cs typeface="Times New Roman" pitchFamily="18" charset="0"/>
                </a:rPr>
                <a:t>n</a:t>
              </a:r>
              <a:r>
                <a:rPr lang="vi-VN" sz="3600" b="1" i="1">
                  <a:solidFill>
                    <a:srgbClr val="FF0000"/>
                  </a:solidFill>
                  <a:latin typeface="Times New Roman" pitchFamily="18" charset="0"/>
                  <a:cs typeface="Times New Roman" pitchFamily="18" charset="0"/>
                </a:rPr>
                <a:t> em của mình được vào Đội. </a:t>
              </a:r>
              <a:r>
                <a:rPr lang="en-US" sz="3600" b="1" i="1">
                  <a:solidFill>
                    <a:srgbClr val="FF0000"/>
                  </a:solidFill>
                  <a:latin typeface="Times New Roman" pitchFamily="18" charset="0"/>
                  <a:cs typeface="Times New Roman" pitchFamily="18" charset="0"/>
                </a:rPr>
                <a:t>Đồng thời</a:t>
              </a:r>
              <a:r>
                <a:rPr lang="vi-VN" sz="3600" b="1" i="1">
                  <a:solidFill>
                    <a:srgbClr val="FF0000"/>
                  </a:solidFill>
                  <a:latin typeface="Times New Roman" pitchFamily="18" charset="0"/>
                  <a:cs typeface="Times New Roman" pitchFamily="18" charset="0"/>
                </a:rPr>
                <a:t> cũng nói lên cảm xúc của các bạn nhỏ trước sự kiện quan trọng ở lứa tuổi thiếu niên, nhi đồng</a:t>
              </a:r>
              <a:endParaRPr lang="en-US" sz="3600" b="1">
                <a:solidFill>
                  <a:srgbClr val="FF0000"/>
                </a:solidFill>
                <a:latin typeface="Times New Roman" pitchFamily="18" charset="0"/>
                <a:cs typeface="Times New Roman" pitchFamily="18" charset="0"/>
              </a:endParaRPr>
            </a:p>
          </p:txBody>
        </p:sp>
      </p:grpSp>
      <p:sp>
        <p:nvSpPr>
          <p:cNvPr id="39" name="Rectangle 38">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6"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6551" y="3167660"/>
            <a:ext cx="6266968" cy="5078313"/>
          </a:xfrm>
          <a:prstGeom prst="rect">
            <a:avLst/>
          </a:prstGeom>
        </p:spPr>
        <p:txBody>
          <a:bodyPr wrap="square">
            <a:spAutoFit/>
          </a:bodyPr>
          <a:lstStyle/>
          <a:p>
            <a:r>
              <a:rPr lang="vi-VN" sz="3600" b="1">
                <a:solidFill>
                  <a:srgbClr val="0000FF"/>
                </a:solidFill>
                <a:latin typeface="Times New Roman" pitchFamily="18" charset="0"/>
                <a:cs typeface="Times New Roman" pitchFamily="18" charset="0"/>
              </a:rPr>
              <a:t>Màu khăn tuổi thiếu niên</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Suốt đời tươi thắm mãi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Như lời ru vời vợi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Chẳng bao giờ cách </a:t>
            </a:r>
            <a:r>
              <a:rPr lang="vi-VN" sz="3600" b="1" smtClean="0">
                <a:solidFill>
                  <a:srgbClr val="0000FF"/>
                </a:solidFill>
                <a:latin typeface="Times New Roman" pitchFamily="18" charset="0"/>
                <a:cs typeface="Times New Roman" pitchFamily="18" charset="0"/>
              </a:rPr>
              <a:t>xa</a:t>
            </a:r>
            <a:r>
              <a:rPr lang="en-US" sz="3600" b="1" smtClean="0">
                <a:solidFill>
                  <a:srgbClr val="0000FF"/>
                </a:solidFill>
                <a:latin typeface="Times New Roman" pitchFamily="18" charset="0"/>
                <a:cs typeface="Times New Roman" pitchFamily="18" charset="0"/>
              </a:rPr>
              <a:t>.</a:t>
            </a:r>
          </a:p>
          <a:p>
            <a:endParaRPr lang="vi-VN" sz="3600" b="1">
              <a:solidFill>
                <a:srgbClr val="0000FF"/>
              </a:solidFill>
              <a:latin typeface="Times New Roman" pitchFamily="18" charset="0"/>
              <a:cs typeface="Times New Roman" pitchFamily="18" charset="0"/>
            </a:endParaRPr>
          </a:p>
          <a:p>
            <a:r>
              <a:rPr lang="vi-VN" sz="3600" b="1">
                <a:solidFill>
                  <a:srgbClr val="0000FF"/>
                </a:solidFill>
                <a:latin typeface="Times New Roman" pitchFamily="18" charset="0"/>
                <a:cs typeface="Times New Roman" pitchFamily="18" charset="0"/>
              </a:rPr>
              <a:t>Này em, mở cửa ra</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Một trời xanh vẫn đợi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Cánh buồm là tiếng gọi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Mặt biển và dòng </a:t>
            </a:r>
            <a:r>
              <a:rPr lang="vi-VN" sz="3600" b="1" smtClean="0">
                <a:solidFill>
                  <a:srgbClr val="0000FF"/>
                </a:solidFill>
                <a:latin typeface="Times New Roman" pitchFamily="18" charset="0"/>
                <a:cs typeface="Times New Roman" pitchFamily="18" charset="0"/>
              </a:rPr>
              <a:t>sông</a:t>
            </a:r>
            <a:r>
              <a:rPr lang="en-US" sz="3600" b="1" smtClean="0">
                <a:solidFill>
                  <a:srgbClr val="0000FF"/>
                </a:solidFill>
                <a:latin typeface="Times New Roman" pitchFamily="18" charset="0"/>
                <a:cs typeface="Times New Roman" pitchFamily="18" charset="0"/>
              </a:rPr>
              <a:t>.</a:t>
            </a:r>
            <a:endParaRPr lang="vi-VN" sz="3600" b="1">
              <a:solidFill>
                <a:srgbClr val="0000FF"/>
              </a:solidFill>
              <a:latin typeface="Times New Roman" pitchFamily="18" charset="0"/>
              <a:cs typeface="Times New Roman" pitchFamily="18" charset="0"/>
            </a:endParaRPr>
          </a:p>
        </p:txBody>
      </p:sp>
      <p:sp>
        <p:nvSpPr>
          <p:cNvPr id="22" name="Rectangle 21"/>
          <p:cNvSpPr/>
          <p:nvPr/>
        </p:nvSpPr>
        <p:spPr>
          <a:xfrm>
            <a:off x="8497108" y="3147607"/>
            <a:ext cx="6266968" cy="2308324"/>
          </a:xfrm>
          <a:prstGeom prst="rect">
            <a:avLst/>
          </a:prstGeom>
        </p:spPr>
        <p:txBody>
          <a:bodyPr wrap="square">
            <a:spAutoFit/>
          </a:bodyPr>
          <a:lstStyle/>
          <a:p>
            <a:r>
              <a:rPr lang="vi-VN" sz="3600" b="1" smtClean="0">
                <a:solidFill>
                  <a:srgbClr val="0000FF"/>
                </a:solidFill>
                <a:latin typeface="Times New Roman" pitchFamily="18" charset="0"/>
                <a:cs typeface="Times New Roman" pitchFamily="18" charset="0"/>
              </a:rPr>
              <a:t>Nắng </a:t>
            </a:r>
            <a:r>
              <a:rPr lang="vi-VN" sz="3600" b="1">
                <a:solidFill>
                  <a:srgbClr val="0000FF"/>
                </a:solidFill>
                <a:latin typeface="Times New Roman" pitchFamily="18" charset="0"/>
                <a:cs typeface="Times New Roman" pitchFamily="18" charset="0"/>
              </a:rPr>
              <a:t>vườn trưa mênh mông</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Bướm bay như lời hát</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Con tàu là đất nước</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Đưa ta tới bến xa</a:t>
            </a:r>
          </a:p>
        </p:txBody>
      </p:sp>
      <p:sp>
        <p:nvSpPr>
          <p:cNvPr id="13" name="Rectangle 12"/>
          <p:cNvSpPr/>
          <p:nvPr/>
        </p:nvSpPr>
        <p:spPr>
          <a:xfrm>
            <a:off x="1353537" y="3733800"/>
            <a:ext cx="5184582" cy="172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6914" y="6517104"/>
            <a:ext cx="5358354"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97108" y="3781928"/>
            <a:ext cx="5358354"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4216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000"/>
            <a:ext cx="134370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1.</a:t>
            </a:r>
            <a:r>
              <a:rPr lang="vi-VN" sz="3600" b="1" i="1">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Đ</a:t>
            </a:r>
            <a:r>
              <a:rPr lang="vi-VN" sz="3600" b="1" i="1">
                <a:solidFill>
                  <a:srgbClr val="0000CC"/>
                </a:solidFill>
                <a:latin typeface="Times New Roman" pitchFamily="18" charset="0"/>
                <a:cs typeface="Times New Roman" pitchFamily="18" charset="0"/>
              </a:rPr>
              <a:t>ọc các câu đố về đồ dùng học tập hoặc </a:t>
            </a:r>
            <a:r>
              <a:rPr lang="en-US" sz="3600" b="1" i="1">
                <a:solidFill>
                  <a:srgbClr val="0000CC"/>
                </a:solidFill>
                <a:latin typeface="Times New Roman" pitchFamily="18" charset="0"/>
                <a:cs typeface="Times New Roman" pitchFamily="18" charset="0"/>
              </a:rPr>
              <a:t>những</a:t>
            </a:r>
            <a:r>
              <a:rPr lang="vi-VN" sz="3600" b="1" i="1">
                <a:solidFill>
                  <a:srgbClr val="0000CC"/>
                </a:solidFill>
                <a:latin typeface="Times New Roman" pitchFamily="18" charset="0"/>
                <a:cs typeface="Times New Roman" pitchFamily="18" charset="0"/>
              </a:rPr>
              <a:t> đồ vật khác ở trường</a:t>
            </a:r>
            <a:r>
              <a:rPr lang="en-US" sz="3600" b="1" i="1">
                <a:solidFill>
                  <a:srgbClr val="0000CC"/>
                </a:solidFill>
                <a:latin typeface="Times New Roman" pitchFamily="18" charset="0"/>
                <a:cs typeface="Times New Roman" pitchFamily="18" charset="0"/>
              </a:rPr>
              <a:t>, viết phiếu đọc sách theo mẫu: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169B7DD-0796-5DD5-8B19-AEDC38931E10}"/>
              </a:ext>
            </a:extLst>
          </p:cNvPr>
          <p:cNvPicPr>
            <a:picLocks noChangeAspect="1"/>
          </p:cNvPicPr>
          <p:nvPr/>
        </p:nvPicPr>
        <p:blipFill>
          <a:blip r:embed="rId2"/>
          <a:stretch>
            <a:fillRect/>
          </a:stretch>
        </p:blipFill>
        <p:spPr>
          <a:xfrm>
            <a:off x="612775" y="3803837"/>
            <a:ext cx="14688343" cy="5190590"/>
          </a:xfrm>
          <a:prstGeom prst="rect">
            <a:avLst/>
          </a:prstGeom>
        </p:spPr>
      </p:pic>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147232150"/>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Rectangle 21"/>
          <p:cNvSpPr/>
          <p:nvPr/>
        </p:nvSpPr>
        <p:spPr>
          <a:xfrm>
            <a:off x="1406913" y="25908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a:t>
            </a:r>
            <a:r>
              <a:rPr lang="en-US" sz="3600" b="1" i="1">
                <a:solidFill>
                  <a:srgbClr val="0000CC"/>
                </a:solidFill>
                <a:latin typeface="Times New Roman" pitchFamily="18" charset="0"/>
                <a:cs typeface="Times New Roman" pitchFamily="18" charset="0"/>
              </a:rPr>
              <a:t>. </a:t>
            </a:r>
            <a:r>
              <a:rPr lang="vi-VN" sz="3600" b="1" i="1">
                <a:solidFill>
                  <a:srgbClr val="0000CC"/>
                </a:solidFill>
                <a:latin typeface="Times New Roman" pitchFamily="18" charset="0"/>
                <a:cs typeface="Times New Roman" pitchFamily="18" charset="0"/>
              </a:rPr>
              <a:t>Chia sẻ với bạn bè câu đố em tìm được và cùng bạn giải câu đố đó.</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1406914" y="2030031"/>
            <a:ext cx="4216805" cy="646331"/>
            <a:chOff x="1508918" y="1888664"/>
            <a:chExt cx="8733709" cy="1083059"/>
          </a:xfrm>
        </p:grpSpPr>
        <p:sp>
          <p:nvSpPr>
            <p:cNvPr id="21" name="Rectangle 20"/>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a:extLst>
              <a:ext uri="{FF2B5EF4-FFF2-40B4-BE49-F238E27FC236}">
                <a16:creationId xmlns:a16="http://schemas.microsoft.com/office/drawing/2014/main" id="{C324FECE-CDC8-3495-35FD-A80765052E91}"/>
              </a:ext>
            </a:extLst>
          </p:cNvPr>
          <p:cNvPicPr>
            <a:picLocks noChangeAspect="1"/>
          </p:cNvPicPr>
          <p:nvPr/>
        </p:nvPicPr>
        <p:blipFill>
          <a:blip r:embed="rId2"/>
          <a:stretch>
            <a:fillRect/>
          </a:stretch>
        </p:blipFill>
        <p:spPr>
          <a:xfrm>
            <a:off x="1661319" y="3277818"/>
            <a:ext cx="13487400" cy="5561382"/>
          </a:xfrm>
          <a:prstGeom prst="rect">
            <a:avLst/>
          </a:prstGeom>
        </p:spPr>
      </p:pic>
      <p:sp>
        <p:nvSpPr>
          <p:cNvPr id="2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6" name="Picture 5" descr="Text&#10;&#10;Description automatically generated">
            <a:extLst>
              <a:ext uri="{FF2B5EF4-FFF2-40B4-BE49-F238E27FC236}">
                <a16:creationId xmlns:a16="http://schemas.microsoft.com/office/drawing/2014/main" id="{B0DB90A7-92BF-2FBD-8D34-E7E7B7F3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524000"/>
            <a:ext cx="15392400" cy="6937857"/>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400" cy="8649778"/>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7122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3"/>
            <a:ext cx="16370778" cy="9208827"/>
          </a:xfrm>
          <a:prstGeom prst="rect">
            <a:avLst/>
          </a:prstGeom>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50558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042319" y="1752600"/>
            <a:ext cx="10972800" cy="5121402"/>
          </a:xfrm>
          <a:prstGeom prst="rect">
            <a:avLst/>
          </a:prstGeom>
        </p:spPr>
        <p:txBody>
          <a:bodyPr wrap="square">
            <a:spAutoFit/>
          </a:bodyPr>
          <a:lstStyle/>
          <a:p>
            <a:r>
              <a:rPr lang="vi-VN" sz="3600" b="1" dirty="0" smtClean="0">
                <a:solidFill>
                  <a:srgbClr val="FF0000"/>
                </a:solidFill>
                <a:latin typeface="Times New Roman" pitchFamily="18" charset="0"/>
                <a:cs typeface="Times New Roman" pitchFamily="18" charset="0"/>
              </a:rPr>
              <a:t>Câu </a:t>
            </a:r>
            <a:r>
              <a:rPr lang="vi-VN" sz="3600" b="1" dirty="0">
                <a:solidFill>
                  <a:srgbClr val="FF0000"/>
                </a:solidFill>
                <a:latin typeface="Times New Roman" pitchFamily="18" charset="0"/>
                <a:cs typeface="Times New Roman" pitchFamily="18" charset="0"/>
              </a:rPr>
              <a:t>1: Theo em chị muốn nói gì qua 2 câu thơ sau:</a:t>
            </a:r>
          </a:p>
          <a:p>
            <a:pPr algn="just"/>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Màu khăn đỏ dắt em</a:t>
            </a:r>
          </a:p>
          <a:p>
            <a:pPr algn="just"/>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Bước qua thời thơ dại.</a:t>
            </a:r>
          </a:p>
          <a:p>
            <a:pPr algn="just">
              <a:lnSpc>
                <a:spcPct val="120000"/>
              </a:lnSpc>
              <a:spcBef>
                <a:spcPts val="1200"/>
              </a:spcBef>
            </a:pP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a</a:t>
            </a:r>
            <a:r>
              <a:rPr lang="vi-VN" sz="3600" b="1" dirty="0">
                <a:solidFill>
                  <a:srgbClr val="FF0000"/>
                </a:solidFill>
                <a:latin typeface="Times New Roman" pitchFamily="18" charset="0"/>
                <a:cs typeface="Times New Roman" pitchFamily="18" charset="0"/>
              </a:rPr>
              <a:t>. Đeo khăn quàng đỏ sẽ giúp em khôn lớn</a:t>
            </a:r>
          </a:p>
          <a:p>
            <a:pPr algn="just">
              <a:lnSpc>
                <a:spcPct val="120000"/>
              </a:lnSpc>
            </a:pP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b</a:t>
            </a:r>
            <a:r>
              <a:rPr lang="vi-VN" sz="3600" b="1" dirty="0">
                <a:solidFill>
                  <a:srgbClr val="FF0000"/>
                </a:solidFill>
                <a:latin typeface="Times New Roman" pitchFamily="18" charset="0"/>
                <a:cs typeface="Times New Roman" pitchFamily="18" charset="0"/>
              </a:rPr>
              <a:t>. Em trưởng thành hơn khi được kết nạp vào đội.</a:t>
            </a:r>
          </a:p>
          <a:p>
            <a:pPr algn="just">
              <a:lnSpc>
                <a:spcPct val="120000"/>
              </a:lnSpc>
            </a:pPr>
            <a:r>
              <a:rPr lang="en-US" sz="3600" b="1" dirty="0" smtClean="0">
                <a:solidFill>
                  <a:srgbClr val="FF0000"/>
                </a:solidFill>
                <a:latin typeface="Times New Roman" pitchFamily="18" charset="0"/>
                <a:cs typeface="Times New Roman" pitchFamily="18" charset="0"/>
              </a:rPr>
              <a:t>     </a:t>
            </a:r>
            <a:r>
              <a:rPr lang="vi-VN" sz="3600" b="1" dirty="0" smtClean="0">
                <a:solidFill>
                  <a:srgbClr val="FF0000"/>
                </a:solidFill>
                <a:latin typeface="Times New Roman" pitchFamily="18" charset="0"/>
                <a:cs typeface="Times New Roman" pitchFamily="18" charset="0"/>
              </a:rPr>
              <a:t>c</a:t>
            </a:r>
            <a:r>
              <a:rPr lang="vi-VN"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Chiếc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quàng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đỏ</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công</a:t>
            </a:r>
            <a:r>
              <a:rPr lang="vi-VN" sz="3600" b="1" dirty="0" smtClean="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a:p>
            <a:pPr algn="just"/>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2">
                                            <p:txEl>
                                              <p:pRg st="4" end="4"/>
                                            </p:txEl>
                                          </p:spTgt>
                                        </p:tgtEl>
                                        <p:attrNameLst>
                                          <p:attrName>style.color</p:attrName>
                                        </p:attrNameLst>
                                      </p:cBhvr>
                                      <p:by>
                                        <p:hsl h="7200000" s="0" l="0"/>
                                      </p:by>
                                    </p:animClr>
                                    <p:animClr clrSpc="hsl" dir="cw">
                                      <p:cBhvr>
                                        <p:cTn id="12" dur="500" fill="hold"/>
                                        <p:tgtEl>
                                          <p:spTgt spid="42">
                                            <p:txEl>
                                              <p:pRg st="4" end="4"/>
                                            </p:txEl>
                                          </p:spTgt>
                                        </p:tgtEl>
                                        <p:attrNameLst>
                                          <p:attrName>fillcolor</p:attrName>
                                        </p:attrNameLst>
                                      </p:cBhvr>
                                      <p:by>
                                        <p:hsl h="7200000" s="0" l="0"/>
                                      </p:by>
                                    </p:animClr>
                                    <p:animClr clrSpc="hsl" dir="cw">
                                      <p:cBhvr>
                                        <p:cTn id="13" dur="500" fill="hold"/>
                                        <p:tgtEl>
                                          <p:spTgt spid="42">
                                            <p:txEl>
                                              <p:pRg st="4" end="4"/>
                                            </p:txEl>
                                          </p:spTgt>
                                        </p:tgtEl>
                                        <p:attrNameLst>
                                          <p:attrName>stroke.color</p:attrName>
                                        </p:attrNameLst>
                                      </p:cBhvr>
                                      <p:by>
                                        <p:hsl h="7200000" s="0" l="0"/>
                                      </p:by>
                                    </p:animClr>
                                    <p:set>
                                      <p:cBhvr>
                                        <p:cTn id="14" dur="500" fill="hold"/>
                                        <p:tgtEl>
                                          <p:spTgt spid="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93001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959687" y="2506250"/>
            <a:ext cx="8823513"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2: Chi tiết nào cho thấy chiếc khăn quàng gắn bó thân thương với nguời đội viên?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943392" y="4133165"/>
            <a:ext cx="8891126" cy="4687886"/>
          </a:xfrm>
          <a:prstGeom prst="rect">
            <a:avLst/>
          </a:prstGeom>
        </p:spPr>
        <p:txBody>
          <a:bodyPr wrap="square">
            <a:spAutoFit/>
          </a:bodyPr>
          <a:lstStyle/>
          <a:p>
            <a:pPr algn="just">
              <a:lnSpc>
                <a:spcPct val="120000"/>
              </a:lnSpc>
            </a:pPr>
            <a:r>
              <a:rPr lang="nl-NL" sz="32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Những chi tiết nào cho thấy chiếc khăn quàng gắn bó thân thương với nguời đội viên là:</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Màu khăn tuổi thiếu niên</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Suốt đời tươi thăm mãi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Như lời ru vời vợi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Chẳng bao giờ cách xa.</a:t>
            </a: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556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3: Người chị đã chia sẻ với em niềm vui, mơ ước của người đội viên qua hình ảnh nào?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3949223"/>
          </a:xfrm>
          <a:prstGeom prst="rect">
            <a:avLst/>
          </a:prstGeom>
        </p:spPr>
        <p:txBody>
          <a:bodyPr wrap="square">
            <a:spAutoFit/>
          </a:bodyPr>
          <a:lstStyle/>
          <a:p>
            <a:pPr algn="just">
              <a:lnSpc>
                <a:spcPct val="120000"/>
              </a:lnSpc>
            </a:pPr>
            <a:r>
              <a:rPr lang="nl-NL" sz="36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Những hình ảnh thơ diễn tả niềm vui, mơ ước của người đội viên.</a:t>
            </a:r>
          </a:p>
          <a:p>
            <a:pPr algn="just">
              <a:lnSpc>
                <a:spcPct val="120000"/>
              </a:lnSpc>
            </a:pPr>
            <a:r>
              <a:rPr lang="vi-VN" sz="2800" b="1">
                <a:solidFill>
                  <a:srgbClr val="0000CC"/>
                </a:solidFill>
                <a:latin typeface="Times New Roman" pitchFamily="18" charset="0"/>
                <a:cs typeface="Times New Roman" pitchFamily="18" charset="0"/>
              </a:rPr>
              <a:t> Này em, mở cửa ra</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Cánh buồm là tiếng gọi</a:t>
            </a:r>
          </a:p>
          <a:p>
            <a:pPr algn="just">
              <a:lnSpc>
                <a:spcPct val="120000"/>
              </a:lnSpc>
            </a:pPr>
            <a:r>
              <a:rPr lang="vi-VN" sz="2800" b="1">
                <a:solidFill>
                  <a:srgbClr val="0000CC"/>
                </a:solidFill>
                <a:latin typeface="Times New Roman" pitchFamily="18" charset="0"/>
                <a:cs typeface="Times New Roman" pitchFamily="18" charset="0"/>
              </a:rPr>
              <a:t>Nắng vườn trưa mênh mông</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Con tàu là đất nước</a:t>
            </a:r>
            <a:endParaRPr lang="en-US" sz="2800" b="1">
              <a:solidFill>
                <a:srgbClr val="0000CC"/>
              </a:solidFill>
              <a:latin typeface="Times New Roman" pitchFamily="18" charset="0"/>
              <a:cs typeface="Times New Roman" pitchFamily="18" charset="0"/>
            </a:endParaRPr>
          </a:p>
          <a:p>
            <a:pPr algn="just">
              <a:lnSpc>
                <a:spcPct val="120000"/>
              </a:lnSpc>
            </a:pPr>
            <a:r>
              <a:rPr lang="vi-VN" sz="2800" b="1">
                <a:solidFill>
                  <a:srgbClr val="0000CC"/>
                </a:solidFill>
                <a:latin typeface="Times New Roman" pitchFamily="18" charset="0"/>
                <a:cs typeface="Times New Roman" pitchFamily="18" charset="0"/>
              </a:rPr>
              <a:t> Một trời xanh vẫn đợi</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Mặt biển và dòng sông.</a:t>
            </a:r>
          </a:p>
          <a:p>
            <a:pPr algn="just">
              <a:lnSpc>
                <a:spcPct val="120000"/>
              </a:lnSpc>
            </a:pPr>
            <a:r>
              <a:rPr lang="vi-VN" sz="2800" b="1">
                <a:solidFill>
                  <a:srgbClr val="0000CC"/>
                </a:solidFill>
                <a:latin typeface="Times New Roman" pitchFamily="18" charset="0"/>
                <a:cs typeface="Times New Roman" pitchFamily="18" charset="0"/>
              </a:rPr>
              <a:t>Bướm bay như lời hát </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Đưa ta tới bến xa...</a:t>
            </a:r>
          </a:p>
          <a:p>
            <a:pPr algn="just">
              <a:lnSpc>
                <a:spcPct val="120000"/>
              </a:lnSpc>
            </a:pP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7376660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9903</TotalTime>
  <Words>744</Words>
  <Application>Microsoft Office PowerPoint</Application>
  <PresentationFormat>Custom</PresentationFormat>
  <Paragraphs>99</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Dell</cp:lastModifiedBy>
  <cp:revision>1015</cp:revision>
  <dcterms:created xsi:type="dcterms:W3CDTF">2008-09-09T22:52:10Z</dcterms:created>
  <dcterms:modified xsi:type="dcterms:W3CDTF">2024-10-29T09:28:33Z</dcterms:modified>
</cp:coreProperties>
</file>