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474" r:id="rId4"/>
    <p:sldId id="258" r:id="rId5"/>
    <p:sldId id="449" r:id="rId6"/>
    <p:sldId id="475" r:id="rId7"/>
    <p:sldId id="470" r:id="rId8"/>
    <p:sldId id="362" r:id="rId9"/>
    <p:sldId id="439" r:id="rId10"/>
    <p:sldId id="462" r:id="rId11"/>
    <p:sldId id="440" r:id="rId12"/>
    <p:sldId id="477" r:id="rId13"/>
    <p:sldId id="478" r:id="rId14"/>
    <p:sldId id="447" r:id="rId15"/>
    <p:sldId id="463" r:id="rId16"/>
    <p:sldId id="465" r:id="rId17"/>
    <p:sldId id="454" r:id="rId18"/>
    <p:sldId id="459" r:id="rId19"/>
    <p:sldId id="444" r:id="rId20"/>
    <p:sldId id="445" r:id="rId21"/>
    <p:sldId id="468" r:id="rId22"/>
    <p:sldId id="472" r:id="rId23"/>
    <p:sldId id="460" r:id="rId24"/>
    <p:sldId id="45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2807" autoAdjust="0"/>
  </p:normalViewPr>
  <p:slideViewPr>
    <p:cSldViewPr snapToGrid="0">
      <p:cViewPr varScale="1">
        <p:scale>
          <a:sx n="81" d="100"/>
          <a:sy n="81" d="100"/>
        </p:scale>
        <p:origin x="9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0D388-C438-4FF2-8E3C-21CFFC188FA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E3D2A-DDD1-478A-B3F5-424C4A7468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90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30AF2-F2D2-446A-A020-544F3287879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26F1C-99DA-4576-8072-6D09D9389D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60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2296-FF39-4074-8893-01879ED514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3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CD3A0-002E-4139-B067-CB99269DBD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6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696CA-00FE-4F0C-825B-B849DD91273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3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04825B-E175-407D-8245-8A8650F291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6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993F0-9334-4832-BF61-699966E7F3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78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5B6771-FA77-4FF9-9670-68FB6B60E8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61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33F55-9A60-475C-85BB-237617C846C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62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0D388-C438-4FF2-8E3C-21CFFC188FA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58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E3D2A-DDD1-478A-B3F5-424C4A7468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473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30AF2-F2D2-446A-A020-544F3287879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375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26F1C-99DA-4576-8072-6D09D9389D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9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2296-FF39-4074-8893-01879ED514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77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CD3A0-002E-4139-B067-CB99269DBD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56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696CA-00FE-4F0C-825B-B849DD91273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3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04825B-E175-407D-8245-8A8650F291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71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993F0-9334-4832-BF61-699966E7F3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63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5B6771-FA77-4FF9-9670-68FB6B60E8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92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33F55-9A60-475C-85BB-237617C846C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4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AE3AD-D14F-44E6-852A-F096B3F6C00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7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AE3AD-D14F-44E6-852A-F096B3F6C00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1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3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6324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smtClean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057400" y="3276600"/>
            <a:ext cx="4953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VŨ THỊ HÀI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2438400" y="1905000"/>
            <a:ext cx="44958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Mĩ thuật</a:t>
            </a:r>
          </a:p>
        </p:txBody>
      </p:sp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>
            <a:off x="1143000" y="3962400"/>
            <a:ext cx="6934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Lập</a:t>
            </a:r>
            <a:endParaRPr kumimoji="0" lang="en-US" sz="3600" b="0" i="0" u="none" strike="noStrike" kern="1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37"/>
            <a:ext cx="9144000" cy="6979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7921" y="1128156"/>
            <a:ext cx="7712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0070C0"/>
                </a:solidFill>
              </a:rPr>
              <a:t>+ Bức tranh nào có gam màu nóng?</a:t>
            </a:r>
          </a:p>
          <a:p>
            <a:r>
              <a:rPr lang="vi-VN" sz="3600">
                <a:solidFill>
                  <a:srgbClr val="0070C0"/>
                </a:solidFill>
              </a:rPr>
              <a:t>+ Bức tranh nào có gam màu lạnh</a:t>
            </a:r>
            <a:r>
              <a:rPr lang="vi-VN" sz="3600" smtClean="0">
                <a:solidFill>
                  <a:srgbClr val="0070C0"/>
                </a:solidFill>
              </a:rPr>
              <a:t>?</a:t>
            </a:r>
          </a:p>
          <a:p>
            <a:r>
              <a:rPr lang="vi-VN" sz="3600" smtClean="0">
                <a:solidFill>
                  <a:srgbClr val="0070C0"/>
                </a:solidFill>
              </a:rPr>
              <a:t>+ Màu lạnh trong bức tranh được kết hợp từ những màu nào?</a:t>
            </a:r>
          </a:p>
          <a:p>
            <a:r>
              <a:rPr lang="vi-VN" sz="3600" smtClean="0">
                <a:solidFill>
                  <a:srgbClr val="0070C0"/>
                </a:solidFill>
              </a:rPr>
              <a:t>+ Màu nóng được kết hợp từ những màu nào?</a:t>
            </a:r>
          </a:p>
          <a:p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66"/>
            <a:ext cx="9144000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04859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6" y="780802"/>
            <a:ext cx="7143749" cy="23275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3948546"/>
            <a:ext cx="7143750" cy="22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5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9809" y="750628"/>
            <a:ext cx="729141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+mj-lt"/>
              </a:rPr>
              <a:t>                        Ghi nhớ</a:t>
            </a:r>
          </a:p>
          <a:p>
            <a:r>
              <a:rPr lang="vi-VN" sz="360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3200" smtClean="0">
                <a:solidFill>
                  <a:srgbClr val="0070C0"/>
                </a:solidFill>
                <a:latin typeface="+mj-lt"/>
              </a:rPr>
              <a:t>Trong </a:t>
            </a:r>
            <a:r>
              <a:rPr lang="vi-VN" sz="3200">
                <a:solidFill>
                  <a:srgbClr val="0070C0"/>
                </a:solidFill>
                <a:latin typeface="+mj-lt"/>
              </a:rPr>
              <a:t>tác phẩm hội họa, gam màu nóng thường được taọ ra từ những màu như: đỏ, da cam, vàng, nâu đỏ, nâu vàng,....gợi liên tưởng về sự ấm áp vui vẻ.</a:t>
            </a:r>
          </a:p>
          <a:p>
            <a:r>
              <a:rPr lang="vi-VN" sz="32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smtClean="0">
                <a:solidFill>
                  <a:srgbClr val="0070C0"/>
                </a:solidFill>
                <a:latin typeface="+mj-lt"/>
              </a:rPr>
              <a:t>     Gam </a:t>
            </a:r>
            <a:r>
              <a:rPr lang="vi-VN" sz="3200">
                <a:solidFill>
                  <a:srgbClr val="0070C0"/>
                </a:solidFill>
                <a:latin typeface="+mj-lt"/>
              </a:rPr>
              <a:t>màu lạnh thường được tạo ra từ những màu xanh như: xanh lam, xanh tím, xanh lá cây, tím than, xanh da trời,....gợi liên tưởng về sự mát mẻ, nhẹ nhàng.</a:t>
            </a:r>
            <a:endParaRPr lang="en-US" sz="320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81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6" y="3683000"/>
            <a:ext cx="3689987" cy="273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5" y="533369"/>
            <a:ext cx="3634770" cy="273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5" y="3581400"/>
            <a:ext cx="3664586" cy="266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1052830" y="208915"/>
            <a:ext cx="2890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2. CÁCH THỰC HIỆN</a:t>
            </a:r>
          </a:p>
        </p:txBody>
      </p:sp>
      <p:sp>
        <p:nvSpPr>
          <p:cNvPr id="7" name="Rectangles 6"/>
          <p:cNvSpPr/>
          <p:nvPr/>
        </p:nvSpPr>
        <p:spPr>
          <a:xfrm rot="10800000" flipV="1">
            <a:off x="213995" y="1066800"/>
            <a:ext cx="372935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>
                <a:solidFill>
                  <a:schemeClr val="accent4"/>
                </a:solidFill>
                <a:effectLst/>
              </a:rPr>
              <a:t>Chọn phong cảnh em sẽ vẽ.</a:t>
            </a:r>
          </a:p>
        </p:txBody>
      </p:sp>
    </p:spTree>
    <p:extLst>
      <p:ext uri="{BB962C8B-B14F-4D97-AF65-F5344CB8AC3E}">
        <p14:creationId xmlns:p14="http://schemas.microsoft.com/office/powerpoint/2010/main" val="192262901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ài 3: Vẽ tranh – Phong cảnh mùa hè - HocDot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" y="1143634"/>
            <a:ext cx="433493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34440" y="152400"/>
            <a:ext cx="440436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Một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số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bài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tham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khảo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126" name="Picture 6" descr="Vẽ tranh đề tài tự chọn tự do đơn giản nhất cho học si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1028700"/>
            <a:ext cx="4402666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71265"/>
            <a:ext cx="4334932" cy="24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3582034"/>
            <a:ext cx="4402665" cy="275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379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3201194"/>
            <a:ext cx="2857500" cy="160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04"/>
            <a:ext cx="9143999" cy="67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386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7922" y="1733266"/>
            <a:ext cx="74516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smtClean="0">
                <a:solidFill>
                  <a:srgbClr val="0070C0"/>
                </a:solidFill>
              </a:rPr>
              <a:t>Thể hiện: </a:t>
            </a:r>
            <a:r>
              <a:rPr lang="en-US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vi-VN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  <a:r>
              <a:rPr lang="en-US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đề tài cảnh đẹp quê hương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thích.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35" y="1054352"/>
            <a:ext cx="2089213" cy="2880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550" y="1811782"/>
            <a:ext cx="2089213" cy="2880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665" y="2569212"/>
            <a:ext cx="2089213" cy="28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81330"/>
            <a:ext cx="10408285" cy="7354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s 6"/>
          <p:cNvSpPr/>
          <p:nvPr/>
        </p:nvSpPr>
        <p:spPr>
          <a:xfrm>
            <a:off x="352425" y="833755"/>
            <a:ext cx="66497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altLang="zh-CN" sz="96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Brush Script MT" panose="03060802040406070304" charset="0"/>
              </a:rPr>
              <a:t>Trân trọng cảm ơn </a:t>
            </a:r>
            <a:endParaRPr lang="en-US" altLang="zh-CN" sz="9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Brush Script MT" panose="0306080204040607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916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ên Lã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1109"/>
            <a:ext cx="9152890" cy="59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696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170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Quê Hương Tươi Đẹp - Nhạc Thiếu Nhi H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63" y="1342299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7588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2819400" y="812800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sng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76102" y="1098550"/>
            <a:ext cx="8686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3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CẢNH</a:t>
            </a:r>
            <a:r>
              <a:rPr kumimoji="0" lang="vi-VN" altLang="en-US" sz="24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ĐẸP QUÊ HƯƠNG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TIẾT </a:t>
            </a:r>
            <a:r>
              <a:rPr lang="vi-VN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)</a:t>
            </a: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381000" y="130175"/>
            <a:ext cx="822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lang="vi-VN" altLang="en-US" sz="2800" noProof="0">
                <a:solidFill>
                  <a:srgbClr val="C00000"/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2800" smtClean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ngày </a:t>
            </a:r>
            <a:r>
              <a:rPr lang="vi-VN" altLang="en-US" sz="2800" smtClean="0">
                <a:solidFill>
                  <a:srgbClr val="C00000"/>
                </a:solidFill>
                <a:latin typeface="Times New Roman" panose="02020603050405020304" pitchFamily="18" charset="0"/>
              </a:rPr>
              <a:t>22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tháng </a:t>
            </a:r>
            <a:r>
              <a:rPr lang="vi-VN" altLang="en-US" sz="2800" smtClean="0">
                <a:solidFill>
                  <a:srgbClr val="C00000"/>
                </a:solidFill>
                <a:latin typeface="Times New Roman" panose="02020603050405020304" pitchFamily="18" charset="0"/>
              </a:rPr>
              <a:t>10</a:t>
            </a:r>
            <a:r>
              <a:rPr kumimoji="0" lang="vi-V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</a:t>
            </a:r>
            <a:r>
              <a:rPr kumimoji="0" lang="vi-V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</a:t>
            </a: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581400" y="574675"/>
            <a:ext cx="3581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Mĩ thuật  lớp </a:t>
            </a:r>
            <a:r>
              <a:rPr kumimoji="0" lang="vi-VN" alt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altLang="en-US" sz="2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EEE26-0C7C-8CAC-7D56-279CA887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1566820"/>
            <a:ext cx="8030817" cy="37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54"/>
            <a:ext cx="8934994" cy="6701246"/>
          </a:xfrm>
        </p:spPr>
      </p:pic>
    </p:spTree>
    <p:extLst>
      <p:ext uri="{BB962C8B-B14F-4D97-AF65-F5344CB8AC3E}">
        <p14:creationId xmlns:p14="http://schemas.microsoft.com/office/powerpoint/2010/main" val="335429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66"/>
            <a:ext cx="9144000" cy="6740434"/>
          </a:xfrm>
        </p:spPr>
      </p:pic>
    </p:spTree>
    <p:extLst>
      <p:ext uri="{BB962C8B-B14F-4D97-AF65-F5344CB8AC3E}">
        <p14:creationId xmlns:p14="http://schemas.microsoft.com/office/powerpoint/2010/main" val="12409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2683</TotalTime>
  <Words>212</Words>
  <Application>Microsoft Office PowerPoint</Application>
  <PresentationFormat>On-screen Show (4:3)</PresentationFormat>
  <Paragraphs>19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.VnTime</vt:lpstr>
      <vt:lpstr>等线</vt:lpstr>
      <vt:lpstr>Arial</vt:lpstr>
      <vt:lpstr>Brush Script MT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223</cp:revision>
  <dcterms:created xsi:type="dcterms:W3CDTF">2021-01-29T04:19:07Z</dcterms:created>
  <dcterms:modified xsi:type="dcterms:W3CDTF">2024-10-22T07:47:39Z</dcterms:modified>
</cp:coreProperties>
</file>