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86" r:id="rId2"/>
    <p:sldId id="387" r:id="rId3"/>
    <p:sldId id="390" r:id="rId4"/>
    <p:sldId id="389" r:id="rId5"/>
    <p:sldId id="399" r:id="rId6"/>
    <p:sldId id="384" r:id="rId7"/>
    <p:sldId id="397" r:id="rId8"/>
    <p:sldId id="398" r:id="rId9"/>
    <p:sldId id="382" r:id="rId10"/>
    <p:sldId id="392" r:id="rId11"/>
    <p:sldId id="396" r:id="rId12"/>
    <p:sldId id="385" r:id="rId13"/>
    <p:sldId id="391" r:id="rId14"/>
    <p:sldId id="395" r:id="rId15"/>
    <p:sldId id="381" r:id="rId16"/>
    <p:sldId id="379" r:id="rId17"/>
    <p:sldId id="39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660"/>
  </p:normalViewPr>
  <p:slideViewPr>
    <p:cSldViewPr snapToGrid="0">
      <p:cViewPr varScale="1">
        <p:scale>
          <a:sx n="73" d="100"/>
          <a:sy n="73" d="100"/>
        </p:scale>
        <p:origin x="696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353291"/>
            <a:ext cx="9143999" cy="1246909"/>
          </a:xfrm>
        </p:spPr>
        <p:txBody>
          <a:bodyPr>
            <a:normAutofit fontScale="90000"/>
          </a:bodyPr>
          <a:lstStyle/>
          <a:p>
            <a:pPr>
              <a:spcBef>
                <a:spcPct val="50000"/>
              </a:spcBef>
            </a:pPr>
            <a:r>
              <a:rPr lang="vi-VN" sz="3600" dirty="0" smtClean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vi-VN" sz="3600" dirty="0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vi-VN" sz="3600" smtClean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vi-VN" sz="3600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</a:rPr>
              <a:t>TRƯỜNG TIỂU </a:t>
            </a:r>
            <a:r>
              <a:rPr lang="vi-VN" sz="3600" b="1" smtClean="0">
                <a:solidFill>
                  <a:srgbClr val="002060"/>
                </a:solidFill>
                <a:latin typeface="Times New Roman" pitchFamily="18" charset="0"/>
              </a:rPr>
              <a:t>HỌC ĐOÀN LẬP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en-US" b="1" dirty="0" smtClean="0">
                <a:solidFill>
                  <a:srgbClr val="002060"/>
                </a:solidFill>
                <a:latin typeface="Times New Roman" pitchFamily="18" charset="0"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059873"/>
            <a:ext cx="8991600" cy="320732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vi-VN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 </a:t>
            </a:r>
            <a:r>
              <a:rPr lang="vi-VN" sz="3200" smtClean="0">
                <a:latin typeface="+mj-lt"/>
              </a:rPr>
              <a:t>Thứ </a:t>
            </a:r>
            <a:r>
              <a:rPr lang="vi-VN" sz="3200" smtClean="0">
                <a:latin typeface="+mj-lt"/>
              </a:rPr>
              <a:t>Hai</a:t>
            </a:r>
            <a:r>
              <a:rPr lang="vi-VN" sz="3200" smtClean="0">
                <a:latin typeface="+mj-lt"/>
              </a:rPr>
              <a:t> </a:t>
            </a:r>
            <a:r>
              <a:rPr lang="vi-VN" sz="3200" smtClean="0">
                <a:latin typeface="+mj-lt"/>
              </a:rPr>
              <a:t>ngày </a:t>
            </a:r>
            <a:r>
              <a:rPr lang="vi-VN" sz="3200" smtClean="0">
                <a:latin typeface="+mj-lt"/>
              </a:rPr>
              <a:t>21 </a:t>
            </a:r>
            <a:r>
              <a:rPr lang="vi-VN" sz="3200" smtClean="0">
                <a:latin typeface="+mj-lt"/>
              </a:rPr>
              <a:t>tháng 8 năm 2023</a:t>
            </a:r>
          </a:p>
          <a:p>
            <a:pPr>
              <a:spcBef>
                <a:spcPts val="0"/>
              </a:spcBef>
              <a:defRPr/>
            </a:pPr>
            <a:r>
              <a:rPr lang="vi-VN" sz="3200" smtClean="0">
                <a:latin typeface="+mj-lt"/>
              </a:rPr>
              <a:t>Môn : Mĩ thuật</a:t>
            </a:r>
          </a:p>
          <a:p>
            <a:pPr>
              <a:spcBef>
                <a:spcPts val="0"/>
              </a:spcBef>
              <a:defRPr/>
            </a:pPr>
            <a:endParaRPr lang="en-US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29000" y="4267200"/>
            <a:ext cx="4724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2800" b="1" i="1" dirty="0" smtClean="0">
                <a:solidFill>
                  <a:srgbClr val="002060"/>
                </a:solidFill>
                <a:latin typeface="Times New Roman" pitchFamily="18" charset="0"/>
              </a:rPr>
              <a:t>      GV</a:t>
            </a:r>
            <a:r>
              <a:rPr lang="vi-VN" sz="2800" b="1" i="1" smtClean="0">
                <a:solidFill>
                  <a:srgbClr val="002060"/>
                </a:solidFill>
                <a:latin typeface="Times New Roman" pitchFamily="18" charset="0"/>
              </a:rPr>
              <a:t>: Vũ Thị Hài</a:t>
            </a:r>
            <a:endParaRPr lang="en-US" sz="2800" b="1" i="1" dirty="0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4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8293" y="0"/>
            <a:ext cx="2701780" cy="1325563"/>
          </a:xfrm>
        </p:spPr>
        <p:txBody>
          <a:bodyPr>
            <a:norm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</a:rPr>
              <a:t>Vận dụng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85227" y="2952925"/>
            <a:ext cx="8439324" cy="2661976"/>
          </a:xfrm>
        </p:spPr>
        <p:txBody>
          <a:bodyPr/>
          <a:lstStyle/>
          <a:p>
            <a:pPr marL="0" indent="0">
              <a:buNone/>
            </a:pPr>
            <a:r>
              <a:rPr lang="vi-VN" dirty="0" smtClean="0"/>
              <a:t>Sử dụng nét để trang trí </a:t>
            </a:r>
            <a:r>
              <a:rPr lang="vi-VN" smtClean="0"/>
              <a:t>1 một sản phẩm </a:t>
            </a:r>
            <a:r>
              <a:rPr lang="vi-VN" dirty="0" smtClean="0"/>
              <a:t>mà em </a:t>
            </a:r>
            <a:r>
              <a:rPr lang="vi-VN" smtClean="0"/>
              <a:t>yêu thích.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2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81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16" y="124119"/>
            <a:ext cx="1890434" cy="14845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248" y="875022"/>
            <a:ext cx="3876252" cy="55121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4402" y="1870134"/>
            <a:ext cx="4461487" cy="438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</a:rPr>
              <a:t>Nét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trang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trí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trên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một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số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vật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dụng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90301"/>
            <a:ext cx="4982099" cy="34295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72750" y="634307"/>
            <a:ext cx="2164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</a:rPr>
              <a:t>Quan sát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14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6000" r="-3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938" y="1619075"/>
            <a:ext cx="4387967" cy="671119"/>
          </a:xfrm>
        </p:spPr>
        <p:txBody>
          <a:bodyPr>
            <a:normAutofit fontScale="90000"/>
          </a:bodyPr>
          <a:lstStyle/>
          <a:p>
            <a:r>
              <a:rPr lang="vi-VN" sz="3200" b="1" dirty="0" smtClean="0">
                <a:solidFill>
                  <a:srgbClr val="FF0000"/>
                </a:solidFill>
              </a:rPr>
              <a:t>            Câu hỏi thảo luận: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4517" y="2214694"/>
            <a:ext cx="6165909" cy="3791823"/>
          </a:xfrm>
        </p:spPr>
        <p:txBody>
          <a:bodyPr>
            <a:norm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 err="1" smtClean="0">
                <a:solidFill>
                  <a:schemeClr val="bg1"/>
                </a:solidFill>
              </a:rPr>
              <a:t>Nét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được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trang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trí</a:t>
            </a:r>
            <a:r>
              <a:rPr lang="en-US" sz="2400" b="1" dirty="0">
                <a:solidFill>
                  <a:schemeClr val="bg1"/>
                </a:solidFill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</a:rPr>
              <a:t>đâu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trên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sản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phẩm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mĩ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thuật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?</a:t>
            </a:r>
            <a:endParaRPr lang="en-US" sz="2400" b="1" dirty="0">
              <a:solidFill>
                <a:schemeClr val="bg1"/>
              </a:solidFill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 err="1">
                <a:solidFill>
                  <a:schemeClr val="bg1"/>
                </a:solidFill>
              </a:rPr>
              <a:t>Hãy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quan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sát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xung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quanh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lớp</a:t>
            </a:r>
            <a:r>
              <a:rPr lang="en-US" sz="2400" b="1" dirty="0">
                <a:solidFill>
                  <a:schemeClr val="bg1"/>
                </a:solidFill>
              </a:rPr>
              <a:t>, </a:t>
            </a:r>
            <a:r>
              <a:rPr lang="en-US" sz="2400" b="1" dirty="0" err="1">
                <a:solidFill>
                  <a:schemeClr val="bg1"/>
                </a:solidFill>
              </a:rPr>
              <a:t>nhớ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lại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và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nêu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các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đồ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vật</a:t>
            </a:r>
            <a:r>
              <a:rPr lang="en-US" sz="2400" b="1" dirty="0">
                <a:solidFill>
                  <a:schemeClr val="bg1"/>
                </a:solidFill>
              </a:rPr>
              <a:t>, </a:t>
            </a:r>
            <a:r>
              <a:rPr lang="en-US" sz="2400" b="1" dirty="0" err="1">
                <a:solidFill>
                  <a:schemeClr val="bg1"/>
                </a:solidFill>
              </a:rPr>
              <a:t>sản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phẩm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mĩ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thuật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được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trang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trí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bằng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nét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em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biết</a:t>
            </a:r>
            <a:r>
              <a:rPr lang="en-US" sz="2400" b="1" dirty="0">
                <a:solidFill>
                  <a:schemeClr val="bg1"/>
                </a:solidFill>
              </a:rPr>
              <a:t>. </a:t>
            </a:r>
            <a:r>
              <a:rPr lang="en-US" sz="2400" b="1" dirty="0" err="1">
                <a:solidFill>
                  <a:schemeClr val="bg1"/>
                </a:solidFill>
              </a:rPr>
              <a:t>Những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vật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này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có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những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nét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nào</a:t>
            </a:r>
            <a:r>
              <a:rPr lang="en-US" sz="2400" b="1" dirty="0">
                <a:solidFill>
                  <a:schemeClr val="bg1"/>
                </a:solidFill>
              </a:rPr>
              <a:t>?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 err="1">
                <a:solidFill>
                  <a:schemeClr val="bg1"/>
                </a:solidFill>
              </a:rPr>
              <a:t>Hãy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quan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sát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xung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quanh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lớp</a:t>
            </a:r>
            <a:r>
              <a:rPr lang="en-US" sz="2400" b="1" dirty="0">
                <a:solidFill>
                  <a:schemeClr val="bg1"/>
                </a:solidFill>
              </a:rPr>
              <a:t>, </a:t>
            </a:r>
            <a:r>
              <a:rPr lang="en-US" sz="2400" b="1" dirty="0" err="1">
                <a:solidFill>
                  <a:schemeClr val="bg1"/>
                </a:solidFill>
              </a:rPr>
              <a:t>nhớ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lại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và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nêu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các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đồ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vật</a:t>
            </a:r>
            <a:r>
              <a:rPr lang="en-US" sz="2400" b="1" dirty="0">
                <a:solidFill>
                  <a:schemeClr val="bg1"/>
                </a:solidFill>
              </a:rPr>
              <a:t>, </a:t>
            </a:r>
            <a:r>
              <a:rPr lang="en-US" sz="2400" b="1" dirty="0" err="1">
                <a:solidFill>
                  <a:schemeClr val="bg1"/>
                </a:solidFill>
              </a:rPr>
              <a:t>sản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phẩm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mĩ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thuật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được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trang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trí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bằng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nét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em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biết</a:t>
            </a:r>
            <a:r>
              <a:rPr lang="en-US" sz="2400" b="1" dirty="0">
                <a:solidFill>
                  <a:schemeClr val="bg1"/>
                </a:solidFill>
              </a:rPr>
              <a:t>. </a:t>
            </a:r>
            <a:r>
              <a:rPr lang="en-US" sz="2400" b="1" dirty="0" err="1">
                <a:solidFill>
                  <a:schemeClr val="bg1"/>
                </a:solidFill>
              </a:rPr>
              <a:t>Những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vật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này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có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những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nét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nào</a:t>
            </a:r>
            <a:r>
              <a:rPr lang="en-US" sz="2400" b="1" dirty="0">
                <a:solidFill>
                  <a:schemeClr val="bg1"/>
                </a:solidFill>
              </a:rPr>
              <a:t>?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16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7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2378074"/>
          </a:xfrm>
        </p:spPr>
        <p:txBody>
          <a:bodyPr>
            <a:normAutofit/>
          </a:bodyPr>
          <a:lstStyle/>
          <a:p>
            <a:r>
              <a:rPr lang="vi-VN" dirty="0" smtClean="0"/>
              <a:t>Chủ đề 2:</a:t>
            </a:r>
            <a:br>
              <a:rPr lang="vi-VN" dirty="0" smtClean="0"/>
            </a:br>
            <a:r>
              <a:rPr lang="vi-VN" dirty="0" smtClean="0"/>
              <a:t>  </a:t>
            </a:r>
            <a:r>
              <a:rPr lang="vi-VN" b="1" dirty="0" smtClean="0">
                <a:solidFill>
                  <a:srgbClr val="FF0000"/>
                </a:solidFill>
              </a:rPr>
              <a:t>SỰ THÚ VỊ CỦA NÉT</a:t>
            </a:r>
            <a:br>
              <a:rPr lang="vi-VN" b="1" dirty="0" smtClean="0">
                <a:solidFill>
                  <a:srgbClr val="FF0000"/>
                </a:solidFill>
              </a:rPr>
            </a:br>
            <a:r>
              <a:rPr lang="vi-VN" dirty="0" smtClean="0">
                <a:solidFill>
                  <a:srgbClr val="002060"/>
                </a:solidFill>
              </a:rPr>
              <a:t> </a:t>
            </a:r>
            <a:r>
              <a:rPr lang="vi-VN" sz="2800" dirty="0" smtClean="0">
                <a:solidFill>
                  <a:srgbClr val="002060"/>
                </a:solidFill>
              </a:rPr>
              <a:t>                                             (Tiết 2)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76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91" y="260059"/>
            <a:ext cx="8845777" cy="31830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79424" y="629283"/>
            <a:ext cx="1875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FF0000"/>
                </a:solidFill>
              </a:rPr>
              <a:t>Thảo luận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3" t="74499" r="5698" b="9667"/>
          <a:stretch/>
        </p:blipFill>
        <p:spPr bwMode="auto">
          <a:xfrm>
            <a:off x="710323" y="3640822"/>
            <a:ext cx="7762558" cy="28012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4971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015" y="232939"/>
            <a:ext cx="6367244" cy="59187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015" y="304001"/>
            <a:ext cx="6411453" cy="59553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87" y="249157"/>
            <a:ext cx="6650481" cy="60101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964" y="179096"/>
            <a:ext cx="6610525" cy="6026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63" y="179096"/>
            <a:ext cx="6586295" cy="642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2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345" y="75501"/>
            <a:ext cx="7222921" cy="2667699"/>
          </a:xfrm>
        </p:spPr>
        <p:txBody>
          <a:bodyPr>
            <a:normAutofit/>
          </a:bodyPr>
          <a:lstStyle/>
          <a:p>
            <a:r>
              <a:rPr lang="vi-VN" b="1" dirty="0" smtClean="0">
                <a:solidFill>
                  <a:srgbClr val="FF0000"/>
                </a:solidFill>
              </a:rPr>
              <a:t>Củng cố- dặn dò:</a:t>
            </a:r>
            <a:br>
              <a:rPr lang="vi-VN" b="1" dirty="0" smtClean="0">
                <a:solidFill>
                  <a:srgbClr val="FF0000"/>
                </a:solidFill>
              </a:rPr>
            </a:br>
            <a:r>
              <a:rPr lang="vi-VN" sz="3300" dirty="0" smtClean="0"/>
              <a:t>-Sử dụng sản phẩm để trang trí góc học tập.</a:t>
            </a:r>
            <a:br>
              <a:rPr lang="vi-VN" sz="3300" dirty="0" smtClean="0"/>
            </a:br>
            <a:r>
              <a:rPr lang="vi-VN" sz="3300" dirty="0" smtClean="0"/>
              <a:t>- Chuẩn bị đồ dùng cho chủ đề 3: </a:t>
            </a:r>
            <a:r>
              <a:rPr lang="vi-VN" sz="3300" i="1" dirty="0" smtClean="0">
                <a:solidFill>
                  <a:srgbClr val="FF0000"/>
                </a:solidFill>
              </a:rPr>
              <a:t>Sự kết hợp của các hình cơ bản</a:t>
            </a:r>
            <a:r>
              <a:rPr lang="vi-VN" sz="3300" dirty="0" smtClean="0">
                <a:solidFill>
                  <a:srgbClr val="FF0000"/>
                </a:solidFill>
              </a:rPr>
              <a:t>.</a:t>
            </a:r>
            <a:endParaRPr lang="en-US" sz="33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03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1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713" y="1602298"/>
            <a:ext cx="5512091" cy="1493240"/>
          </a:xfrm>
        </p:spPr>
        <p:txBody>
          <a:bodyPr/>
          <a:lstStyle/>
          <a:p>
            <a: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vi-VN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Khởi động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BeTapVe-BeBaoNguiKIDS-594932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1274" y="2732709"/>
            <a:ext cx="1763790" cy="176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11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2378074"/>
          </a:xfrm>
        </p:spPr>
        <p:txBody>
          <a:bodyPr>
            <a:normAutofit/>
          </a:bodyPr>
          <a:lstStyle/>
          <a:p>
            <a:r>
              <a:rPr lang="vi-VN" dirty="0" smtClean="0"/>
              <a:t>Chủ đề 2:</a:t>
            </a:r>
            <a:br>
              <a:rPr lang="vi-VN" dirty="0" smtClean="0"/>
            </a:br>
            <a:r>
              <a:rPr lang="vi-VN" dirty="0" smtClean="0"/>
              <a:t>  </a:t>
            </a:r>
            <a:r>
              <a:rPr lang="vi-VN" b="1" dirty="0" smtClean="0">
                <a:solidFill>
                  <a:srgbClr val="FF0000"/>
                </a:solidFill>
              </a:rPr>
              <a:t>SỰ THÚ VỊ CỦA NÉT</a:t>
            </a:r>
            <a:br>
              <a:rPr lang="vi-VN" b="1" dirty="0" smtClean="0">
                <a:solidFill>
                  <a:srgbClr val="FF0000"/>
                </a:solidFill>
              </a:rPr>
            </a:br>
            <a:r>
              <a:rPr lang="vi-VN" dirty="0" smtClean="0">
                <a:solidFill>
                  <a:srgbClr val="002060"/>
                </a:solidFill>
              </a:rPr>
              <a:t> </a:t>
            </a:r>
            <a:r>
              <a:rPr lang="vi-VN" sz="2800" dirty="0" smtClean="0">
                <a:solidFill>
                  <a:srgbClr val="002060"/>
                </a:solidFill>
              </a:rPr>
              <a:t>                                             (Tiết 1)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71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0135" y="2088860"/>
            <a:ext cx="5293453" cy="2869034"/>
          </a:xfrm>
        </p:spPr>
        <p:txBody>
          <a:bodyPr>
            <a:normAutofit/>
          </a:bodyPr>
          <a:lstStyle/>
          <a:p>
            <a:pPr algn="just"/>
            <a:r>
              <a:rPr lang="vi-VN" sz="4000" dirty="0" smtClean="0">
                <a:solidFill>
                  <a:schemeClr val="bg1"/>
                </a:solidFill>
              </a:rPr>
              <a:t>HS biết cách thể hiện nét và sử dụng yếu tố nét để trang trí sản phẩm mĩ thuật. 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54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65127"/>
            <a:ext cx="7886700" cy="581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87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2560" y="604909"/>
            <a:ext cx="3858046" cy="577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</a:rPr>
              <a:t>Nét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trên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sản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phẩm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mĩ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thuật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596" y="3663861"/>
            <a:ext cx="3848173" cy="26782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596" y="680132"/>
            <a:ext cx="3695859" cy="26646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560" y="1937858"/>
            <a:ext cx="4357270" cy="36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4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628650" y="319407"/>
            <a:ext cx="7886700" cy="45719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8" r="17243"/>
          <a:stretch/>
        </p:blipFill>
        <p:spPr bwMode="auto">
          <a:xfrm>
            <a:off x="483177" y="365126"/>
            <a:ext cx="7886700" cy="61769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4875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Admin\Desktop\tranh ảnh\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65126"/>
            <a:ext cx="7886700" cy="5811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327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976" y="1445880"/>
            <a:ext cx="6120480" cy="50359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105" y="93543"/>
            <a:ext cx="6104223" cy="11666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976" y="1445880"/>
            <a:ext cx="6112351" cy="50359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295" y="1188756"/>
            <a:ext cx="6180032" cy="55501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166" y="1188756"/>
            <a:ext cx="6188161" cy="56476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27384" y="307555"/>
            <a:ext cx="14476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FF0000"/>
                </a:solidFill>
              </a:rPr>
              <a:t>Thể hiện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40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1108</TotalTime>
  <Words>180</Words>
  <Application>Microsoft Office PowerPoint</Application>
  <PresentationFormat>On-screen Show (4:3)</PresentationFormat>
  <Paragraphs>20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  TRƯỜNG TIỂU HỌC ĐOÀN LẬP </vt:lpstr>
      <vt:lpstr>          Khởi động</vt:lpstr>
      <vt:lpstr>Chủ đề 2:   SỰ THÚ VỊ CỦA NÉT                                               (Tiết 1)</vt:lpstr>
      <vt:lpstr>HS biết cách thể hiện nét và sử dụng yếu tố nét để trang trí sản phẩm mĩ thuật.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            Câu hỏi thảo luận:</vt:lpstr>
      <vt:lpstr>Chủ đề 2:   SỰ THÚ VỊ CỦA NÉT                                               (Tiết 2)</vt:lpstr>
      <vt:lpstr>PowerPoint Presentation</vt:lpstr>
      <vt:lpstr>PowerPoint Presentation</vt:lpstr>
      <vt:lpstr>Củng cố- dặn dò: -Sử dụng sản phẩm để trang trí góc học tập. - Chuẩn bị đồ dùng cho chủ đề 3: Sự kết hợp của các hình cơ bản.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132</cp:revision>
  <dcterms:created xsi:type="dcterms:W3CDTF">2021-01-29T04:19:07Z</dcterms:created>
  <dcterms:modified xsi:type="dcterms:W3CDTF">2023-08-21T07:11:05Z</dcterms:modified>
</cp:coreProperties>
</file>